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Open Sauce" panose="020B0604020202020204" charset="0"/>
      <p:regular r:id="rId10"/>
    </p:embeddedFont>
    <p:embeddedFont>
      <p:font typeface="Open Sauce Bold" panose="020B0604020202020204" charset="0"/>
      <p:regular r:id="rId11"/>
    </p:embeddedFont>
    <p:embeddedFont>
      <p:font typeface="Open Sauce Heavy" panose="020B0604020202020204" charset="0"/>
      <p:regular r:id="rId12"/>
    </p:embeddedFont>
    <p:embeddedFont>
      <p:font typeface="Tex Gyre Bonum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3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2CF25-E1F4-4446-929A-DF2FA721A504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41FFDB-D515-4426-8917-9EE9A83838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466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0" y="117141"/>
            <a:ext cx="1396122" cy="2802434"/>
          </a:xfrm>
          <a:custGeom>
            <a:avLst/>
            <a:gdLst/>
            <a:ahLst/>
            <a:cxnLst/>
            <a:rect l="l" t="t" r="r" b="b"/>
            <a:pathLst>
              <a:path w="1396122" h="2802434">
                <a:moveTo>
                  <a:pt x="0" y="0"/>
                </a:moveTo>
                <a:lnTo>
                  <a:pt x="1396122" y="0"/>
                </a:lnTo>
                <a:lnTo>
                  <a:pt x="1396122" y="2802434"/>
                </a:lnTo>
                <a:lnTo>
                  <a:pt x="0" y="28024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1543323" y="-339461"/>
            <a:ext cx="11431954" cy="13183610"/>
            <a:chOff x="0" y="0"/>
            <a:chExt cx="3010885" cy="34722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10885" cy="3472226"/>
            </a:xfrm>
            <a:custGeom>
              <a:avLst/>
              <a:gdLst/>
              <a:ahLst/>
              <a:cxnLst/>
              <a:rect l="l" t="t" r="r" b="b"/>
              <a:pathLst>
                <a:path w="3010885" h="3472226">
                  <a:moveTo>
                    <a:pt x="0" y="0"/>
                  </a:moveTo>
                  <a:lnTo>
                    <a:pt x="3010885" y="0"/>
                  </a:lnTo>
                  <a:lnTo>
                    <a:pt x="3010885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106861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010885" cy="34912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23346" y="2542803"/>
            <a:ext cx="75413" cy="5696010"/>
            <a:chOff x="0" y="0"/>
            <a:chExt cx="15417" cy="116446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417" cy="1164462"/>
            </a:xfrm>
            <a:custGeom>
              <a:avLst/>
              <a:gdLst/>
              <a:ahLst/>
              <a:cxnLst/>
              <a:rect l="l" t="t" r="r" b="b"/>
              <a:pathLst>
                <a:path w="15417" h="1164462">
                  <a:moveTo>
                    <a:pt x="0" y="0"/>
                  </a:moveTo>
                  <a:lnTo>
                    <a:pt x="15417" y="0"/>
                  </a:lnTo>
                  <a:lnTo>
                    <a:pt x="15417" y="1164462"/>
                  </a:lnTo>
                  <a:lnTo>
                    <a:pt x="0" y="1164462"/>
                  </a:lnTo>
                  <a:close/>
                </a:path>
              </a:pathLst>
            </a:custGeom>
            <a:solidFill>
              <a:srgbClr val="123D33"/>
            </a:solidFill>
            <a:ln cap="sq">
              <a:noFill/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15417" cy="1183512"/>
            </a:xfrm>
            <a:prstGeom prst="rect">
              <a:avLst/>
            </a:prstGeom>
          </p:spPr>
          <p:txBody>
            <a:bodyPr lIns="65446" tIns="65446" rIns="65446" bIns="65446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980097" y="4953000"/>
            <a:ext cx="9004783" cy="3380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41"/>
              </a:lnSpc>
            </a:pPr>
            <a:r>
              <a:rPr lang="en-US" sz="9672" b="1" spc="-193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ANALAYSIS and FINDINGS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34489" y="2102085"/>
            <a:ext cx="10684864" cy="25715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007"/>
              </a:lnSpc>
            </a:pPr>
            <a:r>
              <a:rPr lang="en-US" sz="15005" b="1" spc="-300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3A6663-FE91-2462-D508-88EE75F9D22D}"/>
              </a:ext>
            </a:extLst>
          </p:cNvPr>
          <p:cNvSpPr txBox="1"/>
          <p:nvPr/>
        </p:nvSpPr>
        <p:spPr>
          <a:xfrm>
            <a:off x="2514600" y="8801100"/>
            <a:ext cx="723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		MRIGENDRA PRATAP SINGH</a:t>
            </a:r>
            <a:endParaRPr lang="en-IN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856544"/>
            <a:ext cx="19050887" cy="7617187"/>
          </a:xfrm>
          <a:custGeom>
            <a:avLst/>
            <a:gdLst/>
            <a:ahLst/>
            <a:cxnLst/>
            <a:rect l="l" t="t" r="r" b="b"/>
            <a:pathLst>
              <a:path w="19050887" h="7617187">
                <a:moveTo>
                  <a:pt x="0" y="0"/>
                </a:moveTo>
                <a:lnTo>
                  <a:pt x="19050887" y="0"/>
                </a:lnTo>
                <a:lnTo>
                  <a:pt x="19050887" y="7617187"/>
                </a:lnTo>
                <a:lnTo>
                  <a:pt x="0" y="76171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262" b="-477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28600" y="571500"/>
            <a:ext cx="16947484" cy="1662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41"/>
              </a:lnSpc>
            </a:pPr>
            <a:r>
              <a:rPr lang="en-US" sz="9672" b="1" spc="-193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Optimal Plant Locations: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139330" y="3808164"/>
            <a:ext cx="3695540" cy="7418054"/>
          </a:xfrm>
          <a:custGeom>
            <a:avLst/>
            <a:gdLst/>
            <a:ahLst/>
            <a:cxnLst/>
            <a:rect l="l" t="t" r="r" b="b"/>
            <a:pathLst>
              <a:path w="3695540" h="7418054">
                <a:moveTo>
                  <a:pt x="0" y="0"/>
                </a:moveTo>
                <a:lnTo>
                  <a:pt x="3695540" y="0"/>
                </a:lnTo>
                <a:lnTo>
                  <a:pt x="3695540" y="7418054"/>
                </a:lnTo>
                <a:lnTo>
                  <a:pt x="0" y="74180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3" name="Group 3"/>
          <p:cNvGrpSpPr/>
          <p:nvPr/>
        </p:nvGrpSpPr>
        <p:grpSpPr>
          <a:xfrm>
            <a:off x="-1" y="6018923"/>
            <a:ext cx="16936519" cy="3209980"/>
            <a:chOff x="0" y="0"/>
            <a:chExt cx="4169425" cy="7428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169425" cy="742872"/>
            </a:xfrm>
            <a:custGeom>
              <a:avLst/>
              <a:gdLst/>
              <a:ahLst/>
              <a:cxnLst/>
              <a:rect l="l" t="t" r="r" b="b"/>
              <a:pathLst>
                <a:path w="4169425" h="742872">
                  <a:moveTo>
                    <a:pt x="13751" y="0"/>
                  </a:moveTo>
                  <a:lnTo>
                    <a:pt x="4155674" y="0"/>
                  </a:lnTo>
                  <a:cubicBezTo>
                    <a:pt x="4159321" y="0"/>
                    <a:pt x="4162819" y="1449"/>
                    <a:pt x="4165398" y="4028"/>
                  </a:cubicBezTo>
                  <a:cubicBezTo>
                    <a:pt x="4167977" y="6606"/>
                    <a:pt x="4169425" y="10104"/>
                    <a:pt x="4169425" y="13751"/>
                  </a:cubicBezTo>
                  <a:lnTo>
                    <a:pt x="4169425" y="729121"/>
                  </a:lnTo>
                  <a:cubicBezTo>
                    <a:pt x="4169425" y="736715"/>
                    <a:pt x="4163269" y="742872"/>
                    <a:pt x="4155674" y="742872"/>
                  </a:cubicBezTo>
                  <a:lnTo>
                    <a:pt x="13751" y="742872"/>
                  </a:lnTo>
                  <a:cubicBezTo>
                    <a:pt x="6157" y="742872"/>
                    <a:pt x="0" y="736715"/>
                    <a:pt x="0" y="729121"/>
                  </a:cubicBezTo>
                  <a:lnTo>
                    <a:pt x="0" y="13751"/>
                  </a:lnTo>
                  <a:cubicBezTo>
                    <a:pt x="0" y="6157"/>
                    <a:pt x="6157" y="0"/>
                    <a:pt x="13751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169425" cy="7809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4588029" y="8399222"/>
            <a:ext cx="2264637" cy="1659361"/>
          </a:xfrm>
          <a:custGeom>
            <a:avLst/>
            <a:gdLst/>
            <a:ahLst/>
            <a:cxnLst/>
            <a:rect l="l" t="t" r="r" b="b"/>
            <a:pathLst>
              <a:path w="2264637" h="1659361">
                <a:moveTo>
                  <a:pt x="0" y="0"/>
                </a:moveTo>
                <a:lnTo>
                  <a:pt x="2264637" y="0"/>
                </a:lnTo>
                <a:lnTo>
                  <a:pt x="2264637" y="1659362"/>
                </a:lnTo>
                <a:lnTo>
                  <a:pt x="0" y="1659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6460523"/>
            <a:ext cx="17096955" cy="2413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846"/>
              </a:lnSpc>
            </a:pPr>
            <a:r>
              <a:rPr lang="en-US" sz="3252" b="1" spc="52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</a:t>
            </a:r>
            <a:r>
              <a:rPr lang="en-US" sz="3252" b="1" u="none" strike="noStrike" spc="52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ost Structure Analysis</a:t>
            </a:r>
          </a:p>
          <a:p>
            <a:pPr marL="702304" lvl="1" indent="-351152" algn="l">
              <a:lnSpc>
                <a:spcPts val="4846"/>
              </a:lnSpc>
              <a:buFont typeface="Arial"/>
              <a:buChar char="•"/>
            </a:pPr>
            <a:r>
              <a:rPr lang="en-US" sz="3252" u="none" strike="noStrike" spc="5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Fixed Costs: $27.99M/month (30.1% of total)</a:t>
            </a:r>
          </a:p>
          <a:p>
            <a:pPr marL="702304" lvl="1" indent="-351152" algn="l">
              <a:lnSpc>
                <a:spcPts val="4846"/>
              </a:lnSpc>
              <a:buFont typeface="Arial"/>
              <a:buChar char="•"/>
            </a:pPr>
            <a:r>
              <a:rPr lang="en-US" sz="3252" u="none" strike="noStrike" spc="52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Variable Costs: $64.99M/month (69.9% of total)</a:t>
            </a:r>
          </a:p>
          <a:p>
            <a:pPr marL="0" lvl="0" indent="0" algn="l">
              <a:lnSpc>
                <a:spcPts val="4846"/>
              </a:lnSpc>
            </a:pPr>
            <a:endParaRPr lang="en-US" sz="3252" u="none" strike="noStrike" spc="52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391905" y="1842636"/>
            <a:ext cx="16687800" cy="3372473"/>
            <a:chOff x="0" y="0"/>
            <a:chExt cx="4169425" cy="7804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69425" cy="780477"/>
            </a:xfrm>
            <a:custGeom>
              <a:avLst/>
              <a:gdLst/>
              <a:ahLst/>
              <a:cxnLst/>
              <a:rect l="l" t="t" r="r" b="b"/>
              <a:pathLst>
                <a:path w="4169425" h="780477">
                  <a:moveTo>
                    <a:pt x="13751" y="0"/>
                  </a:moveTo>
                  <a:lnTo>
                    <a:pt x="4155674" y="0"/>
                  </a:lnTo>
                  <a:cubicBezTo>
                    <a:pt x="4159321" y="0"/>
                    <a:pt x="4162819" y="1449"/>
                    <a:pt x="4165398" y="4028"/>
                  </a:cubicBezTo>
                  <a:cubicBezTo>
                    <a:pt x="4167977" y="6606"/>
                    <a:pt x="4169425" y="10104"/>
                    <a:pt x="4169425" y="13751"/>
                  </a:cubicBezTo>
                  <a:lnTo>
                    <a:pt x="4169425" y="766726"/>
                  </a:lnTo>
                  <a:cubicBezTo>
                    <a:pt x="4169425" y="774321"/>
                    <a:pt x="4163269" y="780477"/>
                    <a:pt x="4155674" y="780477"/>
                  </a:cubicBezTo>
                  <a:lnTo>
                    <a:pt x="13751" y="780477"/>
                  </a:lnTo>
                  <a:cubicBezTo>
                    <a:pt x="6157" y="780477"/>
                    <a:pt x="0" y="774321"/>
                    <a:pt x="0" y="766726"/>
                  </a:cubicBezTo>
                  <a:lnTo>
                    <a:pt x="0" y="13751"/>
                  </a:lnTo>
                  <a:cubicBezTo>
                    <a:pt x="0" y="6157"/>
                    <a:pt x="6157" y="0"/>
                    <a:pt x="13751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106861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169425" cy="8185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433913" y="2018864"/>
            <a:ext cx="16936520" cy="3084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2"/>
              </a:lnSpc>
            </a:pPr>
            <a:r>
              <a:rPr lang="en-US" sz="3163" b="1" spc="50" dirty="0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Strategic Insights</a:t>
            </a:r>
          </a:p>
          <a:p>
            <a:pPr marL="683060" lvl="1" indent="-341530" algn="l">
              <a:lnSpc>
                <a:spcPts val="4112"/>
              </a:lnSpc>
              <a:buFont typeface="Arial"/>
              <a:buChar char="•"/>
            </a:pPr>
            <a:r>
              <a:rPr lang="en-US" sz="3163" spc="5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Germany eliminated from production due to high costs relative to alternatives</a:t>
            </a:r>
          </a:p>
          <a:p>
            <a:pPr marL="683060" lvl="1" indent="-341530" algn="l">
              <a:lnSpc>
                <a:spcPts val="4112"/>
              </a:lnSpc>
              <a:buFont typeface="Arial"/>
              <a:buChar char="•"/>
            </a:pPr>
            <a:r>
              <a:rPr lang="en-US" sz="3163" spc="5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India selected for high-capacity production leveraging low manufacturing costs</a:t>
            </a:r>
          </a:p>
          <a:p>
            <a:pPr marL="683060" lvl="1" indent="-341530" algn="l">
              <a:lnSpc>
                <a:spcPts val="4112"/>
              </a:lnSpc>
              <a:buFont typeface="Arial"/>
              <a:buChar char="•"/>
            </a:pPr>
            <a:r>
              <a:rPr lang="en-US" sz="3163" spc="5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Regional production strategy emerges with plants serving nearby markets</a:t>
            </a:r>
          </a:p>
          <a:p>
            <a:pPr marL="683060" lvl="1" indent="-341530" algn="l">
              <a:lnSpc>
                <a:spcPts val="4112"/>
              </a:lnSpc>
              <a:buFont typeface="Arial"/>
              <a:buChar char="•"/>
            </a:pPr>
            <a:r>
              <a:rPr lang="en-US" sz="3163" spc="50" dirty="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Capacity utilization balances economies of scale with market proximity</a:t>
            </a:r>
          </a:p>
          <a:p>
            <a:pPr algn="l">
              <a:lnSpc>
                <a:spcPts val="4112"/>
              </a:lnSpc>
            </a:pPr>
            <a:endParaRPr lang="en-US" sz="3163" spc="50" dirty="0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465282" y="2955567"/>
            <a:ext cx="452472" cy="452472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283626" y="229215"/>
            <a:ext cx="1183417" cy="118341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243248"/>
            <a:ext cx="6371768" cy="7015052"/>
            <a:chOff x="0" y="0"/>
            <a:chExt cx="1678161" cy="18475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78161" cy="1847586"/>
            </a:xfrm>
            <a:custGeom>
              <a:avLst/>
              <a:gdLst/>
              <a:ahLst/>
              <a:cxnLst/>
              <a:rect l="l" t="t" r="r" b="b"/>
              <a:pathLst>
                <a:path w="1678161" h="1847586">
                  <a:moveTo>
                    <a:pt x="61967" y="0"/>
                  </a:moveTo>
                  <a:lnTo>
                    <a:pt x="1616194" y="0"/>
                  </a:lnTo>
                  <a:cubicBezTo>
                    <a:pt x="1632629" y="0"/>
                    <a:pt x="1648390" y="6529"/>
                    <a:pt x="1660011" y="18150"/>
                  </a:cubicBezTo>
                  <a:cubicBezTo>
                    <a:pt x="1671632" y="29771"/>
                    <a:pt x="1678161" y="45532"/>
                    <a:pt x="1678161" y="61967"/>
                  </a:cubicBezTo>
                  <a:lnTo>
                    <a:pt x="1678161" y="1785619"/>
                  </a:lnTo>
                  <a:cubicBezTo>
                    <a:pt x="1678161" y="1802054"/>
                    <a:pt x="1671632" y="1817815"/>
                    <a:pt x="1660011" y="1829436"/>
                  </a:cubicBezTo>
                  <a:cubicBezTo>
                    <a:pt x="1648390" y="1841057"/>
                    <a:pt x="1632629" y="1847586"/>
                    <a:pt x="1616194" y="1847586"/>
                  </a:cubicBezTo>
                  <a:lnTo>
                    <a:pt x="61967" y="1847586"/>
                  </a:lnTo>
                  <a:cubicBezTo>
                    <a:pt x="45532" y="1847586"/>
                    <a:pt x="29771" y="1841057"/>
                    <a:pt x="18150" y="1829436"/>
                  </a:cubicBezTo>
                  <a:cubicBezTo>
                    <a:pt x="6529" y="1817815"/>
                    <a:pt x="0" y="1802054"/>
                    <a:pt x="0" y="1785619"/>
                  </a:cubicBezTo>
                  <a:lnTo>
                    <a:pt x="0" y="61967"/>
                  </a:lnTo>
                  <a:cubicBezTo>
                    <a:pt x="0" y="45532"/>
                    <a:pt x="6529" y="29771"/>
                    <a:pt x="18150" y="18150"/>
                  </a:cubicBezTo>
                  <a:cubicBezTo>
                    <a:pt x="29771" y="6529"/>
                    <a:pt x="45532" y="0"/>
                    <a:pt x="61967" y="0"/>
                  </a:cubicBezTo>
                  <a:close/>
                </a:path>
              </a:pathLst>
            </a:custGeom>
            <a:solidFill>
              <a:srgbClr val="035D6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678161" cy="18856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67204" y="2540241"/>
            <a:ext cx="5894760" cy="63638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90"/>
              </a:lnSpc>
            </a:pPr>
            <a:r>
              <a:rPr lang="en-US" sz="3013" b="1" spc="48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Dem</a:t>
            </a:r>
            <a:r>
              <a:rPr lang="en-US" sz="3013" b="1" u="none" strike="noStrike" spc="48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and Fulfillment Strategy</a:t>
            </a:r>
          </a:p>
          <a:p>
            <a:pPr marL="564254" lvl="1" indent="-282127" algn="l">
              <a:lnSpc>
                <a:spcPts val="3894"/>
              </a:lnSpc>
              <a:buFont typeface="Arial"/>
              <a:buChar char="•"/>
            </a:pPr>
            <a:r>
              <a:rPr lang="en-US" sz="2613" b="1" u="none" strike="noStrike" spc="4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All regional demands are fully met, ensuring no shortage or surplus.</a:t>
            </a:r>
          </a:p>
          <a:p>
            <a:pPr marL="564254" lvl="1" indent="-282127" algn="l">
              <a:lnSpc>
                <a:spcPts val="3894"/>
              </a:lnSpc>
              <a:buFont typeface="Arial"/>
              <a:buChar char="•"/>
            </a:pPr>
            <a:r>
              <a:rPr lang="en-US" sz="2613" b="1" u="none" strike="noStrike" spc="4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The shipment plan is regionally optimized: plants often serve nearby markets to minimize freight costs.</a:t>
            </a:r>
          </a:p>
          <a:p>
            <a:pPr marL="564254" lvl="1" indent="-282127" algn="l">
              <a:lnSpc>
                <a:spcPts val="3894"/>
              </a:lnSpc>
              <a:buFont typeface="Arial"/>
              <a:buChar char="•"/>
            </a:pPr>
            <a:r>
              <a:rPr lang="en-US" sz="2613" b="1" u="none" strike="noStrike" spc="41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India’s low manufacturing costs and high capacity enable it to supply a large share of the demand economically.</a:t>
            </a:r>
          </a:p>
          <a:p>
            <a:pPr marL="0" lvl="0" indent="0" algn="l">
              <a:lnSpc>
                <a:spcPts val="3894"/>
              </a:lnSpc>
            </a:pPr>
            <a:endParaRPr lang="en-US" sz="2613" b="1" u="none" strike="noStrike" spc="41">
              <a:solidFill>
                <a:srgbClr val="FFFFFF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8842380" y="2243248"/>
            <a:ext cx="6371768" cy="7015052"/>
            <a:chOff x="0" y="0"/>
            <a:chExt cx="1678161" cy="18475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78161" cy="1847586"/>
            </a:xfrm>
            <a:custGeom>
              <a:avLst/>
              <a:gdLst/>
              <a:ahLst/>
              <a:cxnLst/>
              <a:rect l="l" t="t" r="r" b="b"/>
              <a:pathLst>
                <a:path w="1678161" h="1847586">
                  <a:moveTo>
                    <a:pt x="61967" y="0"/>
                  </a:moveTo>
                  <a:lnTo>
                    <a:pt x="1616194" y="0"/>
                  </a:lnTo>
                  <a:cubicBezTo>
                    <a:pt x="1632629" y="0"/>
                    <a:pt x="1648390" y="6529"/>
                    <a:pt x="1660011" y="18150"/>
                  </a:cubicBezTo>
                  <a:cubicBezTo>
                    <a:pt x="1671632" y="29771"/>
                    <a:pt x="1678161" y="45532"/>
                    <a:pt x="1678161" y="61967"/>
                  </a:cubicBezTo>
                  <a:lnTo>
                    <a:pt x="1678161" y="1785619"/>
                  </a:lnTo>
                  <a:cubicBezTo>
                    <a:pt x="1678161" y="1802054"/>
                    <a:pt x="1671632" y="1817815"/>
                    <a:pt x="1660011" y="1829436"/>
                  </a:cubicBezTo>
                  <a:cubicBezTo>
                    <a:pt x="1648390" y="1841057"/>
                    <a:pt x="1632629" y="1847586"/>
                    <a:pt x="1616194" y="1847586"/>
                  </a:cubicBezTo>
                  <a:lnTo>
                    <a:pt x="61967" y="1847586"/>
                  </a:lnTo>
                  <a:cubicBezTo>
                    <a:pt x="45532" y="1847586"/>
                    <a:pt x="29771" y="1841057"/>
                    <a:pt x="18150" y="1829436"/>
                  </a:cubicBezTo>
                  <a:cubicBezTo>
                    <a:pt x="6529" y="1817815"/>
                    <a:pt x="0" y="1802054"/>
                    <a:pt x="0" y="1785619"/>
                  </a:cubicBezTo>
                  <a:lnTo>
                    <a:pt x="0" y="61967"/>
                  </a:lnTo>
                  <a:cubicBezTo>
                    <a:pt x="0" y="45532"/>
                    <a:pt x="6529" y="29771"/>
                    <a:pt x="18150" y="18150"/>
                  </a:cubicBezTo>
                  <a:cubicBezTo>
                    <a:pt x="29771" y="6529"/>
                    <a:pt x="45532" y="0"/>
                    <a:pt x="61967" y="0"/>
                  </a:cubicBezTo>
                  <a:close/>
                </a:path>
              </a:pathLst>
            </a:custGeom>
            <a:solidFill>
              <a:srgbClr val="035D6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678161" cy="18856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346159" y="2580562"/>
            <a:ext cx="5364211" cy="6915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3"/>
              </a:lnSpc>
            </a:pPr>
            <a:r>
              <a:rPr lang="en-US" sz="2827" b="1" spc="4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Cost Ef</a:t>
            </a:r>
            <a:r>
              <a:rPr lang="en-US" sz="2827" b="1" u="none" strike="noStrike" spc="4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ficiency Drives Exclusion of Locations</a:t>
            </a:r>
          </a:p>
          <a:p>
            <a:pPr marL="610469" lvl="1" indent="-305234" algn="l">
              <a:lnSpc>
                <a:spcPts val="4213"/>
              </a:lnSpc>
              <a:buFont typeface="Arial"/>
              <a:buChar char="•"/>
            </a:pPr>
            <a:r>
              <a:rPr lang="en-US" sz="2827" b="1" u="none" strike="noStrike" spc="4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Germany’s plants are excluded from the network despite being a demand location, reflecting how location-specific cost factors (high manufacturing and fixed costs) can outweigh benefits in supply chain design.</a:t>
            </a:r>
          </a:p>
          <a:p>
            <a:pPr marL="0" lvl="0" indent="0" algn="l">
              <a:lnSpc>
                <a:spcPts val="4213"/>
              </a:lnSpc>
            </a:pPr>
            <a:endParaRPr lang="en-US" sz="2827" b="1" u="none" strike="noStrike" spc="45">
              <a:solidFill>
                <a:srgbClr val="FFFFFF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15875306" y="5750774"/>
            <a:ext cx="2412694" cy="4842999"/>
          </a:xfrm>
          <a:custGeom>
            <a:avLst/>
            <a:gdLst/>
            <a:ahLst/>
            <a:cxnLst/>
            <a:rect l="l" t="t" r="r" b="b"/>
            <a:pathLst>
              <a:path w="2412694" h="4842999">
                <a:moveTo>
                  <a:pt x="0" y="0"/>
                </a:moveTo>
                <a:lnTo>
                  <a:pt x="2412694" y="0"/>
                </a:lnTo>
                <a:lnTo>
                  <a:pt x="2412694" y="4842999"/>
                </a:lnTo>
                <a:lnTo>
                  <a:pt x="0" y="48429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68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01476" y="2120539"/>
            <a:ext cx="6698993" cy="7137761"/>
            <a:chOff x="0" y="0"/>
            <a:chExt cx="1764344" cy="187990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64344" cy="1879904"/>
            </a:xfrm>
            <a:custGeom>
              <a:avLst/>
              <a:gdLst/>
              <a:ahLst/>
              <a:cxnLst/>
              <a:rect l="l" t="t" r="r" b="b"/>
              <a:pathLst>
                <a:path w="1764344" h="1879904">
                  <a:moveTo>
                    <a:pt x="58940" y="0"/>
                  </a:moveTo>
                  <a:lnTo>
                    <a:pt x="1705404" y="0"/>
                  </a:lnTo>
                  <a:cubicBezTo>
                    <a:pt x="1721036" y="0"/>
                    <a:pt x="1736027" y="6210"/>
                    <a:pt x="1747081" y="17263"/>
                  </a:cubicBezTo>
                  <a:cubicBezTo>
                    <a:pt x="1758134" y="28316"/>
                    <a:pt x="1764344" y="43308"/>
                    <a:pt x="1764344" y="58940"/>
                  </a:cubicBezTo>
                  <a:lnTo>
                    <a:pt x="1764344" y="1820964"/>
                  </a:lnTo>
                  <a:cubicBezTo>
                    <a:pt x="1764344" y="1853516"/>
                    <a:pt x="1737955" y="1879904"/>
                    <a:pt x="1705404" y="1879904"/>
                  </a:cubicBezTo>
                  <a:lnTo>
                    <a:pt x="58940" y="1879904"/>
                  </a:lnTo>
                  <a:cubicBezTo>
                    <a:pt x="26388" y="1879904"/>
                    <a:pt x="0" y="1853516"/>
                    <a:pt x="0" y="1820964"/>
                  </a:cubicBezTo>
                  <a:lnTo>
                    <a:pt x="0" y="58940"/>
                  </a:lnTo>
                  <a:cubicBezTo>
                    <a:pt x="0" y="26388"/>
                    <a:pt x="26388" y="0"/>
                    <a:pt x="5894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64344" cy="19180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52912" y="2382127"/>
            <a:ext cx="6196120" cy="6661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2"/>
              </a:lnSpc>
            </a:pPr>
            <a:r>
              <a:rPr lang="en-US" sz="2760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Operational Implications</a:t>
            </a:r>
          </a:p>
          <a:p>
            <a:pPr marL="595920" lvl="1" indent="-297960" algn="l">
              <a:lnSpc>
                <a:spcPts val="4112"/>
              </a:lnSpc>
              <a:buFont typeface="Arial"/>
              <a:buChar char="•"/>
            </a:pPr>
            <a:r>
              <a:rPr lang="en-US" sz="2760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High capacity plants sh</a:t>
            </a:r>
            <a:r>
              <a:rPr lang="en-US" sz="2760" u="none" strike="noStrike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ould be prioritized in low-cost locations to optimize production.</a:t>
            </a:r>
          </a:p>
          <a:p>
            <a:pPr marL="595920" lvl="1" indent="-297960" algn="l">
              <a:lnSpc>
                <a:spcPts val="4112"/>
              </a:lnSpc>
              <a:buFont typeface="Arial"/>
              <a:buChar char="•"/>
            </a:pPr>
            <a:r>
              <a:rPr lang="en-US" sz="2760" u="none" strike="noStrike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Regional plants with lower capacity can still be critical for meeting local demand efficiently.</a:t>
            </a:r>
          </a:p>
          <a:p>
            <a:pPr marL="595920" lvl="1" indent="-297960" algn="l">
              <a:lnSpc>
                <a:spcPts val="4112"/>
              </a:lnSpc>
              <a:buFont typeface="Arial"/>
              <a:buChar char="•"/>
            </a:pPr>
            <a:r>
              <a:rPr lang="en-US" sz="2760" u="none" strike="noStrike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Transport costs and capacities are key drivers, so optimizing freight logistics along with facility decisions is vital.</a:t>
            </a:r>
          </a:p>
          <a:p>
            <a:pPr marL="0" lvl="0" indent="0" algn="l">
              <a:lnSpc>
                <a:spcPts val="4112"/>
              </a:lnSpc>
            </a:pPr>
            <a:endParaRPr lang="en-US" sz="2760" u="none" strike="noStrike">
              <a:solidFill>
                <a:srgbClr val="191919"/>
              </a:solidFill>
              <a:latin typeface="Tex Gyre Bonum"/>
              <a:ea typeface="Tex Gyre Bonum"/>
              <a:cs typeface="Tex Gyre Bonum"/>
              <a:sym typeface="Tex Gyre Bonum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8590206" y="2243248"/>
            <a:ext cx="6371768" cy="7015052"/>
            <a:chOff x="0" y="0"/>
            <a:chExt cx="1678161" cy="18475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78161" cy="1847586"/>
            </a:xfrm>
            <a:custGeom>
              <a:avLst/>
              <a:gdLst/>
              <a:ahLst/>
              <a:cxnLst/>
              <a:rect l="l" t="t" r="r" b="b"/>
              <a:pathLst>
                <a:path w="1678161" h="1847586">
                  <a:moveTo>
                    <a:pt x="61967" y="0"/>
                  </a:moveTo>
                  <a:lnTo>
                    <a:pt x="1616194" y="0"/>
                  </a:lnTo>
                  <a:cubicBezTo>
                    <a:pt x="1632629" y="0"/>
                    <a:pt x="1648390" y="6529"/>
                    <a:pt x="1660011" y="18150"/>
                  </a:cubicBezTo>
                  <a:cubicBezTo>
                    <a:pt x="1671632" y="29771"/>
                    <a:pt x="1678161" y="45532"/>
                    <a:pt x="1678161" y="61967"/>
                  </a:cubicBezTo>
                  <a:lnTo>
                    <a:pt x="1678161" y="1785619"/>
                  </a:lnTo>
                  <a:cubicBezTo>
                    <a:pt x="1678161" y="1802054"/>
                    <a:pt x="1671632" y="1817815"/>
                    <a:pt x="1660011" y="1829436"/>
                  </a:cubicBezTo>
                  <a:cubicBezTo>
                    <a:pt x="1648390" y="1841057"/>
                    <a:pt x="1632629" y="1847586"/>
                    <a:pt x="1616194" y="1847586"/>
                  </a:cubicBezTo>
                  <a:lnTo>
                    <a:pt x="61967" y="1847586"/>
                  </a:lnTo>
                  <a:cubicBezTo>
                    <a:pt x="45532" y="1847586"/>
                    <a:pt x="29771" y="1841057"/>
                    <a:pt x="18150" y="1829436"/>
                  </a:cubicBezTo>
                  <a:cubicBezTo>
                    <a:pt x="6529" y="1817815"/>
                    <a:pt x="0" y="1802054"/>
                    <a:pt x="0" y="1785619"/>
                  </a:cubicBezTo>
                  <a:lnTo>
                    <a:pt x="0" y="61967"/>
                  </a:lnTo>
                  <a:cubicBezTo>
                    <a:pt x="0" y="45532"/>
                    <a:pt x="6529" y="29771"/>
                    <a:pt x="18150" y="18150"/>
                  </a:cubicBezTo>
                  <a:cubicBezTo>
                    <a:pt x="29771" y="6529"/>
                    <a:pt x="45532" y="0"/>
                    <a:pt x="6196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678161" cy="18856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805227" y="2506293"/>
            <a:ext cx="5941728" cy="6905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61"/>
              </a:lnSpc>
            </a:pPr>
            <a:r>
              <a:rPr lang="en-US" sz="2860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 Model Validation and Decision S</a:t>
            </a:r>
            <a:r>
              <a:rPr lang="en-US" sz="2860" u="none" strike="noStrike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upport</a:t>
            </a:r>
          </a:p>
          <a:p>
            <a:pPr marL="617509" lvl="1" indent="-308755" algn="l">
              <a:lnSpc>
                <a:spcPts val="4261"/>
              </a:lnSpc>
              <a:buFont typeface="Arial"/>
              <a:buChar char="•"/>
            </a:pPr>
            <a:r>
              <a:rPr lang="en-US" sz="2860" u="none" strike="noStrike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The model confirms feasibility of meeting all demands.</a:t>
            </a:r>
          </a:p>
          <a:p>
            <a:pPr marL="617509" lvl="1" indent="-308755" algn="l">
              <a:lnSpc>
                <a:spcPts val="4261"/>
              </a:lnSpc>
              <a:buFont typeface="Arial"/>
              <a:buChar char="•"/>
            </a:pPr>
            <a:r>
              <a:rPr lang="en-US" sz="2860" u="none" strike="noStrike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Visualizations of shipping flows and plant status provide clear insight into operation.</a:t>
            </a:r>
          </a:p>
          <a:p>
            <a:pPr marL="617509" lvl="1" indent="-308755" algn="l">
              <a:lnSpc>
                <a:spcPts val="4261"/>
              </a:lnSpc>
              <a:buFont typeface="Arial"/>
              <a:buChar char="•"/>
            </a:pPr>
            <a:r>
              <a:rPr lang="en-US" sz="2860" u="none" strike="noStrike">
                <a:solidFill>
                  <a:srgbClr val="191919"/>
                </a:solidFill>
                <a:latin typeface="Tex Gyre Bonum"/>
                <a:ea typeface="Tex Gyre Bonum"/>
                <a:cs typeface="Tex Gyre Bonum"/>
                <a:sym typeface="Tex Gyre Bonum"/>
              </a:rPr>
              <a:t>Decision-makers can leverage these insights for capacity expansion planning and cost reduction strategies.</a:t>
            </a:r>
          </a:p>
          <a:p>
            <a:pPr marL="0" lvl="0" indent="0" algn="l">
              <a:lnSpc>
                <a:spcPts val="4261"/>
              </a:lnSpc>
            </a:pPr>
            <a:endParaRPr lang="en-US" sz="2860" u="none" strike="noStrike">
              <a:solidFill>
                <a:srgbClr val="191919"/>
              </a:solidFill>
              <a:latin typeface="Tex Gyre Bonum"/>
              <a:ea typeface="Tex Gyre Bonum"/>
              <a:cs typeface="Tex Gyre Bonum"/>
              <a:sym typeface="Tex Gyre Bon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-7532686"/>
            <a:ext cx="18288001" cy="10352099"/>
            <a:chOff x="0" y="0"/>
            <a:chExt cx="5154675" cy="27773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54675" cy="2777380"/>
            </a:xfrm>
            <a:custGeom>
              <a:avLst/>
              <a:gdLst/>
              <a:ahLst/>
              <a:cxnLst/>
              <a:rect l="l" t="t" r="r" b="b"/>
              <a:pathLst>
                <a:path w="5154675" h="2777380">
                  <a:moveTo>
                    <a:pt x="11471" y="0"/>
                  </a:moveTo>
                  <a:lnTo>
                    <a:pt x="5143204" y="0"/>
                  </a:lnTo>
                  <a:cubicBezTo>
                    <a:pt x="5146246" y="0"/>
                    <a:pt x="5149164" y="1209"/>
                    <a:pt x="5151315" y="3360"/>
                  </a:cubicBezTo>
                  <a:cubicBezTo>
                    <a:pt x="5153466" y="5511"/>
                    <a:pt x="5154675" y="8429"/>
                    <a:pt x="5154675" y="11471"/>
                  </a:cubicBezTo>
                  <a:lnTo>
                    <a:pt x="5154675" y="2765909"/>
                  </a:lnTo>
                  <a:cubicBezTo>
                    <a:pt x="5154675" y="2772244"/>
                    <a:pt x="5149539" y="2777380"/>
                    <a:pt x="5143204" y="2777380"/>
                  </a:cubicBezTo>
                  <a:lnTo>
                    <a:pt x="11471" y="2777380"/>
                  </a:lnTo>
                  <a:cubicBezTo>
                    <a:pt x="8429" y="2777380"/>
                    <a:pt x="5511" y="2776171"/>
                    <a:pt x="3360" y="2774020"/>
                  </a:cubicBezTo>
                  <a:cubicBezTo>
                    <a:pt x="1209" y="2771869"/>
                    <a:pt x="0" y="2768951"/>
                    <a:pt x="0" y="2765909"/>
                  </a:cubicBezTo>
                  <a:lnTo>
                    <a:pt x="0" y="11471"/>
                  </a:lnTo>
                  <a:cubicBezTo>
                    <a:pt x="0" y="8429"/>
                    <a:pt x="1209" y="5511"/>
                    <a:pt x="3360" y="3360"/>
                  </a:cubicBezTo>
                  <a:cubicBezTo>
                    <a:pt x="5511" y="1209"/>
                    <a:pt x="8429" y="0"/>
                    <a:pt x="11471" y="0"/>
                  </a:cubicBezTo>
                  <a:close/>
                </a:path>
              </a:pathLst>
            </a:custGeom>
            <a:solidFill>
              <a:srgbClr val="106861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5154675" cy="2796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721672" y="6000095"/>
            <a:ext cx="2566328" cy="5151388"/>
          </a:xfrm>
          <a:custGeom>
            <a:avLst/>
            <a:gdLst/>
            <a:ahLst/>
            <a:cxnLst/>
            <a:rect l="l" t="t" r="r" b="b"/>
            <a:pathLst>
              <a:path w="2566328" h="5151388">
                <a:moveTo>
                  <a:pt x="0" y="0"/>
                </a:moveTo>
                <a:lnTo>
                  <a:pt x="2566328" y="0"/>
                </a:lnTo>
                <a:lnTo>
                  <a:pt x="2566328" y="5151388"/>
                </a:lnTo>
                <a:lnTo>
                  <a:pt x="0" y="51513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00556" y="3765473"/>
            <a:ext cx="15021116" cy="4810316"/>
            <a:chOff x="0" y="0"/>
            <a:chExt cx="3956179" cy="126691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956179" cy="1266915"/>
            </a:xfrm>
            <a:custGeom>
              <a:avLst/>
              <a:gdLst/>
              <a:ahLst/>
              <a:cxnLst/>
              <a:rect l="l" t="t" r="r" b="b"/>
              <a:pathLst>
                <a:path w="3956179" h="1266915">
                  <a:moveTo>
                    <a:pt x="26286" y="0"/>
                  </a:moveTo>
                  <a:lnTo>
                    <a:pt x="3929893" y="0"/>
                  </a:lnTo>
                  <a:cubicBezTo>
                    <a:pt x="3936864" y="0"/>
                    <a:pt x="3943550" y="2769"/>
                    <a:pt x="3948480" y="7699"/>
                  </a:cubicBezTo>
                  <a:cubicBezTo>
                    <a:pt x="3953409" y="12628"/>
                    <a:pt x="3956179" y="19314"/>
                    <a:pt x="3956179" y="26286"/>
                  </a:cubicBezTo>
                  <a:lnTo>
                    <a:pt x="3956179" y="1240629"/>
                  </a:lnTo>
                  <a:cubicBezTo>
                    <a:pt x="3956179" y="1255146"/>
                    <a:pt x="3944410" y="1266915"/>
                    <a:pt x="3929893" y="1266915"/>
                  </a:cubicBezTo>
                  <a:lnTo>
                    <a:pt x="26286" y="1266915"/>
                  </a:lnTo>
                  <a:cubicBezTo>
                    <a:pt x="19314" y="1266915"/>
                    <a:pt x="12628" y="1264145"/>
                    <a:pt x="7699" y="1259216"/>
                  </a:cubicBezTo>
                  <a:cubicBezTo>
                    <a:pt x="2769" y="1254286"/>
                    <a:pt x="0" y="1247600"/>
                    <a:pt x="0" y="1240629"/>
                  </a:cubicBezTo>
                  <a:lnTo>
                    <a:pt x="0" y="26286"/>
                  </a:lnTo>
                  <a:cubicBezTo>
                    <a:pt x="0" y="19314"/>
                    <a:pt x="2769" y="12628"/>
                    <a:pt x="7699" y="7699"/>
                  </a:cubicBezTo>
                  <a:cubicBezTo>
                    <a:pt x="12628" y="2769"/>
                    <a:pt x="19314" y="0"/>
                    <a:pt x="26286" y="0"/>
                  </a:cubicBezTo>
                  <a:close/>
                </a:path>
              </a:pathLst>
            </a:custGeom>
            <a:solidFill>
              <a:srgbClr val="035D6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3956179" cy="1305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56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4091860"/>
            <a:ext cx="15421136" cy="409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665"/>
              </a:lnSpc>
            </a:pPr>
            <a:r>
              <a:rPr lang="en-US" sz="2460" b="1" spc="3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 Total Month</a:t>
            </a:r>
            <a:r>
              <a:rPr lang="en-US" sz="2460" b="1" u="none" strike="noStrike" spc="3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ly Cost (USD): $ 92,981,000</a:t>
            </a:r>
          </a:p>
          <a:p>
            <a:pPr marL="0" lvl="0" indent="0" algn="l">
              <a:lnSpc>
                <a:spcPts val="3665"/>
              </a:lnSpc>
            </a:pPr>
            <a:r>
              <a:rPr lang="en-US" sz="2460" b="1" u="none" strike="noStrike" spc="3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 Open Plants:</a:t>
            </a:r>
          </a:p>
          <a:p>
            <a:pPr algn="l">
              <a:lnSpc>
                <a:spcPts val="3665"/>
              </a:lnSpc>
            </a:pPr>
            <a:r>
              <a:rPr lang="en-US" sz="2460" b="1" u="none" strike="noStrike" spc="3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- USA: High Capacity</a:t>
            </a:r>
          </a:p>
          <a:p>
            <a:pPr marL="0" lvl="0" indent="0" algn="l">
              <a:lnSpc>
                <a:spcPts val="3665"/>
              </a:lnSpc>
            </a:pPr>
            <a:r>
              <a:rPr lang="en-US" sz="2460" b="1" u="none" strike="noStrike" spc="3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- Japan: High Capacity</a:t>
            </a:r>
          </a:p>
          <a:p>
            <a:pPr marL="0" lvl="0" indent="0" algn="l">
              <a:lnSpc>
                <a:spcPts val="3665"/>
              </a:lnSpc>
            </a:pPr>
            <a:r>
              <a:rPr lang="en-US" sz="2460" b="1" u="none" strike="noStrike" spc="3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- Brazil: Low Capacity</a:t>
            </a:r>
          </a:p>
          <a:p>
            <a:pPr algn="l">
              <a:lnSpc>
                <a:spcPts val="3665"/>
              </a:lnSpc>
            </a:pPr>
            <a:r>
              <a:rPr lang="en-US" sz="2460" b="1" u="none" strike="noStrike" spc="3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- India: High Capacity</a:t>
            </a:r>
          </a:p>
          <a:p>
            <a:pPr marL="0" lvl="0" indent="0" algn="l">
              <a:lnSpc>
                <a:spcPts val="3665"/>
              </a:lnSpc>
            </a:pPr>
            <a:r>
              <a:rPr lang="en-US" sz="2460" b="1" u="none" strike="noStrike" spc="3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 Germany: No plant opened due to high cost.</a:t>
            </a:r>
          </a:p>
          <a:p>
            <a:pPr algn="l">
              <a:lnSpc>
                <a:spcPts val="3665"/>
              </a:lnSpc>
            </a:pPr>
            <a:r>
              <a:rPr lang="en-US" sz="2460" b="1" u="none" strike="noStrike" spc="3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- Shipping Plan: Demand is fully met at all sites with optimal cost breakdown.</a:t>
            </a:r>
          </a:p>
          <a:p>
            <a:pPr marL="0" lvl="0" indent="0" algn="l">
              <a:lnSpc>
                <a:spcPts val="3665"/>
              </a:lnSpc>
            </a:pPr>
            <a:endParaRPr lang="en-US" sz="2460" b="1" u="none" strike="noStrike" spc="39">
              <a:solidFill>
                <a:srgbClr val="FFFFFF"/>
              </a:solidFill>
              <a:latin typeface="Open Sauce Bold"/>
              <a:ea typeface="Open Sauce Bold"/>
              <a:cs typeface="Open Sauce Bold"/>
              <a:sym typeface="Open Sauce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87681" y="132470"/>
            <a:ext cx="12325431" cy="2686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00"/>
              </a:lnSpc>
            </a:pPr>
            <a:r>
              <a:rPr lang="en-US" sz="15714" b="1" spc="-314">
                <a:solidFill>
                  <a:srgbClr val="FDFBFB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Summary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721672" y="6000095"/>
            <a:ext cx="2566328" cy="5151388"/>
          </a:xfrm>
          <a:custGeom>
            <a:avLst/>
            <a:gdLst/>
            <a:ahLst/>
            <a:cxnLst/>
            <a:rect l="l" t="t" r="r" b="b"/>
            <a:pathLst>
              <a:path w="2566328" h="5151388">
                <a:moveTo>
                  <a:pt x="0" y="0"/>
                </a:moveTo>
                <a:lnTo>
                  <a:pt x="2566328" y="0"/>
                </a:lnTo>
                <a:lnTo>
                  <a:pt x="2566328" y="5151388"/>
                </a:lnTo>
                <a:lnTo>
                  <a:pt x="0" y="51513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718315" y="3948358"/>
            <a:ext cx="12325431" cy="2689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00"/>
              </a:lnSpc>
            </a:pPr>
            <a:r>
              <a:rPr lang="en-US" sz="15714" b="1" spc="-314">
                <a:solidFill>
                  <a:srgbClr val="000000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THANK YOU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0" y="-7505700"/>
            <a:ext cx="18288001" cy="10542585"/>
            <a:chOff x="0" y="0"/>
            <a:chExt cx="5154675" cy="27773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154675" cy="2777380"/>
            </a:xfrm>
            <a:custGeom>
              <a:avLst/>
              <a:gdLst/>
              <a:ahLst/>
              <a:cxnLst/>
              <a:rect l="l" t="t" r="r" b="b"/>
              <a:pathLst>
                <a:path w="5154675" h="2777380">
                  <a:moveTo>
                    <a:pt x="11471" y="0"/>
                  </a:moveTo>
                  <a:lnTo>
                    <a:pt x="5143204" y="0"/>
                  </a:lnTo>
                  <a:cubicBezTo>
                    <a:pt x="5146246" y="0"/>
                    <a:pt x="5149164" y="1209"/>
                    <a:pt x="5151315" y="3360"/>
                  </a:cubicBezTo>
                  <a:cubicBezTo>
                    <a:pt x="5153466" y="5511"/>
                    <a:pt x="5154675" y="8429"/>
                    <a:pt x="5154675" y="11471"/>
                  </a:cubicBezTo>
                  <a:lnTo>
                    <a:pt x="5154675" y="2765909"/>
                  </a:lnTo>
                  <a:cubicBezTo>
                    <a:pt x="5154675" y="2772244"/>
                    <a:pt x="5149539" y="2777380"/>
                    <a:pt x="5143204" y="2777380"/>
                  </a:cubicBezTo>
                  <a:lnTo>
                    <a:pt x="11471" y="2777380"/>
                  </a:lnTo>
                  <a:cubicBezTo>
                    <a:pt x="8429" y="2777380"/>
                    <a:pt x="5511" y="2776171"/>
                    <a:pt x="3360" y="2774020"/>
                  </a:cubicBezTo>
                  <a:cubicBezTo>
                    <a:pt x="1209" y="2771869"/>
                    <a:pt x="0" y="2768951"/>
                    <a:pt x="0" y="2765909"/>
                  </a:cubicBezTo>
                  <a:lnTo>
                    <a:pt x="0" y="11471"/>
                  </a:lnTo>
                  <a:cubicBezTo>
                    <a:pt x="0" y="8429"/>
                    <a:pt x="1209" y="5511"/>
                    <a:pt x="3360" y="3360"/>
                  </a:cubicBezTo>
                  <a:cubicBezTo>
                    <a:pt x="5511" y="1209"/>
                    <a:pt x="8429" y="0"/>
                    <a:pt x="11471" y="0"/>
                  </a:cubicBezTo>
                  <a:close/>
                </a:path>
              </a:pathLst>
            </a:custGeom>
            <a:solidFill>
              <a:srgbClr val="10686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5154675" cy="2796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332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Open Sauce Heavy</vt:lpstr>
      <vt:lpstr>Arial</vt:lpstr>
      <vt:lpstr>Open Sauce</vt:lpstr>
      <vt:lpstr>Tex Gyre Bonum</vt:lpstr>
      <vt:lpstr>Open Sauce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Report_SCM</dc:title>
  <cp:lastModifiedBy>Mrigendra Pratap</cp:lastModifiedBy>
  <cp:revision>3</cp:revision>
  <dcterms:created xsi:type="dcterms:W3CDTF">2006-08-16T00:00:00Z</dcterms:created>
  <dcterms:modified xsi:type="dcterms:W3CDTF">2025-08-27T14:36:07Z</dcterms:modified>
  <dc:identifier>DAGt4YMYdZQ</dc:identifier>
</cp:coreProperties>
</file>