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7" r:id="rId4"/>
    <p:sldId id="261" r:id="rId5"/>
    <p:sldId id="262" r:id="rId6"/>
    <p:sldId id="268" r:id="rId7"/>
    <p:sldId id="263" r:id="rId8"/>
    <p:sldId id="264" r:id="rId9"/>
    <p:sldId id="265" r:id="rId10"/>
    <p:sldId id="269" r:id="rId11"/>
    <p:sldId id="270" r:id="rId12"/>
    <p:sldId id="271" r:id="rId13"/>
    <p:sldId id="272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>
            <a:off x="5999206" y="0"/>
            <a:ext cx="6192795" cy="4876674"/>
          </a:xfrm>
          <a:custGeom>
            <a:avLst/>
            <a:gdLst>
              <a:gd name="connsiteX0" fmla="*/ 118280 w 6192795"/>
              <a:gd name="connsiteY0" fmla="*/ 0 h 4876674"/>
              <a:gd name="connsiteX1" fmla="*/ 6192795 w 6192795"/>
              <a:gd name="connsiteY1" fmla="*/ 0 h 4876674"/>
              <a:gd name="connsiteX2" fmla="*/ 6192795 w 6192795"/>
              <a:gd name="connsiteY2" fmla="*/ 4161090 h 4876674"/>
              <a:gd name="connsiteX3" fmla="*/ 6134468 w 6192795"/>
              <a:gd name="connsiteY3" fmla="*/ 4204707 h 4876674"/>
              <a:gd name="connsiteX4" fmla="*/ 3934597 w 6192795"/>
              <a:gd name="connsiteY4" fmla="*/ 4876674 h 4876674"/>
              <a:gd name="connsiteX5" fmla="*/ 0 w 6192795"/>
              <a:gd name="connsiteY5" fmla="*/ 942077 h 4876674"/>
              <a:gd name="connsiteX6" fmla="*/ 79937 w 6192795"/>
              <a:gd name="connsiteY6" fmla="*/ 149119 h 487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2795" h="4876674">
                <a:moveTo>
                  <a:pt x="118280" y="0"/>
                </a:moveTo>
                <a:lnTo>
                  <a:pt x="6192795" y="0"/>
                </a:lnTo>
                <a:lnTo>
                  <a:pt x="6192795" y="4161090"/>
                </a:lnTo>
                <a:lnTo>
                  <a:pt x="6134468" y="4204707"/>
                </a:lnTo>
                <a:cubicBezTo>
                  <a:pt x="5506502" y="4628952"/>
                  <a:pt x="4749479" y="4876674"/>
                  <a:pt x="3934597" y="4876674"/>
                </a:cubicBezTo>
                <a:cubicBezTo>
                  <a:pt x="1761579" y="4876674"/>
                  <a:pt x="0" y="3115095"/>
                  <a:pt x="0" y="942077"/>
                </a:cubicBezTo>
                <a:cubicBezTo>
                  <a:pt x="0" y="670450"/>
                  <a:pt x="27525" y="405251"/>
                  <a:pt x="79937" y="1491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/>
          <a:stretch>
            <a:fillRect/>
          </a:stretch>
        </p:blipFill>
        <p:spPr>
          <a:xfrm>
            <a:off x="5961105" y="7534"/>
            <a:ext cx="6230895" cy="4584398"/>
          </a:xfrm>
          <a:custGeom>
            <a:avLst/>
            <a:gdLst>
              <a:gd name="connsiteX0" fmla="*/ 92740 w 6230895"/>
              <a:gd name="connsiteY0" fmla="*/ 0 h 4584398"/>
              <a:gd name="connsiteX1" fmla="*/ 6230895 w 6230895"/>
              <a:gd name="connsiteY1" fmla="*/ 0 h 4584398"/>
              <a:gd name="connsiteX2" fmla="*/ 6230895 w 6230895"/>
              <a:gd name="connsiteY2" fmla="*/ 3649066 h 4584398"/>
              <a:gd name="connsiteX3" fmla="*/ 6145520 w 6230895"/>
              <a:gd name="connsiteY3" fmla="*/ 3726661 h 4584398"/>
              <a:gd name="connsiteX4" fmla="*/ 3756217 w 6230895"/>
              <a:gd name="connsiteY4" fmla="*/ 4584398 h 4584398"/>
              <a:gd name="connsiteX5" fmla="*/ 0 w 6230895"/>
              <a:gd name="connsiteY5" fmla="*/ 828181 h 4584398"/>
              <a:gd name="connsiteX6" fmla="*/ 76313 w 6230895"/>
              <a:gd name="connsiteY6" fmla="*/ 71172 h 45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30895" h="4584398">
                <a:moveTo>
                  <a:pt x="92740" y="0"/>
                </a:moveTo>
                <a:lnTo>
                  <a:pt x="6230895" y="0"/>
                </a:lnTo>
                <a:lnTo>
                  <a:pt x="6230895" y="3649066"/>
                </a:lnTo>
                <a:lnTo>
                  <a:pt x="6145520" y="3726661"/>
                </a:lnTo>
                <a:cubicBezTo>
                  <a:pt x="5496224" y="4262507"/>
                  <a:pt x="4663811" y="4584398"/>
                  <a:pt x="3756217" y="4584398"/>
                </a:cubicBezTo>
                <a:cubicBezTo>
                  <a:pt x="1681716" y="4584398"/>
                  <a:pt x="0" y="2902682"/>
                  <a:pt x="0" y="828181"/>
                </a:cubicBezTo>
                <a:cubicBezTo>
                  <a:pt x="0" y="568868"/>
                  <a:pt x="26277" y="315693"/>
                  <a:pt x="76313" y="71172"/>
                </a:cubicBezTo>
                <a:close/>
              </a:path>
            </a:pathLst>
          </a:custGeom>
        </p:spPr>
      </p:pic>
      <p:pic>
        <p:nvPicPr>
          <p:cNvPr id="10" name="图片 9"/>
          <p:cNvPicPr preferRelativeResize="0"/>
          <p:nvPr userDrawn="1"/>
        </p:nvPicPr>
        <p:blipFill>
          <a:blip r:embed="rId3"/>
          <a:srcRect l="25650" t="3449" b="8925"/>
          <a:stretch>
            <a:fillRect/>
          </a:stretch>
        </p:blipFill>
        <p:spPr>
          <a:xfrm>
            <a:off x="1" y="0"/>
            <a:ext cx="5942055" cy="6858000"/>
          </a:xfrm>
          <a:custGeom>
            <a:avLst/>
            <a:gdLst>
              <a:gd name="connsiteX0" fmla="*/ 0 w 5942055"/>
              <a:gd name="connsiteY0" fmla="*/ 0 h 6858000"/>
              <a:gd name="connsiteX1" fmla="*/ 5942055 w 5942055"/>
              <a:gd name="connsiteY1" fmla="*/ 0 h 6858000"/>
              <a:gd name="connsiteX2" fmla="*/ 5942055 w 5942055"/>
              <a:gd name="connsiteY2" fmla="*/ 6858000 h 6858000"/>
              <a:gd name="connsiteX3" fmla="*/ 0 w 59420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2055" h="6858000">
                <a:moveTo>
                  <a:pt x="0" y="0"/>
                </a:moveTo>
                <a:lnTo>
                  <a:pt x="5942055" y="0"/>
                </a:lnTo>
                <a:lnTo>
                  <a:pt x="594205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60400" y="1130300"/>
            <a:ext cx="10858500" cy="0"/>
          </a:xfrm>
          <a:prstGeom prst="line">
            <a:avLst/>
          </a:prstGeom>
          <a:ln w="9525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660400" y="1130300"/>
            <a:ext cx="749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530226"/>
            <a:ext cx="4351337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zh-CN" altLang="en-US" sz="3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 userDrawn="1"/>
        </p:nvSpPr>
        <p:spPr>
          <a:xfrm>
            <a:off x="5006898" y="1982610"/>
            <a:ext cx="6043961" cy="2892781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94318" y="936703"/>
            <a:ext cx="4984594" cy="4984594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0" t="1980" r="7097"/>
          <a:stretch>
            <a:fillRect/>
          </a:stretch>
        </p:blipFill>
        <p:spPr>
          <a:xfrm>
            <a:off x="1251482" y="1204454"/>
            <a:ext cx="4470266" cy="4459677"/>
          </a:xfrm>
          <a:custGeom>
            <a:avLst/>
            <a:gdLst>
              <a:gd name="connsiteX0" fmla="*/ 2025472 w 4470266"/>
              <a:gd name="connsiteY0" fmla="*/ 0 h 4459677"/>
              <a:gd name="connsiteX1" fmla="*/ 2444795 w 4470266"/>
              <a:gd name="connsiteY1" fmla="*/ 0 h 4459677"/>
              <a:gd name="connsiteX2" fmla="*/ 2463663 w 4470266"/>
              <a:gd name="connsiteY2" fmla="*/ 953 h 4459677"/>
              <a:gd name="connsiteX3" fmla="*/ 4470266 w 4470266"/>
              <a:gd name="connsiteY3" fmla="*/ 2224546 h 4459677"/>
              <a:gd name="connsiteX4" fmla="*/ 2463663 w 4470266"/>
              <a:gd name="connsiteY4" fmla="*/ 4448139 h 4459677"/>
              <a:gd name="connsiteX5" fmla="*/ 2235173 w 4470266"/>
              <a:gd name="connsiteY5" fmla="*/ 4459677 h 4459677"/>
              <a:gd name="connsiteX6" fmla="*/ 2235094 w 4470266"/>
              <a:gd name="connsiteY6" fmla="*/ 4459677 h 4459677"/>
              <a:gd name="connsiteX7" fmla="*/ 2006604 w 4470266"/>
              <a:gd name="connsiteY7" fmla="*/ 4448139 h 4459677"/>
              <a:gd name="connsiteX8" fmla="*/ 0 w 4470266"/>
              <a:gd name="connsiteY8" fmla="*/ 2224546 h 4459677"/>
              <a:gd name="connsiteX9" fmla="*/ 2006604 w 4470266"/>
              <a:gd name="connsiteY9" fmla="*/ 953 h 445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0266" h="4459677">
                <a:moveTo>
                  <a:pt x="2025472" y="0"/>
                </a:moveTo>
                <a:lnTo>
                  <a:pt x="2444795" y="0"/>
                </a:lnTo>
                <a:lnTo>
                  <a:pt x="2463663" y="953"/>
                </a:lnTo>
                <a:cubicBezTo>
                  <a:pt x="3590742" y="115414"/>
                  <a:pt x="4470266" y="1067268"/>
                  <a:pt x="4470266" y="2224546"/>
                </a:cubicBezTo>
                <a:cubicBezTo>
                  <a:pt x="4470266" y="3381824"/>
                  <a:pt x="3590742" y="4333678"/>
                  <a:pt x="2463663" y="4448139"/>
                </a:cubicBezTo>
                <a:lnTo>
                  <a:pt x="2235173" y="4459677"/>
                </a:lnTo>
                <a:lnTo>
                  <a:pt x="2235094" y="4459677"/>
                </a:lnTo>
                <a:lnTo>
                  <a:pt x="2006604" y="4448139"/>
                </a:lnTo>
                <a:cubicBezTo>
                  <a:pt x="879524" y="4333678"/>
                  <a:pt x="0" y="3381824"/>
                  <a:pt x="0" y="2224546"/>
                </a:cubicBezTo>
                <a:cubicBezTo>
                  <a:pt x="0" y="1067268"/>
                  <a:pt x="879524" y="115414"/>
                  <a:pt x="2006604" y="953"/>
                </a:cubicBezTo>
                <a:close/>
              </a:path>
            </a:pathLst>
          </a:custGeom>
        </p:spPr>
      </p:pic>
      <p:sp>
        <p:nvSpPr>
          <p:cNvPr id="15" name="椭圆 14"/>
          <p:cNvSpPr/>
          <p:nvPr userDrawn="1"/>
        </p:nvSpPr>
        <p:spPr>
          <a:xfrm>
            <a:off x="1251482" y="1193867"/>
            <a:ext cx="4470266" cy="447026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rcRect t="8940" b="8940"/>
          <a:stretch>
            <a:fillRect/>
          </a:stretch>
        </p:blipFill>
        <p:spPr>
          <a:xfrm>
            <a:off x="1832518" y="0"/>
            <a:ext cx="8526964" cy="6858000"/>
          </a:xfrm>
          <a:custGeom>
            <a:avLst/>
            <a:gdLst>
              <a:gd name="connsiteX0" fmla="*/ 0 w 8526964"/>
              <a:gd name="connsiteY0" fmla="*/ 0 h 6858000"/>
              <a:gd name="connsiteX1" fmla="*/ 8526964 w 8526964"/>
              <a:gd name="connsiteY1" fmla="*/ 0 h 6858000"/>
              <a:gd name="connsiteX2" fmla="*/ 8526964 w 8526964"/>
              <a:gd name="connsiteY2" fmla="*/ 6858000 h 6858000"/>
              <a:gd name="connsiteX3" fmla="*/ 0 w 85269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964" h="6858000">
                <a:moveTo>
                  <a:pt x="0" y="0"/>
                </a:moveTo>
                <a:lnTo>
                  <a:pt x="8526964" y="0"/>
                </a:lnTo>
                <a:lnTo>
                  <a:pt x="852696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tags" Target="../tags/tag65.xml"/><Relationship Id="rId2" Type="http://schemas.openxmlformats.org/officeDocument/2006/relationships/image" Target="../media/image6.png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tags" Target="../tags/tag67.xml"/><Relationship Id="rId2" Type="http://schemas.openxmlformats.org/officeDocument/2006/relationships/image" Target="../media/image8.png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tags" Target="../tags/tag70.xml"/><Relationship Id="rId2" Type="http://schemas.openxmlformats.org/officeDocument/2006/relationships/image" Target="../media/image11.png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466113" y="2449807"/>
            <a:ext cx="2462213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后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端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66113" y="3578814"/>
            <a:ext cx="3893369" cy="69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如今，在线购物商城已经融入我们的现实生活，许多人都离不开在线购物。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08497" y="2367171"/>
            <a:ext cx="1956237" cy="21236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cs"/>
              </a:rPr>
              <a:t>0</a:t>
            </a:r>
            <a:r>
              <a:rPr lang="en-US" altLang="zh-CN" sz="13800" dirty="0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3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树形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0425" y="1664335"/>
            <a:ext cx="4848860" cy="4987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37655" y="18834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定义了一个树形结构，能使我们更好的构建菜单导航或者分类展示，来实现升级的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service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6930" y="1387475"/>
            <a:ext cx="5838825" cy="5114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9100" y="1387390"/>
            <a:ext cx="4064000" cy="369252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定义了一个名为SysMenuService的接口，该接口继承了IService&lt;SysMenu&gt;接口，同时声明了一个名为getList的方法，返回值类型为List&lt;MenuUtils&gt;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SysMenuService接口用于提供对SysMenu实体类的服务操作。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getList方法用于获取菜单列表数据并转换为树形结构的功能。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service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992755" y="-160740"/>
            <a:ext cx="4064000" cy="230695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定义了SysShopService接口的Java文件。接口中的方法和注释表明该服务类用于对SysShop实体进行操作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015" y="1355090"/>
            <a:ext cx="3828415" cy="5353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2325" y="956945"/>
            <a:ext cx="7559675" cy="535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public interface SysShopService extends IService&lt;SysShop&gt;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SysShopService接口继承了IService&lt;SysShop&gt;接口，该服务类将提供对SysShop实体的相关服务操作。</a:t>
            </a:r>
            <a:endParaRPr lang="zh-CN" altLang="en-US"/>
          </a:p>
          <a:p>
            <a:r>
              <a:rPr lang="zh-CN" altLang="en-US"/>
              <a:t>PageDto&lt;SysShop&gt; getList(SysShopVo sysShopVo)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这是一个抽象方法，用于根据传入的SysShopVo对象获取店铺列表数据，并以分页形式返回结果</a:t>
            </a:r>
            <a:endParaRPr lang="zh-CN" altLang="en-US"/>
          </a:p>
          <a:p>
            <a:r>
              <a:rPr lang="zh-CN" altLang="en-US"/>
              <a:t>PageDto&lt;SysShop&gt; getList1(SysShopVo sysShopVo)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这也是一个抽象方法，与上一个方法功能类似void save(SysShopVo sysShopVo)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该方法用于保存SysShopVo对象所描述的店铺信息。</a:t>
            </a:r>
            <a:endParaRPr lang="zh-CN" altLang="en-US"/>
          </a:p>
          <a:p>
            <a:r>
              <a:rPr lang="zh-CN" altLang="en-US"/>
              <a:t>void delete(Long id)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delete方法将根据传入的id参数删除相应的店铺信息。</a:t>
            </a:r>
            <a:endParaRPr lang="zh-CN" altLang="en-US"/>
          </a:p>
          <a:p>
            <a:r>
              <a:rPr lang="zh-CN" altLang="en-US"/>
              <a:t>void decreaseCount(String shopid)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decreaseCount方法将减少指定店铺的商品数量，传入的shopid参数用于指定店铺。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4865370" cy="553720"/>
          </a:xfrm>
        </p:spPr>
        <p:txBody>
          <a:bodyPr/>
          <a:lstStyle/>
          <a:p>
            <a:r>
              <a:rPr dirty="0"/>
              <a:t>项目后端架构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341120" y="2016125"/>
            <a:ext cx="859980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/>
              <a:t>2.</a:t>
            </a:r>
            <a:r>
              <a:rPr lang="zh-CN" altLang="en-US" sz="2800" dirty="0"/>
              <a:t>项目技术上采用</a:t>
            </a:r>
            <a:r>
              <a:rPr lang="en-US" altLang="zh-CN" sz="2800" dirty="0"/>
              <a:t>SpringBoot</a:t>
            </a:r>
            <a:r>
              <a:rPr lang="zh-CN" altLang="en-US" sz="2800" dirty="0"/>
              <a:t>整合</a:t>
            </a:r>
            <a:r>
              <a:rPr lang="en-US" altLang="zh-CN" sz="2800" dirty="0"/>
              <a:t>MybatisPlus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341120" y="1394460"/>
            <a:ext cx="830326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项目整体上采用</a:t>
            </a:r>
            <a:r>
              <a:rPr lang="en-US" altLang="zh-CN" sz="2800" dirty="0"/>
              <a:t>MVC</a:t>
            </a:r>
            <a:r>
              <a:rPr lang="zh-CN" altLang="en-US" sz="2800" dirty="0"/>
              <a:t>架构，便于后期扩展和维护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341120" y="2637790"/>
            <a:ext cx="689229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800" dirty="0"/>
              <a:t>3.项目依赖通过Maven进行管理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41120" y="3322955"/>
            <a:ext cx="642937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800" dirty="0"/>
              <a:t>4.接口测试通过Postman发送请求。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43330" y="3883660"/>
            <a:ext cx="5147945" cy="56451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800" dirty="0"/>
              <a:t>5.基于阿里云c</a:t>
            </a:r>
            <a:r>
              <a:rPr lang="en-US" altLang="zh-CN" sz="2800" dirty="0"/>
              <a:t>s</a:t>
            </a:r>
            <a:r>
              <a:rPr lang="zh-CN" altLang="en-US" sz="2800" dirty="0"/>
              <a:t>s的图片存储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341120" y="4578350"/>
            <a:ext cx="517525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800" dirty="0"/>
              <a:t>6.基于markdown的文本解析技术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371600" y="5076825"/>
            <a:ext cx="514477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800" dirty="0"/>
              <a:t>7.基于角色的认证授权系统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71600" y="5619115"/>
            <a:ext cx="406400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2800" dirty="0"/>
              <a:t>8.动态路由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5000"/>
          </a:bodyPr>
          <a:lstStyle/>
          <a:p>
            <a:r>
              <a:rPr lang="zh-CN" altLang="en-US" dirty="0"/>
              <a:t>实现功能</a:t>
            </a:r>
            <a:r>
              <a:rPr lang="en-US" altLang="zh-CN" dirty="0"/>
              <a:t>1</a:t>
            </a:r>
            <a:r>
              <a:rPr dirty="0"/>
              <a:t>：可以同时发布多个商品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1181735" y="13538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运用SysMenuController控制器，获取并封装</a:t>
            </a:r>
            <a:r>
              <a:rPr lang="en-US" altLang="zh-CN"/>
              <a:t>getlist</a:t>
            </a:r>
            <a:r>
              <a:rPr lang="zh-CN" altLang="en-US"/>
              <a:t>方法获取的菜单列表，并封装到CommonDto里，进行</a:t>
            </a:r>
            <a:r>
              <a:rPr lang="zh-CN" altLang="en-US"/>
              <a:t>返回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8335" y="2392045"/>
            <a:ext cx="5815330" cy="3929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实现功能</a:t>
            </a:r>
            <a:r>
              <a:rPr lang="en-US" altLang="zh-CN" dirty="0"/>
              <a:t>2</a:t>
            </a:r>
            <a:r>
              <a:rPr dirty="0"/>
              <a:t>：</a:t>
            </a:r>
            <a:r>
              <a:rPr dirty="0"/>
              <a:t>商品可以通过浏览和搜索被用户</a:t>
            </a:r>
            <a:r>
              <a:rPr dirty="0"/>
              <a:t>查找到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543050" y="1432560"/>
            <a:ext cx="8599805" cy="2153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定义SysShopController，使用了Spring的@RestController注解，该类定义了几个接口方法，并通过不同的HTTP方法（GET、POST、DELETE）和路径（/getlist、/getList1、/save、/delete/{id}）来映射到相应的方法上。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543050" y="3880485"/>
            <a:ext cx="4410710" cy="897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dirty="0"/>
              <a:t>2.定义接口继承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406400"/>
            <a:ext cx="9948545" cy="6775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界面展示（可放大，源代码都在</a:t>
            </a:r>
            <a:r>
              <a:rPr lang="en-US" altLang="zh-CN" dirty="0"/>
              <a:t>github</a:t>
            </a:r>
            <a:r>
              <a:rPr dirty="0"/>
              <a:t>中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1475" y="1979295"/>
            <a:ext cx="5319395" cy="408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1855" y="1979295"/>
            <a:ext cx="5076825" cy="4041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接口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6460" y="1301115"/>
            <a:ext cx="5662930" cy="1576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6460" y="4199255"/>
            <a:ext cx="5215255" cy="1152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460" y="291084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该接口是用于操作数据库中的SysMenu表的映射器（Mapper）。通过继承BaseMapper&lt;SysMenu&gt;接口，该接口继承了一些基本的数据库操作方法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3180" y="5829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同上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dirty="0"/>
              <a:t>数据</a:t>
            </a:r>
            <a:r>
              <a:rPr dirty="0"/>
              <a:t>封装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0280" y="1257935"/>
            <a:ext cx="5941060" cy="5550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14210" y="1522730"/>
            <a:ext cx="4912995" cy="3975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作为统一的接口返回结果格式，通过success字段表示业务操作是否成功，message字段存储返回的信息，content字段存储具体的返回数据。通过使用泛型T，可以灵活地适应不同类型的返回数据。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映射</a:t>
            </a:r>
            <a:r>
              <a:rPr lang="zh-CN" altLang="en-US" dirty="0"/>
              <a:t>关系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2310" y="1264285"/>
            <a:ext cx="4625975" cy="535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82260" y="897255"/>
            <a:ext cx="5215255" cy="2005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13730" y="3542030"/>
            <a:ext cx="4351655" cy="1604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定义了一个Java类SysMenu，它的作用是将Java对象与数据库表sys_menu进行映射。通过注解的方式，该类指定了与数据库表中各个字段对应的属性，并利用lombok库的@Data注解自动生成了getter、setter方法、toString方法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530225"/>
            <a:ext cx="8126095" cy="553720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续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115" y="1268095"/>
            <a:ext cx="5509260" cy="5530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68590" y="2445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与上一类似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commondata" val="eyJoZGlkIjoiMGVjMjNiN2ZkZTMzMDA4ZWE3OTY1NzI2MTg5NDIz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WPS 演示</Application>
  <PresentationFormat>宽屏</PresentationFormat>
  <Paragraphs>94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Arial</vt:lpstr>
      <vt:lpstr>微软雅黑 Light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Zero.</cp:lastModifiedBy>
  <cp:revision>156</cp:revision>
  <dcterms:created xsi:type="dcterms:W3CDTF">2019-06-19T02:08:00Z</dcterms:created>
  <dcterms:modified xsi:type="dcterms:W3CDTF">2023-11-29T10:10:50Z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C8C9BD5CA12447309FACBA79A0D39647_13</vt:lpwstr>
  </property>
</Properties>
</file>