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3"/>
    <p:sldId id="281" r:id="rId4"/>
    <p:sldId id="282" r:id="rId5"/>
    <p:sldId id="284" r:id="rId6"/>
    <p:sldId id="260" r:id="rId7"/>
    <p:sldId id="267" r:id="rId8"/>
    <p:sldId id="261" r:id="rId9"/>
    <p:sldId id="262" r:id="rId10"/>
    <p:sldId id="268" r:id="rId11"/>
    <p:sldId id="263" r:id="rId12"/>
    <p:sldId id="264" r:id="rId13"/>
    <p:sldId id="300" r:id="rId14"/>
    <p:sldId id="265" r:id="rId15"/>
    <p:sldId id="269" r:id="rId16"/>
    <p:sldId id="271" r:id="rId17"/>
    <p:sldId id="272" r:id="rId18"/>
    <p:sldId id="301" r:id="rId19"/>
    <p:sldId id="285" r:id="rId20"/>
    <p:sldId id="286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76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 userDrawn="1"/>
        </p:nvSpPr>
        <p:spPr>
          <a:xfrm>
            <a:off x="5999206" y="0"/>
            <a:ext cx="6192795" cy="4876674"/>
          </a:xfrm>
          <a:custGeom>
            <a:avLst/>
            <a:gdLst>
              <a:gd name="connsiteX0" fmla="*/ 118280 w 6192795"/>
              <a:gd name="connsiteY0" fmla="*/ 0 h 4876674"/>
              <a:gd name="connsiteX1" fmla="*/ 6192795 w 6192795"/>
              <a:gd name="connsiteY1" fmla="*/ 0 h 4876674"/>
              <a:gd name="connsiteX2" fmla="*/ 6192795 w 6192795"/>
              <a:gd name="connsiteY2" fmla="*/ 4161090 h 4876674"/>
              <a:gd name="connsiteX3" fmla="*/ 6134468 w 6192795"/>
              <a:gd name="connsiteY3" fmla="*/ 4204707 h 4876674"/>
              <a:gd name="connsiteX4" fmla="*/ 3934597 w 6192795"/>
              <a:gd name="connsiteY4" fmla="*/ 4876674 h 4876674"/>
              <a:gd name="connsiteX5" fmla="*/ 0 w 6192795"/>
              <a:gd name="connsiteY5" fmla="*/ 942077 h 4876674"/>
              <a:gd name="connsiteX6" fmla="*/ 79937 w 6192795"/>
              <a:gd name="connsiteY6" fmla="*/ 149119 h 487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92795" h="4876674">
                <a:moveTo>
                  <a:pt x="118280" y="0"/>
                </a:moveTo>
                <a:lnTo>
                  <a:pt x="6192795" y="0"/>
                </a:lnTo>
                <a:lnTo>
                  <a:pt x="6192795" y="4161090"/>
                </a:lnTo>
                <a:lnTo>
                  <a:pt x="6134468" y="4204707"/>
                </a:lnTo>
                <a:cubicBezTo>
                  <a:pt x="5506502" y="4628952"/>
                  <a:pt x="4749479" y="4876674"/>
                  <a:pt x="3934597" y="4876674"/>
                </a:cubicBezTo>
                <a:cubicBezTo>
                  <a:pt x="1761579" y="4876674"/>
                  <a:pt x="0" y="3115095"/>
                  <a:pt x="0" y="942077"/>
                </a:cubicBezTo>
                <a:cubicBezTo>
                  <a:pt x="0" y="670450"/>
                  <a:pt x="27525" y="405251"/>
                  <a:pt x="79937" y="14911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/>
          <a:stretch>
            <a:fillRect/>
          </a:stretch>
        </p:blipFill>
        <p:spPr>
          <a:xfrm>
            <a:off x="5961105" y="7534"/>
            <a:ext cx="6230895" cy="4584398"/>
          </a:xfrm>
          <a:custGeom>
            <a:avLst/>
            <a:gdLst>
              <a:gd name="connsiteX0" fmla="*/ 92740 w 6230895"/>
              <a:gd name="connsiteY0" fmla="*/ 0 h 4584398"/>
              <a:gd name="connsiteX1" fmla="*/ 6230895 w 6230895"/>
              <a:gd name="connsiteY1" fmla="*/ 0 h 4584398"/>
              <a:gd name="connsiteX2" fmla="*/ 6230895 w 6230895"/>
              <a:gd name="connsiteY2" fmla="*/ 3649066 h 4584398"/>
              <a:gd name="connsiteX3" fmla="*/ 6145520 w 6230895"/>
              <a:gd name="connsiteY3" fmla="*/ 3726661 h 4584398"/>
              <a:gd name="connsiteX4" fmla="*/ 3756217 w 6230895"/>
              <a:gd name="connsiteY4" fmla="*/ 4584398 h 4584398"/>
              <a:gd name="connsiteX5" fmla="*/ 0 w 6230895"/>
              <a:gd name="connsiteY5" fmla="*/ 828181 h 4584398"/>
              <a:gd name="connsiteX6" fmla="*/ 76313 w 6230895"/>
              <a:gd name="connsiteY6" fmla="*/ 71172 h 45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30895" h="4584398">
                <a:moveTo>
                  <a:pt x="92740" y="0"/>
                </a:moveTo>
                <a:lnTo>
                  <a:pt x="6230895" y="0"/>
                </a:lnTo>
                <a:lnTo>
                  <a:pt x="6230895" y="3649066"/>
                </a:lnTo>
                <a:lnTo>
                  <a:pt x="6145520" y="3726661"/>
                </a:lnTo>
                <a:cubicBezTo>
                  <a:pt x="5496224" y="4262507"/>
                  <a:pt x="4663811" y="4584398"/>
                  <a:pt x="3756217" y="4584398"/>
                </a:cubicBezTo>
                <a:cubicBezTo>
                  <a:pt x="1681716" y="4584398"/>
                  <a:pt x="0" y="2902682"/>
                  <a:pt x="0" y="828181"/>
                </a:cubicBezTo>
                <a:cubicBezTo>
                  <a:pt x="0" y="568868"/>
                  <a:pt x="26277" y="315693"/>
                  <a:pt x="76313" y="71172"/>
                </a:cubicBezTo>
                <a:close/>
              </a:path>
            </a:pathLst>
          </a:custGeom>
        </p:spPr>
      </p:pic>
      <p:pic>
        <p:nvPicPr>
          <p:cNvPr id="10" name="图片 9"/>
          <p:cNvPicPr preferRelativeResize="0"/>
          <p:nvPr userDrawn="1"/>
        </p:nvPicPr>
        <p:blipFill>
          <a:blip r:embed="rId3"/>
          <a:srcRect l="25650" t="3449" b="8925"/>
          <a:stretch>
            <a:fillRect/>
          </a:stretch>
        </p:blipFill>
        <p:spPr>
          <a:xfrm>
            <a:off x="1" y="0"/>
            <a:ext cx="5942055" cy="6858000"/>
          </a:xfrm>
          <a:custGeom>
            <a:avLst/>
            <a:gdLst>
              <a:gd name="connsiteX0" fmla="*/ 0 w 5942055"/>
              <a:gd name="connsiteY0" fmla="*/ 0 h 6858000"/>
              <a:gd name="connsiteX1" fmla="*/ 5942055 w 5942055"/>
              <a:gd name="connsiteY1" fmla="*/ 0 h 6858000"/>
              <a:gd name="connsiteX2" fmla="*/ 5942055 w 5942055"/>
              <a:gd name="connsiteY2" fmla="*/ 6858000 h 6858000"/>
              <a:gd name="connsiteX3" fmla="*/ 0 w 59420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2055" h="6858000">
                <a:moveTo>
                  <a:pt x="0" y="0"/>
                </a:moveTo>
                <a:lnTo>
                  <a:pt x="5942055" y="0"/>
                </a:lnTo>
                <a:lnTo>
                  <a:pt x="594205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660400" y="1130300"/>
            <a:ext cx="10858500" cy="0"/>
          </a:xfrm>
          <a:prstGeom prst="line">
            <a:avLst/>
          </a:prstGeom>
          <a:ln w="9525"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660400" y="1130300"/>
            <a:ext cx="7493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660400" y="530226"/>
            <a:ext cx="4351337" cy="554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zh-CN" altLang="en-US" sz="36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 userDrawn="1"/>
        </p:nvSpPr>
        <p:spPr>
          <a:xfrm>
            <a:off x="5006898" y="1982610"/>
            <a:ext cx="6043961" cy="2892781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994318" y="936703"/>
            <a:ext cx="4984594" cy="4984594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0" t="1980" r="7097"/>
          <a:stretch>
            <a:fillRect/>
          </a:stretch>
        </p:blipFill>
        <p:spPr>
          <a:xfrm>
            <a:off x="1251482" y="1204454"/>
            <a:ext cx="4470266" cy="4459677"/>
          </a:xfrm>
          <a:custGeom>
            <a:avLst/>
            <a:gdLst>
              <a:gd name="connsiteX0" fmla="*/ 2025472 w 4470266"/>
              <a:gd name="connsiteY0" fmla="*/ 0 h 4459677"/>
              <a:gd name="connsiteX1" fmla="*/ 2444795 w 4470266"/>
              <a:gd name="connsiteY1" fmla="*/ 0 h 4459677"/>
              <a:gd name="connsiteX2" fmla="*/ 2463663 w 4470266"/>
              <a:gd name="connsiteY2" fmla="*/ 953 h 4459677"/>
              <a:gd name="connsiteX3" fmla="*/ 4470266 w 4470266"/>
              <a:gd name="connsiteY3" fmla="*/ 2224546 h 4459677"/>
              <a:gd name="connsiteX4" fmla="*/ 2463663 w 4470266"/>
              <a:gd name="connsiteY4" fmla="*/ 4448139 h 4459677"/>
              <a:gd name="connsiteX5" fmla="*/ 2235173 w 4470266"/>
              <a:gd name="connsiteY5" fmla="*/ 4459677 h 4459677"/>
              <a:gd name="connsiteX6" fmla="*/ 2235094 w 4470266"/>
              <a:gd name="connsiteY6" fmla="*/ 4459677 h 4459677"/>
              <a:gd name="connsiteX7" fmla="*/ 2006604 w 4470266"/>
              <a:gd name="connsiteY7" fmla="*/ 4448139 h 4459677"/>
              <a:gd name="connsiteX8" fmla="*/ 0 w 4470266"/>
              <a:gd name="connsiteY8" fmla="*/ 2224546 h 4459677"/>
              <a:gd name="connsiteX9" fmla="*/ 2006604 w 4470266"/>
              <a:gd name="connsiteY9" fmla="*/ 953 h 445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70266" h="4459677">
                <a:moveTo>
                  <a:pt x="2025472" y="0"/>
                </a:moveTo>
                <a:lnTo>
                  <a:pt x="2444795" y="0"/>
                </a:lnTo>
                <a:lnTo>
                  <a:pt x="2463663" y="953"/>
                </a:lnTo>
                <a:cubicBezTo>
                  <a:pt x="3590742" y="115414"/>
                  <a:pt x="4470266" y="1067268"/>
                  <a:pt x="4470266" y="2224546"/>
                </a:cubicBezTo>
                <a:cubicBezTo>
                  <a:pt x="4470266" y="3381824"/>
                  <a:pt x="3590742" y="4333678"/>
                  <a:pt x="2463663" y="4448139"/>
                </a:cubicBezTo>
                <a:lnTo>
                  <a:pt x="2235173" y="4459677"/>
                </a:lnTo>
                <a:lnTo>
                  <a:pt x="2235094" y="4459677"/>
                </a:lnTo>
                <a:lnTo>
                  <a:pt x="2006604" y="4448139"/>
                </a:lnTo>
                <a:cubicBezTo>
                  <a:pt x="879524" y="4333678"/>
                  <a:pt x="0" y="3381824"/>
                  <a:pt x="0" y="2224546"/>
                </a:cubicBezTo>
                <a:cubicBezTo>
                  <a:pt x="0" y="1067268"/>
                  <a:pt x="879524" y="115414"/>
                  <a:pt x="2006604" y="953"/>
                </a:cubicBezTo>
                <a:close/>
              </a:path>
            </a:pathLst>
          </a:custGeom>
        </p:spPr>
      </p:pic>
      <p:sp>
        <p:nvSpPr>
          <p:cNvPr id="15" name="椭圆 14"/>
          <p:cNvSpPr/>
          <p:nvPr userDrawn="1"/>
        </p:nvSpPr>
        <p:spPr>
          <a:xfrm>
            <a:off x="1251482" y="1193867"/>
            <a:ext cx="4470266" cy="447026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rcRect t="8940" b="8940"/>
          <a:stretch>
            <a:fillRect/>
          </a:stretch>
        </p:blipFill>
        <p:spPr>
          <a:xfrm>
            <a:off x="1832518" y="0"/>
            <a:ext cx="8526964" cy="6858000"/>
          </a:xfrm>
          <a:custGeom>
            <a:avLst/>
            <a:gdLst>
              <a:gd name="connsiteX0" fmla="*/ 0 w 8526964"/>
              <a:gd name="connsiteY0" fmla="*/ 0 h 6858000"/>
              <a:gd name="connsiteX1" fmla="*/ 8526964 w 8526964"/>
              <a:gd name="connsiteY1" fmla="*/ 0 h 6858000"/>
              <a:gd name="connsiteX2" fmla="*/ 8526964 w 8526964"/>
              <a:gd name="connsiteY2" fmla="*/ 6858000 h 6858000"/>
              <a:gd name="connsiteX3" fmla="*/ 0 w 852696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6964" h="6858000">
                <a:moveTo>
                  <a:pt x="0" y="0"/>
                </a:moveTo>
                <a:lnTo>
                  <a:pt x="8526964" y="0"/>
                </a:lnTo>
                <a:lnTo>
                  <a:pt x="852696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tags" Target="../tags/tag62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1.xml"/><Relationship Id="rId18" Type="http://schemas.openxmlformats.org/officeDocument/2006/relationships/tags" Target="../tags/tag60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0.png"/><Relationship Id="rId3" Type="http://schemas.openxmlformats.org/officeDocument/2006/relationships/tags" Target="../tags/tag66.xml"/><Relationship Id="rId2" Type="http://schemas.openxmlformats.org/officeDocument/2006/relationships/image" Target="../media/image9.png"/><Relationship Id="rId1" Type="http://schemas.openxmlformats.org/officeDocument/2006/relationships/tags" Target="../tags/tag6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tags" Target="../tags/tag6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tags" Target="../tags/tag68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4.png"/><Relationship Id="rId3" Type="http://schemas.openxmlformats.org/officeDocument/2006/relationships/tags" Target="../tags/tag70.xml"/><Relationship Id="rId2" Type="http://schemas.openxmlformats.org/officeDocument/2006/relationships/image" Target="../media/image13.png"/><Relationship Id="rId1" Type="http://schemas.openxmlformats.org/officeDocument/2006/relationships/tags" Target="../tags/tag6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6.png"/><Relationship Id="rId3" Type="http://schemas.openxmlformats.org/officeDocument/2006/relationships/tags" Target="../tags/tag72.xml"/><Relationship Id="rId2" Type="http://schemas.openxmlformats.org/officeDocument/2006/relationships/image" Target="../media/image15.png"/><Relationship Id="rId1" Type="http://schemas.openxmlformats.org/officeDocument/2006/relationships/tags" Target="../tags/tag7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tags" Target="../tags/tag7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1" Type="http://schemas.openxmlformats.org/officeDocument/2006/relationships/tags" Target="../tags/tag7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1" Type="http://schemas.openxmlformats.org/officeDocument/2006/relationships/tags" Target="../tags/tag7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jpe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tags" Target="../tags/tag6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0400" y="4081353"/>
            <a:ext cx="3420745" cy="6394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spc="300" dirty="0">
                <a:solidFill>
                  <a:schemeClr val="bg1">
                    <a:lumMod val="50000"/>
                  </a:schemeClr>
                </a:solidFill>
              </a:rPr>
              <a:t>组长：阮贵良</a:t>
            </a:r>
            <a:endParaRPr lang="en-US" altLang="zh-CN" sz="1600" spc="3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600" spc="300" dirty="0">
                <a:solidFill>
                  <a:schemeClr val="bg1">
                    <a:lumMod val="50000"/>
                  </a:schemeClr>
                </a:solidFill>
              </a:rPr>
              <a:t>组员：祁铭杨 姚谦 唐杨</a:t>
            </a:r>
            <a:r>
              <a:rPr lang="en-US" altLang="zh-CN" sz="1600" spc="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600" spc="300" dirty="0">
                <a:solidFill>
                  <a:schemeClr val="bg1">
                    <a:lumMod val="50000"/>
                  </a:schemeClr>
                </a:solidFill>
              </a:rPr>
              <a:t>王鑫贻</a:t>
            </a:r>
            <a:endParaRPr lang="zh-CN" altLang="en-US" sz="1600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8315" y="1681219"/>
            <a:ext cx="4880838" cy="110799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l"/>
            <a:endParaRPr lang="en-US" altLang="zh-CN" sz="2400" b="1" dirty="0">
              <a:solidFill>
                <a:schemeClr val="accent2"/>
              </a:solidFill>
              <a:latin typeface="+mj-ea"/>
              <a:ea typeface="+mj-ea"/>
            </a:endParaRPr>
          </a:p>
          <a:p>
            <a:pPr algn="l"/>
            <a:r>
              <a:rPr lang="zh-CN" altLang="en-US" sz="4800" b="1" dirty="0">
                <a:solidFill>
                  <a:schemeClr val="accent2"/>
                </a:solidFill>
                <a:latin typeface="+mj-ea"/>
                <a:ea typeface="+mj-ea"/>
              </a:rPr>
              <a:t>在线服装购物系统</a:t>
            </a:r>
            <a:endParaRPr lang="en-US" altLang="zh-CN" sz="4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453" y="248265"/>
            <a:ext cx="2638130" cy="11846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8126095" cy="553720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dirty="0"/>
              <a:t>接口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6460" y="4199255"/>
            <a:ext cx="5215255" cy="1152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6460" y="291084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该接口是用于操作数据库中的SysMenu表的映射器（Mapper）。通过继承BaseMapper&lt;SysMenu&gt;接口，该接口继承了一些基本的数据库操作方法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13180" y="58299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同上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86460" y="1449705"/>
            <a:ext cx="5057775" cy="13195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8126095" cy="553720"/>
          </a:xfrm>
        </p:spPr>
        <p:txBody>
          <a:bodyPr>
            <a:normAutofit fontScale="90000" lnSpcReduction="20000"/>
          </a:bodyPr>
          <a:lstStyle/>
          <a:p>
            <a:r>
              <a:rPr dirty="0"/>
              <a:t>数据封装</a:t>
            </a:r>
            <a:r>
              <a:rPr lang="en-US" altLang="zh-CN" dirty="0"/>
              <a:t>dto</a:t>
            </a:r>
            <a:r>
              <a:rPr dirty="0"/>
              <a:t>泛型</a:t>
            </a:r>
            <a:r>
              <a:rPr dirty="0"/>
              <a:t>类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7014210" y="1522730"/>
            <a:ext cx="4912995" cy="39757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/>
              <a:t>commondao</a:t>
            </a:r>
            <a:r>
              <a:rPr lang="en-US" altLang="zh-CN"/>
              <a:t> </a:t>
            </a:r>
            <a:r>
              <a:rPr lang="zh-CN" altLang="en-US"/>
              <a:t>定义了 success、message 和 content 等属性，用于记录接口执行结果的成功或失败状态、返回信息和返回的数据。</a:t>
            </a:r>
            <a:endParaRPr lang="zh-CN" altLang="en-US"/>
          </a:p>
          <a:p>
            <a:r>
              <a:rPr lang="zh-CN" altLang="en-US"/>
              <a:t>使用了泛型 T 来表示 content 属性的类型，方便在不同的接口中返回不同类型的数据。</a:t>
            </a:r>
            <a:endParaRPr lang="zh-CN" altLang="en-US"/>
          </a:p>
          <a:p>
            <a:r>
              <a:rPr lang="zh-CN" altLang="en-US"/>
              <a:t>提供了相应的 Getter 和 Setter 方法以及 toString() 方法，方便对类的实例进行读写操作和输出。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8620" y="1296035"/>
            <a:ext cx="5972810" cy="51923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8126095" cy="553720"/>
          </a:xfrm>
        </p:spPr>
        <p:txBody>
          <a:bodyPr>
            <a:normAutofit fontScale="90000" lnSpcReduction="20000"/>
          </a:bodyPr>
          <a:lstStyle/>
          <a:p>
            <a:r>
              <a:rPr dirty="0"/>
              <a:t>数据封装</a:t>
            </a:r>
            <a:r>
              <a:rPr lang="en-US" altLang="zh-CN" dirty="0"/>
              <a:t>dto</a:t>
            </a:r>
            <a:r>
              <a:rPr dirty="0"/>
              <a:t>泛型</a:t>
            </a:r>
            <a:r>
              <a:rPr dirty="0"/>
              <a:t>类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7014210" y="1522730"/>
            <a:ext cx="4912995" cy="39757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/>
              <a:t>OrderShopDto</a:t>
            </a:r>
            <a:endParaRPr lang="en-US" altLang="zh-CN" sz="2400" b="1"/>
          </a:p>
          <a:p>
            <a:r>
              <a:rPr lang="zh-CN" altLang="en-US"/>
              <a:t>通过对</a:t>
            </a:r>
            <a:r>
              <a:rPr lang="en-US" altLang="zh-CN"/>
              <a:t>entity</a:t>
            </a:r>
            <a:r>
              <a:rPr lang="zh-CN" altLang="en-US"/>
              <a:t>中的数据的</a:t>
            </a:r>
            <a:r>
              <a:rPr lang="zh-CN" altLang="en-US"/>
              <a:t>封装，方便地将 SysXiadan 和 SysShop 对象转换为 OrderShopDto 对象，使得在业务逻辑中对数据的处理更加灵活和方便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1645" y="1245870"/>
            <a:ext cx="4914900" cy="4889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8126095" cy="553720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dirty="0"/>
              <a:t>实体类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0400" y="1346835"/>
            <a:ext cx="4410710" cy="5054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11140" y="14116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SysMenu 的实体类，用于映射数据库中的 sys_menu 表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32755" y="1898015"/>
            <a:ext cx="5248275" cy="3952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8126095" cy="553720"/>
          </a:xfrm>
        </p:spPr>
        <p:txBody>
          <a:bodyPr>
            <a:normAutofit fontScale="70000"/>
          </a:bodyPr>
          <a:lstStyle/>
          <a:p>
            <a:r>
              <a:rPr lang="zh-CN" altLang="en-US" dirty="0"/>
              <a:t>续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68590" y="24453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与上一类似</a:t>
            </a:r>
            <a:r>
              <a:rPr lang="zh-CN" altLang="en-US"/>
              <a:t>的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5460" y="1385570"/>
            <a:ext cx="4909185" cy="5158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63870" y="2894965"/>
            <a:ext cx="6428740" cy="27266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8126095" cy="553720"/>
          </a:xfrm>
        </p:spPr>
        <p:txBody>
          <a:bodyPr>
            <a:normAutofit fontScale="70000"/>
          </a:bodyPr>
          <a:lstStyle/>
          <a:p>
            <a:r>
              <a:rPr lang="en-US" altLang="zh-CN" dirty="0"/>
              <a:t>service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6769100" y="1387390"/>
            <a:ext cx="4064000" cy="369252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定义了一个名为SysMenuService的接口，该接口继承了IService&lt;SysMenu&gt;接口，同时声明了一个名为getList的方法，返回值类型为List&lt;MenuUtils&gt;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SysMenuService接口用于提供对SysMenu实体类的服务操作。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getList方法用于获取菜单列表数据并转换为树形结构的功能。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9405" y="1793240"/>
            <a:ext cx="589216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8126095" cy="553720"/>
          </a:xfrm>
        </p:spPr>
        <p:txBody>
          <a:bodyPr>
            <a:normAutofit fontScale="70000"/>
          </a:bodyPr>
          <a:lstStyle/>
          <a:p>
            <a:r>
              <a:rPr lang="en-US" altLang="zh-CN" dirty="0"/>
              <a:t>service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459730" y="1445895"/>
            <a:ext cx="6096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getList 方法用于获取商店列表，根据传入的 sysShopVo 参数进行筛选查询，并返回一个 List&lt;SysShopVo&gt; 对象。</a:t>
            </a:r>
            <a:endParaRPr lang="zh-CN" altLang="en-US"/>
          </a:p>
          <a:p>
            <a:r>
              <a:rPr lang="zh-CN" altLang="en-US"/>
              <a:t>getList1 方法返回一个 PageDto&lt;SysShop&gt; 对象，用于获取商店列表，并支持分页查询。</a:t>
            </a:r>
            <a:endParaRPr lang="zh-CN" altLang="en-US"/>
          </a:p>
          <a:p>
            <a:r>
              <a:rPr lang="zh-CN" altLang="en-US"/>
              <a:t>save 方法用于保存商店信息，接收一个 SysShopVo 对象作为参数。</a:t>
            </a:r>
            <a:endParaRPr lang="zh-CN" altLang="en-US"/>
          </a:p>
          <a:p>
            <a:r>
              <a:rPr lang="zh-CN" altLang="en-US"/>
              <a:t>delete 方法用于删除指定 id 的商店信息。</a:t>
            </a:r>
            <a:endParaRPr lang="zh-CN" altLang="en-US"/>
          </a:p>
          <a:p>
            <a:r>
              <a:rPr lang="zh-CN" altLang="en-US"/>
              <a:t>decreaseCount 方法用于减少指定店铺的计数。</a:t>
            </a:r>
            <a:endParaRPr lang="zh-CN" altLang="en-US"/>
          </a:p>
          <a:p>
            <a:r>
              <a:rPr lang="zh-CN" altLang="en-US"/>
              <a:t>queryByCategoryId 方法用于根据分类id查询商店列表，并返回一个 List&lt;SysShopVo&gt; 对象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4820" y="1445895"/>
            <a:ext cx="4303395" cy="48361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2415" y="6223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Spring Boot 应用程序的启动类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8750" y="2035810"/>
            <a:ext cx="8758555" cy="27863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6466113" y="2449807"/>
            <a:ext cx="2462213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后端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66113" y="3578814"/>
            <a:ext cx="3893369" cy="6960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/>
                <a:ea typeface="微软雅黑 Light" panose="020B0502040204020203" charset="-122"/>
                <a:cs typeface="+mn-cs"/>
              </a:rPr>
              <a:t>如今，在线购物商城已经融入我们的现实生活，许多人都离不开在线购物。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508497" y="2367171"/>
            <a:ext cx="1956237" cy="212365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 Light" panose="020B0502040204020203" charset="-122"/>
                <a:cs typeface="+mn-cs"/>
              </a:rPr>
              <a:t>04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6466113" y="2449807"/>
            <a:ext cx="246221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用例测试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66113" y="3578814"/>
            <a:ext cx="3893369" cy="6960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/>
                <a:ea typeface="微软雅黑 Light" panose="020B0502040204020203" charset="-122"/>
                <a:cs typeface="+mn-cs"/>
              </a:rPr>
              <a:t>如今，在线购物商城已经融入我们的现实生活，许多人都离不开在线购物。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508497" y="2367171"/>
            <a:ext cx="1956237" cy="212344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 Light" panose="020B0502040204020203" charset="-122"/>
                <a:cs typeface="+mn-cs"/>
              </a:rPr>
              <a:t>05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rcRect l="8207" t="2931" b="14949"/>
          <a:stretch>
            <a:fillRect/>
          </a:stretch>
        </p:blipFill>
        <p:spPr>
          <a:xfrm>
            <a:off x="2916966" y="0"/>
            <a:ext cx="7827184" cy="6858000"/>
          </a:xfrm>
          <a:custGeom>
            <a:avLst/>
            <a:gdLst>
              <a:gd name="connsiteX0" fmla="*/ 0 w 7827184"/>
              <a:gd name="connsiteY0" fmla="*/ 0 h 6858000"/>
              <a:gd name="connsiteX1" fmla="*/ 7827184 w 7827184"/>
              <a:gd name="connsiteY1" fmla="*/ 0 h 6858000"/>
              <a:gd name="connsiteX2" fmla="*/ 7827184 w 7827184"/>
              <a:gd name="connsiteY2" fmla="*/ 6858000 h 6858000"/>
              <a:gd name="connsiteX3" fmla="*/ 0 w 782718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184" h="6858000">
                <a:moveTo>
                  <a:pt x="0" y="0"/>
                </a:moveTo>
                <a:lnTo>
                  <a:pt x="7827184" y="0"/>
                </a:lnTo>
                <a:lnTo>
                  <a:pt x="78271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7" name="矩形 36"/>
          <p:cNvSpPr/>
          <p:nvPr/>
        </p:nvSpPr>
        <p:spPr>
          <a:xfrm>
            <a:off x="1102883" y="1539179"/>
            <a:ext cx="1371600" cy="42266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800100" dir="10800000" sx="93000" sy="93000" algn="r" rotWithShape="0">
              <a:schemeClr val="bg1">
                <a:lumMod val="85000"/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60400" y="1130300"/>
            <a:ext cx="10858500" cy="0"/>
          </a:xfrm>
          <a:prstGeom prst="line">
            <a:avLst/>
          </a:prstGeom>
          <a:ln w="9525"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038600" y="1539179"/>
            <a:ext cx="1371600" cy="42266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889000" sx="93000" sy="93000" algn="l" rotWithShape="0">
              <a:schemeClr val="bg1">
                <a:lumMod val="8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18" name="任意多边形: 形状 17"/>
          <p:cNvSpPr/>
          <p:nvPr/>
        </p:nvSpPr>
        <p:spPr>
          <a:xfrm>
            <a:off x="6770452" y="0"/>
            <a:ext cx="5421548" cy="4826577"/>
          </a:xfrm>
          <a:custGeom>
            <a:avLst/>
            <a:gdLst>
              <a:gd name="connsiteX0" fmla="*/ 292645 w 5421548"/>
              <a:gd name="connsiteY0" fmla="*/ 0 h 4826577"/>
              <a:gd name="connsiteX1" fmla="*/ 5421548 w 5421548"/>
              <a:gd name="connsiteY1" fmla="*/ 0 h 4826577"/>
              <a:gd name="connsiteX2" fmla="*/ 5421548 w 5421548"/>
              <a:gd name="connsiteY2" fmla="*/ 4196569 h 4826577"/>
              <a:gd name="connsiteX3" fmla="*/ 5364933 w 5421548"/>
              <a:gd name="connsiteY3" fmla="*/ 4238904 h 4826577"/>
              <a:gd name="connsiteX4" fmla="*/ 3441024 w 5421548"/>
              <a:gd name="connsiteY4" fmla="*/ 4826577 h 4826577"/>
              <a:gd name="connsiteX5" fmla="*/ 0 w 5421548"/>
              <a:gd name="connsiteY5" fmla="*/ 1385553 h 4826577"/>
              <a:gd name="connsiteX6" fmla="*/ 270413 w 5421548"/>
              <a:gd name="connsiteY6" fmla="*/ 46151 h 482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1548" h="4826577">
                <a:moveTo>
                  <a:pt x="292645" y="0"/>
                </a:moveTo>
                <a:lnTo>
                  <a:pt x="5421548" y="0"/>
                </a:lnTo>
                <a:lnTo>
                  <a:pt x="5421548" y="4196569"/>
                </a:lnTo>
                <a:lnTo>
                  <a:pt x="5364933" y="4238904"/>
                </a:lnTo>
                <a:cubicBezTo>
                  <a:pt x="4815742" y="4609930"/>
                  <a:pt x="4153683" y="4826577"/>
                  <a:pt x="3441024" y="4826577"/>
                </a:cubicBezTo>
                <a:cubicBezTo>
                  <a:pt x="1540599" y="4826577"/>
                  <a:pt x="0" y="3285978"/>
                  <a:pt x="0" y="1385553"/>
                </a:cubicBezTo>
                <a:cubicBezTo>
                  <a:pt x="0" y="910447"/>
                  <a:pt x="96288" y="457830"/>
                  <a:pt x="270413" y="4615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" r="16620"/>
          <a:stretch>
            <a:fillRect/>
          </a:stretch>
        </p:blipFill>
        <p:spPr>
          <a:xfrm>
            <a:off x="6770452" y="0"/>
            <a:ext cx="5421548" cy="4630366"/>
          </a:xfrm>
          <a:custGeom>
            <a:avLst/>
            <a:gdLst>
              <a:gd name="connsiteX0" fmla="*/ 288539 w 5421548"/>
              <a:gd name="connsiteY0" fmla="*/ 0 h 4630366"/>
              <a:gd name="connsiteX1" fmla="*/ 5421548 w 5421548"/>
              <a:gd name="connsiteY1" fmla="*/ 0 h 4630366"/>
              <a:gd name="connsiteX2" fmla="*/ 5421548 w 5421548"/>
              <a:gd name="connsiteY2" fmla="*/ 3841242 h 4630366"/>
              <a:gd name="connsiteX3" fmla="*/ 5379388 w 5421548"/>
              <a:gd name="connsiteY3" fmla="*/ 3879559 h 4630366"/>
              <a:gd name="connsiteX4" fmla="*/ 3287948 w 5421548"/>
              <a:gd name="connsiteY4" fmla="*/ 4630366 h 4630366"/>
              <a:gd name="connsiteX5" fmla="*/ 0 w 5421548"/>
              <a:gd name="connsiteY5" fmla="*/ 1342418 h 4630366"/>
              <a:gd name="connsiteX6" fmla="*/ 258383 w 5421548"/>
              <a:gd name="connsiteY6" fmla="*/ 62600 h 463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1548" h="4630366">
                <a:moveTo>
                  <a:pt x="288539" y="0"/>
                </a:moveTo>
                <a:lnTo>
                  <a:pt x="5421548" y="0"/>
                </a:lnTo>
                <a:lnTo>
                  <a:pt x="5421548" y="3841242"/>
                </a:lnTo>
                <a:lnTo>
                  <a:pt x="5379388" y="3879559"/>
                </a:lnTo>
                <a:cubicBezTo>
                  <a:pt x="4811037" y="4348604"/>
                  <a:pt x="4082397" y="4630366"/>
                  <a:pt x="3287948" y="4630366"/>
                </a:cubicBezTo>
                <a:cubicBezTo>
                  <a:pt x="1472064" y="4630366"/>
                  <a:pt x="0" y="3158302"/>
                  <a:pt x="0" y="1342418"/>
                </a:cubicBezTo>
                <a:cubicBezTo>
                  <a:pt x="0" y="888447"/>
                  <a:pt x="92004" y="455965"/>
                  <a:pt x="258383" y="62600"/>
                </a:cubicBezTo>
                <a:close/>
              </a:path>
            </a:pathLst>
          </a:custGeom>
        </p:spPr>
      </p:pic>
      <p:sp>
        <p:nvSpPr>
          <p:cNvPr id="15" name="矩形: 圆角 14"/>
          <p:cNvSpPr/>
          <p:nvPr/>
        </p:nvSpPr>
        <p:spPr>
          <a:xfrm>
            <a:off x="660400" y="1539179"/>
            <a:ext cx="5118100" cy="4226621"/>
          </a:xfrm>
          <a:prstGeom prst="roundRect">
            <a:avLst>
              <a:gd name="adj" fmla="val 679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71500" dist="3937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60400" y="1130300"/>
            <a:ext cx="7493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16716" y="1984449"/>
            <a:ext cx="4691958" cy="258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 Light" panose="020B0502040204020203" charset="-122"/>
                <a:cs typeface="+mn-cs"/>
              </a:rPr>
              <a:t>姚谦：前端开发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 Light" panose="020B0502040204020203" charset="-122"/>
              </a:rPr>
              <a:t>唐杨和王鑫贻：后端开发以及数据库</a:t>
            </a:r>
            <a:endParaRPr lang="en-US" altLang="zh-CN" sz="14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 Light" panose="020B0502040204020203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 Light" panose="020B0502040204020203" charset="-122"/>
              </a:rPr>
              <a:t>阮贵良：用例测试，项目进度跟进</a:t>
            </a:r>
            <a:endParaRPr lang="en-US" altLang="zh-CN" sz="14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 Light" panose="020B0502040204020203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4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 Light" panose="020B0502040204020203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 Light" panose="020B0502040204020203" charset="-122"/>
                <a:cs typeface="+mn-cs"/>
              </a:rPr>
              <a:t>祁铭杨：软件需求文档以及工作总结报告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 Light" panose="020B0502040204020203" charset="-122"/>
                <a:cs typeface="+mn-cs"/>
              </a:rPr>
              <a:t>ppt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 Light" panose="020B0502040204020203" charset="-122"/>
                <a:cs typeface="+mn-cs"/>
              </a:rPr>
              <a:t>制作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60400" y="530226"/>
            <a:ext cx="4351337" cy="498598"/>
          </a:xfrm>
        </p:spPr>
        <p:txBody>
          <a:bodyPr>
            <a:spAutoFit/>
          </a:bodyPr>
          <a:lstStyle/>
          <a:p>
            <a:r>
              <a:rPr lang="zh-CN" altLang="en-US" sz="36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项目</a:t>
            </a:r>
            <a:r>
              <a:rPr lang="zh-CN" altLang="en-US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分工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6276459" y="2659747"/>
            <a:ext cx="452700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需求规格说明书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66113" y="3578814"/>
            <a:ext cx="3893369" cy="6960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/>
                <a:ea typeface="微软雅黑 Light" panose="020B0502040204020203" charset="-122"/>
                <a:cs typeface="+mn-cs"/>
              </a:rPr>
              <a:t>如今，在线购物商城已经融入我们的现实生活，许多人都离不开在线购物。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508497" y="2367171"/>
            <a:ext cx="1956237" cy="212365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 Light" panose="020B0502040204020203" charset="-122"/>
                <a:cs typeface="+mn-cs"/>
              </a:rPr>
              <a:t>01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6466113" y="2449807"/>
            <a:ext cx="246221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前端</a:t>
            </a:r>
            <a:endParaRPr lang="zh-CN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66113" y="3578814"/>
            <a:ext cx="3893369" cy="6960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</a:rPr>
              <a:t>如今，在线购物商城已经融入我们的现实生活，许多人都离不开在线购物。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508497" y="2367171"/>
            <a:ext cx="1956237" cy="212365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</a:rPr>
              <a:t>02</a:t>
            </a:r>
            <a:endParaRPr lang="zh-CN" altLang="en-US" sz="13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6466113" y="2449807"/>
            <a:ext cx="2462213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后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端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66113" y="3578814"/>
            <a:ext cx="3893369" cy="6960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/>
                <a:ea typeface="微软雅黑 Light" panose="020B0502040204020203" charset="-122"/>
                <a:cs typeface="+mn-cs"/>
              </a:rPr>
              <a:t>如今，在线购物商城已经融入我们的现实生活，许多人都离不开在线购物。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508497" y="2367171"/>
            <a:ext cx="1956237" cy="212365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 Light" panose="020B0502040204020203" charset="-122"/>
                <a:cs typeface="+mn-cs"/>
              </a:rPr>
              <a:t>0</a:t>
            </a:r>
            <a:r>
              <a:rPr lang="en-US" altLang="zh-CN" sz="13800" dirty="0">
                <a:solidFill>
                  <a:srgbClr val="FFFFFF"/>
                </a:solidFill>
                <a:latin typeface="Arial" panose="020B0604020202020204"/>
                <a:ea typeface="微软雅黑 Light" panose="020B0502040204020203" charset="-122"/>
              </a:rPr>
              <a:t>3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4865370" cy="553720"/>
          </a:xfrm>
        </p:spPr>
        <p:txBody>
          <a:bodyPr/>
          <a:lstStyle/>
          <a:p>
            <a:r>
              <a:rPr dirty="0"/>
              <a:t>项目后端架构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1341120" y="2016125"/>
            <a:ext cx="8599805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800" dirty="0"/>
              <a:t>2.</a:t>
            </a:r>
            <a:r>
              <a:rPr lang="zh-CN" altLang="en-US" sz="2800" dirty="0"/>
              <a:t>项目技术上采用</a:t>
            </a:r>
            <a:r>
              <a:rPr lang="en-US" altLang="zh-CN" sz="2800" dirty="0"/>
              <a:t>SpringBoot</a:t>
            </a:r>
            <a:r>
              <a:rPr lang="zh-CN" altLang="en-US" sz="2800" dirty="0"/>
              <a:t>整合</a:t>
            </a:r>
            <a:r>
              <a:rPr lang="en-US" altLang="zh-CN" sz="2800" dirty="0"/>
              <a:t>MybatisPlus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341120" y="1394460"/>
            <a:ext cx="830326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800" dirty="0"/>
              <a:t>1.</a:t>
            </a:r>
            <a:r>
              <a:rPr lang="zh-CN" altLang="en-US" sz="2800" dirty="0"/>
              <a:t>项目整体上采用</a:t>
            </a:r>
            <a:r>
              <a:rPr lang="en-US" altLang="zh-CN" sz="2800" dirty="0"/>
              <a:t>MVC</a:t>
            </a:r>
            <a:r>
              <a:rPr lang="zh-CN" altLang="en-US" sz="2800" dirty="0"/>
              <a:t>架构，便于后期扩展和维护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341120" y="2637790"/>
            <a:ext cx="689229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800" dirty="0"/>
              <a:t>3.项目依赖通过Maven进行管理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41120" y="3322955"/>
            <a:ext cx="6429375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800" dirty="0"/>
              <a:t>4.接口测试通过Postman发送请求。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243330" y="3883660"/>
            <a:ext cx="5147945" cy="564515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800" dirty="0"/>
              <a:t>5.基于阿里云c</a:t>
            </a:r>
            <a:r>
              <a:rPr lang="en-US" altLang="zh-CN" sz="2800" dirty="0"/>
              <a:t>s</a:t>
            </a:r>
            <a:r>
              <a:rPr lang="zh-CN" altLang="en-US" sz="2800" dirty="0"/>
              <a:t>s的图片存储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1341120" y="4578350"/>
            <a:ext cx="517525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zh-CN" altLang="en-US" sz="2800" dirty="0"/>
              <a:t>6.基于markdown的文本解析技术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371600" y="5076825"/>
            <a:ext cx="514477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zh-CN" altLang="en-US" sz="2800" dirty="0"/>
              <a:t>7.基于角色的认证授权系统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371600" y="5619115"/>
            <a:ext cx="406400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zh-CN" altLang="en-US" sz="2800" dirty="0"/>
              <a:t>8.动态路由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8126095" cy="553720"/>
          </a:xfrm>
        </p:spPr>
        <p:txBody>
          <a:bodyPr>
            <a:normAutofit fontScale="75000"/>
          </a:bodyPr>
          <a:lstStyle/>
          <a:p>
            <a:r>
              <a:rPr lang="zh-CN" altLang="en-US" dirty="0"/>
              <a:t>实现功能</a:t>
            </a:r>
            <a:r>
              <a:rPr lang="en-US" altLang="zh-CN" dirty="0"/>
              <a:t>1</a:t>
            </a:r>
            <a:r>
              <a:rPr dirty="0"/>
              <a:t>：商品支持</a:t>
            </a:r>
            <a:r>
              <a:rPr lang="en-US" altLang="zh-CN" dirty="0"/>
              <a:t>2</a:t>
            </a:r>
            <a:r>
              <a:rPr dirty="0"/>
              <a:t>级类别</a:t>
            </a:r>
            <a:r>
              <a:rPr dirty="0"/>
              <a:t>管理</a:t>
            </a:r>
            <a:endParaRPr dirty="0"/>
          </a:p>
        </p:txBody>
      </p:sp>
      <p:sp>
        <p:nvSpPr>
          <p:cNvPr id="6" name="文本框 5"/>
          <p:cNvSpPr txBox="1"/>
          <p:nvPr/>
        </p:nvSpPr>
        <p:spPr>
          <a:xfrm>
            <a:off x="1181735" y="135382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运用SysMenuController控制器，获取并封装</a:t>
            </a:r>
            <a:r>
              <a:rPr lang="en-US" altLang="zh-CN"/>
              <a:t>getlist</a:t>
            </a:r>
            <a:r>
              <a:rPr lang="zh-CN" altLang="en-US"/>
              <a:t>方法获取的菜单列表，并封装到CommonDto里，进行</a:t>
            </a:r>
            <a:r>
              <a:rPr lang="zh-CN" altLang="en-US"/>
              <a:t>返回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2175" y="2340610"/>
            <a:ext cx="10563860" cy="39738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98805" y="584835"/>
            <a:ext cx="11593830" cy="848360"/>
          </a:xfrm>
        </p:spPr>
        <p:txBody>
          <a:bodyPr>
            <a:noAutofit/>
          </a:bodyPr>
          <a:lstStyle/>
          <a:p>
            <a:r>
              <a:rPr sz="3100" dirty="0"/>
              <a:t>实现功能2：每种商品具有库存数量，当库存数量为0时，商品自动下架</a:t>
            </a:r>
            <a:endParaRPr lang="en-US" altLang="zh-CN" sz="1500" dirty="0"/>
          </a:p>
        </p:txBody>
      </p:sp>
      <p:sp>
        <p:nvSpPr>
          <p:cNvPr id="4" name="文本框 3"/>
          <p:cNvSpPr txBox="1"/>
          <p:nvPr/>
        </p:nvSpPr>
        <p:spPr>
          <a:xfrm>
            <a:off x="1437640" y="1967865"/>
            <a:ext cx="8599805" cy="2153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800" dirty="0"/>
              <a:t>1.</a:t>
            </a:r>
            <a:r>
              <a:rPr lang="zh-CN" altLang="en-US" sz="2800" dirty="0"/>
              <a:t>定义SysShopController，使用了Spring的@RestController注解，该类定义了几个接口方法，并通过不同的HTTP方法（GET、POST、DELETE）和路径（/getlist、/getList1、/save、/delete/{id}）来映射到相应的方法上。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543050" y="4529455"/>
            <a:ext cx="4410710" cy="897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dirty="0"/>
              <a:t>2.定义接口继承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406400"/>
            <a:ext cx="9948545" cy="67754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界面展示（可放大，源代码都在</a:t>
            </a:r>
            <a:r>
              <a:rPr lang="en-US" altLang="zh-CN" dirty="0"/>
              <a:t>github</a:t>
            </a:r>
            <a:r>
              <a:rPr dirty="0"/>
              <a:t>中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1310" y="1083945"/>
            <a:ext cx="5630545" cy="51981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commondata" val="eyJoZGlkIjoiMGVjMjNiN2ZkZTMzMDA4ZWE3OTY1NzI2MTg5NDIzY2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1619</Words>
  <Application>WPS 演示</Application>
  <PresentationFormat>宽屏</PresentationFormat>
  <Paragraphs>122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Wingdings</vt:lpstr>
      <vt:lpstr>Arial</vt:lpstr>
      <vt:lpstr>微软雅黑 Light</vt:lpstr>
      <vt:lpstr>Times New Roman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Zero.</cp:lastModifiedBy>
  <cp:revision>158</cp:revision>
  <dcterms:created xsi:type="dcterms:W3CDTF">2019-06-19T02:08:00Z</dcterms:created>
  <dcterms:modified xsi:type="dcterms:W3CDTF">2023-12-13T08:13:24Z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560E98F1E5D94510933F784A0F8683CF_13</vt:lpwstr>
  </property>
</Properties>
</file>