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311" r:id="rId5"/>
    <p:sldId id="308" r:id="rId6"/>
    <p:sldId id="280" r:id="rId7"/>
    <p:sldId id="310" r:id="rId8"/>
    <p:sldId id="283" r:id="rId9"/>
    <p:sldId id="271" r:id="rId10"/>
    <p:sldId id="285" r:id="rId11"/>
    <p:sldId id="287" r:id="rId12"/>
    <p:sldId id="295" r:id="rId13"/>
    <p:sldId id="296" r:id="rId14"/>
    <p:sldId id="297" r:id="rId15"/>
    <p:sldId id="298" r:id="rId16"/>
    <p:sldId id="288" r:id="rId17"/>
    <p:sldId id="301" r:id="rId18"/>
    <p:sldId id="289" r:id="rId19"/>
    <p:sldId id="307" r:id="rId20"/>
    <p:sldId id="290" r:id="rId21"/>
    <p:sldId id="291" r:id="rId22"/>
    <p:sldId id="293" r:id="rId23"/>
    <p:sldId id="292" r:id="rId24"/>
    <p:sldId id="294" r:id="rId25"/>
    <p:sldId id="300" r:id="rId26"/>
    <p:sldId id="309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8D8CD"/>
    <a:srgbClr val="D24726"/>
    <a:srgbClr val="404040"/>
    <a:srgbClr val="FF9B45"/>
    <a:srgbClr val="DD462F"/>
    <a:srgbClr val="F8CFB6"/>
    <a:srgbClr val="F8CAB6"/>
    <a:srgbClr val="92392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242" autoAdjust="0"/>
  </p:normalViewPr>
  <p:slideViewPr>
    <p:cSldViewPr snapToGrid="0">
      <p:cViewPr>
        <p:scale>
          <a:sx n="75" d="100"/>
          <a:sy n="75" d="100"/>
        </p:scale>
        <p:origin x="1142" y="4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78FF1-BA1B-4A0A-A5C4-5ABCB192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25EB-D5A7-4B20-A770-B6E92BA4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Unit (</a:t>
            </a:r>
            <a:r>
              <a:rPr lang="en-IN" dirty="0" err="1"/>
              <a:t>control_unit.v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A534-1B36-4FFF-AFAA-79B40265F5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164677" cy="3977640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takes input as a 4 bit binary variable called OpCode, which contains the opcode.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sends control signals as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There are multiple outputs :</a:t>
            </a:r>
          </a:p>
          <a:p>
            <a:pPr marL="400050" lvl="1" indent="-171450"/>
            <a:r>
              <a:rPr lang="en-IN" dirty="0"/>
              <a:t>alu_op – 2 bit binary variable which specifies the type of operation to be performed</a:t>
            </a:r>
          </a:p>
          <a:p>
            <a:pPr marL="400050" lvl="1" indent="-171450"/>
            <a:r>
              <a:rPr lang="en-IN" dirty="0"/>
              <a:t>jump – this variable specifies if a jump type operation occurs</a:t>
            </a:r>
          </a:p>
          <a:p>
            <a:pPr marL="400050" lvl="1" indent="-171450"/>
            <a:r>
              <a:rPr lang="en-IN" dirty="0"/>
              <a:t>beq – specifies if a beq operation is being performed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76822-78F1-4DBB-9016-FB0075006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5" t="10908" r="36931" b="10736"/>
          <a:stretch/>
        </p:blipFill>
        <p:spPr>
          <a:xfrm>
            <a:off x="4787301" y="1240537"/>
            <a:ext cx="7149776" cy="53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25EB-D5A7-4B20-A770-B6E92BA4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Unit (</a:t>
            </a:r>
            <a:r>
              <a:rPr lang="en-IN" dirty="0" err="1"/>
              <a:t>control_unit.v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A534-1B36-4FFF-AFAA-79B40265F5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53847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More outputs :</a:t>
            </a:r>
          </a:p>
          <a:p>
            <a:pPr marL="400050" lvl="1" indent="-171450"/>
            <a:r>
              <a:rPr lang="en-IN" dirty="0"/>
              <a:t>bne – specifies if a bne operation is being performed</a:t>
            </a:r>
          </a:p>
          <a:p>
            <a:pPr marL="400050" lvl="1" indent="-171450"/>
            <a:r>
              <a:rPr lang="en-IN" dirty="0" err="1"/>
              <a:t>mem_read</a:t>
            </a:r>
            <a:r>
              <a:rPr lang="en-IN" dirty="0"/>
              <a:t> – specifies if memory must be read</a:t>
            </a:r>
          </a:p>
          <a:p>
            <a:pPr marL="400050" lvl="1" indent="-171450"/>
            <a:r>
              <a:rPr lang="en-IN" dirty="0" err="1"/>
              <a:t>mem_write</a:t>
            </a:r>
            <a:r>
              <a:rPr lang="en-IN" dirty="0"/>
              <a:t> – specifies if there should be a write operation in the memory</a:t>
            </a:r>
          </a:p>
          <a:p>
            <a:pPr marL="400050" lvl="1" indent="-171450"/>
            <a:r>
              <a:rPr lang="en-IN" dirty="0"/>
              <a:t>alu_src – determines if an immediate or register data is provided to </a:t>
            </a:r>
            <a:r>
              <a:rPr lang="en-IN" dirty="0" err="1"/>
              <a:t>alu</a:t>
            </a:r>
            <a:endParaRPr lang="en-IN" dirty="0"/>
          </a:p>
          <a:p>
            <a:pPr marL="400050" lvl="1" indent="-171450"/>
            <a:r>
              <a:rPr lang="en-IN" dirty="0" err="1"/>
              <a:t>reg_dst</a:t>
            </a:r>
            <a:r>
              <a:rPr lang="en-IN" dirty="0"/>
              <a:t> – specifies if write occurs in register</a:t>
            </a:r>
          </a:p>
          <a:p>
            <a:pPr marL="400050" lvl="1" indent="-171450"/>
            <a:r>
              <a:rPr lang="en-IN" dirty="0" err="1"/>
              <a:t>mem_to_reg</a:t>
            </a:r>
            <a:r>
              <a:rPr lang="en-IN" dirty="0"/>
              <a:t> - specifies if register input data is provided from </a:t>
            </a:r>
            <a:r>
              <a:rPr lang="en-IN" dirty="0" err="1"/>
              <a:t>alu</a:t>
            </a:r>
            <a:r>
              <a:rPr lang="en-IN" dirty="0"/>
              <a:t> or data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DC6B5-83B0-44DB-BC71-C1210DCA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5" t="8969" r="47747" b="12674"/>
          <a:stretch/>
        </p:blipFill>
        <p:spPr>
          <a:xfrm>
            <a:off x="6096000" y="1217677"/>
            <a:ext cx="5849389" cy="53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0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25EB-D5A7-4B20-A770-B6E92BA4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Unit (</a:t>
            </a:r>
            <a:r>
              <a:rPr lang="en-IN" dirty="0" err="1"/>
              <a:t>control_unit.v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A534-1B36-4FFF-AFAA-79B40265F5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53847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More outputs :</a:t>
            </a:r>
          </a:p>
          <a:p>
            <a:pPr marL="400050" lvl="1" indent="-171450"/>
            <a:r>
              <a:rPr lang="en-IN" dirty="0" err="1"/>
              <a:t>reg_write</a:t>
            </a:r>
            <a:r>
              <a:rPr lang="en-IN" dirty="0"/>
              <a:t> – specifies if the instruction updates value of any register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reads the opcode and then sends the relevant control signals as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It uses a switch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91C28-D804-443E-A134-DC6F68BD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5" t="23757" r="47891" b="3151"/>
          <a:stretch/>
        </p:blipFill>
        <p:spPr>
          <a:xfrm>
            <a:off x="6096000" y="1256607"/>
            <a:ext cx="5831840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0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3E66-F9E4-4CFF-86FD-C5F05A31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Memory (</a:t>
            </a:r>
            <a:r>
              <a:rPr lang="en-IN" dirty="0" err="1"/>
              <a:t>data_memory.v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2DA9-C3A0-4579-8B9D-105B39399A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5032248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Inputs to this module are</a:t>
            </a:r>
          </a:p>
          <a:p>
            <a:pPr marL="400050" lvl="1" indent="-171450"/>
            <a:r>
              <a:rPr lang="en-IN" dirty="0"/>
              <a:t>clk – clock variable</a:t>
            </a:r>
          </a:p>
          <a:p>
            <a:pPr marL="400050" lvl="1" indent="-171450"/>
            <a:r>
              <a:rPr lang="en-IN" dirty="0" err="1"/>
              <a:t>mem_access_addr</a:t>
            </a:r>
            <a:r>
              <a:rPr lang="en-IN" dirty="0"/>
              <a:t> - 8 bit binary number, contains the address of the memory to be accessed</a:t>
            </a:r>
          </a:p>
          <a:p>
            <a:pPr marL="400050" lvl="1" indent="-171450"/>
            <a:r>
              <a:rPr lang="en-IN" dirty="0" err="1"/>
              <a:t>mem_write_data</a:t>
            </a:r>
            <a:r>
              <a:rPr lang="en-IN" dirty="0"/>
              <a:t> – 8 bit binary number, contains data to be written to memory</a:t>
            </a:r>
          </a:p>
          <a:p>
            <a:pPr marL="400050" lvl="1" indent="-171450"/>
            <a:r>
              <a:rPr lang="en-IN" dirty="0" err="1"/>
              <a:t>mem_write_en</a:t>
            </a:r>
            <a:r>
              <a:rPr lang="en-IN" dirty="0"/>
              <a:t> – which if true, tells the module to copy the </a:t>
            </a:r>
            <a:r>
              <a:rPr lang="en-IN" dirty="0" err="1"/>
              <a:t>mem_write_data</a:t>
            </a:r>
            <a:r>
              <a:rPr lang="en-IN" dirty="0"/>
              <a:t> into the memory.</a:t>
            </a:r>
          </a:p>
          <a:p>
            <a:pPr marL="400050" lvl="1" indent="-171450"/>
            <a:r>
              <a:rPr lang="en-IN" dirty="0" err="1"/>
              <a:t>mem_read</a:t>
            </a:r>
            <a:r>
              <a:rPr lang="en-IN" dirty="0"/>
              <a:t> – which if true, reads the specified memory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F7223-02A2-46B6-956D-3A1E1A9C7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9281" r="39026" b="12525"/>
          <a:stretch/>
        </p:blipFill>
        <p:spPr>
          <a:xfrm>
            <a:off x="4956048" y="1236344"/>
            <a:ext cx="6976872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3E66-F9E4-4CFF-86FD-C5F05A31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Memory (</a:t>
            </a:r>
            <a:r>
              <a:rPr lang="en-IN" dirty="0" err="1"/>
              <a:t>data_memory.v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2DA9-C3A0-4579-8B9D-105B39399A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5032248"/>
          </a:xfrm>
        </p:spPr>
        <p:txBody>
          <a:bodyPr>
            <a:normAutofit/>
          </a:bodyPr>
          <a:lstStyle/>
          <a:p>
            <a:pPr marL="400050" lvl="1" indent="-171450"/>
            <a:r>
              <a:rPr lang="en-IN" dirty="0"/>
              <a:t>output – </a:t>
            </a:r>
            <a:r>
              <a:rPr lang="en-IN" dirty="0" err="1"/>
              <a:t>mem_read_data</a:t>
            </a:r>
            <a:r>
              <a:rPr lang="en-IN" dirty="0"/>
              <a:t> which is a 8 bit binary data that contains the data that we read from specified memory address if the memory is 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The module also contains code that prints out initial and final states of memory.</a:t>
            </a:r>
          </a:p>
          <a:p>
            <a:pPr marL="400050" lvl="1" indent="-171450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78FDD-D604-4F42-8AE3-DDBA256D4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" t="17578" r="45313" b="4666"/>
          <a:stretch/>
        </p:blipFill>
        <p:spPr>
          <a:xfrm>
            <a:off x="4956048" y="1226820"/>
            <a:ext cx="6248400" cy="53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2821-4F36-4D08-B481-D8F3274B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Path Unit (</a:t>
            </a:r>
            <a:r>
              <a:rPr lang="en-IN" dirty="0" err="1"/>
              <a:t>datapath_unit.v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7BBD-FE05-4A19-8CA9-75CD0C0218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331762" cy="3977640"/>
          </a:xfrm>
        </p:spPr>
        <p:txBody>
          <a:bodyPr>
            <a:normAutofit fontScale="925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takes input as the clk variable, and control signals that are output from control unit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Output variable is a 4 bit binary number that is the opcode, which if extracted from the beginning of the </a:t>
            </a:r>
            <a:r>
              <a:rPr lang="en-IN" dirty="0" err="1"/>
              <a:t>instructon</a:t>
            </a:r>
            <a:r>
              <a:rPr lang="en-IN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In this module, we initialize the program counter and we update it with each instruction’s execution, depending upon instruction and its execution ( for </a:t>
            </a:r>
            <a:r>
              <a:rPr lang="en-IN" dirty="0" err="1"/>
              <a:t>eg.</a:t>
            </a:r>
            <a:r>
              <a:rPr lang="en-IN" dirty="0"/>
              <a:t> for j, bne, beq the PC is updated to relevant value.)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extracts relevant information for GPRS module and pipes that data into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We also pipe relevant data into, and out of, the alu_control module and the ALU module and the </a:t>
            </a:r>
            <a:r>
              <a:rPr lang="en-IN" dirty="0" err="1"/>
              <a:t>Data_Memory</a:t>
            </a:r>
            <a:r>
              <a:rPr lang="en-IN" dirty="0"/>
              <a:t>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FDD1A-70CD-4058-BFC2-0E00F3A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7" t="8849" r="37490" b="13212"/>
          <a:stretch/>
        </p:blipFill>
        <p:spPr>
          <a:xfrm>
            <a:off x="4739917" y="1230284"/>
            <a:ext cx="7188847" cy="53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7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2821-4F36-4D08-B481-D8F3274B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Path Unit (</a:t>
            </a:r>
            <a:r>
              <a:rPr lang="en-IN" dirty="0" err="1"/>
              <a:t>datapath_unit.v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7BBD-FE05-4A19-8CA9-75CD0C0218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331762" cy="397764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extracts relevant information for GPRS module and pipes that data into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We also pipe relevant data into, and out of, the alu_control module and the ALU module and the </a:t>
            </a:r>
            <a:r>
              <a:rPr lang="en-IN" dirty="0" err="1"/>
              <a:t>Data_Memory</a:t>
            </a:r>
            <a:r>
              <a:rPr lang="en-IN" dirty="0"/>
              <a:t>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65E43-4720-489D-AC48-CA9D1F19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9" t="11999" r="34231" b="6111"/>
          <a:stretch/>
        </p:blipFill>
        <p:spPr>
          <a:xfrm>
            <a:off x="4871259" y="1242060"/>
            <a:ext cx="7095840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0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D911-7EA1-4830-A591-9D25918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GPRS.v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E523-7135-4CF4-9B32-7064C9CBA2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>
            <a:normAutofit fontScale="925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The inputs to this module are</a:t>
            </a:r>
          </a:p>
          <a:p>
            <a:pPr marL="400050" lvl="1" indent="-171450"/>
            <a:r>
              <a:rPr lang="en-IN" dirty="0"/>
              <a:t>clk – clock variable</a:t>
            </a:r>
          </a:p>
          <a:p>
            <a:pPr marL="400050" lvl="1" indent="-171450"/>
            <a:r>
              <a:rPr lang="en-IN" dirty="0" err="1"/>
              <a:t>reg_write_en</a:t>
            </a:r>
            <a:r>
              <a:rPr lang="en-IN" dirty="0"/>
              <a:t> – enabler variable for writing data into register block</a:t>
            </a:r>
          </a:p>
          <a:p>
            <a:pPr marL="400050" lvl="1" indent="-171450"/>
            <a:r>
              <a:rPr lang="en-IN" dirty="0" err="1"/>
              <a:t>reg_write_dest</a:t>
            </a:r>
            <a:r>
              <a:rPr lang="en-IN" dirty="0"/>
              <a:t> – 3 bit binary number, which is the destination address for writing into register</a:t>
            </a:r>
          </a:p>
          <a:p>
            <a:pPr marL="400050" lvl="1" indent="-171450"/>
            <a:r>
              <a:rPr lang="en-IN" dirty="0" err="1"/>
              <a:t>reg_write_data</a:t>
            </a:r>
            <a:r>
              <a:rPr lang="en-IN" dirty="0"/>
              <a:t> – it is the 8 bit immediate data that is supposed to be written into the register block</a:t>
            </a:r>
          </a:p>
          <a:p>
            <a:pPr marL="400050" lvl="1" indent="-171450"/>
            <a:r>
              <a:rPr lang="en-IN" dirty="0"/>
              <a:t>reg_read_addr_1 – a 3 bit binary number which is address of register to be read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E66C3-A48A-4271-A93F-1D371FB55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" t="8964" r="39264" b="12364"/>
          <a:stretch/>
        </p:blipFill>
        <p:spPr>
          <a:xfrm>
            <a:off x="4956048" y="1215390"/>
            <a:ext cx="6997654" cy="53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D911-7EA1-4830-A591-9D25918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GPRS.v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E523-7135-4CF4-9B32-7064C9CBA2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More inputs :</a:t>
            </a:r>
          </a:p>
          <a:p>
            <a:pPr marL="400050" lvl="1" indent="-171450"/>
            <a:r>
              <a:rPr lang="en-IN" dirty="0"/>
              <a:t>reg_read_addr_2 - a 3 bit binary number which is address of register to be read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Outputs :</a:t>
            </a:r>
          </a:p>
          <a:p>
            <a:pPr marL="400050" lvl="1" indent="-171450"/>
            <a:r>
              <a:rPr lang="en-IN" dirty="0"/>
              <a:t>reg_read_data_1 – an 8 bit binary variable that contains the data from the reg_read_addr_1</a:t>
            </a:r>
          </a:p>
          <a:p>
            <a:pPr marL="400050" lvl="1" indent="-171450"/>
            <a:r>
              <a:rPr lang="en-IN" dirty="0"/>
              <a:t>reg_read_data_2 - an 8 bit binary variable that contains the data from the reg_read_addr_2</a:t>
            </a:r>
          </a:p>
          <a:p>
            <a:pPr lvl="1" indent="0">
              <a:buNone/>
            </a:pPr>
            <a:endParaRPr lang="en-IN" dirty="0"/>
          </a:p>
          <a:p>
            <a:pPr marL="400050" lvl="1" indent="-171450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81CA2-B304-481B-84DC-44B11597F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9304" r="39149" b="17065"/>
          <a:stretch/>
        </p:blipFill>
        <p:spPr>
          <a:xfrm>
            <a:off x="4956048" y="1221740"/>
            <a:ext cx="6961632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D911-7EA1-4830-A591-9D25918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GPRS.v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E523-7135-4CF4-9B32-7064C9CBA2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initializes the register array and updates with every positive edge of the clock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Also outputs a file, result.dat, that contains initial and final states of registers.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03EBC-53E6-4464-81BA-7D8792C15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" t="81555" r="39150" b="3778"/>
          <a:stretch/>
        </p:blipFill>
        <p:spPr>
          <a:xfrm>
            <a:off x="4956048" y="1435608"/>
            <a:ext cx="699973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3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B97653-0F52-4024-B08B-24291B7D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12685" r="4166" b="13287"/>
          <a:stretch/>
        </p:blipFill>
        <p:spPr>
          <a:xfrm>
            <a:off x="467360" y="86361"/>
            <a:ext cx="11216640" cy="62585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31ACAA-6E54-4A59-B338-B8044B9F4586}"/>
              </a:ext>
            </a:extLst>
          </p:cNvPr>
          <p:cNvSpPr txBox="1"/>
          <p:nvPr/>
        </p:nvSpPr>
        <p:spPr>
          <a:xfrm rot="16200000">
            <a:off x="2165350" y="91669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MUX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B3205-A4EE-4AD8-AB56-AD95B5019106}"/>
              </a:ext>
            </a:extLst>
          </p:cNvPr>
          <p:cNvSpPr txBox="1"/>
          <p:nvPr/>
        </p:nvSpPr>
        <p:spPr>
          <a:xfrm>
            <a:off x="3121140" y="130302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SL2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9D5D3-38F1-41CF-8600-F90AF4B0D4C8}"/>
              </a:ext>
            </a:extLst>
          </p:cNvPr>
          <p:cNvSpPr/>
          <p:nvPr/>
        </p:nvSpPr>
        <p:spPr>
          <a:xfrm>
            <a:off x="3070860" y="6240780"/>
            <a:ext cx="5669280" cy="22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CONTROL UNIT</a:t>
            </a:r>
          </a:p>
        </p:txBody>
      </p:sp>
    </p:spTree>
    <p:extLst>
      <p:ext uri="{BB962C8B-B14F-4D97-AF65-F5344CB8AC3E}">
        <p14:creationId xmlns:p14="http://schemas.microsoft.com/office/powerpoint/2010/main" val="30165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E91F-D07D-47F7-B2EE-E2AC2AFC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Instruction Memory (</a:t>
            </a:r>
            <a:r>
              <a:rPr lang="en-IN" dirty="0" err="1"/>
              <a:t>instruction_memory.v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90CD-CF2B-427B-8F8A-41F33D3320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Contains one 8 bit input variable called pc, which is the program counter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It contains one 16 bit output name instruction that contains the current instruction that is being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Reads the instruction memory from </a:t>
            </a:r>
            <a:r>
              <a:rPr lang="en-IN" dirty="0" err="1"/>
              <a:t>test.prog</a:t>
            </a:r>
            <a:r>
              <a:rPr lang="en-IN" dirty="0"/>
              <a:t>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5F86-6963-43F1-A74D-6CCA2CE6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5" t="12667" r="38375" b="41622"/>
          <a:stretch/>
        </p:blipFill>
        <p:spPr>
          <a:xfrm>
            <a:off x="4956048" y="1444752"/>
            <a:ext cx="6992112" cy="31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40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1539-1835-4EB6-8B35-79C1C44B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Testbench (</a:t>
            </a:r>
            <a:r>
              <a:rPr lang="en-IN" dirty="0" err="1"/>
              <a:t>testbench.v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62AF-4E7E-4ACD-8FA2-1D32EDEAE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controls the clk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Pipes the value of the clk into combined.v module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79AEF-0183-44D9-859C-87F761B80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2" t="9251" r="39256" b="26694"/>
          <a:stretch/>
        </p:blipFill>
        <p:spPr>
          <a:xfrm>
            <a:off x="4956048" y="1266825"/>
            <a:ext cx="7002272" cy="43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3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B21D-01E2-46F2-961A-4FA3D89C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1CF6-6756-4848-AE53-84A46EE056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24383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test the processor, we need a set of instructions.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We input these instructions into test.prog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Similarly, we need an initial state for the memory block and we input this into test.data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In instruction_memory.v module, we need to ensure that the lines macro definition equals the number of lines we want to read from the test.prog starting from the first line.</a:t>
            </a:r>
          </a:p>
        </p:txBody>
      </p:sp>
    </p:spTree>
    <p:extLst>
      <p:ext uri="{BB962C8B-B14F-4D97-AF65-F5344CB8AC3E}">
        <p14:creationId xmlns:p14="http://schemas.microsoft.com/office/powerpoint/2010/main" val="152811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3BB0-D60A-4325-887E-B255FE03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F16D-9171-40B8-9C73-BF96F4472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33273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$ iverilog *.v –o out</a:t>
            </a:r>
          </a:p>
          <a:p>
            <a:r>
              <a:rPr lang="en-IN" dirty="0"/>
              <a:t>This command compiles the modules to generate executable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$ ./out</a:t>
            </a:r>
          </a:p>
          <a:p>
            <a:r>
              <a:rPr lang="en-IN" dirty="0"/>
              <a:t>This command executes our test program using the 8 bit processor</a:t>
            </a:r>
          </a:p>
          <a:p>
            <a:r>
              <a:rPr lang="en-IN" dirty="0"/>
              <a:t>OUTPUT : the above commands generate two output files, memory.dat and result.dat</a:t>
            </a:r>
          </a:p>
          <a:p>
            <a:r>
              <a:rPr lang="en-IN" dirty="0"/>
              <a:t>Result.dat contains the initial and final states of register block.</a:t>
            </a:r>
          </a:p>
          <a:p>
            <a:r>
              <a:rPr lang="en-IN" dirty="0"/>
              <a:t>Memory.dat contains the initial and final states of memory block.</a:t>
            </a:r>
          </a:p>
        </p:txBody>
      </p:sp>
    </p:spTree>
    <p:extLst>
      <p:ext uri="{BB962C8B-B14F-4D97-AF65-F5344CB8AC3E}">
        <p14:creationId xmlns:p14="http://schemas.microsoft.com/office/powerpoint/2010/main" val="2859996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88D6-0C04-43A2-9475-27343F9C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93" y="3830936"/>
            <a:ext cx="8049214" cy="96928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Bodoni Bd BT" panose="02070803080706020303" pitchFamily="18" charset="0"/>
              </a:rPr>
              <a:t>Special thanks to Dr. Bibhas Ghoshal</a:t>
            </a:r>
            <a:br>
              <a:rPr lang="en-IN" dirty="0">
                <a:solidFill>
                  <a:schemeClr val="bg1"/>
                </a:solidFill>
                <a:latin typeface="Bodoni Bd BT" panose="02070803080706020303" pitchFamily="18" charset="0"/>
              </a:rPr>
            </a:br>
            <a:r>
              <a:rPr lang="en-IN" dirty="0">
                <a:solidFill>
                  <a:schemeClr val="bg1"/>
                </a:solidFill>
                <a:latin typeface="Bodoni Bd BT" panose="02070803080706020303" pitchFamily="18" charset="0"/>
              </a:rPr>
              <a:t> and the TAs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D2685-F2C7-408C-830A-FF1252093910}"/>
              </a:ext>
            </a:extLst>
          </p:cNvPr>
          <p:cNvSpPr/>
          <p:nvPr/>
        </p:nvSpPr>
        <p:spPr>
          <a:xfrm>
            <a:off x="3182323" y="2794615"/>
            <a:ext cx="58273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odoni Bd BT" panose="02070803080706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284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2"/>
            <a:ext cx="11070383" cy="146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/>
              <a:t>The CPU uses 16-bit instructions that are stored in the IMEM. There are 3 types of instructions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2000" dirty="0"/>
              <a:t>Memory access : load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D63C40-D48C-4489-A18B-CF649BC16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64495"/>
              </p:ext>
            </p:extLst>
          </p:nvPr>
        </p:nvGraphicFramePr>
        <p:xfrm>
          <a:off x="2012800" y="2446866"/>
          <a:ext cx="65024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2309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60449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71310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344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682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656CAC-2E3A-4339-B180-A3A8EA165089}"/>
              </a:ext>
            </a:extLst>
          </p:cNvPr>
          <p:cNvSpPr txBox="1"/>
          <p:nvPr/>
        </p:nvSpPr>
        <p:spPr>
          <a:xfrm>
            <a:off x="650239" y="3372696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Memory access : store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D98A0B6-6030-41AF-B2EB-90FA021FB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82161"/>
              </p:ext>
            </p:extLst>
          </p:nvPr>
        </p:nvGraphicFramePr>
        <p:xfrm>
          <a:off x="2012800" y="3809080"/>
          <a:ext cx="65024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2309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60449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71310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344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682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2343EF-3D8C-44A7-8272-A0C185BC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66633"/>
              </p:ext>
            </p:extLst>
          </p:nvPr>
        </p:nvGraphicFramePr>
        <p:xfrm>
          <a:off x="2012800" y="5171294"/>
          <a:ext cx="65024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6472282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0351296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55758644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71196084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585083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7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653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D39D922-4CC5-434A-941B-16AA5663FB3E}"/>
              </a:ext>
            </a:extLst>
          </p:cNvPr>
          <p:cNvSpPr txBox="1"/>
          <p:nvPr/>
        </p:nvSpPr>
        <p:spPr>
          <a:xfrm>
            <a:off x="650238" y="4622033"/>
            <a:ext cx="581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Processing : bitwise AND, bitwise OR, add, sub, etc.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2"/>
            <a:ext cx="11070383" cy="512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/>
              <a:t>BRANCH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D63C40-D48C-4489-A18B-CF649BC16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91573"/>
              </p:ext>
            </p:extLst>
          </p:nvPr>
        </p:nvGraphicFramePr>
        <p:xfrm>
          <a:off x="1869290" y="1835141"/>
          <a:ext cx="65024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2309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60449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71310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344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682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656CAC-2E3A-4339-B180-A3A8EA165089}"/>
              </a:ext>
            </a:extLst>
          </p:cNvPr>
          <p:cNvSpPr txBox="1"/>
          <p:nvPr/>
        </p:nvSpPr>
        <p:spPr>
          <a:xfrm>
            <a:off x="541609" y="3079564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Memory access : store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63D3FE-3CD7-491C-AD6F-DC5F3CB32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02917"/>
              </p:ext>
            </p:extLst>
          </p:nvPr>
        </p:nvGraphicFramePr>
        <p:xfrm>
          <a:off x="1869290" y="3910340"/>
          <a:ext cx="65024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7544">
                  <a:extLst>
                    <a:ext uri="{9D8B030D-6E8A-4147-A177-3AD203B41FA5}">
                      <a16:colId xmlns:a16="http://schemas.microsoft.com/office/drawing/2014/main" val="701543162"/>
                    </a:ext>
                  </a:extLst>
                </a:gridCol>
                <a:gridCol w="5014856">
                  <a:extLst>
                    <a:ext uri="{9D8B030D-6E8A-4147-A177-3AD203B41FA5}">
                      <a16:colId xmlns:a16="http://schemas.microsoft.com/office/drawing/2014/main" val="184253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7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2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64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5744D0-203F-4D46-A23B-1623351EC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66016"/>
              </p:ext>
            </p:extLst>
          </p:nvPr>
        </p:nvGraphicFramePr>
        <p:xfrm>
          <a:off x="2032000" y="1430866"/>
          <a:ext cx="8128000" cy="519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451288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057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5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Load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3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1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Invert (1s complement)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2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Logical Shift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6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Logical 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9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0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 On 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8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Branch on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1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Branch on 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6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79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EDE92-67E5-48E6-BA98-302F252F7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 t="8148" r="7687" b="9186"/>
          <a:stretch/>
        </p:blipFill>
        <p:spPr>
          <a:xfrm>
            <a:off x="3819524" y="594360"/>
            <a:ext cx="8119944" cy="5669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46C147-1357-4CE1-A3A3-812A5C060CE3}"/>
              </a:ext>
            </a:extLst>
          </p:cNvPr>
          <p:cNvSpPr/>
          <p:nvPr/>
        </p:nvSpPr>
        <p:spPr>
          <a:xfrm>
            <a:off x="3705225" y="594360"/>
            <a:ext cx="7172325" cy="5669280"/>
          </a:xfrm>
          <a:prstGeom prst="rect">
            <a:avLst/>
          </a:prstGeom>
          <a:gradFill>
            <a:gsLst>
              <a:gs pos="10000">
                <a:srgbClr val="F5F5F5"/>
              </a:gs>
              <a:gs pos="100000">
                <a:srgbClr val="F5F5F5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`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68059" cy="640080"/>
          </a:xfrm>
        </p:spPr>
        <p:txBody>
          <a:bodyPr>
            <a:noAutofit/>
          </a:bodyPr>
          <a:lstStyle/>
          <a:p>
            <a:r>
              <a:rPr lang="en-US" dirty="0"/>
              <a:t>Modules of CPU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73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AutoNum type="arabicPeriod"/>
            </a:pPr>
            <a:r>
              <a:rPr lang="en-IN" sz="1600" dirty="0"/>
              <a:t>Alu.v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IN" sz="1600" dirty="0"/>
              <a:t>Alu_Control.v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IN" sz="1600" dirty="0"/>
              <a:t>Combined.v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IN" sz="1600" dirty="0"/>
              <a:t>Control_Unit.v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IN" sz="1600" dirty="0"/>
              <a:t>Data_Memory.v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IN" sz="1600" dirty="0"/>
              <a:t>Datapath_Unit.v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IN" sz="1600" dirty="0"/>
              <a:t>Gprs.v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IN" sz="1600" dirty="0"/>
              <a:t>Instruction_Memory.v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IN" sz="1600" dirty="0"/>
              <a:t>Testbench.v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BA0A-1052-4271-ABE7-6CE143E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And Logic Unit (</a:t>
            </a:r>
            <a:r>
              <a:rPr lang="en-IN" dirty="0" err="1"/>
              <a:t>alu.v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E86D-D3D8-4D9C-B341-9137492368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Takes input as two 8 bit binary numbers a and b, and alu_control, a 3 bit binary number that is output of </a:t>
            </a:r>
            <a:r>
              <a:rPr lang="en-IN" dirty="0" err="1"/>
              <a:t>alu_control.v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outputs a 8 bit binary number that is a result of the operation performed.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 variable called zero is also an output, that determines whether the result is useful.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computes the result of the required operation, and sends meaningful output.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50683-E4F9-4E90-964A-B743AE2F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5" t="9043" r="48069" b="21018"/>
          <a:stretch/>
        </p:blipFill>
        <p:spPr>
          <a:xfrm>
            <a:off x="6096000" y="1210818"/>
            <a:ext cx="5857702" cy="47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8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B860-9DCE-4F9B-BF14-82DF0D1D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ALU Control (alu_control.v)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32BE-B846-460D-BA81-3B5EBD1FA6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The inputs to this module are :</a:t>
            </a:r>
          </a:p>
          <a:p>
            <a:pPr marL="400050" lvl="1" indent="-171450"/>
            <a:r>
              <a:rPr lang="en-IN" dirty="0"/>
              <a:t>2 bit binary variable called ALUOp, which is piped into this module from the Datapath_Unit.v module, which in turn is piped into this module from the </a:t>
            </a:r>
            <a:r>
              <a:rPr lang="en-IN" dirty="0" err="1"/>
              <a:t>combined.v</a:t>
            </a:r>
            <a:r>
              <a:rPr lang="en-IN" dirty="0"/>
              <a:t> module.</a:t>
            </a:r>
          </a:p>
          <a:p>
            <a:pPr marL="400050" lvl="1" indent="-171450"/>
            <a:r>
              <a:rPr lang="en-IN" dirty="0"/>
              <a:t>4 bit binary variable called Opcode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outputs a 3 bit binary variable called ALU_Cnt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uses a switch-case to give an output of ALU_Cnt which is then piped into </a:t>
            </a:r>
            <a:r>
              <a:rPr lang="en-IN" dirty="0" err="1"/>
              <a:t>ALU.v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5EDA9-F801-418F-ACCA-E20D151B2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9" t="9697" r="48955" b="12782"/>
          <a:stretch/>
        </p:blipFill>
        <p:spPr>
          <a:xfrm>
            <a:off x="6095999" y="1258962"/>
            <a:ext cx="5849389" cy="53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9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3691-3D32-4457-828D-F318EE7B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Combined.v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6813-C7D7-47E2-9803-606B0A3CC0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This module only has an input called clk, which is the clock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The function of this module is to pipe data between datapath_unit and control_unit.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3CAEF-C9F1-4F7D-A0F2-33927D9E8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t="8970" r="50000" b="14568"/>
          <a:stretch/>
        </p:blipFill>
        <p:spPr>
          <a:xfrm>
            <a:off x="6095999" y="1237766"/>
            <a:ext cx="5824451" cy="53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6655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D6A94-6CEC-4690-B5D0-3E831BCC769C}">
  <ds:schemaRefs>
    <ds:schemaRef ds:uri="16c05727-aa75-4e4a-9b5f-8a80a1165891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1394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Bodoni Bd BT</vt:lpstr>
      <vt:lpstr>Calibri</vt:lpstr>
      <vt:lpstr>Consolas</vt:lpstr>
      <vt:lpstr>Myriad Pro</vt:lpstr>
      <vt:lpstr>Segoe UI</vt:lpstr>
      <vt:lpstr>Segoe UI Light</vt:lpstr>
      <vt:lpstr>WelcomeDoc</vt:lpstr>
      <vt:lpstr>PowerPoint Presentation</vt:lpstr>
      <vt:lpstr>PowerPoint Presentation</vt:lpstr>
      <vt:lpstr>Instruction Format</vt:lpstr>
      <vt:lpstr>Instruction Format</vt:lpstr>
      <vt:lpstr>Instructions</vt:lpstr>
      <vt:lpstr>Modules of CPU</vt:lpstr>
      <vt:lpstr>Arithmetic And Logic Unit (alu.v)</vt:lpstr>
      <vt:lpstr>ALU Control (alu_control.v)</vt:lpstr>
      <vt:lpstr>Combined.v</vt:lpstr>
      <vt:lpstr>Control Unit (control_unit.v)</vt:lpstr>
      <vt:lpstr>Control Unit (control_unit.v)</vt:lpstr>
      <vt:lpstr>Control Unit (control_unit.v)</vt:lpstr>
      <vt:lpstr>Data Memory (data_memory.v)</vt:lpstr>
      <vt:lpstr>Data Memory (data_memory.v)</vt:lpstr>
      <vt:lpstr>Data Path Unit (datapath_unit.v)</vt:lpstr>
      <vt:lpstr>Data Path Unit (datapath_unit.v)</vt:lpstr>
      <vt:lpstr>GPRS.v</vt:lpstr>
      <vt:lpstr>GPRS.v</vt:lpstr>
      <vt:lpstr>GPRS.v</vt:lpstr>
      <vt:lpstr>Instruction Memory (instruction_memory.v)</vt:lpstr>
      <vt:lpstr>Testbench (testbench.v)</vt:lpstr>
      <vt:lpstr>Testing</vt:lpstr>
      <vt:lpstr>Testing</vt:lpstr>
      <vt:lpstr>Special thanks to Dr. Bibhas Ghoshal  and the 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2019-04-30T06:33:17Z</dcterms:created>
  <dcterms:modified xsi:type="dcterms:W3CDTF">2019-05-03T11:49:41Z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