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84" r:id="rId6"/>
    <p:sldId id="261" r:id="rId7"/>
    <p:sldId id="283"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FE9CBB2-25BF-4F3D-8756-8DCE925131D0}"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104A3-BBD2-4F62-B471-51AD7DAA29A8}" type="slidenum">
              <a:rPr lang="en-IN" smtClean="0"/>
              <a:t>‹#›</a:t>
            </a:fld>
            <a:endParaRPr lang="en-IN"/>
          </a:p>
        </p:txBody>
      </p:sp>
    </p:spTree>
    <p:extLst>
      <p:ext uri="{BB962C8B-B14F-4D97-AF65-F5344CB8AC3E}">
        <p14:creationId xmlns:p14="http://schemas.microsoft.com/office/powerpoint/2010/main" val="2767265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FE9CBB2-25BF-4F3D-8756-8DCE925131D0}"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104A3-BBD2-4F62-B471-51AD7DAA29A8}" type="slidenum">
              <a:rPr lang="en-IN" smtClean="0"/>
              <a:t>‹#›</a:t>
            </a:fld>
            <a:endParaRPr lang="en-IN"/>
          </a:p>
        </p:txBody>
      </p:sp>
    </p:spTree>
    <p:extLst>
      <p:ext uri="{BB962C8B-B14F-4D97-AF65-F5344CB8AC3E}">
        <p14:creationId xmlns:p14="http://schemas.microsoft.com/office/powerpoint/2010/main" val="140708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FE9CBB2-25BF-4F3D-8756-8DCE925131D0}"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104A3-BBD2-4F62-B471-51AD7DAA29A8}" type="slidenum">
              <a:rPr lang="en-IN" smtClean="0"/>
              <a:t>‹#›</a:t>
            </a:fld>
            <a:endParaRPr lang="en-IN"/>
          </a:p>
        </p:txBody>
      </p:sp>
    </p:spTree>
    <p:extLst>
      <p:ext uri="{BB962C8B-B14F-4D97-AF65-F5344CB8AC3E}">
        <p14:creationId xmlns:p14="http://schemas.microsoft.com/office/powerpoint/2010/main" val="1742212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11582400" y="6492876"/>
            <a:ext cx="609600" cy="365125"/>
          </a:xfrm>
        </p:spPr>
        <p:txBody>
          <a:bodyPr/>
          <a:lstStyle/>
          <a:p>
            <a:fld id="{5A0614AE-7DA6-4443-9A06-FA7BD7CD666D}" type="slidenum">
              <a:rPr lang="en-US" smtClean="0"/>
              <a:pPr/>
              <a:t>‹#›</a:t>
            </a:fld>
            <a:endParaRPr lang="en-US" dirty="0"/>
          </a:p>
        </p:txBody>
      </p:sp>
      <p:grpSp>
        <p:nvGrpSpPr>
          <p:cNvPr id="8" name="Group 7"/>
          <p:cNvGrpSpPr/>
          <p:nvPr userDrawn="1"/>
        </p:nvGrpSpPr>
        <p:grpSpPr bwMode="gray">
          <a:xfrm>
            <a:off x="0" y="762000"/>
            <a:ext cx="12192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607725" y="64008"/>
            <a:ext cx="9250914"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607725" y="962026"/>
            <a:ext cx="10990384" cy="5172075"/>
          </a:xfrm>
        </p:spPr>
        <p:txBody>
          <a:bodyPr/>
          <a:lstStyle>
            <a:lvl2pPr>
              <a:spcAft>
                <a:spcPts val="400"/>
              </a:spcAft>
              <a:buClr>
                <a:srgbClr val="376092"/>
              </a:buClr>
              <a:defRPr lang="en-US" sz="1700" kern="1200" dirty="0" smtClean="0">
                <a:solidFill>
                  <a:schemeClr val="tx1">
                    <a:lumMod val="50000"/>
                    <a:lumOff val="50000"/>
                  </a:schemeClr>
                </a:solidFill>
                <a:latin typeface="+mn-lt"/>
                <a:ea typeface="+mn-ea"/>
                <a:cs typeface="+mn-cs"/>
              </a:defRPr>
            </a:lvl2pPr>
            <a:lvl3pPr>
              <a:spcBef>
                <a:spcPts val="300"/>
              </a:spcBef>
              <a:defRPr lang="en-US" sz="1500" kern="1200" dirty="0" smtClean="0">
                <a:solidFill>
                  <a:schemeClr val="tx1">
                    <a:lumMod val="50000"/>
                    <a:lumOff val="50000"/>
                  </a:schemeClr>
                </a:solidFill>
                <a:latin typeface="+mn-lt"/>
                <a:ea typeface="+mn-ea"/>
                <a:cs typeface="+mn-cs"/>
              </a:defRPr>
            </a:lvl3pPr>
            <a:lvl4pPr>
              <a:spcBef>
                <a:spcPts val="200"/>
              </a:spcBef>
              <a:spcAft>
                <a:spcPts val="200"/>
              </a:spcAft>
              <a:defRPr lang="en-US" sz="1500" kern="1200" dirty="0" smtClean="0">
                <a:solidFill>
                  <a:schemeClr val="tx1">
                    <a:lumMod val="50000"/>
                    <a:lumOff val="50000"/>
                  </a:schemeClr>
                </a:solidFill>
                <a:latin typeface="+mn-lt"/>
                <a:ea typeface="+mn-ea"/>
                <a:cs typeface="+mn-cs"/>
              </a:defRPr>
            </a:lvl4pPr>
            <a:lvl5pPr>
              <a:spcBef>
                <a:spcPts val="200"/>
              </a:spcBef>
              <a:spcAft>
                <a:spcPts val="200"/>
              </a:spcAft>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600"/>
              </a:spcBef>
              <a:spcAft>
                <a:spcPts val="300"/>
              </a:spcAft>
              <a:buClr>
                <a:schemeClr val="accent6">
                  <a:lumMod val="75000"/>
                </a:schemeClr>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10689461" y="7430"/>
            <a:ext cx="1287616" cy="654558"/>
          </a:xfrm>
          <a:prstGeom prst="rect">
            <a:avLst/>
          </a:prstGeom>
          <a:noFill/>
        </p:spPr>
      </p:pic>
    </p:spTree>
    <p:extLst>
      <p:ext uri="{BB962C8B-B14F-4D97-AF65-F5344CB8AC3E}">
        <p14:creationId xmlns:p14="http://schemas.microsoft.com/office/powerpoint/2010/main" val="32723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FE9CBB2-25BF-4F3D-8756-8DCE925131D0}"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104A3-BBD2-4F62-B471-51AD7DAA29A8}" type="slidenum">
              <a:rPr lang="en-IN" smtClean="0"/>
              <a:t>‹#›</a:t>
            </a:fld>
            <a:endParaRPr lang="en-IN"/>
          </a:p>
        </p:txBody>
      </p:sp>
    </p:spTree>
    <p:extLst>
      <p:ext uri="{BB962C8B-B14F-4D97-AF65-F5344CB8AC3E}">
        <p14:creationId xmlns:p14="http://schemas.microsoft.com/office/powerpoint/2010/main" val="376421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9CBB2-25BF-4F3D-8756-8DCE925131D0}"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104A3-BBD2-4F62-B471-51AD7DAA29A8}" type="slidenum">
              <a:rPr lang="en-IN" smtClean="0"/>
              <a:t>‹#›</a:t>
            </a:fld>
            <a:endParaRPr lang="en-IN"/>
          </a:p>
        </p:txBody>
      </p:sp>
    </p:spTree>
    <p:extLst>
      <p:ext uri="{BB962C8B-B14F-4D97-AF65-F5344CB8AC3E}">
        <p14:creationId xmlns:p14="http://schemas.microsoft.com/office/powerpoint/2010/main" val="23377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FE9CBB2-25BF-4F3D-8756-8DCE925131D0}"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104A3-BBD2-4F62-B471-51AD7DAA29A8}" type="slidenum">
              <a:rPr lang="en-IN" smtClean="0"/>
              <a:t>‹#›</a:t>
            </a:fld>
            <a:endParaRPr lang="en-IN"/>
          </a:p>
        </p:txBody>
      </p:sp>
    </p:spTree>
    <p:extLst>
      <p:ext uri="{BB962C8B-B14F-4D97-AF65-F5344CB8AC3E}">
        <p14:creationId xmlns:p14="http://schemas.microsoft.com/office/powerpoint/2010/main" val="290244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FE9CBB2-25BF-4F3D-8756-8DCE925131D0}" type="datetimeFigureOut">
              <a:rPr lang="en-IN" smtClean="0"/>
              <a:t>21-11-2022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5104A3-BBD2-4F62-B471-51AD7DAA29A8}" type="slidenum">
              <a:rPr lang="en-IN" smtClean="0"/>
              <a:t>‹#›</a:t>
            </a:fld>
            <a:endParaRPr lang="en-IN"/>
          </a:p>
        </p:txBody>
      </p:sp>
    </p:spTree>
    <p:extLst>
      <p:ext uri="{BB962C8B-B14F-4D97-AF65-F5344CB8AC3E}">
        <p14:creationId xmlns:p14="http://schemas.microsoft.com/office/powerpoint/2010/main" val="172836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FE9CBB2-25BF-4F3D-8756-8DCE925131D0}" type="datetimeFigureOut">
              <a:rPr lang="en-IN" smtClean="0"/>
              <a:t>21-11-2022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5104A3-BBD2-4F62-B471-51AD7DAA29A8}" type="slidenum">
              <a:rPr lang="en-IN" smtClean="0"/>
              <a:t>‹#›</a:t>
            </a:fld>
            <a:endParaRPr lang="en-IN"/>
          </a:p>
        </p:txBody>
      </p:sp>
    </p:spTree>
    <p:extLst>
      <p:ext uri="{BB962C8B-B14F-4D97-AF65-F5344CB8AC3E}">
        <p14:creationId xmlns:p14="http://schemas.microsoft.com/office/powerpoint/2010/main" val="139535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9CBB2-25BF-4F3D-8756-8DCE925131D0}" type="datetimeFigureOut">
              <a:rPr lang="en-IN" smtClean="0"/>
              <a:t>21-11-2022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5104A3-BBD2-4F62-B471-51AD7DAA29A8}" type="slidenum">
              <a:rPr lang="en-IN" smtClean="0"/>
              <a:t>‹#›</a:t>
            </a:fld>
            <a:endParaRPr lang="en-IN"/>
          </a:p>
        </p:txBody>
      </p:sp>
    </p:spTree>
    <p:extLst>
      <p:ext uri="{BB962C8B-B14F-4D97-AF65-F5344CB8AC3E}">
        <p14:creationId xmlns:p14="http://schemas.microsoft.com/office/powerpoint/2010/main" val="403795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E9CBB2-25BF-4F3D-8756-8DCE925131D0}"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104A3-BBD2-4F62-B471-51AD7DAA29A8}" type="slidenum">
              <a:rPr lang="en-IN" smtClean="0"/>
              <a:t>‹#›</a:t>
            </a:fld>
            <a:endParaRPr lang="en-IN"/>
          </a:p>
        </p:txBody>
      </p:sp>
    </p:spTree>
    <p:extLst>
      <p:ext uri="{BB962C8B-B14F-4D97-AF65-F5344CB8AC3E}">
        <p14:creationId xmlns:p14="http://schemas.microsoft.com/office/powerpoint/2010/main" val="3602612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E9CBB2-25BF-4F3D-8756-8DCE925131D0}"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104A3-BBD2-4F62-B471-51AD7DAA29A8}" type="slidenum">
              <a:rPr lang="en-IN" smtClean="0"/>
              <a:t>‹#›</a:t>
            </a:fld>
            <a:endParaRPr lang="en-IN"/>
          </a:p>
        </p:txBody>
      </p:sp>
    </p:spTree>
    <p:extLst>
      <p:ext uri="{BB962C8B-B14F-4D97-AF65-F5344CB8AC3E}">
        <p14:creationId xmlns:p14="http://schemas.microsoft.com/office/powerpoint/2010/main" val="427653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9CBB2-25BF-4F3D-8756-8DCE925131D0}" type="datetimeFigureOut">
              <a:rPr lang="en-IN" smtClean="0"/>
              <a:t>21-11-2022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104A3-BBD2-4F62-B471-51AD7DAA29A8}" type="slidenum">
              <a:rPr lang="en-IN" smtClean="0"/>
              <a:t>‹#›</a:t>
            </a:fld>
            <a:endParaRPr lang="en-IN"/>
          </a:p>
        </p:txBody>
      </p:sp>
    </p:spTree>
    <p:extLst>
      <p:ext uri="{BB962C8B-B14F-4D97-AF65-F5344CB8AC3E}">
        <p14:creationId xmlns:p14="http://schemas.microsoft.com/office/powerpoint/2010/main" val="1177152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5313" y="2099256"/>
            <a:ext cx="9123787" cy="1429555"/>
          </a:xfrm>
        </p:spPr>
        <p:txBody>
          <a:bodyPr>
            <a:normAutofit/>
          </a:bodyPr>
          <a:lstStyle/>
          <a:p>
            <a:r>
              <a:rPr lang="en-US" dirty="0"/>
              <a:t>Market Basket Analysis Case</a:t>
            </a:r>
          </a:p>
        </p:txBody>
      </p:sp>
    </p:spTree>
    <p:extLst>
      <p:ext uri="{BB962C8B-B14F-4D97-AF65-F5344CB8AC3E}">
        <p14:creationId xmlns:p14="http://schemas.microsoft.com/office/powerpoint/2010/main" val="60494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10</a:t>
            </a:fld>
            <a:endParaRPr lang="en-US" dirty="0"/>
          </a:p>
        </p:txBody>
      </p:sp>
      <p:sp>
        <p:nvSpPr>
          <p:cNvPr id="3" name="Title 2"/>
          <p:cNvSpPr>
            <a:spLocks noGrp="1"/>
          </p:cNvSpPr>
          <p:nvPr>
            <p:ph type="title"/>
          </p:nvPr>
        </p:nvSpPr>
        <p:spPr/>
        <p:txBody>
          <a:bodyPr/>
          <a:lstStyle/>
          <a:p>
            <a:r>
              <a:rPr lang="en-IN" dirty="0"/>
              <a:t>Association Rules -</a:t>
            </a:r>
          </a:p>
        </p:txBody>
      </p:sp>
      <p:sp>
        <p:nvSpPr>
          <p:cNvPr id="4" name="Text Placeholder 3"/>
          <p:cNvSpPr>
            <a:spLocks noGrp="1"/>
          </p:cNvSpPr>
          <p:nvPr>
            <p:ph type="body" sz="quarter" idx="13"/>
          </p:nvPr>
        </p:nvSpPr>
        <p:spPr/>
        <p:txBody>
          <a:bodyPr/>
          <a:lstStyle/>
          <a:p>
            <a:pPr marL="285750" indent="-285750"/>
            <a:r>
              <a:rPr lang="en-IN" dirty="0"/>
              <a:t>Our final results are often are expressed as association rules and take the following form (where LHS stand for left hand side and RHS stand for right hand side) –</a:t>
            </a:r>
          </a:p>
          <a:p>
            <a:r>
              <a:rPr lang="en-IN" dirty="0"/>
              <a:t>(LHS) → (RHS) (Support, Confidence)</a:t>
            </a:r>
          </a:p>
          <a:p>
            <a:r>
              <a:rPr lang="en-IN" dirty="0"/>
              <a:t>For example :</a:t>
            </a:r>
          </a:p>
          <a:p>
            <a:r>
              <a:rPr lang="en-IN" dirty="0"/>
              <a:t>(chips) → (bologna) ( support, confidence)</a:t>
            </a:r>
          </a:p>
          <a:p>
            <a:r>
              <a:rPr lang="en-IN" dirty="0"/>
              <a:t>Where 0.20 is the support (calculated as 4/20) and 0.40 is the confidence which will be discussed in next slide . The support value 0.20 means that the pair (chips and bologna) appear in 20% of the transactions.</a:t>
            </a:r>
          </a:p>
        </p:txBody>
      </p:sp>
    </p:spTree>
    <p:extLst>
      <p:ext uri="{BB962C8B-B14F-4D97-AF65-F5344CB8AC3E}">
        <p14:creationId xmlns:p14="http://schemas.microsoft.com/office/powerpoint/2010/main" val="137621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11</a:t>
            </a:fld>
            <a:endParaRPr lang="en-US" dirty="0"/>
          </a:p>
        </p:txBody>
      </p:sp>
      <p:sp>
        <p:nvSpPr>
          <p:cNvPr id="3" name="Title 2"/>
          <p:cNvSpPr>
            <a:spLocks noGrp="1"/>
          </p:cNvSpPr>
          <p:nvPr>
            <p:ph type="title"/>
          </p:nvPr>
        </p:nvSpPr>
        <p:spPr/>
        <p:txBody>
          <a:bodyPr/>
          <a:lstStyle/>
          <a:p>
            <a:r>
              <a:rPr lang="en-IN" dirty="0"/>
              <a:t>Confidence -</a:t>
            </a:r>
          </a:p>
        </p:txBody>
      </p:sp>
      <p:sp>
        <p:nvSpPr>
          <p:cNvPr id="4" name="Text Placeholder 3"/>
          <p:cNvSpPr>
            <a:spLocks noGrp="1"/>
          </p:cNvSpPr>
          <p:nvPr>
            <p:ph type="body" sz="quarter" idx="13"/>
          </p:nvPr>
        </p:nvSpPr>
        <p:spPr/>
        <p:txBody>
          <a:bodyPr/>
          <a:lstStyle/>
          <a:p>
            <a:pPr marL="285750" indent="-285750"/>
            <a:r>
              <a:rPr lang="en-IN" b="1" dirty="0"/>
              <a:t>Confidence</a:t>
            </a:r>
            <a:r>
              <a:rPr lang="en-IN" dirty="0"/>
              <a:t> – confidence is defines as the conditional probability that the transaction containing LHS will also contain RHS.</a:t>
            </a:r>
          </a:p>
          <a:p>
            <a:pPr marL="0" indent="0">
              <a:buNone/>
            </a:pPr>
            <a:r>
              <a:rPr lang="en-IN" dirty="0"/>
              <a:t>Confidence (LHS → RHS) = P (RHS│LHS) = P (RHS ∩ LHS)/ P (LHS) </a:t>
            </a:r>
          </a:p>
          <a:p>
            <a:pPr marL="0" indent="0">
              <a:buNone/>
            </a:pPr>
            <a:r>
              <a:rPr lang="en-IN" dirty="0"/>
              <a:t>		             = Support (RHS ∩ LHS)/ support (LHS) </a:t>
            </a:r>
          </a:p>
          <a:p>
            <a:pPr marL="0" indent="0">
              <a:buNone/>
            </a:pPr>
            <a:r>
              <a:rPr lang="en-IN" dirty="0"/>
              <a:t>So the confidence of chips and bologna is calculated as :</a:t>
            </a:r>
          </a:p>
          <a:p>
            <a:pPr marL="0" indent="0">
              <a:buNone/>
            </a:pPr>
            <a:r>
              <a:rPr lang="en-IN" dirty="0"/>
              <a:t>Confidence (chips → bologna) = P (bologna │ chips) = P (bologna ∩ chips)/ P (chips) </a:t>
            </a:r>
          </a:p>
          <a:p>
            <a:pPr marL="0" indent="0">
              <a:buNone/>
            </a:pPr>
            <a:r>
              <a:rPr lang="en-IN" dirty="0"/>
              <a:t>		             = Support (bologna ∩ chips)/ support (chips) </a:t>
            </a:r>
          </a:p>
          <a:p>
            <a:pPr marL="0" indent="0">
              <a:buNone/>
            </a:pPr>
            <a:r>
              <a:rPr lang="en-IN" dirty="0"/>
              <a:t>		            = (4/20)/(10/20)</a:t>
            </a:r>
          </a:p>
          <a:p>
            <a:pPr marL="0" indent="0">
              <a:buNone/>
            </a:pPr>
            <a:r>
              <a:rPr lang="en-IN" dirty="0"/>
              <a:t>		            = 0.40</a:t>
            </a:r>
          </a:p>
          <a:p>
            <a:endParaRPr lang="en-IN" dirty="0"/>
          </a:p>
        </p:txBody>
      </p:sp>
    </p:spTree>
    <p:extLst>
      <p:ext uri="{BB962C8B-B14F-4D97-AF65-F5344CB8AC3E}">
        <p14:creationId xmlns:p14="http://schemas.microsoft.com/office/powerpoint/2010/main" val="350088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12</a:t>
            </a:fld>
            <a:endParaRPr lang="en-US" dirty="0"/>
          </a:p>
        </p:txBody>
      </p:sp>
      <p:sp>
        <p:nvSpPr>
          <p:cNvPr id="3" name="Title 2"/>
          <p:cNvSpPr>
            <a:spLocks noGrp="1"/>
          </p:cNvSpPr>
          <p:nvPr>
            <p:ph type="title"/>
          </p:nvPr>
        </p:nvSpPr>
        <p:spPr/>
        <p:txBody>
          <a:bodyPr/>
          <a:lstStyle/>
          <a:p>
            <a:r>
              <a:rPr lang="en-IN" dirty="0"/>
              <a:t>Lift - </a:t>
            </a:r>
          </a:p>
        </p:txBody>
      </p:sp>
      <p:sp>
        <p:nvSpPr>
          <p:cNvPr id="4" name="Text Placeholder 3"/>
          <p:cNvSpPr>
            <a:spLocks noGrp="1"/>
          </p:cNvSpPr>
          <p:nvPr>
            <p:ph type="body" sz="quarter" idx="13"/>
          </p:nvPr>
        </p:nvSpPr>
        <p:spPr/>
        <p:txBody>
          <a:bodyPr/>
          <a:lstStyle/>
          <a:p>
            <a:pPr marL="285750" indent="-285750"/>
            <a:r>
              <a:rPr lang="en-IN" b="1" dirty="0"/>
              <a:t>Lift </a:t>
            </a:r>
            <a:r>
              <a:rPr lang="en-IN" dirty="0"/>
              <a:t>– lift is the measure of improvement in the occurrence of the RHS given the LHS : it is the ratio of the conditional probability of the RHS given the LHS, divided by the unconditional probability of the RHS.</a:t>
            </a:r>
          </a:p>
          <a:p>
            <a:pPr marL="0" indent="0">
              <a:buNone/>
            </a:pPr>
            <a:r>
              <a:rPr lang="en-IN" dirty="0"/>
              <a:t>Lift (LHS → RHS) = P (RHS│LHS) / P (RHS) = Confidence (LHS → RHS)/ support (RHS)</a:t>
            </a:r>
          </a:p>
          <a:p>
            <a:pPr marL="0" indent="0">
              <a:buNone/>
            </a:pPr>
            <a:r>
              <a:rPr lang="en-IN" dirty="0"/>
              <a:t>So the lift of chips and bologna is calculated as :</a:t>
            </a:r>
          </a:p>
          <a:p>
            <a:pPr marL="0" indent="0">
              <a:buNone/>
            </a:pPr>
            <a:r>
              <a:rPr lang="en-IN" dirty="0"/>
              <a:t>Lift (chips → bologna) = P (bologna│ chips) / P (bologna) </a:t>
            </a:r>
          </a:p>
          <a:p>
            <a:pPr marL="0" indent="0">
              <a:buNone/>
            </a:pPr>
            <a:r>
              <a:rPr lang="en-IN" dirty="0"/>
              <a:t>		  = Confidence (chips → bologna)/ support (bologna)</a:t>
            </a:r>
          </a:p>
          <a:p>
            <a:pPr marL="0" indent="0">
              <a:buNone/>
            </a:pPr>
            <a:r>
              <a:rPr lang="en-IN" dirty="0"/>
              <a:t>		  = 0.40/ (6/20) = 1.33</a:t>
            </a:r>
          </a:p>
          <a:p>
            <a:pPr marL="0" indent="0">
              <a:buNone/>
            </a:pPr>
            <a:r>
              <a:rPr lang="en-IN" dirty="0"/>
              <a:t>As a lift is a ratio, we are usually interested in a value greater then 1.  </a:t>
            </a:r>
          </a:p>
          <a:p>
            <a:endParaRPr lang="en-IN" dirty="0"/>
          </a:p>
        </p:txBody>
      </p:sp>
    </p:spTree>
    <p:extLst>
      <p:ext uri="{BB962C8B-B14F-4D97-AF65-F5344CB8AC3E}">
        <p14:creationId xmlns:p14="http://schemas.microsoft.com/office/powerpoint/2010/main" val="381880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13</a:t>
            </a:fld>
            <a:endParaRPr lang="en-US" dirty="0"/>
          </a:p>
        </p:txBody>
      </p:sp>
      <p:sp>
        <p:nvSpPr>
          <p:cNvPr id="3" name="Title 2"/>
          <p:cNvSpPr>
            <a:spLocks noGrp="1"/>
          </p:cNvSpPr>
          <p:nvPr>
            <p:ph type="title"/>
          </p:nvPr>
        </p:nvSpPr>
        <p:spPr/>
        <p:txBody>
          <a:bodyPr/>
          <a:lstStyle/>
          <a:p>
            <a:r>
              <a:t>Important definitions</a:t>
            </a:r>
            <a:endParaRPr lang="en-US" dirty="0"/>
          </a:p>
        </p:txBody>
      </p:sp>
      <p:sp>
        <p:nvSpPr>
          <p:cNvPr id="4" name="Text Placeholder 3"/>
          <p:cNvSpPr>
            <a:spLocks noGrp="1"/>
          </p:cNvSpPr>
          <p:nvPr>
            <p:ph type="body" sz="quarter" idx="13"/>
          </p:nvPr>
        </p:nvSpPr>
        <p:spPr/>
        <p:txBody>
          <a:bodyPr>
            <a:normAutofit/>
          </a:bodyPr>
          <a:lstStyle/>
          <a:p>
            <a:pPr algn="just"/>
            <a:r>
              <a:rPr lang="en-US" sz="1800" b="1" dirty="0" err="1"/>
              <a:t>Itemset</a:t>
            </a:r>
            <a:r>
              <a:rPr lang="en-US" sz="1800" b="1" dirty="0"/>
              <a:t> or transaction dataset: </a:t>
            </a:r>
            <a:r>
              <a:rPr lang="en-US" sz="1800" dirty="0"/>
              <a:t>The data grid comprising of the transactions to be analyzed. The transaction id variable should be unique and should have the list of items bought in the basket. The rules for the transaction are based on the Antecedents and Consequents in the sequence of the products bought.</a:t>
            </a:r>
          </a:p>
          <a:p>
            <a:pPr algn="just"/>
            <a:r>
              <a:rPr lang="en-US" sz="1800" b="1" dirty="0"/>
              <a:t>Rules</a:t>
            </a:r>
            <a:r>
              <a:rPr lang="en-US" sz="1800" dirty="0"/>
              <a:t> are statements represented in the following form {</a:t>
            </a:r>
            <a:r>
              <a:rPr lang="en-US" sz="1800" dirty="0" err="1"/>
              <a:t>i</a:t>
            </a:r>
            <a:r>
              <a:rPr lang="en-US" sz="1800" dirty="0"/>
              <a:t> 1 ,i 2 ,...}⇒ {i k}  </a:t>
            </a:r>
          </a:p>
          <a:p>
            <a:pPr marL="0" indent="0" algn="just">
              <a:buNone/>
            </a:pPr>
            <a:r>
              <a:rPr lang="en-US" sz="1800" dirty="0"/>
              <a:t>It is interpreted as the items in item set (on the left hand side of the rule i.e. {i 1 ,i 2 ,...}  ), then it can be safely assumed that the customer will be interested in the item on the right hand side (RHS i.e. {i k }  . </a:t>
            </a:r>
          </a:p>
          <a:p>
            <a:pPr marL="0" indent="0" algn="just">
              <a:buNone/>
            </a:pPr>
            <a:r>
              <a:rPr lang="en-US" sz="1800" dirty="0"/>
              <a:t>The output of a market basket analysis is generally a set of rules, that we can use to make business decisions (related to marketing or product placement, promotions etc).</a:t>
            </a:r>
          </a:p>
          <a:p>
            <a:pPr algn="just"/>
            <a:r>
              <a:rPr lang="en-US" sz="1800" b="1" dirty="0"/>
              <a:t>Support: </a:t>
            </a:r>
            <a:r>
              <a:rPr lang="en-US" sz="1800" dirty="0"/>
              <a:t>The support, Supp() of an item set is defined as the proportion of transactions in the data set which contain the item set.</a:t>
            </a:r>
          </a:p>
          <a:p>
            <a:pPr marL="0" indent="0" algn="just">
              <a:buNone/>
            </a:pPr>
            <a:r>
              <a:rPr lang="en-US" sz="1800" dirty="0"/>
              <a:t>Support Score Supp(A) = (Count of product A  in N transaction)/ Total Transactions (N)</a:t>
            </a:r>
          </a:p>
          <a:p>
            <a:pPr algn="just"/>
            <a:r>
              <a:rPr lang="en-US" sz="1800" b="1" dirty="0"/>
              <a:t>Confidence:  </a:t>
            </a:r>
            <a:r>
              <a:rPr lang="en-US" sz="1800" dirty="0"/>
              <a:t>The confidence of a rule conf(A,B) is given as a ratio of the support(AUB) and support(A). Here, support (AUB) means "support for occurrences of transactions where A and B both appear"</a:t>
            </a:r>
          </a:p>
          <a:p>
            <a:pPr marL="0" indent="0" algn="just">
              <a:buNone/>
            </a:pPr>
            <a:r>
              <a:rPr lang="en-US" sz="1800" dirty="0"/>
              <a:t>Confidence can be interpreted as an estimate of the probability P(B|A), the probability of finding the RHS of the rule in transactions under the condition that these transactions also contain the LHS. </a:t>
            </a:r>
          </a:p>
        </p:txBody>
      </p:sp>
    </p:spTree>
    <p:extLst>
      <p:ext uri="{BB962C8B-B14F-4D97-AF65-F5344CB8AC3E}">
        <p14:creationId xmlns:p14="http://schemas.microsoft.com/office/powerpoint/2010/main" val="3541892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14</a:t>
            </a:fld>
            <a:endParaRPr lang="en-US" dirty="0"/>
          </a:p>
        </p:txBody>
      </p:sp>
      <p:sp>
        <p:nvSpPr>
          <p:cNvPr id="3" name="Title 2"/>
          <p:cNvSpPr>
            <a:spLocks noGrp="1"/>
          </p:cNvSpPr>
          <p:nvPr>
            <p:ph type="title"/>
          </p:nvPr>
        </p:nvSpPr>
        <p:spPr/>
        <p:txBody>
          <a:bodyPr/>
          <a:lstStyle/>
          <a:p>
            <a:r>
              <a:t>Important definitions </a:t>
            </a:r>
            <a:endParaRPr lang="en-US" dirty="0"/>
          </a:p>
        </p:txBody>
      </p:sp>
      <p:sp>
        <p:nvSpPr>
          <p:cNvPr id="4" name="Text Placeholder 3"/>
          <p:cNvSpPr>
            <a:spLocks noGrp="1"/>
          </p:cNvSpPr>
          <p:nvPr>
            <p:ph type="body" sz="quarter" idx="13"/>
          </p:nvPr>
        </p:nvSpPr>
        <p:spPr/>
        <p:txBody>
          <a:bodyPr>
            <a:normAutofit/>
          </a:bodyPr>
          <a:lstStyle/>
          <a:p>
            <a:pPr algn="just"/>
            <a:r>
              <a:rPr lang="en-US" sz="1800" b="1" dirty="0">
                <a:latin typeface="Times New Roman" panose="02020603050405020304" pitchFamily="18" charset="0"/>
                <a:cs typeface="Times New Roman" panose="02020603050405020304" pitchFamily="18" charset="0"/>
              </a:rPr>
              <a:t>Lift</a:t>
            </a:r>
            <a:r>
              <a:rPr lang="en-US" sz="1800" dirty="0">
                <a:latin typeface="Times New Roman" panose="02020603050405020304" pitchFamily="18" charset="0"/>
                <a:cs typeface="Times New Roman" panose="02020603050405020304" pitchFamily="18" charset="0"/>
              </a:rPr>
              <a:t> is defined as Lift (A,B) and is given as the ratio of the observed support to that expected if A and B were independent</a:t>
            </a:r>
          </a:p>
          <a:p>
            <a:pPr marL="0" indent="0" algn="just">
              <a:buNone/>
            </a:pPr>
            <a:r>
              <a:rPr lang="en-US" sz="1800" dirty="0">
                <a:latin typeface="Times New Roman" panose="02020603050405020304" pitchFamily="18" charset="0"/>
                <a:cs typeface="Times New Roman" panose="02020603050405020304" pitchFamily="18" charset="0"/>
              </a:rPr>
              <a:t>Lift (A,B) = Supp(AUB)/Supp(A) X Supp(B)</a:t>
            </a:r>
          </a:p>
          <a:p>
            <a:pPr marL="0" indent="0" algn="just">
              <a:buNone/>
            </a:pPr>
            <a:r>
              <a:rPr lang="en-US" sz="1800" dirty="0">
                <a:latin typeface="Times New Roman" panose="02020603050405020304" pitchFamily="18" charset="0"/>
                <a:cs typeface="Times New Roman" panose="02020603050405020304" pitchFamily="18" charset="0"/>
              </a:rPr>
              <a:t>The Lift score of greater than 1 is desired and indicates possible correlation between two </a:t>
            </a:r>
            <a:r>
              <a:rPr lang="en-US" sz="1800" dirty="0" err="1">
                <a:latin typeface="Times New Roman" panose="02020603050405020304" pitchFamily="18" charset="0"/>
                <a:cs typeface="Times New Roman" panose="02020603050405020304" pitchFamily="18" charset="0"/>
              </a:rPr>
              <a:t>itemsets</a:t>
            </a:r>
            <a:r>
              <a:rPr lang="en-US" sz="1800" dirty="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53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15</a:t>
            </a:fld>
            <a:endParaRPr lang="en-US" dirty="0"/>
          </a:p>
        </p:txBody>
      </p:sp>
      <p:sp>
        <p:nvSpPr>
          <p:cNvPr id="3" name="Title 2"/>
          <p:cNvSpPr>
            <a:spLocks noGrp="1"/>
          </p:cNvSpPr>
          <p:nvPr>
            <p:ph type="title"/>
          </p:nvPr>
        </p:nvSpPr>
        <p:spPr/>
        <p:txBody>
          <a:bodyPr/>
          <a:lstStyle/>
          <a:p>
            <a:r>
              <a:t>Analysis steps and Code</a:t>
            </a:r>
            <a:endParaRPr lang="en-US" dirty="0"/>
          </a:p>
        </p:txBody>
      </p:sp>
      <p:sp>
        <p:nvSpPr>
          <p:cNvPr id="5" name="Text Placeholder 4"/>
          <p:cNvSpPr>
            <a:spLocks noGrp="1"/>
          </p:cNvSpPr>
          <p:nvPr>
            <p:ph type="body" sz="quarter" idx="13"/>
          </p:nvPr>
        </p:nvSpPr>
        <p:spPr/>
        <p:txBody>
          <a:bodyPr>
            <a:normAutofit/>
          </a:bodyPr>
          <a:lstStyle/>
          <a:p>
            <a:pPr>
              <a:spcBef>
                <a:spcPts val="300"/>
              </a:spcBef>
              <a:spcAft>
                <a:spcPts val="300"/>
              </a:spcAft>
            </a:pPr>
            <a:r>
              <a:rPr lang="en-US" sz="1400" dirty="0"/>
              <a:t>### Set the work directory, change as per your work folder</a:t>
            </a:r>
          </a:p>
          <a:p>
            <a:pPr>
              <a:spcBef>
                <a:spcPts val="300"/>
              </a:spcBef>
              <a:spcAft>
                <a:spcPts val="300"/>
              </a:spcAft>
            </a:pPr>
            <a:r>
              <a:rPr lang="en-US" sz="1400" dirty="0"/>
              <a:t>setwd("C:/Users/babycorn/Documents/market basket analysis")</a:t>
            </a:r>
          </a:p>
          <a:p>
            <a:pPr>
              <a:spcBef>
                <a:spcPts val="300"/>
              </a:spcBef>
              <a:spcAft>
                <a:spcPts val="300"/>
              </a:spcAft>
            </a:pPr>
            <a:r>
              <a:rPr lang="en-US" sz="1400" dirty="0"/>
              <a:t>### Import/read the data</a:t>
            </a:r>
          </a:p>
          <a:p>
            <a:pPr>
              <a:spcBef>
                <a:spcPts val="300"/>
              </a:spcBef>
              <a:spcAft>
                <a:spcPts val="300"/>
              </a:spcAft>
            </a:pPr>
            <a:r>
              <a:rPr lang="en-US" sz="1400" dirty="0" err="1"/>
              <a:t>txn_data</a:t>
            </a:r>
            <a:r>
              <a:rPr lang="en-US" sz="1400" dirty="0"/>
              <a:t>&lt;-read.csv("Retail_Data.csv")</a:t>
            </a:r>
          </a:p>
          <a:p>
            <a:pPr>
              <a:spcBef>
                <a:spcPts val="300"/>
              </a:spcBef>
              <a:spcAft>
                <a:spcPts val="300"/>
              </a:spcAft>
            </a:pPr>
            <a:r>
              <a:rPr lang="en-US" sz="1400" dirty="0"/>
              <a:t>### See the data summary (verify Data)</a:t>
            </a:r>
          </a:p>
          <a:p>
            <a:pPr>
              <a:spcBef>
                <a:spcPts val="300"/>
              </a:spcBef>
              <a:spcAft>
                <a:spcPts val="300"/>
              </a:spcAft>
            </a:pPr>
            <a:r>
              <a:rPr lang="en-US" sz="1400" dirty="0"/>
              <a:t>head(</a:t>
            </a:r>
            <a:r>
              <a:rPr lang="en-US" sz="1400" dirty="0" err="1"/>
              <a:t>txn_data</a:t>
            </a:r>
            <a:r>
              <a:rPr lang="en-US" sz="1400" dirty="0"/>
              <a:t>)</a:t>
            </a:r>
          </a:p>
          <a:p>
            <a:pPr>
              <a:spcBef>
                <a:spcPts val="300"/>
              </a:spcBef>
              <a:spcAft>
                <a:spcPts val="300"/>
              </a:spcAft>
            </a:pPr>
            <a:r>
              <a:rPr lang="en-US" sz="1400" dirty="0" err="1"/>
              <a:t>transaction_id</a:t>
            </a:r>
            <a:r>
              <a:rPr lang="en-US" sz="1400" dirty="0"/>
              <a:t> Prod1 Prod2 Prod3</a:t>
            </a:r>
          </a:p>
          <a:p>
            <a:pPr>
              <a:spcBef>
                <a:spcPts val="300"/>
              </a:spcBef>
              <a:spcAft>
                <a:spcPts val="300"/>
              </a:spcAft>
            </a:pPr>
            <a:endParaRPr lang="en-US" sz="1400" dirty="0"/>
          </a:p>
          <a:p>
            <a:pPr>
              <a:spcBef>
                <a:spcPts val="300"/>
              </a:spcBef>
              <a:spcAft>
                <a:spcPts val="300"/>
              </a:spcAft>
            </a:pPr>
            <a:endParaRPr lang="en-US" sz="1400" dirty="0"/>
          </a:p>
          <a:p>
            <a:pPr>
              <a:spcBef>
                <a:spcPts val="300"/>
              </a:spcBef>
              <a:spcAft>
                <a:spcPts val="300"/>
              </a:spcAft>
            </a:pPr>
            <a:endParaRPr lang="en-US" sz="1400" dirty="0"/>
          </a:p>
          <a:p>
            <a:pPr>
              <a:spcBef>
                <a:spcPts val="300"/>
              </a:spcBef>
              <a:spcAft>
                <a:spcPts val="300"/>
              </a:spcAft>
            </a:pPr>
            <a:endParaRPr lang="en-US" sz="1400" dirty="0"/>
          </a:p>
          <a:p>
            <a:pPr>
              <a:spcBef>
                <a:spcPts val="300"/>
              </a:spcBef>
              <a:spcAft>
                <a:spcPts val="300"/>
              </a:spcAft>
            </a:pPr>
            <a:endParaRPr lang="en-US" sz="1400" dirty="0"/>
          </a:p>
          <a:p>
            <a:pPr>
              <a:spcBef>
                <a:spcPts val="300"/>
              </a:spcBef>
              <a:spcAft>
                <a:spcPts val="300"/>
              </a:spcAft>
            </a:pPr>
            <a:r>
              <a:rPr lang="pt-BR" sz="1400" dirty="0"/>
              <a:t>tail(txn_data)</a:t>
            </a:r>
          </a:p>
          <a:p>
            <a:pPr>
              <a:spcBef>
                <a:spcPts val="300"/>
              </a:spcBef>
              <a:spcAft>
                <a:spcPts val="300"/>
              </a:spcAft>
            </a:pPr>
            <a:r>
              <a:rPr lang="pt-BR" sz="1400" dirty="0"/>
              <a:t>transaction_id Prod1 Prod2 Prod3</a:t>
            </a:r>
          </a:p>
        </p:txBody>
      </p:sp>
      <p:graphicFrame>
        <p:nvGraphicFramePr>
          <p:cNvPr id="6" name="Table 5"/>
          <p:cNvGraphicFramePr>
            <a:graphicFrameLocks noGrp="1"/>
          </p:cNvGraphicFramePr>
          <p:nvPr/>
        </p:nvGraphicFramePr>
        <p:xfrm>
          <a:off x="1651000" y="3035968"/>
          <a:ext cx="2755900" cy="1143000"/>
        </p:xfrm>
        <a:graphic>
          <a:graphicData uri="http://schemas.openxmlformats.org/drawingml/2006/table">
            <a:tbl>
              <a:tblPr/>
              <a:tblGrid>
                <a:gridCol w="551180">
                  <a:extLst>
                    <a:ext uri="{9D8B030D-6E8A-4147-A177-3AD203B41FA5}">
                      <a16:colId xmlns:a16="http://schemas.microsoft.com/office/drawing/2014/main" val="20000"/>
                    </a:ext>
                  </a:extLst>
                </a:gridCol>
                <a:gridCol w="551180">
                  <a:extLst>
                    <a:ext uri="{9D8B030D-6E8A-4147-A177-3AD203B41FA5}">
                      <a16:colId xmlns:a16="http://schemas.microsoft.com/office/drawing/2014/main" val="20001"/>
                    </a:ext>
                  </a:extLst>
                </a:gridCol>
                <a:gridCol w="551180">
                  <a:extLst>
                    <a:ext uri="{9D8B030D-6E8A-4147-A177-3AD203B41FA5}">
                      <a16:colId xmlns:a16="http://schemas.microsoft.com/office/drawing/2014/main" val="20002"/>
                    </a:ext>
                  </a:extLst>
                </a:gridCol>
                <a:gridCol w="551180">
                  <a:extLst>
                    <a:ext uri="{9D8B030D-6E8A-4147-A177-3AD203B41FA5}">
                      <a16:colId xmlns:a16="http://schemas.microsoft.com/office/drawing/2014/main" val="20003"/>
                    </a:ext>
                  </a:extLst>
                </a:gridCol>
                <a:gridCol w="551180">
                  <a:extLst>
                    <a:ext uri="{9D8B030D-6E8A-4147-A177-3AD203B41FA5}">
                      <a16:colId xmlns:a16="http://schemas.microsoft.com/office/drawing/2014/main" val="20004"/>
                    </a:ext>
                  </a:extLst>
                </a:gridCol>
              </a:tblGrid>
              <a:tr h="190500">
                <a:tc>
                  <a:txBody>
                    <a:bodyPr/>
                    <a:lstStyle/>
                    <a:p>
                      <a:pPr algn="ctr" rtl="0" fontAlgn="b"/>
                      <a:r>
                        <a:rPr lang="en-US" sz="1100" b="0" i="0" u="none" strike="noStrike" dirty="0">
                          <a:solidFill>
                            <a:schemeClr val="tx1"/>
                          </a:solidFill>
                          <a:latin typeface="Calibri"/>
                        </a:rPr>
                        <a:t>1</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100001</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D</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a:solidFill>
                            <a:schemeClr val="tx1"/>
                          </a:solidFill>
                          <a:latin typeface="Calibri"/>
                        </a:rPr>
                        <a:t>E</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I</a:t>
                      </a:r>
                    </a:p>
                  </a:txBody>
                  <a:tcPr marL="9144" marR="9525" marT="9525" marB="0" anchor="b">
                    <a:lnL>
                      <a:noFill/>
                    </a:lnL>
                    <a:lnR>
                      <a:noFill/>
                    </a:lnR>
                    <a:lnT>
                      <a:noFill/>
                    </a:lnT>
                    <a:lnB>
                      <a:noFill/>
                    </a:lnB>
                    <a:solidFill>
                      <a:srgbClr val="D0D8E8"/>
                    </a:solidFill>
                  </a:tcPr>
                </a:tc>
                <a:extLst>
                  <a:ext uri="{0D108BD9-81ED-4DB2-BD59-A6C34878D82A}">
                    <a16:rowId xmlns:a16="http://schemas.microsoft.com/office/drawing/2014/main" val="10000"/>
                  </a:ext>
                </a:extLst>
              </a:tr>
              <a:tr h="190500">
                <a:tc>
                  <a:txBody>
                    <a:bodyPr/>
                    <a:lstStyle/>
                    <a:p>
                      <a:pPr algn="ctr" rtl="0" fontAlgn="b"/>
                      <a:r>
                        <a:rPr lang="en-US" sz="1100" b="0" i="0" u="none" strike="noStrike" dirty="0">
                          <a:solidFill>
                            <a:schemeClr val="tx1"/>
                          </a:solidFill>
                          <a:latin typeface="Calibri"/>
                        </a:rPr>
                        <a:t>2</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100002</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B</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a:solidFill>
                            <a:schemeClr val="tx1"/>
                          </a:solidFill>
                          <a:latin typeface="Calibri"/>
                        </a:rPr>
                        <a:t>G</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I</a:t>
                      </a:r>
                    </a:p>
                  </a:txBody>
                  <a:tcPr marL="9144" marR="9525" marT="9525" marB="0" anchor="b">
                    <a:lnL>
                      <a:noFill/>
                    </a:lnL>
                    <a:lnR>
                      <a:noFill/>
                    </a:lnR>
                    <a:lnT>
                      <a:noFill/>
                    </a:lnT>
                    <a:lnB>
                      <a:noFill/>
                    </a:lnB>
                    <a:solidFill>
                      <a:srgbClr val="E9EDF4"/>
                    </a:solidFill>
                  </a:tcPr>
                </a:tc>
                <a:extLst>
                  <a:ext uri="{0D108BD9-81ED-4DB2-BD59-A6C34878D82A}">
                    <a16:rowId xmlns:a16="http://schemas.microsoft.com/office/drawing/2014/main" val="10001"/>
                  </a:ext>
                </a:extLst>
              </a:tr>
              <a:tr h="190500">
                <a:tc>
                  <a:txBody>
                    <a:bodyPr/>
                    <a:lstStyle/>
                    <a:p>
                      <a:pPr algn="ctr" rtl="0" fontAlgn="b"/>
                      <a:r>
                        <a:rPr lang="en-US" sz="1100" b="0" i="0" u="none" strike="noStrike">
                          <a:solidFill>
                            <a:schemeClr val="tx1"/>
                          </a:solidFill>
                          <a:latin typeface="Calibri"/>
                        </a:rPr>
                        <a:t>3</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100003</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B</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F</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I</a:t>
                      </a:r>
                    </a:p>
                  </a:txBody>
                  <a:tcPr marL="9144" marR="9525" marT="9525" marB="0" anchor="b">
                    <a:lnL>
                      <a:noFill/>
                    </a:lnL>
                    <a:lnR>
                      <a:noFill/>
                    </a:lnR>
                    <a:lnT>
                      <a:noFill/>
                    </a:lnT>
                    <a:lnB>
                      <a:noFill/>
                    </a:lnB>
                    <a:solidFill>
                      <a:srgbClr val="D0D8E8"/>
                    </a:solidFill>
                  </a:tcPr>
                </a:tc>
                <a:extLst>
                  <a:ext uri="{0D108BD9-81ED-4DB2-BD59-A6C34878D82A}">
                    <a16:rowId xmlns:a16="http://schemas.microsoft.com/office/drawing/2014/main" val="10002"/>
                  </a:ext>
                </a:extLst>
              </a:tr>
              <a:tr h="190500">
                <a:tc>
                  <a:txBody>
                    <a:bodyPr/>
                    <a:lstStyle/>
                    <a:p>
                      <a:pPr algn="ctr" rtl="0" fontAlgn="b"/>
                      <a:r>
                        <a:rPr lang="en-US" sz="1100" b="0" i="0" u="none" strike="noStrike">
                          <a:solidFill>
                            <a:schemeClr val="tx1"/>
                          </a:solidFill>
                          <a:latin typeface="Calibri"/>
                        </a:rPr>
                        <a:t>4</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100004</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D</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F</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H</a:t>
                      </a:r>
                    </a:p>
                  </a:txBody>
                  <a:tcPr marL="9144" marR="9525" marT="9525" marB="0" anchor="b">
                    <a:lnL>
                      <a:noFill/>
                    </a:lnL>
                    <a:lnR>
                      <a:noFill/>
                    </a:lnR>
                    <a:lnT>
                      <a:noFill/>
                    </a:lnT>
                    <a:lnB>
                      <a:noFill/>
                    </a:lnB>
                    <a:solidFill>
                      <a:srgbClr val="E9EDF4"/>
                    </a:solidFill>
                  </a:tcPr>
                </a:tc>
                <a:extLst>
                  <a:ext uri="{0D108BD9-81ED-4DB2-BD59-A6C34878D82A}">
                    <a16:rowId xmlns:a16="http://schemas.microsoft.com/office/drawing/2014/main" val="10003"/>
                  </a:ext>
                </a:extLst>
              </a:tr>
              <a:tr h="190500">
                <a:tc>
                  <a:txBody>
                    <a:bodyPr/>
                    <a:lstStyle/>
                    <a:p>
                      <a:pPr algn="ctr" rtl="0" fontAlgn="b"/>
                      <a:r>
                        <a:rPr lang="en-US" sz="1100" b="0" i="0" u="none" strike="noStrike" dirty="0">
                          <a:solidFill>
                            <a:schemeClr val="tx1"/>
                          </a:solidFill>
                          <a:latin typeface="Calibri"/>
                        </a:rPr>
                        <a:t>5</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a:solidFill>
                            <a:schemeClr val="tx1"/>
                          </a:solidFill>
                          <a:latin typeface="Calibri"/>
                        </a:rPr>
                        <a:t>100005</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a:solidFill>
                            <a:schemeClr val="tx1"/>
                          </a:solidFill>
                          <a:latin typeface="Calibri"/>
                        </a:rPr>
                        <a:t>C</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F</a:t>
                      </a:r>
                    </a:p>
                  </a:txBody>
                  <a:tcPr marL="9144"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chemeClr val="tx1"/>
                          </a:solidFill>
                          <a:latin typeface="Calibri"/>
                        </a:rPr>
                        <a:t>I</a:t>
                      </a:r>
                    </a:p>
                  </a:txBody>
                  <a:tcPr marL="9144" marR="9525" marT="9525" marB="0" anchor="b">
                    <a:lnL>
                      <a:noFill/>
                    </a:lnL>
                    <a:lnR>
                      <a:noFill/>
                    </a:lnR>
                    <a:lnT>
                      <a:noFill/>
                    </a:lnT>
                    <a:lnB>
                      <a:noFill/>
                    </a:lnB>
                    <a:solidFill>
                      <a:srgbClr val="D0D8E8"/>
                    </a:solidFill>
                  </a:tcPr>
                </a:tc>
                <a:extLst>
                  <a:ext uri="{0D108BD9-81ED-4DB2-BD59-A6C34878D82A}">
                    <a16:rowId xmlns:a16="http://schemas.microsoft.com/office/drawing/2014/main" val="10004"/>
                  </a:ext>
                </a:extLst>
              </a:tr>
              <a:tr h="190500">
                <a:tc>
                  <a:txBody>
                    <a:bodyPr/>
                    <a:lstStyle/>
                    <a:p>
                      <a:pPr algn="ctr" rtl="0" fontAlgn="b">
                        <a:buClr>
                          <a:srgbClr val="000000"/>
                        </a:buClr>
                        <a:buSzPts val="1100"/>
                        <a:buFont typeface="Arial"/>
                        <a:buNone/>
                      </a:pPr>
                      <a:r>
                        <a:rPr lang="en-US" sz="1100" b="0" i="0" u="none" strike="noStrike" dirty="0">
                          <a:solidFill>
                            <a:schemeClr val="tx1"/>
                          </a:solidFill>
                          <a:latin typeface="Arial"/>
                        </a:rPr>
                        <a:t>6</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a:solidFill>
                            <a:schemeClr val="tx1"/>
                          </a:solidFill>
                          <a:latin typeface="Calibri"/>
                        </a:rPr>
                        <a:t>100006</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D</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G</a:t>
                      </a:r>
                    </a:p>
                  </a:txBody>
                  <a:tcPr marL="9144"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chemeClr val="tx1"/>
                          </a:solidFill>
                          <a:latin typeface="Calibri"/>
                        </a:rPr>
                        <a:t>H</a:t>
                      </a:r>
                    </a:p>
                  </a:txBody>
                  <a:tcPr marL="9144" marR="9525" marT="9525" marB="0" anchor="b">
                    <a:lnL>
                      <a:noFill/>
                    </a:lnL>
                    <a:lnR>
                      <a:noFill/>
                    </a:lnR>
                    <a:lnT>
                      <a:noFill/>
                    </a:lnT>
                    <a:lnB>
                      <a:noFill/>
                    </a:lnB>
                    <a:solidFill>
                      <a:srgbClr val="E9EDF4"/>
                    </a:solidFill>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1651000" y="5073312"/>
          <a:ext cx="2844800" cy="1143000"/>
        </p:xfrm>
        <a:graphic>
          <a:graphicData uri="http://schemas.openxmlformats.org/drawingml/2006/table">
            <a:tbl>
              <a:tblPr/>
              <a:tblGrid>
                <a:gridCol w="568960">
                  <a:extLst>
                    <a:ext uri="{9D8B030D-6E8A-4147-A177-3AD203B41FA5}">
                      <a16:colId xmlns:a16="http://schemas.microsoft.com/office/drawing/2014/main" val="20000"/>
                    </a:ext>
                  </a:extLst>
                </a:gridCol>
                <a:gridCol w="568960">
                  <a:extLst>
                    <a:ext uri="{9D8B030D-6E8A-4147-A177-3AD203B41FA5}">
                      <a16:colId xmlns:a16="http://schemas.microsoft.com/office/drawing/2014/main" val="20001"/>
                    </a:ext>
                  </a:extLst>
                </a:gridCol>
                <a:gridCol w="568960">
                  <a:extLst>
                    <a:ext uri="{9D8B030D-6E8A-4147-A177-3AD203B41FA5}">
                      <a16:colId xmlns:a16="http://schemas.microsoft.com/office/drawing/2014/main" val="20002"/>
                    </a:ext>
                  </a:extLst>
                </a:gridCol>
                <a:gridCol w="568960">
                  <a:extLst>
                    <a:ext uri="{9D8B030D-6E8A-4147-A177-3AD203B41FA5}">
                      <a16:colId xmlns:a16="http://schemas.microsoft.com/office/drawing/2014/main" val="20003"/>
                    </a:ext>
                  </a:extLst>
                </a:gridCol>
                <a:gridCol w="568960">
                  <a:extLst>
                    <a:ext uri="{9D8B030D-6E8A-4147-A177-3AD203B41FA5}">
                      <a16:colId xmlns:a16="http://schemas.microsoft.com/office/drawing/2014/main" val="20004"/>
                    </a:ext>
                  </a:extLst>
                </a:gridCol>
              </a:tblGrid>
              <a:tr h="190500">
                <a:tc>
                  <a:txBody>
                    <a:bodyPr/>
                    <a:lstStyle/>
                    <a:p>
                      <a:pPr algn="ctr" rtl="0" fontAlgn="b"/>
                      <a:r>
                        <a:rPr lang="en-US" sz="1100" b="0" i="0" u="none" strike="noStrike" dirty="0">
                          <a:solidFill>
                            <a:srgbClr val="000000"/>
                          </a:solidFill>
                          <a:latin typeface="Calibri"/>
                        </a:rPr>
                        <a:t>11995</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rgbClr val="000000"/>
                          </a:solidFill>
                          <a:latin typeface="Calibri"/>
                        </a:rPr>
                        <a:t>111995</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a:solidFill>
                            <a:srgbClr val="000000"/>
                          </a:solidFill>
                          <a:latin typeface="Calibri"/>
                        </a:rPr>
                        <a:t>B</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rgbClr val="000000"/>
                          </a:solidFill>
                          <a:latin typeface="Calibri"/>
                        </a:rPr>
                        <a:t>G</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rgbClr val="000000"/>
                          </a:solidFill>
                          <a:latin typeface="Calibri"/>
                        </a:rPr>
                        <a:t>H</a:t>
                      </a:r>
                    </a:p>
                  </a:txBody>
                  <a:tcPr marL="9525" marR="9525" marT="9525" marB="0" anchor="b">
                    <a:lnL>
                      <a:noFill/>
                    </a:lnL>
                    <a:lnR>
                      <a:noFill/>
                    </a:lnR>
                    <a:lnT>
                      <a:noFill/>
                    </a:lnT>
                    <a:lnB>
                      <a:noFill/>
                    </a:lnB>
                    <a:solidFill>
                      <a:srgbClr val="D0D8E8"/>
                    </a:solidFill>
                  </a:tcPr>
                </a:tc>
                <a:extLst>
                  <a:ext uri="{0D108BD9-81ED-4DB2-BD59-A6C34878D82A}">
                    <a16:rowId xmlns:a16="http://schemas.microsoft.com/office/drawing/2014/main" val="10000"/>
                  </a:ext>
                </a:extLst>
              </a:tr>
              <a:tr h="190500">
                <a:tc>
                  <a:txBody>
                    <a:bodyPr/>
                    <a:lstStyle/>
                    <a:p>
                      <a:pPr algn="ctr" rtl="0" fontAlgn="b"/>
                      <a:r>
                        <a:rPr lang="en-US" sz="1100" b="0" i="0" u="none" strike="noStrike">
                          <a:solidFill>
                            <a:srgbClr val="000000"/>
                          </a:solidFill>
                          <a:latin typeface="Calibri"/>
                        </a:rPr>
                        <a:t>11996</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rgbClr val="000000"/>
                          </a:solidFill>
                          <a:latin typeface="Calibri"/>
                        </a:rPr>
                        <a:t>111996</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rgbClr val="000000"/>
                          </a:solidFill>
                          <a:latin typeface="Calibri"/>
                        </a:rPr>
                        <a:t>D</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a:solidFill>
                            <a:srgbClr val="000000"/>
                          </a:solidFill>
                          <a:latin typeface="Calibri"/>
                        </a:rPr>
                        <a:t>G</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rgbClr val="000000"/>
                          </a:solidFill>
                          <a:latin typeface="Calibri"/>
                        </a:rPr>
                        <a:t>H</a:t>
                      </a:r>
                    </a:p>
                  </a:txBody>
                  <a:tcPr marL="9525" marR="9525" marT="9525" marB="0" anchor="b">
                    <a:lnL>
                      <a:noFill/>
                    </a:lnL>
                    <a:lnR>
                      <a:noFill/>
                    </a:lnR>
                    <a:lnT>
                      <a:noFill/>
                    </a:lnT>
                    <a:lnB>
                      <a:noFill/>
                    </a:lnB>
                    <a:solidFill>
                      <a:srgbClr val="E9EDF4"/>
                    </a:solidFill>
                  </a:tcPr>
                </a:tc>
                <a:extLst>
                  <a:ext uri="{0D108BD9-81ED-4DB2-BD59-A6C34878D82A}">
                    <a16:rowId xmlns:a16="http://schemas.microsoft.com/office/drawing/2014/main" val="10001"/>
                  </a:ext>
                </a:extLst>
              </a:tr>
              <a:tr h="190500">
                <a:tc>
                  <a:txBody>
                    <a:bodyPr/>
                    <a:lstStyle/>
                    <a:p>
                      <a:pPr algn="ctr" rtl="0" fontAlgn="b"/>
                      <a:r>
                        <a:rPr lang="en-US" sz="1100" b="0" i="0" u="none" strike="noStrike">
                          <a:solidFill>
                            <a:srgbClr val="000000"/>
                          </a:solidFill>
                          <a:latin typeface="Calibri"/>
                        </a:rPr>
                        <a:t>11997</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a:solidFill>
                            <a:srgbClr val="000000"/>
                          </a:solidFill>
                          <a:latin typeface="Calibri"/>
                        </a:rPr>
                        <a:t>111997</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rgbClr val="000000"/>
                          </a:solidFill>
                          <a:latin typeface="Calibri"/>
                        </a:rPr>
                        <a:t>C</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a:solidFill>
                            <a:srgbClr val="000000"/>
                          </a:solidFill>
                          <a:latin typeface="Calibri"/>
                        </a:rPr>
                        <a:t>E</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rgbClr val="000000"/>
                          </a:solidFill>
                          <a:latin typeface="Calibri"/>
                        </a:rPr>
                        <a:t>H</a:t>
                      </a:r>
                    </a:p>
                  </a:txBody>
                  <a:tcPr marL="9525" marR="9525" marT="9525" marB="0" anchor="b">
                    <a:lnL>
                      <a:noFill/>
                    </a:lnL>
                    <a:lnR>
                      <a:noFill/>
                    </a:lnR>
                    <a:lnT>
                      <a:noFill/>
                    </a:lnT>
                    <a:lnB>
                      <a:noFill/>
                    </a:lnB>
                    <a:solidFill>
                      <a:srgbClr val="D0D8E8"/>
                    </a:solidFill>
                  </a:tcPr>
                </a:tc>
                <a:extLst>
                  <a:ext uri="{0D108BD9-81ED-4DB2-BD59-A6C34878D82A}">
                    <a16:rowId xmlns:a16="http://schemas.microsoft.com/office/drawing/2014/main" val="10002"/>
                  </a:ext>
                </a:extLst>
              </a:tr>
              <a:tr h="190500">
                <a:tc>
                  <a:txBody>
                    <a:bodyPr/>
                    <a:lstStyle/>
                    <a:p>
                      <a:pPr algn="ctr" rtl="0" fontAlgn="b"/>
                      <a:r>
                        <a:rPr lang="en-US" sz="1100" b="0" i="0" u="none" strike="noStrike">
                          <a:solidFill>
                            <a:srgbClr val="000000"/>
                          </a:solidFill>
                          <a:latin typeface="Calibri"/>
                        </a:rPr>
                        <a:t>11998</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a:solidFill>
                            <a:srgbClr val="000000"/>
                          </a:solidFill>
                          <a:latin typeface="Calibri"/>
                        </a:rPr>
                        <a:t>111998</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a:solidFill>
                            <a:srgbClr val="000000"/>
                          </a:solidFill>
                          <a:latin typeface="Calibri"/>
                        </a:rPr>
                        <a:t>B</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rgbClr val="000000"/>
                          </a:solidFill>
                          <a:latin typeface="Calibri"/>
                        </a:rPr>
                        <a:t>E</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rgbClr val="000000"/>
                          </a:solidFill>
                          <a:latin typeface="Calibri"/>
                        </a:rPr>
                        <a:t>I</a:t>
                      </a:r>
                    </a:p>
                  </a:txBody>
                  <a:tcPr marL="9525" marR="9525" marT="9525" marB="0" anchor="b">
                    <a:lnL>
                      <a:noFill/>
                    </a:lnL>
                    <a:lnR>
                      <a:noFill/>
                    </a:lnR>
                    <a:lnT>
                      <a:noFill/>
                    </a:lnT>
                    <a:lnB>
                      <a:noFill/>
                    </a:lnB>
                    <a:solidFill>
                      <a:srgbClr val="E9EDF4"/>
                    </a:solidFill>
                  </a:tcPr>
                </a:tc>
                <a:extLst>
                  <a:ext uri="{0D108BD9-81ED-4DB2-BD59-A6C34878D82A}">
                    <a16:rowId xmlns:a16="http://schemas.microsoft.com/office/drawing/2014/main" val="10003"/>
                  </a:ext>
                </a:extLst>
              </a:tr>
              <a:tr h="190500">
                <a:tc>
                  <a:txBody>
                    <a:bodyPr/>
                    <a:lstStyle/>
                    <a:p>
                      <a:pPr algn="ctr" rtl="0" fontAlgn="b"/>
                      <a:r>
                        <a:rPr lang="en-US" sz="1100" b="0" i="0" u="none" strike="noStrike">
                          <a:solidFill>
                            <a:srgbClr val="000000"/>
                          </a:solidFill>
                          <a:latin typeface="Calibri"/>
                        </a:rPr>
                        <a:t>11999</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a:solidFill>
                            <a:srgbClr val="000000"/>
                          </a:solidFill>
                          <a:latin typeface="Calibri"/>
                        </a:rPr>
                        <a:t>111999</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a:solidFill>
                            <a:srgbClr val="000000"/>
                          </a:solidFill>
                          <a:latin typeface="Calibri"/>
                        </a:rPr>
                        <a:t>A</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a:solidFill>
                            <a:srgbClr val="000000"/>
                          </a:solidFill>
                          <a:latin typeface="Calibri"/>
                        </a:rPr>
                        <a:t>F</a:t>
                      </a:r>
                    </a:p>
                  </a:txBody>
                  <a:tcPr marL="9525" marR="9525" marT="9525" marB="0" anchor="b">
                    <a:lnL>
                      <a:noFill/>
                    </a:lnL>
                    <a:lnR>
                      <a:noFill/>
                    </a:lnR>
                    <a:lnT>
                      <a:noFill/>
                    </a:lnT>
                    <a:lnB>
                      <a:noFill/>
                    </a:lnB>
                    <a:solidFill>
                      <a:srgbClr val="D0D8E8"/>
                    </a:solidFill>
                  </a:tcPr>
                </a:tc>
                <a:tc>
                  <a:txBody>
                    <a:bodyPr/>
                    <a:lstStyle/>
                    <a:p>
                      <a:pPr algn="ctr" fontAlgn="b"/>
                      <a:r>
                        <a:rPr lang="en-US" sz="1100" b="0" i="0" u="none" strike="noStrike" dirty="0">
                          <a:solidFill>
                            <a:srgbClr val="000000"/>
                          </a:solidFill>
                          <a:latin typeface="Calibri"/>
                        </a:rPr>
                        <a:t>H</a:t>
                      </a:r>
                    </a:p>
                  </a:txBody>
                  <a:tcPr marL="9525" marR="9525" marT="9525" marB="0" anchor="b">
                    <a:lnL>
                      <a:noFill/>
                    </a:lnL>
                    <a:lnR>
                      <a:noFill/>
                    </a:lnR>
                    <a:lnT>
                      <a:noFill/>
                    </a:lnT>
                    <a:lnB>
                      <a:noFill/>
                    </a:lnB>
                    <a:solidFill>
                      <a:srgbClr val="D0D8E8"/>
                    </a:solidFill>
                  </a:tcPr>
                </a:tc>
                <a:extLst>
                  <a:ext uri="{0D108BD9-81ED-4DB2-BD59-A6C34878D82A}">
                    <a16:rowId xmlns:a16="http://schemas.microsoft.com/office/drawing/2014/main" val="10004"/>
                  </a:ext>
                </a:extLst>
              </a:tr>
              <a:tr h="190500">
                <a:tc>
                  <a:txBody>
                    <a:bodyPr/>
                    <a:lstStyle/>
                    <a:p>
                      <a:pPr algn="ctr" fontAlgn="b"/>
                      <a:r>
                        <a:rPr lang="en-US" sz="1100" b="0" i="0" u="none" strike="noStrike">
                          <a:solidFill>
                            <a:srgbClr val="000000"/>
                          </a:solidFill>
                          <a:latin typeface="Calibri"/>
                        </a:rPr>
                        <a:t>12000</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a:solidFill>
                            <a:srgbClr val="000000"/>
                          </a:solidFill>
                          <a:latin typeface="Calibri"/>
                        </a:rPr>
                        <a:t>112000</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a:solidFill>
                            <a:srgbClr val="000000"/>
                          </a:solidFill>
                          <a:latin typeface="Calibri"/>
                        </a:rPr>
                        <a:t>B</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a:solidFill>
                            <a:srgbClr val="000000"/>
                          </a:solidFill>
                          <a:latin typeface="Calibri"/>
                        </a:rPr>
                        <a:t>G</a:t>
                      </a:r>
                    </a:p>
                  </a:txBody>
                  <a:tcPr marL="9525" marR="9525" marT="9525" marB="0" anchor="b">
                    <a:lnL>
                      <a:noFill/>
                    </a:lnL>
                    <a:lnR>
                      <a:noFill/>
                    </a:lnR>
                    <a:lnT>
                      <a:noFill/>
                    </a:lnT>
                    <a:lnB>
                      <a:noFill/>
                    </a:lnB>
                    <a:solidFill>
                      <a:srgbClr val="E9EDF4"/>
                    </a:solidFill>
                  </a:tcPr>
                </a:tc>
                <a:tc>
                  <a:txBody>
                    <a:bodyPr/>
                    <a:lstStyle/>
                    <a:p>
                      <a:pPr algn="ctr" fontAlgn="b"/>
                      <a:r>
                        <a:rPr lang="en-US" sz="1100" b="0" i="0" u="none" strike="noStrike" dirty="0">
                          <a:solidFill>
                            <a:srgbClr val="000000"/>
                          </a:solidFill>
                          <a:latin typeface="Calibri"/>
                        </a:rPr>
                        <a:t>H</a:t>
                      </a:r>
                    </a:p>
                  </a:txBody>
                  <a:tcPr marL="9525" marR="9525" marT="9525" marB="0" anchor="b">
                    <a:lnL>
                      <a:noFill/>
                    </a:lnL>
                    <a:lnR>
                      <a:noFill/>
                    </a:lnR>
                    <a:lnT>
                      <a:noFill/>
                    </a:lnT>
                    <a:lnB>
                      <a:noFill/>
                    </a:lnB>
                    <a:solidFill>
                      <a:srgbClr val="E9EDF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4795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16</a:t>
            </a:fld>
            <a:endParaRPr lang="en-US" dirty="0"/>
          </a:p>
        </p:txBody>
      </p:sp>
      <p:sp>
        <p:nvSpPr>
          <p:cNvPr id="3" name="Title 2"/>
          <p:cNvSpPr>
            <a:spLocks noGrp="1"/>
          </p:cNvSpPr>
          <p:nvPr>
            <p:ph type="title"/>
          </p:nvPr>
        </p:nvSpPr>
        <p:spPr/>
        <p:txBody>
          <a:bodyPr/>
          <a:lstStyle/>
          <a:p>
            <a:r>
              <a:t>Analysis steps and Code (cotn'd</a:t>
            </a:r>
            <a:r>
              <a:rPr lang="en-US" dirty="0"/>
              <a:t>…..)</a:t>
            </a:r>
          </a:p>
        </p:txBody>
      </p:sp>
      <p:sp>
        <p:nvSpPr>
          <p:cNvPr id="4" name="Text Placeholder 3"/>
          <p:cNvSpPr>
            <a:spLocks noGrp="1"/>
          </p:cNvSpPr>
          <p:nvPr>
            <p:ph type="body" sz="quarter" idx="13"/>
          </p:nvPr>
        </p:nvSpPr>
        <p:spPr/>
        <p:txBody>
          <a:bodyPr>
            <a:noAutofit/>
          </a:bodyPr>
          <a:lstStyle/>
          <a:p>
            <a:pPr>
              <a:spcBef>
                <a:spcPts val="300"/>
              </a:spcBef>
              <a:spcAft>
                <a:spcPts val="300"/>
              </a:spcAft>
            </a:pPr>
            <a:r>
              <a:rPr lang="en-US" sz="1200" dirty="0"/>
              <a:t>summary(</a:t>
            </a:r>
            <a:r>
              <a:rPr lang="en-US" sz="1200" dirty="0" err="1"/>
              <a:t>txn_data</a:t>
            </a:r>
            <a:r>
              <a:rPr lang="en-US" sz="1200" dirty="0"/>
              <a:t>)</a:t>
            </a:r>
          </a:p>
          <a:p>
            <a:pPr>
              <a:spcBef>
                <a:spcPts val="300"/>
              </a:spcBef>
              <a:spcAft>
                <a:spcPts val="300"/>
              </a:spcAft>
            </a:pPr>
            <a:r>
              <a:rPr lang="en-US" sz="1200" dirty="0"/>
              <a:t> </a:t>
            </a:r>
            <a:r>
              <a:rPr lang="en-US" sz="1200" dirty="0" err="1"/>
              <a:t>transaction_id</a:t>
            </a:r>
            <a:r>
              <a:rPr lang="en-US" sz="1200" dirty="0"/>
              <a:t>   Prod1    Prod2    Prod3   </a:t>
            </a:r>
          </a:p>
          <a:p>
            <a:pPr>
              <a:spcBef>
                <a:spcPts val="300"/>
              </a:spcBef>
              <a:spcAft>
                <a:spcPts val="300"/>
              </a:spcAft>
            </a:pPr>
            <a:r>
              <a:rPr lang="en-US" sz="1200" dirty="0"/>
              <a:t> Min.   :100001   A:2983   E:3962   H:5907  </a:t>
            </a:r>
          </a:p>
          <a:p>
            <a:pPr>
              <a:spcBef>
                <a:spcPts val="300"/>
              </a:spcBef>
              <a:spcAft>
                <a:spcPts val="300"/>
              </a:spcAft>
            </a:pPr>
            <a:r>
              <a:rPr lang="en-US" sz="1200" dirty="0"/>
              <a:t> 1st Qu.:103001   B:3024   F:4053   I:6093  </a:t>
            </a:r>
          </a:p>
          <a:p>
            <a:pPr>
              <a:spcBef>
                <a:spcPts val="300"/>
              </a:spcBef>
              <a:spcAft>
                <a:spcPts val="300"/>
              </a:spcAft>
            </a:pPr>
            <a:r>
              <a:rPr lang="en-US" sz="1200" dirty="0"/>
              <a:t> Median :106001   C:3047   G:3985           </a:t>
            </a:r>
          </a:p>
          <a:p>
            <a:pPr>
              <a:spcBef>
                <a:spcPts val="300"/>
              </a:spcBef>
              <a:spcAft>
                <a:spcPts val="300"/>
              </a:spcAft>
            </a:pPr>
            <a:r>
              <a:rPr lang="en-US" sz="1200" dirty="0"/>
              <a:t> Mean   :106001   D:2946                    </a:t>
            </a:r>
          </a:p>
          <a:p>
            <a:pPr>
              <a:spcBef>
                <a:spcPts val="300"/>
              </a:spcBef>
              <a:spcAft>
                <a:spcPts val="300"/>
              </a:spcAft>
            </a:pPr>
            <a:r>
              <a:rPr lang="en-US" sz="1200" dirty="0"/>
              <a:t> 3rd Qu.:109000                             </a:t>
            </a:r>
          </a:p>
          <a:p>
            <a:pPr>
              <a:spcBef>
                <a:spcPts val="300"/>
              </a:spcBef>
              <a:spcAft>
                <a:spcPts val="300"/>
              </a:spcAft>
            </a:pPr>
            <a:r>
              <a:rPr lang="en-US" sz="1200" dirty="0"/>
              <a:t> Max.   :112000 </a:t>
            </a:r>
          </a:p>
          <a:p>
            <a:pPr>
              <a:spcBef>
                <a:spcPts val="300"/>
              </a:spcBef>
              <a:spcAft>
                <a:spcPts val="300"/>
              </a:spcAft>
            </a:pPr>
            <a:endParaRPr lang="en-US" sz="1200" dirty="0"/>
          </a:p>
          <a:p>
            <a:pPr>
              <a:spcBef>
                <a:spcPts val="300"/>
              </a:spcBef>
              <a:spcAft>
                <a:spcPts val="300"/>
              </a:spcAft>
            </a:pPr>
            <a:r>
              <a:rPr lang="en-US" sz="1200" dirty="0"/>
              <a:t>### Install and run the following libraries</a:t>
            </a:r>
          </a:p>
          <a:p>
            <a:pPr>
              <a:spcBef>
                <a:spcPts val="300"/>
              </a:spcBef>
              <a:spcAft>
                <a:spcPts val="300"/>
              </a:spcAft>
            </a:pPr>
            <a:r>
              <a:rPr lang="en-US" sz="1200" dirty="0"/>
              <a:t>library(</a:t>
            </a:r>
            <a:r>
              <a:rPr lang="en-US" sz="1200" dirty="0" err="1"/>
              <a:t>arules</a:t>
            </a:r>
            <a:r>
              <a:rPr lang="en-US" sz="1200" dirty="0"/>
              <a:t>)</a:t>
            </a:r>
          </a:p>
          <a:p>
            <a:pPr>
              <a:spcBef>
                <a:spcPts val="300"/>
              </a:spcBef>
              <a:spcAft>
                <a:spcPts val="300"/>
              </a:spcAft>
            </a:pPr>
            <a:r>
              <a:rPr lang="en-US" sz="1200" dirty="0"/>
              <a:t>library(</a:t>
            </a:r>
            <a:r>
              <a:rPr lang="en-US" sz="1200" dirty="0" err="1"/>
              <a:t>arulesSequences</a:t>
            </a:r>
            <a:r>
              <a:rPr lang="en-US" sz="1200" dirty="0"/>
              <a:t>)</a:t>
            </a:r>
          </a:p>
          <a:p>
            <a:pPr>
              <a:spcBef>
                <a:spcPts val="300"/>
              </a:spcBef>
              <a:spcAft>
                <a:spcPts val="300"/>
              </a:spcAft>
            </a:pPr>
            <a:r>
              <a:rPr lang="en-US" sz="1200" dirty="0"/>
              <a:t>### Take a subset for analysis from the complete Dataset</a:t>
            </a:r>
          </a:p>
          <a:p>
            <a:pPr>
              <a:spcBef>
                <a:spcPts val="300"/>
              </a:spcBef>
              <a:spcAft>
                <a:spcPts val="300"/>
              </a:spcAft>
            </a:pPr>
            <a:r>
              <a:rPr lang="en-US" sz="1200" dirty="0" err="1"/>
              <a:t>smpl_dat</a:t>
            </a:r>
            <a:r>
              <a:rPr lang="en-US" sz="1200" dirty="0"/>
              <a:t>&lt;-</a:t>
            </a:r>
            <a:r>
              <a:rPr lang="en-US" sz="1200" dirty="0" err="1"/>
              <a:t>txn_data</a:t>
            </a:r>
            <a:r>
              <a:rPr lang="en-US" sz="1200" dirty="0"/>
              <a:t>[1:5000,]</a:t>
            </a:r>
          </a:p>
          <a:p>
            <a:pPr>
              <a:spcBef>
                <a:spcPts val="300"/>
              </a:spcBef>
              <a:spcAft>
                <a:spcPts val="300"/>
              </a:spcAft>
            </a:pPr>
            <a:r>
              <a:rPr lang="en-US" sz="1200" dirty="0"/>
              <a:t>### Factorization of variables to get all the combinations</a:t>
            </a:r>
          </a:p>
          <a:p>
            <a:pPr>
              <a:spcBef>
                <a:spcPts val="300"/>
              </a:spcBef>
              <a:spcAft>
                <a:spcPts val="300"/>
              </a:spcAft>
            </a:pPr>
            <a:r>
              <a:rPr lang="en-US" sz="1200" dirty="0"/>
              <a:t>for ( i in 1:ncol(</a:t>
            </a:r>
            <a:r>
              <a:rPr lang="en-US" sz="1200" dirty="0" err="1"/>
              <a:t>smpl_dat</a:t>
            </a:r>
            <a:r>
              <a:rPr lang="en-US" sz="1200" dirty="0"/>
              <a:t>))</a:t>
            </a:r>
          </a:p>
          <a:p>
            <a:pPr>
              <a:spcBef>
                <a:spcPts val="300"/>
              </a:spcBef>
              <a:spcAft>
                <a:spcPts val="300"/>
              </a:spcAft>
            </a:pPr>
            <a:r>
              <a:rPr lang="en-US" sz="1200" dirty="0"/>
              <a:t>{</a:t>
            </a:r>
          </a:p>
          <a:p>
            <a:pPr>
              <a:spcBef>
                <a:spcPts val="300"/>
              </a:spcBef>
              <a:spcAft>
                <a:spcPts val="300"/>
              </a:spcAft>
            </a:pPr>
            <a:r>
              <a:rPr lang="en-US" sz="1200" dirty="0"/>
              <a:t>  </a:t>
            </a:r>
            <a:r>
              <a:rPr lang="en-US" sz="1200" dirty="0" err="1"/>
              <a:t>smpl_dat</a:t>
            </a:r>
            <a:r>
              <a:rPr lang="en-US" sz="1200" dirty="0"/>
              <a:t>[,i]=</a:t>
            </a:r>
            <a:r>
              <a:rPr lang="en-US" sz="1200" dirty="0" err="1"/>
              <a:t>as.factor</a:t>
            </a:r>
            <a:r>
              <a:rPr lang="en-US" sz="1200" dirty="0"/>
              <a:t>(</a:t>
            </a:r>
            <a:r>
              <a:rPr lang="en-US" sz="1200" dirty="0" err="1"/>
              <a:t>smpl_dat</a:t>
            </a:r>
            <a:r>
              <a:rPr lang="en-US" sz="1200" dirty="0"/>
              <a:t>[,i])</a:t>
            </a:r>
          </a:p>
          <a:p>
            <a:pPr>
              <a:spcBef>
                <a:spcPts val="300"/>
              </a:spcBef>
              <a:spcAft>
                <a:spcPts val="300"/>
              </a:spcAft>
            </a:pPr>
            <a:r>
              <a:rPr lang="en-US" sz="1200" dirty="0"/>
              <a:t>}</a:t>
            </a:r>
          </a:p>
          <a:p>
            <a:pPr>
              <a:spcBef>
                <a:spcPts val="300"/>
              </a:spcBef>
              <a:spcAft>
                <a:spcPts val="300"/>
              </a:spcAft>
            </a:pPr>
            <a:r>
              <a:rPr lang="en-US" sz="1200" dirty="0"/>
              <a:t>###Plot of relative frequency; update </a:t>
            </a:r>
            <a:r>
              <a:rPr lang="en-US" sz="1200" dirty="0" err="1"/>
              <a:t>topN</a:t>
            </a:r>
            <a:r>
              <a:rPr lang="en-US" sz="1200" dirty="0"/>
              <a:t> variable to the number of distinct products </a:t>
            </a:r>
          </a:p>
          <a:p>
            <a:pPr>
              <a:spcBef>
                <a:spcPts val="300"/>
              </a:spcBef>
              <a:spcAft>
                <a:spcPts val="300"/>
              </a:spcAft>
            </a:pPr>
            <a:r>
              <a:rPr lang="en-US" sz="1200" dirty="0" err="1"/>
              <a:t>smpl_dat</a:t>
            </a:r>
            <a:r>
              <a:rPr lang="en-US" sz="1200" dirty="0"/>
              <a:t>&lt;-as(</a:t>
            </a:r>
            <a:r>
              <a:rPr lang="en-US" sz="1200" dirty="0" err="1"/>
              <a:t>smpl_dat,"transactions</a:t>
            </a:r>
            <a:r>
              <a:rPr lang="en-US" sz="1200" dirty="0"/>
              <a:t>")</a:t>
            </a:r>
          </a:p>
          <a:p>
            <a:pPr>
              <a:spcBef>
                <a:spcPts val="300"/>
              </a:spcBef>
              <a:spcAft>
                <a:spcPts val="300"/>
              </a:spcAft>
            </a:pPr>
            <a:r>
              <a:rPr lang="en-US" sz="1200" dirty="0" err="1"/>
              <a:t>itemFrequencyPlot</a:t>
            </a:r>
            <a:r>
              <a:rPr lang="en-US" sz="1200" dirty="0"/>
              <a:t>(</a:t>
            </a:r>
            <a:r>
              <a:rPr lang="en-US" sz="1200" dirty="0" err="1"/>
              <a:t>smpl_dat</a:t>
            </a:r>
            <a:r>
              <a:rPr lang="en-US" sz="1200" dirty="0"/>
              <a:t>, </a:t>
            </a:r>
            <a:r>
              <a:rPr lang="en-US" sz="1200" dirty="0" err="1"/>
              <a:t>topN</a:t>
            </a:r>
            <a:r>
              <a:rPr lang="en-US" sz="1200" dirty="0"/>
              <a:t> = 9)</a:t>
            </a:r>
          </a:p>
        </p:txBody>
      </p:sp>
    </p:spTree>
    <p:extLst>
      <p:ext uri="{BB962C8B-B14F-4D97-AF65-F5344CB8AC3E}">
        <p14:creationId xmlns:p14="http://schemas.microsoft.com/office/powerpoint/2010/main" val="26974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17</a:t>
            </a:fld>
            <a:endParaRPr lang="en-US" dirty="0"/>
          </a:p>
        </p:txBody>
      </p:sp>
      <p:sp>
        <p:nvSpPr>
          <p:cNvPr id="3" name="Title 2"/>
          <p:cNvSpPr>
            <a:spLocks noGrp="1"/>
          </p:cNvSpPr>
          <p:nvPr>
            <p:ph type="title"/>
          </p:nvPr>
        </p:nvSpPr>
        <p:spPr/>
        <p:txBody>
          <a:bodyPr/>
          <a:lstStyle/>
          <a:p>
            <a:r>
              <a:t>Analysis steps and Code (cotn'd…..)</a:t>
            </a:r>
            <a:endParaRPr lang="en-US" dirty="0"/>
          </a:p>
        </p:txBody>
      </p:sp>
      <p:sp>
        <p:nvSpPr>
          <p:cNvPr id="4" name="Text Placeholder 3"/>
          <p:cNvSpPr>
            <a:spLocks noGrp="1"/>
          </p:cNvSpPr>
          <p:nvPr>
            <p:ph type="body" sz="quarter" idx="13"/>
          </p:nvPr>
        </p:nvSpPr>
        <p:spPr/>
        <p:txBody>
          <a:bodyPr>
            <a:normAutofit/>
          </a:bodyPr>
          <a:lstStyle/>
          <a:p>
            <a:r>
              <a:rPr lang="en-US" sz="1100" dirty="0"/>
              <a:t>This gives a plot highlighting the relative frequency of all the products bought by the customers.</a:t>
            </a:r>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r>
              <a:rPr lang="en-US" sz="1200" dirty="0"/>
              <a:t>### Run the </a:t>
            </a:r>
            <a:r>
              <a:rPr lang="en-US" sz="1200" dirty="0" err="1"/>
              <a:t>apriori</a:t>
            </a:r>
            <a:r>
              <a:rPr lang="en-US" sz="1200" dirty="0"/>
              <a:t> algorithm command</a:t>
            </a:r>
          </a:p>
          <a:p>
            <a:r>
              <a:rPr lang="en-US" sz="1200" dirty="0"/>
              <a:t>### Observe the constraints set on the lift and confidence as covered at the top of the document. The </a:t>
            </a:r>
            <a:r>
              <a:rPr lang="en-US" sz="1200" dirty="0" err="1"/>
              <a:t>minlen</a:t>
            </a:r>
            <a:r>
              <a:rPr lang="en-US" sz="1200" dirty="0"/>
              <a:t> and </a:t>
            </a:r>
            <a:r>
              <a:rPr lang="en-US" sz="1200" dirty="0" err="1"/>
              <a:t>maxlen</a:t>
            </a:r>
            <a:r>
              <a:rPr lang="en-US" sz="1200" dirty="0"/>
              <a:t> sets the analysis level. </a:t>
            </a:r>
            <a:r>
              <a:rPr lang="en-US" sz="1200" dirty="0" err="1"/>
              <a:t>Maxlen</a:t>
            </a:r>
            <a:r>
              <a:rPr lang="en-US" sz="1200" dirty="0"/>
              <a:t> 3 implies the rule will analyze the association of 3rd product as combinations of 1st and 2nd product bought together.</a:t>
            </a:r>
          </a:p>
          <a:p>
            <a:r>
              <a:rPr lang="en-US" sz="1200" dirty="0" err="1"/>
              <a:t>basket_rules</a:t>
            </a:r>
            <a:r>
              <a:rPr lang="en-US" sz="1200" dirty="0"/>
              <a:t> &lt;- </a:t>
            </a:r>
            <a:r>
              <a:rPr lang="en-US" sz="1200" dirty="0" err="1"/>
              <a:t>apriori</a:t>
            </a:r>
            <a:r>
              <a:rPr lang="en-US" sz="1200" dirty="0"/>
              <a:t>(</a:t>
            </a:r>
            <a:r>
              <a:rPr lang="en-US" sz="1200" dirty="0" err="1"/>
              <a:t>smpl_dat</a:t>
            </a:r>
            <a:r>
              <a:rPr lang="en-US" sz="1200" dirty="0"/>
              <a:t>, parameter = list(sup = 0.005, conf = 0.01, target="rules", </a:t>
            </a:r>
            <a:r>
              <a:rPr lang="en-US" sz="1200" dirty="0" err="1"/>
              <a:t>minlen</a:t>
            </a:r>
            <a:r>
              <a:rPr lang="en-US" sz="1200" dirty="0"/>
              <a:t>=2,maxlen=3))</a:t>
            </a:r>
          </a:p>
        </p:txBody>
      </p:sp>
      <p:pic>
        <p:nvPicPr>
          <p:cNvPr id="5" name="Picture 4"/>
          <p:cNvPicPr/>
          <p:nvPr/>
        </p:nvPicPr>
        <p:blipFill>
          <a:blip r:embed="rId2" cstate="print"/>
          <a:srcRect l="13117" r="13824" b="7988"/>
          <a:stretch>
            <a:fillRect/>
          </a:stretch>
        </p:blipFill>
        <p:spPr bwMode="auto">
          <a:xfrm>
            <a:off x="1651000" y="1311440"/>
            <a:ext cx="4771354" cy="3200400"/>
          </a:xfrm>
          <a:prstGeom prst="rect">
            <a:avLst/>
          </a:prstGeom>
          <a:noFill/>
          <a:ln w="9525">
            <a:noFill/>
            <a:miter lim="800000"/>
            <a:headEnd/>
            <a:tailEnd/>
          </a:ln>
        </p:spPr>
      </p:pic>
    </p:spTree>
    <p:extLst>
      <p:ext uri="{BB962C8B-B14F-4D97-AF65-F5344CB8AC3E}">
        <p14:creationId xmlns:p14="http://schemas.microsoft.com/office/powerpoint/2010/main" val="844440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18</a:t>
            </a:fld>
            <a:endParaRPr lang="en-US" dirty="0"/>
          </a:p>
        </p:txBody>
      </p:sp>
      <p:sp>
        <p:nvSpPr>
          <p:cNvPr id="3" name="Title 2"/>
          <p:cNvSpPr>
            <a:spLocks noGrp="1"/>
          </p:cNvSpPr>
          <p:nvPr>
            <p:ph type="title"/>
          </p:nvPr>
        </p:nvSpPr>
        <p:spPr/>
        <p:txBody>
          <a:bodyPr/>
          <a:lstStyle/>
          <a:p>
            <a:r>
              <a:t>Analysis steps and Code (cotn'd…..)</a:t>
            </a:r>
            <a:endParaRPr lang="en-US" dirty="0"/>
          </a:p>
        </p:txBody>
      </p:sp>
      <p:sp>
        <p:nvSpPr>
          <p:cNvPr id="4" name="Text Placeholder 3"/>
          <p:cNvSpPr>
            <a:spLocks noGrp="1"/>
          </p:cNvSpPr>
          <p:nvPr>
            <p:ph type="body" sz="quarter" idx="13"/>
          </p:nvPr>
        </p:nvSpPr>
        <p:spPr/>
        <p:txBody>
          <a:bodyPr>
            <a:normAutofit fontScale="85000" lnSpcReduction="20000"/>
          </a:bodyPr>
          <a:lstStyle/>
          <a:p>
            <a:pPr>
              <a:spcBef>
                <a:spcPts val="300"/>
              </a:spcBef>
              <a:spcAft>
                <a:spcPts val="300"/>
              </a:spcAft>
            </a:pPr>
            <a:r>
              <a:rPr lang="en-US" sz="1400" dirty="0"/>
              <a:t>### See the summary of the outputs from </a:t>
            </a:r>
            <a:r>
              <a:rPr lang="en-US" sz="1400" dirty="0" err="1"/>
              <a:t>apriori</a:t>
            </a:r>
            <a:r>
              <a:rPr lang="en-US" sz="1400" dirty="0"/>
              <a:t> rule</a:t>
            </a:r>
          </a:p>
          <a:p>
            <a:pPr>
              <a:spcBef>
                <a:spcPts val="300"/>
              </a:spcBef>
              <a:spcAft>
                <a:spcPts val="300"/>
              </a:spcAft>
            </a:pPr>
            <a:r>
              <a:rPr lang="en-US" sz="1400" dirty="0"/>
              <a:t>summary( </a:t>
            </a:r>
            <a:r>
              <a:rPr lang="en-US" sz="1400" dirty="0" err="1"/>
              <a:t>basket_rules</a:t>
            </a:r>
            <a:r>
              <a:rPr lang="en-US" sz="1400" dirty="0"/>
              <a:t>)</a:t>
            </a:r>
          </a:p>
          <a:p>
            <a:pPr>
              <a:spcBef>
                <a:spcPts val="300"/>
              </a:spcBef>
              <a:spcAft>
                <a:spcPts val="300"/>
              </a:spcAft>
            </a:pPr>
            <a:endParaRPr lang="en-US" sz="1400" dirty="0"/>
          </a:p>
          <a:p>
            <a:pPr>
              <a:spcBef>
                <a:spcPts val="300"/>
              </a:spcBef>
              <a:spcAft>
                <a:spcPts val="300"/>
              </a:spcAft>
            </a:pPr>
            <a:r>
              <a:rPr lang="en-US" sz="1400" dirty="0"/>
              <a:t>set of 124 rules</a:t>
            </a:r>
          </a:p>
          <a:p>
            <a:pPr>
              <a:spcBef>
                <a:spcPts val="300"/>
              </a:spcBef>
              <a:spcAft>
                <a:spcPts val="300"/>
              </a:spcAft>
            </a:pPr>
            <a:endParaRPr lang="en-US" sz="1400" dirty="0"/>
          </a:p>
          <a:p>
            <a:pPr>
              <a:spcBef>
                <a:spcPts val="300"/>
              </a:spcBef>
              <a:spcAft>
                <a:spcPts val="300"/>
              </a:spcAft>
            </a:pPr>
            <a:r>
              <a:rPr lang="en-US" sz="1400" dirty="0"/>
              <a:t>rule length distribution (lhs + </a:t>
            </a:r>
            <a:r>
              <a:rPr lang="en-US" sz="1400" dirty="0" err="1"/>
              <a:t>rhs</a:t>
            </a:r>
            <a:r>
              <a:rPr lang="en-US" sz="1400" dirty="0"/>
              <a:t>):sizes</a:t>
            </a:r>
          </a:p>
          <a:p>
            <a:pPr>
              <a:spcBef>
                <a:spcPts val="300"/>
              </a:spcBef>
              <a:spcAft>
                <a:spcPts val="300"/>
              </a:spcAft>
            </a:pPr>
            <a:r>
              <a:rPr lang="en-US" sz="1400" dirty="0"/>
              <a:t> 2  3 </a:t>
            </a:r>
          </a:p>
          <a:p>
            <a:pPr>
              <a:spcBef>
                <a:spcPts val="300"/>
              </a:spcBef>
              <a:spcAft>
                <a:spcPts val="300"/>
              </a:spcAft>
            </a:pPr>
            <a:r>
              <a:rPr lang="en-US" sz="1400" dirty="0"/>
              <a:t>52 72 </a:t>
            </a:r>
          </a:p>
          <a:p>
            <a:pPr>
              <a:spcBef>
                <a:spcPts val="300"/>
              </a:spcBef>
              <a:spcAft>
                <a:spcPts val="300"/>
              </a:spcAft>
            </a:pPr>
            <a:endParaRPr lang="en-US" sz="1400" dirty="0"/>
          </a:p>
          <a:p>
            <a:pPr>
              <a:spcBef>
                <a:spcPts val="300"/>
              </a:spcBef>
              <a:spcAft>
                <a:spcPts val="300"/>
              </a:spcAft>
            </a:pPr>
            <a:r>
              <a:rPr lang="en-US" sz="1400" dirty="0"/>
              <a:t>Min. 1st Qu.  Median    Mean 3rd Qu.    Max. </a:t>
            </a:r>
          </a:p>
          <a:p>
            <a:pPr>
              <a:spcBef>
                <a:spcPts val="300"/>
              </a:spcBef>
              <a:spcAft>
                <a:spcPts val="300"/>
              </a:spcAft>
            </a:pPr>
            <a:r>
              <a:rPr lang="en-US" sz="1400" dirty="0"/>
              <a:t>2.000   2.000   3.000   2.581   3.000   3.000 </a:t>
            </a:r>
          </a:p>
          <a:p>
            <a:pPr>
              <a:spcBef>
                <a:spcPts val="300"/>
              </a:spcBef>
              <a:spcAft>
                <a:spcPts val="300"/>
              </a:spcAft>
            </a:pPr>
            <a:endParaRPr lang="en-US" sz="1400" dirty="0"/>
          </a:p>
          <a:p>
            <a:pPr>
              <a:spcBef>
                <a:spcPts val="300"/>
              </a:spcBef>
              <a:spcAft>
                <a:spcPts val="300"/>
              </a:spcAft>
            </a:pPr>
            <a:r>
              <a:rPr lang="en-US" sz="1400" dirty="0"/>
              <a:t>summary of quality measures:</a:t>
            </a:r>
          </a:p>
          <a:p>
            <a:pPr>
              <a:spcBef>
                <a:spcPts val="300"/>
              </a:spcBef>
              <a:spcAft>
                <a:spcPts val="300"/>
              </a:spcAft>
            </a:pPr>
            <a:r>
              <a:rPr lang="en-US" sz="1400" dirty="0"/>
              <a:t>    support          confidence          lift       </a:t>
            </a:r>
          </a:p>
          <a:p>
            <a:pPr>
              <a:spcBef>
                <a:spcPts val="300"/>
              </a:spcBef>
              <a:spcAft>
                <a:spcPts val="300"/>
              </a:spcAft>
            </a:pPr>
            <a:r>
              <a:rPr lang="en-US" sz="1400" dirty="0"/>
              <a:t> Min.   :0.03562   Min.   :0.2279   Min.   :0.8956  </a:t>
            </a:r>
          </a:p>
          <a:p>
            <a:pPr>
              <a:spcBef>
                <a:spcPts val="300"/>
              </a:spcBef>
              <a:spcAft>
                <a:spcPts val="300"/>
              </a:spcAft>
            </a:pPr>
            <a:r>
              <a:rPr lang="en-US" sz="1400" dirty="0"/>
              <a:t> 1st Qu.:0.04113   1st Qu.:0.2572   1st Qu.:0.9757  </a:t>
            </a:r>
          </a:p>
          <a:p>
            <a:pPr>
              <a:spcBef>
                <a:spcPts val="300"/>
              </a:spcBef>
              <a:spcAft>
                <a:spcPts val="300"/>
              </a:spcAft>
            </a:pPr>
            <a:r>
              <a:rPr lang="en-US" sz="1400" dirty="0"/>
              <a:t> Median :0.04437   Median :0.3298   Median :1.0003  </a:t>
            </a:r>
          </a:p>
          <a:p>
            <a:pPr>
              <a:spcBef>
                <a:spcPts val="300"/>
              </a:spcBef>
              <a:spcAft>
                <a:spcPts val="300"/>
              </a:spcAft>
            </a:pPr>
            <a:r>
              <a:rPr lang="en-US" sz="1400" dirty="0"/>
              <a:t> Mean   :0.07258   Mean   :0.3548   Mean   :1.0000  </a:t>
            </a:r>
          </a:p>
          <a:p>
            <a:pPr>
              <a:spcBef>
                <a:spcPts val="300"/>
              </a:spcBef>
              <a:spcAft>
                <a:spcPts val="300"/>
              </a:spcAft>
            </a:pPr>
            <a:r>
              <a:rPr lang="en-US" sz="1400" dirty="0"/>
              <a:t> 3rd Qu.:0.08700   3rd Qu.:0.4838   3rd Qu.:1.0247  </a:t>
            </a:r>
          </a:p>
          <a:p>
            <a:pPr>
              <a:spcBef>
                <a:spcPts val="300"/>
              </a:spcBef>
              <a:spcAft>
                <a:spcPts val="300"/>
              </a:spcAft>
            </a:pPr>
            <a:r>
              <a:rPr lang="en-US" sz="1400" dirty="0"/>
              <a:t> Max.   :0.17400   Max.   :0.5455   Max.   :1.1056  </a:t>
            </a:r>
          </a:p>
          <a:p>
            <a:pPr>
              <a:spcBef>
                <a:spcPts val="300"/>
              </a:spcBef>
              <a:spcAft>
                <a:spcPts val="300"/>
              </a:spcAft>
            </a:pPr>
            <a:endParaRPr lang="en-US" sz="1400" dirty="0"/>
          </a:p>
          <a:p>
            <a:pPr>
              <a:spcBef>
                <a:spcPts val="300"/>
              </a:spcBef>
              <a:spcAft>
                <a:spcPts val="300"/>
              </a:spcAft>
            </a:pPr>
            <a:r>
              <a:rPr lang="en-US" sz="1400" dirty="0"/>
              <a:t>mining info:</a:t>
            </a:r>
          </a:p>
          <a:p>
            <a:pPr>
              <a:spcBef>
                <a:spcPts val="300"/>
              </a:spcBef>
              <a:spcAft>
                <a:spcPts val="300"/>
              </a:spcAft>
            </a:pPr>
            <a:r>
              <a:rPr lang="en-US" sz="1400" dirty="0"/>
              <a:t>data </a:t>
            </a:r>
            <a:r>
              <a:rPr lang="en-US" sz="1400" dirty="0" err="1"/>
              <a:t>ntransactions</a:t>
            </a:r>
            <a:r>
              <a:rPr lang="en-US" sz="1400" dirty="0"/>
              <a:t> support confidence</a:t>
            </a:r>
          </a:p>
          <a:p>
            <a:pPr>
              <a:spcBef>
                <a:spcPts val="300"/>
              </a:spcBef>
              <a:spcAft>
                <a:spcPts val="300"/>
              </a:spcAft>
            </a:pPr>
            <a:r>
              <a:rPr lang="en-US" sz="1400" dirty="0" err="1"/>
              <a:t>smpl_dat</a:t>
            </a:r>
            <a:r>
              <a:rPr lang="en-US" sz="1400" dirty="0"/>
              <a:t>          8000   0.005       0.01</a:t>
            </a:r>
          </a:p>
          <a:p>
            <a:pPr>
              <a:spcBef>
                <a:spcPts val="300"/>
              </a:spcBef>
              <a:spcAft>
                <a:spcPts val="300"/>
              </a:spcAft>
            </a:pPr>
            <a:endParaRPr lang="en-US" dirty="0"/>
          </a:p>
        </p:txBody>
      </p:sp>
    </p:spTree>
    <p:extLst>
      <p:ext uri="{BB962C8B-B14F-4D97-AF65-F5344CB8AC3E}">
        <p14:creationId xmlns:p14="http://schemas.microsoft.com/office/powerpoint/2010/main" val="3755287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19</a:t>
            </a:fld>
            <a:endParaRPr lang="en-US" dirty="0"/>
          </a:p>
        </p:txBody>
      </p:sp>
      <p:sp>
        <p:nvSpPr>
          <p:cNvPr id="3" name="Title 2"/>
          <p:cNvSpPr>
            <a:spLocks noGrp="1"/>
          </p:cNvSpPr>
          <p:nvPr>
            <p:ph type="title"/>
          </p:nvPr>
        </p:nvSpPr>
        <p:spPr/>
        <p:txBody>
          <a:bodyPr/>
          <a:lstStyle/>
          <a:p>
            <a:r>
              <a:t>Analysis steps and Code (cotn'd…..)</a:t>
            </a:r>
            <a:endParaRPr lang="en-US" dirty="0"/>
          </a:p>
        </p:txBody>
      </p:sp>
      <p:sp>
        <p:nvSpPr>
          <p:cNvPr id="4" name="Text Placeholder 3"/>
          <p:cNvSpPr>
            <a:spLocks noGrp="1"/>
          </p:cNvSpPr>
          <p:nvPr>
            <p:ph type="body" sz="quarter" idx="13"/>
          </p:nvPr>
        </p:nvSpPr>
        <p:spPr/>
        <p:txBody>
          <a:bodyPr>
            <a:normAutofit fontScale="25000" lnSpcReduction="20000"/>
          </a:bodyPr>
          <a:lstStyle/>
          <a:p>
            <a:pPr>
              <a:lnSpc>
                <a:spcPct val="120000"/>
              </a:lnSpc>
              <a:spcBef>
                <a:spcPts val="0"/>
              </a:spcBef>
            </a:pPr>
            <a:r>
              <a:rPr lang="en-US" sz="4800" dirty="0"/>
              <a:t>### See all the rules generated by the </a:t>
            </a:r>
            <a:r>
              <a:rPr lang="en-US" sz="4800" dirty="0" err="1"/>
              <a:t>apriori</a:t>
            </a:r>
            <a:r>
              <a:rPr lang="en-US" sz="4800" dirty="0"/>
              <a:t> rule</a:t>
            </a:r>
          </a:p>
          <a:p>
            <a:pPr>
              <a:lnSpc>
                <a:spcPct val="120000"/>
              </a:lnSpc>
              <a:spcBef>
                <a:spcPts val="0"/>
              </a:spcBef>
            </a:pPr>
            <a:endParaRPr lang="en-US" sz="4800" dirty="0"/>
          </a:p>
          <a:p>
            <a:pPr>
              <a:lnSpc>
                <a:spcPct val="120000"/>
              </a:lnSpc>
              <a:spcBef>
                <a:spcPts val="0"/>
              </a:spcBef>
            </a:pPr>
            <a:r>
              <a:rPr lang="en-US" sz="4800" dirty="0"/>
              <a:t>inspect(  </a:t>
            </a:r>
            <a:r>
              <a:rPr lang="en-US" sz="4800" dirty="0" err="1"/>
              <a:t>basket_rules</a:t>
            </a:r>
            <a:r>
              <a:rPr lang="en-US" sz="4800" dirty="0"/>
              <a:t>) # see all the rules</a:t>
            </a:r>
          </a:p>
          <a:p>
            <a:pPr>
              <a:lnSpc>
                <a:spcPct val="120000"/>
              </a:lnSpc>
              <a:spcBef>
                <a:spcPts val="0"/>
              </a:spcBef>
            </a:pPr>
            <a:endParaRPr lang="en-US" sz="3600" dirty="0"/>
          </a:p>
          <a:p>
            <a:pPr>
              <a:lnSpc>
                <a:spcPct val="120000"/>
              </a:lnSpc>
              <a:spcBef>
                <a:spcPts val="0"/>
              </a:spcBef>
            </a:pPr>
            <a:r>
              <a:rPr lang="en-US" sz="3600" dirty="0"/>
              <a:t>lhs          </a:t>
            </a:r>
            <a:r>
              <a:rPr lang="en-US" sz="3600" dirty="0" err="1"/>
              <a:t>rhs</a:t>
            </a:r>
            <a:r>
              <a:rPr lang="en-US" sz="3600" dirty="0"/>
              <a:t>        support confidence      lift</a:t>
            </a:r>
          </a:p>
          <a:p>
            <a:pPr>
              <a:lnSpc>
                <a:spcPct val="120000"/>
              </a:lnSpc>
              <a:spcBef>
                <a:spcPts val="0"/>
              </a:spcBef>
            </a:pPr>
            <a:r>
              <a:rPr lang="en-US" sz="3600" dirty="0"/>
              <a:t>1   {Prod1=A} =&gt; {Prod2=E} 0.083375  0.3436373 1.0429053</a:t>
            </a:r>
          </a:p>
          <a:p>
            <a:pPr>
              <a:lnSpc>
                <a:spcPct val="120000"/>
              </a:lnSpc>
              <a:spcBef>
                <a:spcPts val="0"/>
              </a:spcBef>
            </a:pPr>
            <a:r>
              <a:rPr lang="en-US" sz="3600" dirty="0"/>
              <a:t>2   {Prod2=E} =&gt; {Prod1=A} 0.083375  0.2530349 1.0429053</a:t>
            </a:r>
          </a:p>
          <a:p>
            <a:pPr>
              <a:lnSpc>
                <a:spcPct val="120000"/>
              </a:lnSpc>
              <a:spcBef>
                <a:spcPts val="0"/>
              </a:spcBef>
            </a:pPr>
            <a:r>
              <a:rPr lang="en-US" sz="3600" dirty="0"/>
              <a:t>3   {Prod1=A} =&gt; {Prod2=G} 0.078875  0.3250902 0.9780825</a:t>
            </a:r>
          </a:p>
          <a:p>
            <a:pPr>
              <a:lnSpc>
                <a:spcPct val="120000"/>
              </a:lnSpc>
              <a:spcBef>
                <a:spcPts val="0"/>
              </a:spcBef>
            </a:pPr>
            <a:r>
              <a:rPr lang="en-US" sz="3600" dirty="0"/>
              <a:t>4   {Prod2=G} =&gt; {Prod1=A} 0.078875  0.2373073 0.9780825</a:t>
            </a:r>
          </a:p>
          <a:p>
            <a:pPr>
              <a:lnSpc>
                <a:spcPct val="120000"/>
              </a:lnSpc>
              <a:spcBef>
                <a:spcPts val="0"/>
              </a:spcBef>
            </a:pPr>
            <a:r>
              <a:rPr lang="en-US" sz="3600" dirty="0"/>
              <a:t>5   {Prod1=A} =&gt; {Prod2=F} 0.080375  0.3312725 0.9797339</a:t>
            </a:r>
          </a:p>
          <a:p>
            <a:pPr>
              <a:lnSpc>
                <a:spcPct val="120000"/>
              </a:lnSpc>
              <a:spcBef>
                <a:spcPts val="0"/>
              </a:spcBef>
            </a:pPr>
            <a:r>
              <a:rPr lang="en-US" sz="3600" dirty="0"/>
              <a:t>6   {Prod2=F} =&gt; {Prod1=A} 0.080375  0.2377079 0.9797339</a:t>
            </a:r>
          </a:p>
          <a:p>
            <a:pPr>
              <a:lnSpc>
                <a:spcPct val="120000"/>
              </a:lnSpc>
              <a:spcBef>
                <a:spcPts val="0"/>
              </a:spcBef>
            </a:pPr>
            <a:r>
              <a:rPr lang="en-US" sz="3600" dirty="0"/>
              <a:t>7   {Prod1=A} =&gt; {Prod3=H} 0.120125  0.4951056 1.0088754</a:t>
            </a:r>
          </a:p>
          <a:p>
            <a:pPr>
              <a:lnSpc>
                <a:spcPct val="120000"/>
              </a:lnSpc>
              <a:spcBef>
                <a:spcPts val="0"/>
              </a:spcBef>
            </a:pPr>
            <a:r>
              <a:rPr lang="en-US" sz="3600" dirty="0"/>
              <a:t>8   {Prod3=H} =&gt; {Prod1=A} 0.120125  0.2447784 1.0088754</a:t>
            </a:r>
          </a:p>
          <a:p>
            <a:pPr>
              <a:lnSpc>
                <a:spcPct val="120000"/>
              </a:lnSpc>
              <a:spcBef>
                <a:spcPts val="0"/>
              </a:spcBef>
            </a:pPr>
            <a:r>
              <a:rPr lang="en-US" sz="3600" dirty="0"/>
              <a:t>9   {Prod1=A} =&gt; {Prod3=I} 0.122500  0.5048944 0.9914470</a:t>
            </a:r>
          </a:p>
          <a:p>
            <a:pPr>
              <a:lnSpc>
                <a:spcPct val="120000"/>
              </a:lnSpc>
              <a:spcBef>
                <a:spcPts val="0"/>
              </a:spcBef>
            </a:pPr>
            <a:r>
              <a:rPr lang="en-US" sz="3600" dirty="0"/>
              <a:t>10  {Prod3=I} =&gt; {Prod1=A} 0.122500  0.2405498 0.9914470</a:t>
            </a:r>
          </a:p>
          <a:p>
            <a:pPr>
              <a:lnSpc>
                <a:spcPct val="120000"/>
              </a:lnSpc>
              <a:spcBef>
                <a:spcPts val="0"/>
              </a:spcBef>
            </a:pPr>
            <a:r>
              <a:rPr lang="en-US" sz="3600" dirty="0"/>
              <a:t>11  {Prod1=D} =&gt; {Prod2=E} 0.078375  0.3182741 0.9659305</a:t>
            </a:r>
          </a:p>
          <a:p>
            <a:pPr>
              <a:lnSpc>
                <a:spcPct val="120000"/>
              </a:lnSpc>
              <a:spcBef>
                <a:spcPts val="0"/>
              </a:spcBef>
            </a:pPr>
            <a:r>
              <a:rPr lang="en-US" sz="3600" dirty="0"/>
              <a:t>12  {Prod2=E} =&gt; {Prod1=D} 0.078375  0.2378604 0.9659305</a:t>
            </a:r>
          </a:p>
          <a:p>
            <a:pPr>
              <a:lnSpc>
                <a:spcPct val="120000"/>
              </a:lnSpc>
              <a:spcBef>
                <a:spcPts val="0"/>
              </a:spcBef>
            </a:pPr>
            <a:r>
              <a:rPr lang="en-US" sz="3600" dirty="0"/>
              <a:t>13  {Prod1=D} =&gt; {Prod2=G} 0.080875  0.3284264 0.9881200</a:t>
            </a:r>
          </a:p>
          <a:p>
            <a:pPr>
              <a:lnSpc>
                <a:spcPct val="120000"/>
              </a:lnSpc>
              <a:spcBef>
                <a:spcPts val="0"/>
              </a:spcBef>
            </a:pPr>
            <a:r>
              <a:rPr lang="en-US" sz="3600" dirty="0"/>
              <a:t>14  {Prod2=G} =&gt; {Prod1=D} 0.080875  0.2433246 0.9881200</a:t>
            </a:r>
          </a:p>
          <a:p>
            <a:pPr>
              <a:lnSpc>
                <a:spcPct val="120000"/>
              </a:lnSpc>
              <a:spcBef>
                <a:spcPts val="0"/>
              </a:spcBef>
            </a:pPr>
            <a:r>
              <a:rPr lang="en-US" sz="3600" dirty="0"/>
              <a:t>15  {Prod1=D} =&gt; {Prod2=F} 0.087000  0.3532995 1.0448784</a:t>
            </a:r>
          </a:p>
          <a:p>
            <a:pPr>
              <a:lnSpc>
                <a:spcPct val="120000"/>
              </a:lnSpc>
              <a:spcBef>
                <a:spcPts val="0"/>
              </a:spcBef>
            </a:pPr>
            <a:r>
              <a:rPr lang="en-US" sz="3600" dirty="0"/>
              <a:t>16  {Prod2=F} =&gt; {Prod1=D} 0.087000  0.2573013 1.0448784</a:t>
            </a:r>
          </a:p>
          <a:p>
            <a:pPr>
              <a:lnSpc>
                <a:spcPct val="120000"/>
              </a:lnSpc>
              <a:spcBef>
                <a:spcPts val="0"/>
              </a:spcBef>
            </a:pPr>
            <a:r>
              <a:rPr lang="en-US" sz="3600" dirty="0"/>
              <a:t>17  {Prod1=D} =&gt; {Prod3=H} 0.119625  0.4857868 0.9898865</a:t>
            </a:r>
          </a:p>
          <a:p>
            <a:pPr>
              <a:lnSpc>
                <a:spcPct val="120000"/>
              </a:lnSpc>
              <a:spcBef>
                <a:spcPts val="0"/>
              </a:spcBef>
            </a:pPr>
            <a:r>
              <a:rPr lang="en-US" sz="3600" dirty="0"/>
              <a:t>18  {Prod3=H} =&gt; {Prod1=D} 0.119625  0.2437596 0.9898865</a:t>
            </a:r>
          </a:p>
          <a:p>
            <a:pPr>
              <a:lnSpc>
                <a:spcPct val="120000"/>
              </a:lnSpc>
              <a:spcBef>
                <a:spcPts val="0"/>
              </a:spcBef>
            </a:pPr>
            <a:r>
              <a:rPr lang="en-US" sz="3600" dirty="0"/>
              <a:t>19  {Prod1=D} =&gt; {Prod3=I} 0.126625  0.5142132 1.0097461</a:t>
            </a:r>
          </a:p>
          <a:p>
            <a:pPr>
              <a:lnSpc>
                <a:spcPct val="120000"/>
              </a:lnSpc>
              <a:spcBef>
                <a:spcPts val="0"/>
              </a:spcBef>
            </a:pPr>
            <a:r>
              <a:rPr lang="en-US" sz="3600" dirty="0"/>
              <a:t>20  {Prod3=I} =&gt; {Prod1=D} 0.126625  0.2486500 1.0097461</a:t>
            </a:r>
          </a:p>
          <a:p>
            <a:pPr>
              <a:lnSpc>
                <a:spcPct val="120000"/>
              </a:lnSpc>
              <a:spcBef>
                <a:spcPts val="0"/>
              </a:spcBef>
            </a:pPr>
            <a:r>
              <a:rPr lang="en-US" sz="3600" dirty="0"/>
              <a:t>21  {Prod1=B} =&gt; {Prod2=E} 0.086500  0.3392157 1.0294861</a:t>
            </a:r>
          </a:p>
          <a:p>
            <a:pPr>
              <a:lnSpc>
                <a:spcPct val="120000"/>
              </a:lnSpc>
              <a:spcBef>
                <a:spcPts val="0"/>
              </a:spcBef>
            </a:pPr>
            <a:r>
              <a:rPr lang="en-US" sz="3600" dirty="0"/>
              <a:t>22  {Prod2=E} =&gt; {Prod1=B} 0.086500  0.2625190 1.0294861</a:t>
            </a:r>
          </a:p>
          <a:p>
            <a:pPr>
              <a:lnSpc>
                <a:spcPct val="120000"/>
              </a:lnSpc>
              <a:spcBef>
                <a:spcPts val="0"/>
              </a:spcBef>
            </a:pPr>
            <a:r>
              <a:rPr lang="en-US" sz="3600" dirty="0"/>
              <a:t>23  {Prod1=B} =&gt; {Prod2=G} 0.085875  0.3367647 1.0132071</a:t>
            </a:r>
          </a:p>
          <a:p>
            <a:pPr>
              <a:lnSpc>
                <a:spcPct val="120000"/>
              </a:lnSpc>
              <a:spcBef>
                <a:spcPts val="0"/>
              </a:spcBef>
            </a:pPr>
            <a:r>
              <a:rPr lang="en-US" sz="3600" dirty="0"/>
              <a:t>24  {Prod2=G} =&gt; {Prod1=B} 0.085875  0.2583678 1.0132071</a:t>
            </a:r>
          </a:p>
          <a:p>
            <a:pPr>
              <a:lnSpc>
                <a:spcPct val="120000"/>
              </a:lnSpc>
              <a:spcBef>
                <a:spcPts val="0"/>
              </a:spcBef>
            </a:pPr>
            <a:r>
              <a:rPr lang="en-US" sz="3600" dirty="0"/>
              <a:t>25  {Prod1=B} =&gt; {Prod2=F} 0.082625  0.3240196 0.9582835</a:t>
            </a:r>
          </a:p>
          <a:p>
            <a:pPr>
              <a:lnSpc>
                <a:spcPct val="120000"/>
              </a:lnSpc>
              <a:spcBef>
                <a:spcPts val="0"/>
              </a:spcBef>
            </a:pPr>
            <a:r>
              <a:rPr lang="en-US" sz="3600" dirty="0"/>
              <a:t>26  {Prod2=F} =&gt; {Prod1=B} 0.082625  0.2443623 0.9582835</a:t>
            </a:r>
          </a:p>
          <a:p>
            <a:pPr>
              <a:lnSpc>
                <a:spcPct val="120000"/>
              </a:lnSpc>
              <a:spcBef>
                <a:spcPts val="0"/>
              </a:spcBef>
            </a:pPr>
            <a:r>
              <a:rPr lang="en-US" sz="3600" dirty="0"/>
              <a:t>27  {Prod1=B} =&gt; {Prod3=H} 0.126625  0.4965686 1.0118566</a:t>
            </a:r>
          </a:p>
          <a:p>
            <a:pPr>
              <a:lnSpc>
                <a:spcPct val="120000"/>
              </a:lnSpc>
              <a:spcBef>
                <a:spcPts val="0"/>
              </a:spcBef>
            </a:pPr>
            <a:r>
              <a:rPr lang="en-US" sz="3600" dirty="0"/>
              <a:t>28  {Prod3=H} =&gt; {Prod1=B} 0.126625  0.2580234 1.0118566</a:t>
            </a:r>
          </a:p>
          <a:p>
            <a:pPr>
              <a:lnSpc>
                <a:spcPct val="120000"/>
              </a:lnSpc>
              <a:spcBef>
                <a:spcPts val="0"/>
              </a:spcBef>
            </a:pPr>
            <a:r>
              <a:rPr lang="en-US" sz="3600" dirty="0"/>
              <a:t>29  {Prod1=B} =&gt; {Prod3=I} 0.128375  0.5034314 0.9885741</a:t>
            </a:r>
          </a:p>
          <a:p>
            <a:pPr>
              <a:lnSpc>
                <a:spcPct val="120000"/>
              </a:lnSpc>
              <a:spcBef>
                <a:spcPts val="0"/>
              </a:spcBef>
            </a:pPr>
            <a:r>
              <a:rPr lang="en-US" sz="3600" dirty="0"/>
              <a:t>30  {Prod3=I} =&gt; {Prod1=B} 0.128375  0.2520864 0.9885741</a:t>
            </a:r>
          </a:p>
          <a:p>
            <a:pPr>
              <a:lnSpc>
                <a:spcPct val="120000"/>
              </a:lnSpc>
              <a:spcBef>
                <a:spcPts val="0"/>
              </a:spcBef>
            </a:pPr>
            <a:r>
              <a:rPr lang="en-US" sz="3600" dirty="0"/>
              <a:t>31  {Prod1=C} =&gt; {Prod2=E} 0.081250  0.3172279 0.9627554</a:t>
            </a:r>
          </a:p>
          <a:p>
            <a:pPr>
              <a:lnSpc>
                <a:spcPct val="120000"/>
              </a:lnSpc>
              <a:spcBef>
                <a:spcPts val="0"/>
              </a:spcBef>
            </a:pPr>
            <a:r>
              <a:rPr lang="en-US" sz="3600" dirty="0"/>
              <a:t>32  {Prod2=E} =&gt; {Prod1=C} 0.081250  0.2465857 0.9627554</a:t>
            </a:r>
          </a:p>
          <a:p>
            <a:pPr>
              <a:lnSpc>
                <a:spcPct val="120000"/>
              </a:lnSpc>
              <a:spcBef>
                <a:spcPts val="0"/>
              </a:spcBef>
            </a:pPr>
            <a:r>
              <a:rPr lang="en-US" sz="3600" dirty="0"/>
              <a:t>33  {Prod1=C} =&gt; {Prod2=G} 0.086750  0.3387018 1.0190351</a:t>
            </a:r>
          </a:p>
          <a:p>
            <a:pPr>
              <a:lnSpc>
                <a:spcPct val="120000"/>
              </a:lnSpc>
              <a:spcBef>
                <a:spcPts val="0"/>
              </a:spcBef>
            </a:pPr>
            <a:r>
              <a:rPr lang="en-US" sz="3600" dirty="0"/>
              <a:t>34  {Prod2=G} =&gt; {Prod1=C} 0.086750  0.2610004 1.0190351</a:t>
            </a:r>
          </a:p>
        </p:txBody>
      </p:sp>
    </p:spTree>
    <p:extLst>
      <p:ext uri="{BB962C8B-B14F-4D97-AF65-F5344CB8AC3E}">
        <p14:creationId xmlns:p14="http://schemas.microsoft.com/office/powerpoint/2010/main" val="342445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2</a:t>
            </a:fld>
            <a:endParaRPr lang="en-US" dirty="0"/>
          </a:p>
        </p:txBody>
      </p:sp>
      <p:sp>
        <p:nvSpPr>
          <p:cNvPr id="3" name="Title 2"/>
          <p:cNvSpPr>
            <a:spLocks noGrp="1"/>
          </p:cNvSpPr>
          <p:nvPr>
            <p:ph type="title"/>
          </p:nvPr>
        </p:nvSpPr>
        <p:spPr/>
        <p:txBody>
          <a:bodyPr/>
          <a:lstStyle/>
          <a:p>
            <a:r>
              <a:rPr lang="en-US" dirty="0"/>
              <a:t>Application of Association rule to build Market Basket </a:t>
            </a:r>
            <a:r>
              <a:rPr dirty="0"/>
              <a:t>Analysis Case—Business Objective</a:t>
            </a:r>
            <a:endParaRPr lang="en-US" dirty="0"/>
          </a:p>
        </p:txBody>
      </p:sp>
      <p:sp>
        <p:nvSpPr>
          <p:cNvPr id="4" name="Text Placeholder 3"/>
          <p:cNvSpPr>
            <a:spLocks noGrp="1"/>
          </p:cNvSpPr>
          <p:nvPr>
            <p:ph type="body" sz="quarter" idx="13"/>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Steve is store manager of a Multi brand retail store. He has access to the transactions data stored every time a customer buys something from his stores. He knew by experience that certain products are often bought together but with huge variety of products available, he wanted to perform some statistical test to capture the insightful association available in the transaction records available in his database. </a:t>
            </a:r>
          </a:p>
          <a:p>
            <a:pPr algn="just"/>
            <a:r>
              <a:rPr lang="en-US" sz="1800" dirty="0">
                <a:latin typeface="Times New Roman" panose="02020603050405020304" pitchFamily="18" charset="0"/>
                <a:cs typeface="Times New Roman" panose="02020603050405020304" pitchFamily="18" charset="0"/>
              </a:rPr>
              <a:t>He had plans to re-design the store layout so that customers find the associated products next to each other. He wanted to rethink over the offers and promotions to ensure that they make sense to the customers. Finally, this basket analysis will help him proactively recommend “What else” and “What next” to his loyal customers.</a:t>
            </a:r>
          </a:p>
          <a:p>
            <a:pPr algn="just"/>
            <a:r>
              <a:rPr lang="en-US" sz="1800" dirty="0">
                <a:latin typeface="Times New Roman" panose="02020603050405020304" pitchFamily="18" charset="0"/>
                <a:cs typeface="Times New Roman" panose="02020603050405020304" pitchFamily="18" charset="0"/>
              </a:rPr>
              <a:t>Steve will perform Market basket analysis and based on the output results, plan his store layout, promotions and recommendations. </a:t>
            </a:r>
          </a:p>
          <a:p>
            <a:pPr algn="just"/>
            <a:r>
              <a:rPr lang="en-US" sz="1800" dirty="0">
                <a:latin typeface="Times New Roman" panose="02020603050405020304" pitchFamily="18" charset="0"/>
                <a:cs typeface="Times New Roman" panose="02020603050405020304" pitchFamily="18" charset="0"/>
              </a:rPr>
              <a:t>Market basket analysis also known as Affinity of products is based on the application of the Association rule concept of the data mining. The algorithm works on the conditional probability and generates the output based on the analysis of certain parameters.</a:t>
            </a:r>
          </a:p>
          <a:p>
            <a:pPr algn="just"/>
            <a:r>
              <a:rPr lang="en-US" sz="1800" dirty="0">
                <a:latin typeface="Times New Roman" panose="02020603050405020304" pitchFamily="18" charset="0"/>
                <a:cs typeface="Times New Roman" panose="02020603050405020304" pitchFamily="18" charset="0"/>
              </a:rPr>
              <a:t>Customers purchase and stuff their baskets with some subset of the products, and we analyze what products people buy together, even if we don't know who they are. We can sue this information to position products in future sales and enhance the shopping experience by controlling the way a typical customer browses the store.</a:t>
            </a:r>
          </a:p>
          <a:p>
            <a:pPr algn="just"/>
            <a:r>
              <a:rPr lang="en-US" sz="1800" dirty="0">
                <a:latin typeface="Times New Roman" panose="02020603050405020304" pitchFamily="18" charset="0"/>
                <a:cs typeface="Times New Roman" panose="02020603050405020304" pitchFamily="18" charset="0"/>
              </a:rPr>
              <a:t>Selection of affinity rules from the set of all possible rules needs some constraints on various measures of significance like Support, Confidence and Lift.</a:t>
            </a:r>
          </a:p>
        </p:txBody>
      </p:sp>
    </p:spTree>
    <p:extLst>
      <p:ext uri="{BB962C8B-B14F-4D97-AF65-F5344CB8AC3E}">
        <p14:creationId xmlns:p14="http://schemas.microsoft.com/office/powerpoint/2010/main" val="3227199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20</a:t>
            </a:fld>
            <a:endParaRPr lang="en-US" dirty="0"/>
          </a:p>
        </p:txBody>
      </p:sp>
      <p:sp>
        <p:nvSpPr>
          <p:cNvPr id="3" name="Title 2"/>
          <p:cNvSpPr>
            <a:spLocks noGrp="1"/>
          </p:cNvSpPr>
          <p:nvPr>
            <p:ph type="title"/>
          </p:nvPr>
        </p:nvSpPr>
        <p:spPr/>
        <p:txBody>
          <a:bodyPr/>
          <a:lstStyle/>
          <a:p>
            <a:r>
              <a:t>Analysis steps and Code (cotn'd…..)</a:t>
            </a:r>
            <a:endParaRPr lang="en-US" dirty="0"/>
          </a:p>
        </p:txBody>
      </p:sp>
      <p:sp>
        <p:nvSpPr>
          <p:cNvPr id="4" name="Text Placeholder 3"/>
          <p:cNvSpPr>
            <a:spLocks noGrp="1"/>
          </p:cNvSpPr>
          <p:nvPr>
            <p:ph type="body" sz="quarter" idx="13"/>
          </p:nvPr>
        </p:nvSpPr>
        <p:spPr/>
        <p:txBody>
          <a:bodyPr>
            <a:normAutofit fontScale="25000" lnSpcReduction="20000"/>
          </a:bodyPr>
          <a:lstStyle/>
          <a:p>
            <a:pPr>
              <a:spcBef>
                <a:spcPts val="300"/>
              </a:spcBef>
              <a:spcAft>
                <a:spcPts val="300"/>
              </a:spcAft>
            </a:pPr>
            <a:r>
              <a:rPr lang="en-US" sz="3600" dirty="0"/>
              <a:t>35  {Prod1=C} =&gt; {Prod2=F} 0.088125  0.3440703 1.0175831</a:t>
            </a:r>
          </a:p>
          <a:p>
            <a:pPr>
              <a:spcBef>
                <a:spcPts val="300"/>
              </a:spcBef>
              <a:spcAft>
                <a:spcPts val="300"/>
              </a:spcAft>
            </a:pPr>
            <a:r>
              <a:rPr lang="en-US" sz="3600" dirty="0"/>
              <a:t>36  {Prod2=F} =&gt; {Prod1=C} 0.088125  0.2606285 1.0175831</a:t>
            </a:r>
          </a:p>
          <a:p>
            <a:pPr>
              <a:spcBef>
                <a:spcPts val="300"/>
              </a:spcBef>
              <a:spcAft>
                <a:spcPts val="300"/>
              </a:spcAft>
            </a:pPr>
            <a:r>
              <a:rPr lang="en-US" sz="3600" dirty="0"/>
              <a:t>37  {Prod1=C} =&gt; {Prod3=H} 0.124375  0.4856027 0.9895114</a:t>
            </a:r>
          </a:p>
          <a:p>
            <a:pPr>
              <a:spcBef>
                <a:spcPts val="300"/>
              </a:spcBef>
              <a:spcAft>
                <a:spcPts val="300"/>
              </a:spcAft>
            </a:pPr>
            <a:r>
              <a:rPr lang="en-US" sz="3600" dirty="0"/>
              <a:t>38  {Prod3=H} =&gt; {Prod1=C} 0.124375  0.2534386 0.9895114</a:t>
            </a:r>
          </a:p>
          <a:p>
            <a:pPr>
              <a:spcBef>
                <a:spcPts val="300"/>
              </a:spcBef>
              <a:spcAft>
                <a:spcPts val="300"/>
              </a:spcAft>
            </a:pPr>
            <a:r>
              <a:rPr lang="en-US" sz="3600" dirty="0"/>
              <a:t>39  {Prod1=C} =&gt; {Prod3=I} 0.131750  0.5143973 1.0101075</a:t>
            </a:r>
          </a:p>
          <a:p>
            <a:pPr>
              <a:spcBef>
                <a:spcPts val="300"/>
              </a:spcBef>
              <a:spcAft>
                <a:spcPts val="300"/>
              </a:spcAft>
            </a:pPr>
            <a:r>
              <a:rPr lang="en-US" sz="3600" dirty="0"/>
              <a:t>40  {Prod3=I} =&gt; {Prod1=C} 0.131750  0.2587138 1.0101075</a:t>
            </a:r>
          </a:p>
          <a:p>
            <a:pPr>
              <a:spcBef>
                <a:spcPts val="300"/>
              </a:spcBef>
              <a:spcAft>
                <a:spcPts val="300"/>
              </a:spcAft>
            </a:pPr>
            <a:r>
              <a:rPr lang="en-US" sz="3600" dirty="0"/>
              <a:t>41  {Prod2=E} =&gt; {Prod3=H} 0.155500  0.4719272 0.9616448</a:t>
            </a:r>
          </a:p>
          <a:p>
            <a:pPr>
              <a:spcBef>
                <a:spcPts val="300"/>
              </a:spcBef>
              <a:spcAft>
                <a:spcPts val="300"/>
              </a:spcAft>
            </a:pPr>
            <a:r>
              <a:rPr lang="en-US" sz="3600" dirty="0"/>
              <a:t>42  {Prod3=H} =&gt; {Prod2=E} 0.155500  0.3168619 0.9616448</a:t>
            </a:r>
          </a:p>
          <a:p>
            <a:pPr>
              <a:spcBef>
                <a:spcPts val="300"/>
              </a:spcBef>
              <a:spcAft>
                <a:spcPts val="300"/>
              </a:spcAft>
            </a:pPr>
            <a:r>
              <a:rPr lang="en-US" sz="3600" dirty="0"/>
              <a:t>43  {Prod2=E} =&gt; {Prod3=I} 0.174000  0.5280728 1.0369619</a:t>
            </a:r>
          </a:p>
          <a:p>
            <a:pPr>
              <a:spcBef>
                <a:spcPts val="300"/>
              </a:spcBef>
              <a:spcAft>
                <a:spcPts val="300"/>
              </a:spcAft>
            </a:pPr>
            <a:r>
              <a:rPr lang="en-US" sz="3600" dirty="0"/>
              <a:t>44  {Prod3=I} =&gt; {Prod2=E} 0.174000  0.3416789 1.0369619</a:t>
            </a:r>
          </a:p>
          <a:p>
            <a:pPr>
              <a:spcBef>
                <a:spcPts val="300"/>
              </a:spcBef>
              <a:spcAft>
                <a:spcPts val="300"/>
              </a:spcAft>
            </a:pPr>
            <a:r>
              <a:rPr lang="en-US" sz="3600" dirty="0"/>
              <a:t>45  {Prod2=G} =&gt; {Prod3=H} 0.162875  0.4900338 0.9985407</a:t>
            </a:r>
          </a:p>
          <a:p>
            <a:pPr>
              <a:spcBef>
                <a:spcPts val="300"/>
              </a:spcBef>
              <a:spcAft>
                <a:spcPts val="300"/>
              </a:spcAft>
            </a:pPr>
            <a:r>
              <a:rPr lang="en-US" sz="3600" dirty="0"/>
              <a:t>46  {Prod3=H} =&gt; {Prod2=G} 0.162875  0.3318900 0.9985407</a:t>
            </a:r>
          </a:p>
          <a:p>
            <a:pPr>
              <a:spcBef>
                <a:spcPts val="300"/>
              </a:spcBef>
              <a:spcAft>
                <a:spcPts val="300"/>
              </a:spcAft>
            </a:pPr>
            <a:r>
              <a:rPr lang="en-US" sz="3600" dirty="0"/>
              <a:t>47  {Prod2=G} =&gt; {Prod3=I} 0.169500  0.5099662 1.0014063</a:t>
            </a:r>
          </a:p>
          <a:p>
            <a:pPr>
              <a:spcBef>
                <a:spcPts val="300"/>
              </a:spcBef>
              <a:spcAft>
                <a:spcPts val="300"/>
              </a:spcAft>
            </a:pPr>
            <a:r>
              <a:rPr lang="en-US" sz="3600" dirty="0"/>
              <a:t>48  {Prod3=I} =&gt; {Prod2=G} 0.169500  0.3328424 1.0014063</a:t>
            </a:r>
          </a:p>
          <a:p>
            <a:pPr>
              <a:spcBef>
                <a:spcPts val="300"/>
              </a:spcBef>
              <a:spcAft>
                <a:spcPts val="300"/>
              </a:spcAft>
            </a:pPr>
            <a:r>
              <a:rPr lang="en-US" sz="3600" dirty="0"/>
              <a:t>49  {Prod2=F} =&gt; {Prod3=H} 0.172375  0.5097967 1.0388114</a:t>
            </a:r>
          </a:p>
          <a:p>
            <a:pPr>
              <a:spcBef>
                <a:spcPts val="300"/>
              </a:spcBef>
              <a:spcAft>
                <a:spcPts val="300"/>
              </a:spcAft>
            </a:pPr>
            <a:r>
              <a:rPr lang="en-US" sz="3600" dirty="0"/>
              <a:t>50  {Prod3=H} =&gt; {Prod2=F} 0.172375  0.3512481 1.0388114</a:t>
            </a:r>
          </a:p>
          <a:p>
            <a:pPr>
              <a:spcBef>
                <a:spcPts val="300"/>
              </a:spcBef>
              <a:spcAft>
                <a:spcPts val="300"/>
              </a:spcAft>
            </a:pPr>
            <a:r>
              <a:rPr lang="en-US" sz="3600" dirty="0"/>
              <a:t>51  {Prod2=F} =&gt; {Prod3=I} 0.165750  0.4902033 0.9625986</a:t>
            </a:r>
          </a:p>
          <a:p>
            <a:pPr>
              <a:spcBef>
                <a:spcPts val="300"/>
              </a:spcBef>
              <a:spcAft>
                <a:spcPts val="300"/>
              </a:spcAft>
            </a:pPr>
            <a:r>
              <a:rPr lang="en-US" sz="3600" dirty="0"/>
              <a:t>52  {Prod3=I} =&gt; {Prod2=F} 0.165750  0.3254786 0.9625986</a:t>
            </a:r>
          </a:p>
          <a:p>
            <a:pPr>
              <a:spcBef>
                <a:spcPts val="300"/>
              </a:spcBef>
              <a:spcAft>
                <a:spcPts val="300"/>
              </a:spcAft>
            </a:pPr>
            <a:r>
              <a:rPr lang="en-US" sz="3600" dirty="0"/>
              <a:t>53  {Prod1=A,                                     </a:t>
            </a:r>
          </a:p>
          <a:p>
            <a:pPr>
              <a:spcBef>
                <a:spcPts val="300"/>
              </a:spcBef>
              <a:spcAft>
                <a:spcPts val="300"/>
              </a:spcAft>
            </a:pPr>
            <a:r>
              <a:rPr lang="en-US" sz="3600" dirty="0"/>
              <a:t>     Prod2=E} =&gt; {Prod3=H} 0.038750  0.4647676 0.9470558</a:t>
            </a:r>
          </a:p>
          <a:p>
            <a:pPr>
              <a:spcBef>
                <a:spcPts val="300"/>
              </a:spcBef>
              <a:spcAft>
                <a:spcPts val="300"/>
              </a:spcAft>
            </a:pPr>
            <a:r>
              <a:rPr lang="en-US" sz="3600" dirty="0"/>
              <a:t>54  {Prod1=A,                                           </a:t>
            </a:r>
          </a:p>
          <a:p>
            <a:pPr>
              <a:spcBef>
                <a:spcPts val="300"/>
              </a:spcBef>
              <a:spcAft>
                <a:spcPts val="300"/>
              </a:spcAft>
            </a:pPr>
            <a:r>
              <a:rPr lang="en-US" sz="3600" dirty="0"/>
              <a:t>     Prod3=H} =&gt; {Prod2=E} 0.038750  0.3225806 0.9790004</a:t>
            </a:r>
          </a:p>
          <a:p>
            <a:pPr>
              <a:spcBef>
                <a:spcPts val="300"/>
              </a:spcBef>
              <a:spcAft>
                <a:spcPts val="300"/>
              </a:spcAft>
            </a:pPr>
            <a:r>
              <a:rPr lang="en-US" sz="3600" dirty="0"/>
              <a:t>55  {Prod2=E,                                           </a:t>
            </a:r>
          </a:p>
          <a:p>
            <a:pPr>
              <a:spcBef>
                <a:spcPts val="300"/>
              </a:spcBef>
              <a:spcAft>
                <a:spcPts val="300"/>
              </a:spcAft>
            </a:pPr>
            <a:r>
              <a:rPr lang="en-US" sz="3600" dirty="0"/>
              <a:t>     Prod3=H} =&gt; {Prod1=A} 0.038750  0.2491961 1.0270835</a:t>
            </a:r>
          </a:p>
          <a:p>
            <a:pPr>
              <a:spcBef>
                <a:spcPts val="300"/>
              </a:spcBef>
              <a:spcAft>
                <a:spcPts val="300"/>
              </a:spcAft>
            </a:pPr>
            <a:r>
              <a:rPr lang="en-US" sz="3600" dirty="0"/>
              <a:t>56  {Prod1=A,                                           </a:t>
            </a:r>
          </a:p>
          <a:p>
            <a:pPr>
              <a:spcBef>
                <a:spcPts val="300"/>
              </a:spcBef>
              <a:spcAft>
                <a:spcPts val="300"/>
              </a:spcAft>
            </a:pPr>
            <a:r>
              <a:rPr lang="en-US" sz="3600" dirty="0"/>
              <a:t>     Prod2=E} =&gt; {Prod3=I} 0.044625  0.5352324 1.0510209</a:t>
            </a:r>
          </a:p>
          <a:p>
            <a:pPr>
              <a:spcBef>
                <a:spcPts val="300"/>
              </a:spcBef>
              <a:spcAft>
                <a:spcPts val="300"/>
              </a:spcAft>
            </a:pPr>
            <a:r>
              <a:rPr lang="en-US" sz="3600" dirty="0"/>
              <a:t>57  {Prod1=A,                                           </a:t>
            </a:r>
          </a:p>
          <a:p>
            <a:pPr>
              <a:spcBef>
                <a:spcPts val="300"/>
              </a:spcBef>
              <a:spcAft>
                <a:spcPts val="300"/>
              </a:spcAft>
            </a:pPr>
            <a:r>
              <a:rPr lang="en-US" sz="3600" dirty="0"/>
              <a:t>     Prod3=I} =&gt; {Prod2=E} 0.044625  0.3642857 1.1055712</a:t>
            </a:r>
            <a:endParaRPr lang="en-US" dirty="0"/>
          </a:p>
        </p:txBody>
      </p:sp>
    </p:spTree>
    <p:extLst>
      <p:ext uri="{BB962C8B-B14F-4D97-AF65-F5344CB8AC3E}">
        <p14:creationId xmlns:p14="http://schemas.microsoft.com/office/powerpoint/2010/main" val="3757028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21</a:t>
            </a:fld>
            <a:endParaRPr lang="en-US" dirty="0"/>
          </a:p>
        </p:txBody>
      </p:sp>
      <p:sp>
        <p:nvSpPr>
          <p:cNvPr id="3" name="Title 2"/>
          <p:cNvSpPr>
            <a:spLocks noGrp="1"/>
          </p:cNvSpPr>
          <p:nvPr>
            <p:ph type="title"/>
          </p:nvPr>
        </p:nvSpPr>
        <p:spPr/>
        <p:txBody>
          <a:bodyPr/>
          <a:lstStyle/>
          <a:p>
            <a:r>
              <a:t>Analysis steps and Code (cotn'd…..)</a:t>
            </a:r>
            <a:endParaRPr lang="en-US" dirty="0"/>
          </a:p>
        </p:txBody>
      </p:sp>
      <p:sp>
        <p:nvSpPr>
          <p:cNvPr id="4" name="Text Placeholder 3"/>
          <p:cNvSpPr>
            <a:spLocks noGrp="1"/>
          </p:cNvSpPr>
          <p:nvPr>
            <p:ph type="body" sz="quarter" idx="13"/>
          </p:nvPr>
        </p:nvSpPr>
        <p:spPr/>
        <p:txBody>
          <a:bodyPr>
            <a:normAutofit fontScale="25000" lnSpcReduction="20000"/>
          </a:bodyPr>
          <a:lstStyle/>
          <a:p>
            <a:pPr>
              <a:spcBef>
                <a:spcPts val="300"/>
              </a:spcBef>
              <a:spcAft>
                <a:spcPts val="300"/>
              </a:spcAft>
            </a:pPr>
            <a:r>
              <a:rPr lang="en-US" sz="3600" dirty="0"/>
              <a:t>58  {Prod2=E,                                           </a:t>
            </a:r>
          </a:p>
          <a:p>
            <a:pPr>
              <a:spcBef>
                <a:spcPts val="300"/>
              </a:spcBef>
              <a:spcAft>
                <a:spcPts val="300"/>
              </a:spcAft>
            </a:pPr>
            <a:r>
              <a:rPr lang="en-US" sz="3600" dirty="0"/>
              <a:t>     Prod3=I} =&gt; {Prod1=A} 0.044625  0.2564655 1.0570449</a:t>
            </a:r>
          </a:p>
          <a:p>
            <a:pPr>
              <a:spcBef>
                <a:spcPts val="300"/>
              </a:spcBef>
              <a:spcAft>
                <a:spcPts val="300"/>
              </a:spcAft>
            </a:pPr>
            <a:r>
              <a:rPr lang="en-US" sz="3600" dirty="0"/>
              <a:t>59  {Prod1=A,                                           </a:t>
            </a:r>
          </a:p>
          <a:p>
            <a:pPr>
              <a:spcBef>
                <a:spcPts val="300"/>
              </a:spcBef>
              <a:spcAft>
                <a:spcPts val="300"/>
              </a:spcAft>
            </a:pPr>
            <a:r>
              <a:rPr lang="en-US" sz="3600" dirty="0"/>
              <a:t>     Prod2=G} =&gt; {Prod3=H} 0.040250  0.5103011 1.0398392</a:t>
            </a:r>
          </a:p>
          <a:p>
            <a:pPr>
              <a:spcBef>
                <a:spcPts val="300"/>
              </a:spcBef>
              <a:spcAft>
                <a:spcPts val="300"/>
              </a:spcAft>
            </a:pPr>
            <a:r>
              <a:rPr lang="en-US" sz="3600" dirty="0"/>
              <a:t>60  {Prod1=A,                                           </a:t>
            </a:r>
          </a:p>
          <a:p>
            <a:pPr>
              <a:spcBef>
                <a:spcPts val="300"/>
              </a:spcBef>
              <a:spcAft>
                <a:spcPts val="300"/>
              </a:spcAft>
            </a:pPr>
            <a:r>
              <a:rPr lang="en-US" sz="3600" dirty="0"/>
              <a:t>     Prod3=H} =&gt; {Prod2=G} 0.040250  0.3350676 1.0081012</a:t>
            </a:r>
          </a:p>
          <a:p>
            <a:pPr>
              <a:spcBef>
                <a:spcPts val="300"/>
              </a:spcBef>
              <a:spcAft>
                <a:spcPts val="300"/>
              </a:spcAft>
            </a:pPr>
            <a:r>
              <a:rPr lang="en-US" sz="3600" dirty="0"/>
              <a:t>61  {Prod2=G,                                           </a:t>
            </a:r>
          </a:p>
          <a:p>
            <a:pPr>
              <a:spcBef>
                <a:spcPts val="300"/>
              </a:spcBef>
              <a:spcAft>
                <a:spcPts val="300"/>
              </a:spcAft>
            </a:pPr>
            <a:r>
              <a:rPr lang="en-US" sz="3600" dirty="0"/>
              <a:t>     Prod3=H} =&gt; {Prod1=A} 0.040250  0.2471220 1.0185349</a:t>
            </a:r>
          </a:p>
          <a:p>
            <a:pPr>
              <a:spcBef>
                <a:spcPts val="300"/>
              </a:spcBef>
              <a:spcAft>
                <a:spcPts val="300"/>
              </a:spcAft>
            </a:pPr>
            <a:r>
              <a:rPr lang="en-US" sz="3600" dirty="0"/>
              <a:t>62  {Prod1=A,                                           </a:t>
            </a:r>
          </a:p>
          <a:p>
            <a:pPr>
              <a:spcBef>
                <a:spcPts val="300"/>
              </a:spcBef>
              <a:spcAft>
                <a:spcPts val="300"/>
              </a:spcAft>
            </a:pPr>
            <a:r>
              <a:rPr lang="en-US" sz="3600" dirty="0"/>
              <a:t>     Prod2=G} =&gt; {Prod3=I} 0.038625  0.4896989 0.9616080</a:t>
            </a:r>
          </a:p>
          <a:p>
            <a:pPr>
              <a:spcBef>
                <a:spcPts val="300"/>
              </a:spcBef>
              <a:spcAft>
                <a:spcPts val="300"/>
              </a:spcAft>
            </a:pPr>
            <a:r>
              <a:rPr lang="en-US" sz="3600" dirty="0"/>
              <a:t>63  {Prod1=A,                                           </a:t>
            </a:r>
          </a:p>
          <a:p>
            <a:pPr>
              <a:spcBef>
                <a:spcPts val="300"/>
              </a:spcBef>
              <a:spcAft>
                <a:spcPts val="300"/>
              </a:spcAft>
            </a:pPr>
            <a:r>
              <a:rPr lang="en-US" sz="3600" dirty="0"/>
              <a:t>     Prod3=I} =&gt; {Prod2=G} 0.038625  0.3153061 0.9486457</a:t>
            </a:r>
          </a:p>
          <a:p>
            <a:pPr>
              <a:spcBef>
                <a:spcPts val="300"/>
              </a:spcBef>
              <a:spcAft>
                <a:spcPts val="300"/>
              </a:spcAft>
            </a:pPr>
            <a:r>
              <a:rPr lang="en-US" sz="3600" dirty="0"/>
              <a:t>64  {Prod2=G,                                           </a:t>
            </a:r>
          </a:p>
          <a:p>
            <a:pPr>
              <a:spcBef>
                <a:spcPts val="300"/>
              </a:spcBef>
              <a:spcAft>
                <a:spcPts val="300"/>
              </a:spcAft>
            </a:pPr>
            <a:r>
              <a:rPr lang="en-US" sz="3600" dirty="0"/>
              <a:t>     Prod3=I} =&gt; {Prod1=A} 0.038625  0.2278761 0.9392112</a:t>
            </a:r>
          </a:p>
          <a:p>
            <a:pPr>
              <a:spcBef>
                <a:spcPts val="300"/>
              </a:spcBef>
              <a:spcAft>
                <a:spcPts val="300"/>
              </a:spcAft>
            </a:pPr>
            <a:r>
              <a:rPr lang="en-US" sz="3600" dirty="0"/>
              <a:t>65  {Prod1=A,                                           </a:t>
            </a:r>
          </a:p>
          <a:p>
            <a:pPr>
              <a:spcBef>
                <a:spcPts val="300"/>
              </a:spcBef>
              <a:spcAft>
                <a:spcPts val="300"/>
              </a:spcAft>
            </a:pPr>
            <a:r>
              <a:rPr lang="en-US" sz="3600" dirty="0"/>
              <a:t>     Prod2=F} =&gt; {Prod3=H} 0.041125  0.5116641 1.0426166</a:t>
            </a:r>
          </a:p>
          <a:p>
            <a:pPr>
              <a:spcBef>
                <a:spcPts val="300"/>
              </a:spcBef>
              <a:spcAft>
                <a:spcPts val="300"/>
              </a:spcAft>
            </a:pPr>
            <a:r>
              <a:rPr lang="en-US" sz="3600" dirty="0"/>
              <a:t>66  {Prod1=A,                                           </a:t>
            </a:r>
          </a:p>
          <a:p>
            <a:pPr>
              <a:spcBef>
                <a:spcPts val="300"/>
              </a:spcBef>
              <a:spcAft>
                <a:spcPts val="300"/>
              </a:spcAft>
            </a:pPr>
            <a:r>
              <a:rPr lang="en-US" sz="3600" dirty="0"/>
              <a:t>     Prod3=H} =&gt; {Prod2=F} 0.041125  0.3423517 1.0125005</a:t>
            </a:r>
          </a:p>
          <a:p>
            <a:pPr>
              <a:spcBef>
                <a:spcPts val="300"/>
              </a:spcBef>
              <a:spcAft>
                <a:spcPts val="300"/>
              </a:spcAft>
            </a:pPr>
            <a:r>
              <a:rPr lang="en-US" sz="3600" dirty="0"/>
              <a:t>67  {Prod2=F,                                           </a:t>
            </a:r>
          </a:p>
          <a:p>
            <a:pPr>
              <a:spcBef>
                <a:spcPts val="300"/>
              </a:spcBef>
              <a:spcAft>
                <a:spcPts val="300"/>
              </a:spcAft>
            </a:pPr>
            <a:r>
              <a:rPr lang="en-US" sz="3600" dirty="0"/>
              <a:t>     Prod3=H} =&gt; {Prod1=A} 0.041125  0.2385787 0.9833227</a:t>
            </a:r>
          </a:p>
          <a:p>
            <a:pPr>
              <a:spcBef>
                <a:spcPts val="300"/>
              </a:spcBef>
              <a:spcAft>
                <a:spcPts val="300"/>
              </a:spcAft>
            </a:pPr>
            <a:r>
              <a:rPr lang="en-US" sz="3600" dirty="0"/>
              <a:t>68  {Prod1=A,                                           </a:t>
            </a:r>
          </a:p>
          <a:p>
            <a:pPr>
              <a:spcBef>
                <a:spcPts val="300"/>
              </a:spcBef>
              <a:spcAft>
                <a:spcPts val="300"/>
              </a:spcAft>
            </a:pPr>
            <a:r>
              <a:rPr lang="en-US" sz="3600" dirty="0"/>
              <a:t>     Prod2=F} =&gt; {Prod3=I} 0.039250  0.4883359 0.9589316</a:t>
            </a:r>
          </a:p>
          <a:p>
            <a:pPr>
              <a:spcBef>
                <a:spcPts val="300"/>
              </a:spcBef>
              <a:spcAft>
                <a:spcPts val="300"/>
              </a:spcAft>
            </a:pPr>
            <a:r>
              <a:rPr lang="en-US" sz="3600" dirty="0"/>
              <a:t>69  {Prod1=A,                                           </a:t>
            </a:r>
          </a:p>
          <a:p>
            <a:pPr>
              <a:spcBef>
                <a:spcPts val="300"/>
              </a:spcBef>
              <a:spcAft>
                <a:spcPts val="300"/>
              </a:spcAft>
            </a:pPr>
            <a:r>
              <a:rPr lang="en-US" sz="3600" dirty="0"/>
              <a:t>     Prod3=I} =&gt; {Prod2=F} 0.039250  0.3204082 0.9476027</a:t>
            </a:r>
          </a:p>
          <a:p>
            <a:pPr>
              <a:spcBef>
                <a:spcPts val="300"/>
              </a:spcBef>
              <a:spcAft>
                <a:spcPts val="300"/>
              </a:spcAft>
            </a:pPr>
            <a:r>
              <a:rPr lang="en-US" sz="3600" dirty="0"/>
              <a:t>70  {Prod2=F,                                           </a:t>
            </a:r>
          </a:p>
          <a:p>
            <a:pPr>
              <a:spcBef>
                <a:spcPts val="300"/>
              </a:spcBef>
              <a:spcAft>
                <a:spcPts val="300"/>
              </a:spcAft>
            </a:pPr>
            <a:r>
              <a:rPr lang="en-US" sz="3600" dirty="0"/>
              <a:t>     Prod3=I} =&gt; {Prod1=A} 0.039250  0.2368024 0.9760017</a:t>
            </a:r>
          </a:p>
          <a:p>
            <a:pPr>
              <a:spcBef>
                <a:spcPts val="300"/>
              </a:spcBef>
              <a:spcAft>
                <a:spcPts val="300"/>
              </a:spcAft>
            </a:pPr>
            <a:r>
              <a:rPr lang="en-US" sz="3600" dirty="0"/>
              <a:t>71  {Prod1=D,                                           </a:t>
            </a:r>
          </a:p>
          <a:p>
            <a:pPr>
              <a:spcBef>
                <a:spcPts val="300"/>
              </a:spcBef>
              <a:spcAft>
                <a:spcPts val="300"/>
              </a:spcAft>
            </a:pPr>
            <a:r>
              <a:rPr lang="en-US" sz="3600" dirty="0"/>
              <a:t>     Prod2=E} =&gt; {Prod3=H} 0.035625  0.4545455 0.9262261</a:t>
            </a:r>
          </a:p>
        </p:txBody>
      </p:sp>
    </p:spTree>
    <p:extLst>
      <p:ext uri="{BB962C8B-B14F-4D97-AF65-F5344CB8AC3E}">
        <p14:creationId xmlns:p14="http://schemas.microsoft.com/office/powerpoint/2010/main" val="3993940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22</a:t>
            </a:fld>
            <a:endParaRPr lang="en-US" dirty="0"/>
          </a:p>
        </p:txBody>
      </p:sp>
      <p:sp>
        <p:nvSpPr>
          <p:cNvPr id="3" name="Title 2"/>
          <p:cNvSpPr>
            <a:spLocks noGrp="1"/>
          </p:cNvSpPr>
          <p:nvPr>
            <p:ph type="title"/>
          </p:nvPr>
        </p:nvSpPr>
        <p:spPr/>
        <p:txBody>
          <a:bodyPr/>
          <a:lstStyle/>
          <a:p>
            <a:r>
              <a:t>Analysis steps and Code (cotn'd…..)</a:t>
            </a:r>
            <a:endParaRPr lang="en-US" dirty="0"/>
          </a:p>
        </p:txBody>
      </p:sp>
      <p:sp>
        <p:nvSpPr>
          <p:cNvPr id="4" name="Text Placeholder 3"/>
          <p:cNvSpPr>
            <a:spLocks noGrp="1"/>
          </p:cNvSpPr>
          <p:nvPr>
            <p:ph type="body" sz="quarter" idx="13"/>
          </p:nvPr>
        </p:nvSpPr>
        <p:spPr/>
        <p:txBody>
          <a:bodyPr>
            <a:normAutofit fontScale="25000" lnSpcReduction="20000"/>
          </a:bodyPr>
          <a:lstStyle/>
          <a:p>
            <a:pPr>
              <a:spcBef>
                <a:spcPts val="300"/>
              </a:spcBef>
              <a:spcAft>
                <a:spcPts val="300"/>
              </a:spcAft>
            </a:pPr>
            <a:r>
              <a:rPr lang="en-US" sz="3600" dirty="0"/>
              <a:t>72  {Prod1=D,                                           </a:t>
            </a:r>
          </a:p>
          <a:p>
            <a:pPr>
              <a:spcBef>
                <a:spcPts val="300"/>
              </a:spcBef>
              <a:spcAft>
                <a:spcPts val="300"/>
              </a:spcAft>
            </a:pPr>
            <a:r>
              <a:rPr lang="en-US" sz="3600" dirty="0"/>
              <a:t>     Prod3=H} =&gt; {Prod2=E} 0.035625  0.2978056 0.9038108</a:t>
            </a:r>
          </a:p>
          <a:p>
            <a:pPr>
              <a:spcBef>
                <a:spcPts val="300"/>
              </a:spcBef>
              <a:spcAft>
                <a:spcPts val="300"/>
              </a:spcAft>
            </a:pPr>
            <a:r>
              <a:rPr lang="en-US" sz="3600" dirty="0"/>
              <a:t>73  {Prod2=E,                                           </a:t>
            </a:r>
          </a:p>
          <a:p>
            <a:pPr>
              <a:spcBef>
                <a:spcPts val="300"/>
              </a:spcBef>
              <a:spcAft>
                <a:spcPts val="300"/>
              </a:spcAft>
            </a:pPr>
            <a:r>
              <a:rPr lang="en-US" sz="3600" dirty="0"/>
              <a:t>     Prod3=H} =&gt; {Prod1=D} 0.035625  0.2290997 0.9303540</a:t>
            </a:r>
          </a:p>
          <a:p>
            <a:pPr>
              <a:spcBef>
                <a:spcPts val="300"/>
              </a:spcBef>
              <a:spcAft>
                <a:spcPts val="300"/>
              </a:spcAft>
            </a:pPr>
            <a:r>
              <a:rPr lang="en-US" sz="3600" dirty="0"/>
              <a:t>74  {Prod1=D,                                           </a:t>
            </a:r>
          </a:p>
          <a:p>
            <a:pPr>
              <a:spcBef>
                <a:spcPts val="300"/>
              </a:spcBef>
              <a:spcAft>
                <a:spcPts val="300"/>
              </a:spcAft>
            </a:pPr>
            <a:r>
              <a:rPr lang="en-US" sz="3600" dirty="0"/>
              <a:t>     Prod2=E} =&gt; {Prod3=I} 0.042750  0.5454545 1.0710939</a:t>
            </a:r>
          </a:p>
          <a:p>
            <a:pPr>
              <a:spcBef>
                <a:spcPts val="300"/>
              </a:spcBef>
              <a:spcAft>
                <a:spcPts val="300"/>
              </a:spcAft>
            </a:pPr>
            <a:r>
              <a:rPr lang="en-US" sz="3600" dirty="0"/>
              <a:t>75  {Prod1=D,                                           </a:t>
            </a:r>
          </a:p>
          <a:p>
            <a:pPr>
              <a:spcBef>
                <a:spcPts val="300"/>
              </a:spcBef>
              <a:spcAft>
                <a:spcPts val="300"/>
              </a:spcAft>
            </a:pPr>
            <a:r>
              <a:rPr lang="en-US" sz="3600" dirty="0"/>
              <a:t>     Prod3=I} =&gt; {Prod2=E} 0.042750  0.3376111 1.0246163</a:t>
            </a:r>
          </a:p>
          <a:p>
            <a:pPr>
              <a:spcBef>
                <a:spcPts val="300"/>
              </a:spcBef>
              <a:spcAft>
                <a:spcPts val="300"/>
              </a:spcAft>
            </a:pPr>
            <a:r>
              <a:rPr lang="en-US" sz="3600" dirty="0"/>
              <a:t>76  {Prod2=E,                                           </a:t>
            </a:r>
          </a:p>
          <a:p>
            <a:pPr>
              <a:spcBef>
                <a:spcPts val="300"/>
              </a:spcBef>
              <a:spcAft>
                <a:spcPts val="300"/>
              </a:spcAft>
            </a:pPr>
            <a:r>
              <a:rPr lang="en-US" sz="3600" dirty="0"/>
              <a:t>     Prod3=I} =&gt; {Prod1=D} 0.042750  0.2456897 0.9977245</a:t>
            </a:r>
          </a:p>
          <a:p>
            <a:pPr>
              <a:spcBef>
                <a:spcPts val="300"/>
              </a:spcBef>
              <a:spcAft>
                <a:spcPts val="300"/>
              </a:spcAft>
            </a:pPr>
            <a:r>
              <a:rPr lang="en-US" sz="3600" dirty="0"/>
              <a:t>77  {Prod1=D,                                           </a:t>
            </a:r>
          </a:p>
          <a:p>
            <a:pPr>
              <a:spcBef>
                <a:spcPts val="300"/>
              </a:spcBef>
              <a:spcAft>
                <a:spcPts val="300"/>
              </a:spcAft>
            </a:pPr>
            <a:r>
              <a:rPr lang="en-US" sz="3600" dirty="0"/>
              <a:t>     Prod2=G} =&gt; {Prod3=H} 0.040750  0.5038640 1.0267223</a:t>
            </a:r>
          </a:p>
          <a:p>
            <a:pPr>
              <a:spcBef>
                <a:spcPts val="300"/>
              </a:spcBef>
              <a:spcAft>
                <a:spcPts val="300"/>
              </a:spcAft>
            </a:pPr>
            <a:r>
              <a:rPr lang="en-US" sz="3600" dirty="0"/>
              <a:t>78  {Prod1=D,                                           </a:t>
            </a:r>
          </a:p>
          <a:p>
            <a:pPr>
              <a:spcBef>
                <a:spcPts val="300"/>
              </a:spcBef>
              <a:spcAft>
                <a:spcPts val="300"/>
              </a:spcAft>
            </a:pPr>
            <a:r>
              <a:rPr lang="en-US" sz="3600" dirty="0"/>
              <a:t>     Prod3=H} =&gt; {Prod2=G} 0.040750  0.3406479 1.0248901</a:t>
            </a:r>
          </a:p>
          <a:p>
            <a:pPr>
              <a:spcBef>
                <a:spcPts val="300"/>
              </a:spcBef>
              <a:spcAft>
                <a:spcPts val="300"/>
              </a:spcAft>
            </a:pPr>
            <a:r>
              <a:rPr lang="en-US" sz="3600" dirty="0"/>
              <a:t>79  {Prod2=G,                                           </a:t>
            </a:r>
          </a:p>
          <a:p>
            <a:pPr>
              <a:spcBef>
                <a:spcPts val="300"/>
              </a:spcBef>
              <a:spcAft>
                <a:spcPts val="300"/>
              </a:spcAft>
            </a:pPr>
            <a:r>
              <a:rPr lang="en-US" sz="3600" dirty="0"/>
              <a:t>     Prod3=H} =&gt; {Prod1=D} 0.040750  0.2501919 1.0160076</a:t>
            </a:r>
          </a:p>
          <a:p>
            <a:pPr>
              <a:spcBef>
                <a:spcPts val="300"/>
              </a:spcBef>
              <a:spcAft>
                <a:spcPts val="300"/>
              </a:spcAft>
            </a:pPr>
            <a:r>
              <a:rPr lang="en-US" sz="3600" dirty="0"/>
              <a:t>80  {Prod1=D,                                           </a:t>
            </a:r>
          </a:p>
          <a:p>
            <a:pPr>
              <a:spcBef>
                <a:spcPts val="300"/>
              </a:spcBef>
              <a:spcAft>
                <a:spcPts val="300"/>
              </a:spcAft>
            </a:pPr>
            <a:r>
              <a:rPr lang="en-US" sz="3600" dirty="0"/>
              <a:t>     Prod2=G} =&gt; {Prod3=I} 0.040125  0.4961360 0.9742484</a:t>
            </a:r>
          </a:p>
          <a:p>
            <a:pPr>
              <a:spcBef>
                <a:spcPts val="300"/>
              </a:spcBef>
              <a:spcAft>
                <a:spcPts val="300"/>
              </a:spcAft>
            </a:pPr>
            <a:r>
              <a:rPr lang="en-US" sz="3600" dirty="0"/>
              <a:t>81  {Prod1=D,                                           </a:t>
            </a:r>
          </a:p>
          <a:p>
            <a:pPr>
              <a:spcBef>
                <a:spcPts val="300"/>
              </a:spcBef>
              <a:spcAft>
                <a:spcPts val="300"/>
              </a:spcAft>
            </a:pPr>
            <a:r>
              <a:rPr lang="en-US" sz="3600" dirty="0"/>
              <a:t>     Prod3=I} =&gt; {Prod2=G} 0.040125  0.3168806 0.9533826</a:t>
            </a:r>
          </a:p>
          <a:p>
            <a:pPr>
              <a:spcBef>
                <a:spcPts val="300"/>
              </a:spcBef>
              <a:spcAft>
                <a:spcPts val="300"/>
              </a:spcAft>
            </a:pPr>
            <a:r>
              <a:rPr lang="en-US" sz="3600" dirty="0"/>
              <a:t>82  {Prod2=G,                                           </a:t>
            </a:r>
          </a:p>
          <a:p>
            <a:pPr>
              <a:spcBef>
                <a:spcPts val="300"/>
              </a:spcBef>
              <a:spcAft>
                <a:spcPts val="300"/>
              </a:spcAft>
            </a:pPr>
            <a:r>
              <a:rPr lang="en-US" sz="3600" dirty="0"/>
              <a:t>     Prod3=I} =&gt; {Prod1=D} 0.040125  0.2367257 0.9613225</a:t>
            </a:r>
          </a:p>
          <a:p>
            <a:pPr>
              <a:spcBef>
                <a:spcPts val="300"/>
              </a:spcBef>
              <a:spcAft>
                <a:spcPts val="300"/>
              </a:spcAft>
            </a:pPr>
            <a:r>
              <a:rPr lang="en-US" sz="3600" dirty="0"/>
              <a:t>83  {Prod1=D,                                           </a:t>
            </a:r>
          </a:p>
          <a:p>
            <a:pPr>
              <a:spcBef>
                <a:spcPts val="300"/>
              </a:spcBef>
              <a:spcAft>
                <a:spcPts val="300"/>
              </a:spcAft>
            </a:pPr>
            <a:r>
              <a:rPr lang="en-US" sz="3600" dirty="0"/>
              <a:t>     Prod2=F} =&gt; {Prod3=H} 0.043250  0.4971264 1.0129932</a:t>
            </a:r>
          </a:p>
          <a:p>
            <a:pPr>
              <a:spcBef>
                <a:spcPts val="300"/>
              </a:spcBef>
              <a:spcAft>
                <a:spcPts val="300"/>
              </a:spcAft>
            </a:pPr>
            <a:r>
              <a:rPr lang="en-US" sz="3600" dirty="0"/>
              <a:t>84  {Prod1=D,                                           </a:t>
            </a:r>
          </a:p>
          <a:p>
            <a:pPr>
              <a:spcBef>
                <a:spcPts val="300"/>
              </a:spcBef>
              <a:spcAft>
                <a:spcPts val="300"/>
              </a:spcAft>
            </a:pPr>
            <a:r>
              <a:rPr lang="en-US" sz="3600" dirty="0"/>
              <a:t>     Prod3=H} =&gt; {Prod2=F} 0.043250  0.3615465 1.0692688</a:t>
            </a:r>
          </a:p>
          <a:p>
            <a:pPr>
              <a:spcBef>
                <a:spcPts val="300"/>
              </a:spcBef>
              <a:spcAft>
                <a:spcPts val="300"/>
              </a:spcAft>
            </a:pPr>
            <a:r>
              <a:rPr lang="en-US" sz="3600" dirty="0"/>
              <a:t>85  {Prod2=F,                                           </a:t>
            </a:r>
          </a:p>
          <a:p>
            <a:pPr>
              <a:spcBef>
                <a:spcPts val="300"/>
              </a:spcBef>
              <a:spcAft>
                <a:spcPts val="300"/>
              </a:spcAft>
            </a:pPr>
            <a:r>
              <a:rPr lang="en-US" sz="3600" dirty="0"/>
              <a:t>     Prod3=H} =&gt; {Prod1=D} 0.043250  0.2509065 1.0189095</a:t>
            </a:r>
          </a:p>
        </p:txBody>
      </p:sp>
    </p:spTree>
    <p:extLst>
      <p:ext uri="{BB962C8B-B14F-4D97-AF65-F5344CB8AC3E}">
        <p14:creationId xmlns:p14="http://schemas.microsoft.com/office/powerpoint/2010/main" val="3347871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23</a:t>
            </a:fld>
            <a:endParaRPr lang="en-US" dirty="0"/>
          </a:p>
        </p:txBody>
      </p:sp>
      <p:sp>
        <p:nvSpPr>
          <p:cNvPr id="3" name="Title 2"/>
          <p:cNvSpPr>
            <a:spLocks noGrp="1"/>
          </p:cNvSpPr>
          <p:nvPr>
            <p:ph type="title"/>
          </p:nvPr>
        </p:nvSpPr>
        <p:spPr/>
        <p:txBody>
          <a:bodyPr/>
          <a:lstStyle/>
          <a:p>
            <a:r>
              <a:t>Analysis steps and Code (cotn'd…..)</a:t>
            </a:r>
            <a:endParaRPr lang="en-US" dirty="0"/>
          </a:p>
        </p:txBody>
      </p:sp>
      <p:sp>
        <p:nvSpPr>
          <p:cNvPr id="4" name="Text Placeholder 3"/>
          <p:cNvSpPr>
            <a:spLocks noGrp="1"/>
          </p:cNvSpPr>
          <p:nvPr>
            <p:ph type="body" sz="quarter" idx="13"/>
          </p:nvPr>
        </p:nvSpPr>
        <p:spPr/>
        <p:txBody>
          <a:bodyPr>
            <a:normAutofit fontScale="25000" lnSpcReduction="20000"/>
          </a:bodyPr>
          <a:lstStyle/>
          <a:p>
            <a:pPr>
              <a:spcBef>
                <a:spcPts val="300"/>
              </a:spcBef>
              <a:spcAft>
                <a:spcPts val="300"/>
              </a:spcAft>
            </a:pPr>
            <a:r>
              <a:rPr lang="en-US" sz="3600" dirty="0"/>
              <a:t>86  {Prod1=D,                                           </a:t>
            </a:r>
          </a:p>
          <a:p>
            <a:pPr>
              <a:spcBef>
                <a:spcPts val="300"/>
              </a:spcBef>
              <a:spcAft>
                <a:spcPts val="300"/>
              </a:spcAft>
            </a:pPr>
            <a:r>
              <a:rPr lang="en-US" sz="3600" dirty="0"/>
              <a:t>     Prod2=F} =&gt; {Prod3=I} 0.043750  0.5028736 0.9874788</a:t>
            </a:r>
          </a:p>
          <a:p>
            <a:pPr>
              <a:spcBef>
                <a:spcPts val="300"/>
              </a:spcBef>
              <a:spcAft>
                <a:spcPts val="300"/>
              </a:spcAft>
            </a:pPr>
            <a:r>
              <a:rPr lang="en-US" sz="3600" dirty="0"/>
              <a:t>87  {Prod1=D,                                           </a:t>
            </a:r>
          </a:p>
          <a:p>
            <a:pPr>
              <a:spcBef>
                <a:spcPts val="300"/>
              </a:spcBef>
              <a:spcAft>
                <a:spcPts val="300"/>
              </a:spcAft>
            </a:pPr>
            <a:r>
              <a:rPr lang="en-US" sz="3600" dirty="0"/>
              <a:t>     Prod3=I} =&gt; {Prod2=F} 0.043750  0.3455084 1.0218363</a:t>
            </a:r>
          </a:p>
          <a:p>
            <a:pPr>
              <a:spcBef>
                <a:spcPts val="300"/>
              </a:spcBef>
              <a:spcAft>
                <a:spcPts val="300"/>
              </a:spcAft>
            </a:pPr>
            <a:r>
              <a:rPr lang="en-US" sz="3600" dirty="0"/>
              <a:t>88  {Prod2=F,                                           </a:t>
            </a:r>
          </a:p>
          <a:p>
            <a:pPr>
              <a:spcBef>
                <a:spcPts val="300"/>
              </a:spcBef>
              <a:spcAft>
                <a:spcPts val="300"/>
              </a:spcAft>
            </a:pPr>
            <a:r>
              <a:rPr lang="en-US" sz="3600" dirty="0"/>
              <a:t>     Prod3=I} =&gt; {Prod1=D} 0.043750  0.2639517 1.0718852</a:t>
            </a:r>
          </a:p>
          <a:p>
            <a:pPr>
              <a:spcBef>
                <a:spcPts val="300"/>
              </a:spcBef>
              <a:spcAft>
                <a:spcPts val="300"/>
              </a:spcAft>
            </a:pPr>
            <a:r>
              <a:rPr lang="en-US" sz="3600" dirty="0"/>
              <a:t>89  {Prod1=B,                                           </a:t>
            </a:r>
          </a:p>
          <a:p>
            <a:pPr>
              <a:spcBef>
                <a:spcPts val="300"/>
              </a:spcBef>
              <a:spcAft>
                <a:spcPts val="300"/>
              </a:spcAft>
            </a:pPr>
            <a:r>
              <a:rPr lang="en-US" sz="3600" dirty="0"/>
              <a:t>     Prod2=E} =&gt; {Prod3=H} 0.041375  0.4783237 0.9746790</a:t>
            </a:r>
          </a:p>
          <a:p>
            <a:pPr>
              <a:spcBef>
                <a:spcPts val="300"/>
              </a:spcBef>
              <a:spcAft>
                <a:spcPts val="300"/>
              </a:spcAft>
            </a:pPr>
            <a:r>
              <a:rPr lang="en-US" sz="3600" dirty="0"/>
              <a:t>90  {Prod1=B,                                           </a:t>
            </a:r>
          </a:p>
          <a:p>
            <a:pPr>
              <a:spcBef>
                <a:spcPts val="300"/>
              </a:spcBef>
              <a:spcAft>
                <a:spcPts val="300"/>
              </a:spcAft>
            </a:pPr>
            <a:r>
              <a:rPr lang="en-US" sz="3600" dirty="0"/>
              <a:t>     Prod3=H} =&gt; {Prod2=E} 0.041375  0.3267522 0.9916608</a:t>
            </a:r>
          </a:p>
          <a:p>
            <a:pPr>
              <a:spcBef>
                <a:spcPts val="300"/>
              </a:spcBef>
              <a:spcAft>
                <a:spcPts val="300"/>
              </a:spcAft>
            </a:pPr>
            <a:r>
              <a:rPr lang="en-US" sz="3600" dirty="0"/>
              <a:t>91  {Prod2=E,                                           </a:t>
            </a:r>
          </a:p>
          <a:p>
            <a:pPr>
              <a:spcBef>
                <a:spcPts val="300"/>
              </a:spcBef>
              <a:spcAft>
                <a:spcPts val="300"/>
              </a:spcAft>
            </a:pPr>
            <a:r>
              <a:rPr lang="en-US" sz="3600" dirty="0"/>
              <a:t>     Prod3=H} =&gt; {Prod1=B} 0.041375  0.2660772 1.0434399</a:t>
            </a:r>
          </a:p>
          <a:p>
            <a:pPr>
              <a:spcBef>
                <a:spcPts val="300"/>
              </a:spcBef>
              <a:spcAft>
                <a:spcPts val="300"/>
              </a:spcAft>
            </a:pPr>
            <a:r>
              <a:rPr lang="en-US" sz="3600" dirty="0"/>
              <a:t>92  {Prod1=B,                                           </a:t>
            </a:r>
          </a:p>
          <a:p>
            <a:pPr>
              <a:spcBef>
                <a:spcPts val="300"/>
              </a:spcBef>
              <a:spcAft>
                <a:spcPts val="300"/>
              </a:spcAft>
            </a:pPr>
            <a:r>
              <a:rPr lang="en-US" sz="3600" dirty="0"/>
              <a:t>     Prod2=E} =&gt; {Prod3=I} 0.045125  0.5216763 1.0244012</a:t>
            </a:r>
          </a:p>
          <a:p>
            <a:pPr>
              <a:spcBef>
                <a:spcPts val="300"/>
              </a:spcBef>
              <a:spcAft>
                <a:spcPts val="300"/>
              </a:spcAft>
            </a:pPr>
            <a:r>
              <a:rPr lang="en-US" sz="3600" dirty="0"/>
              <a:t>93  {Prod1=B,                                           </a:t>
            </a:r>
          </a:p>
          <a:p>
            <a:pPr>
              <a:spcBef>
                <a:spcPts val="300"/>
              </a:spcBef>
              <a:spcAft>
                <a:spcPts val="300"/>
              </a:spcAft>
            </a:pPr>
            <a:r>
              <a:rPr lang="en-US" sz="3600" dirty="0"/>
              <a:t>     Prod3=I} =&gt; {Prod2=E} 0.045125  0.3515093 1.0667959</a:t>
            </a:r>
          </a:p>
          <a:p>
            <a:pPr>
              <a:spcBef>
                <a:spcPts val="300"/>
              </a:spcBef>
              <a:spcAft>
                <a:spcPts val="300"/>
              </a:spcAft>
            </a:pPr>
            <a:r>
              <a:rPr lang="en-US" sz="3600" dirty="0"/>
              <a:t>94  {Prod2=E,                                           </a:t>
            </a:r>
          </a:p>
          <a:p>
            <a:pPr>
              <a:spcBef>
                <a:spcPts val="300"/>
              </a:spcBef>
              <a:spcAft>
                <a:spcPts val="300"/>
              </a:spcAft>
            </a:pPr>
            <a:r>
              <a:rPr lang="en-US" sz="3600" dirty="0"/>
              <a:t>     Prod3=I} =&gt; {Prod1=B} 0.045125  0.2593391 1.0170160</a:t>
            </a:r>
          </a:p>
          <a:p>
            <a:pPr>
              <a:spcBef>
                <a:spcPts val="300"/>
              </a:spcBef>
              <a:spcAft>
                <a:spcPts val="300"/>
              </a:spcAft>
            </a:pPr>
            <a:r>
              <a:rPr lang="en-US" sz="3600" dirty="0"/>
              <a:t>95  {Prod1=B,                                           </a:t>
            </a:r>
          </a:p>
          <a:p>
            <a:pPr>
              <a:spcBef>
                <a:spcPts val="300"/>
              </a:spcBef>
              <a:spcAft>
                <a:spcPts val="300"/>
              </a:spcAft>
            </a:pPr>
            <a:r>
              <a:rPr lang="en-US" sz="3600" dirty="0"/>
              <a:t>     Prod2=G} =&gt; {Prod3=H} 0.041500  0.4832606 0.9847388</a:t>
            </a:r>
          </a:p>
          <a:p>
            <a:pPr>
              <a:spcBef>
                <a:spcPts val="300"/>
              </a:spcBef>
              <a:spcAft>
                <a:spcPts val="300"/>
              </a:spcAft>
            </a:pPr>
            <a:r>
              <a:rPr lang="en-US" sz="3600" dirty="0"/>
              <a:t>96  {Prod1=B,                                           </a:t>
            </a:r>
          </a:p>
          <a:p>
            <a:pPr>
              <a:spcBef>
                <a:spcPts val="300"/>
              </a:spcBef>
              <a:spcAft>
                <a:spcPts val="300"/>
              </a:spcAft>
            </a:pPr>
            <a:r>
              <a:rPr lang="en-US" sz="3600" dirty="0"/>
              <a:t>     Prod3=H} =&gt; {Prod2=G} 0.041500  0.3277394 0.9860531</a:t>
            </a:r>
          </a:p>
          <a:p>
            <a:pPr>
              <a:spcBef>
                <a:spcPts val="300"/>
              </a:spcBef>
              <a:spcAft>
                <a:spcPts val="300"/>
              </a:spcAft>
            </a:pPr>
            <a:r>
              <a:rPr lang="en-US" sz="3600" dirty="0"/>
              <a:t>97  {Prod2=G,                                           </a:t>
            </a:r>
          </a:p>
          <a:p>
            <a:pPr>
              <a:spcBef>
                <a:spcPts val="300"/>
              </a:spcBef>
              <a:spcAft>
                <a:spcPts val="300"/>
              </a:spcAft>
            </a:pPr>
            <a:r>
              <a:rPr lang="en-US" sz="3600" dirty="0"/>
              <a:t>     Prod3=H} =&gt; {Prod1=B} 0.041500  0.2547966 0.9992024</a:t>
            </a:r>
          </a:p>
          <a:p>
            <a:pPr>
              <a:spcBef>
                <a:spcPts val="300"/>
              </a:spcBef>
              <a:spcAft>
                <a:spcPts val="300"/>
              </a:spcAft>
            </a:pPr>
            <a:r>
              <a:rPr lang="en-US" sz="3600" dirty="0"/>
              <a:t>98  {Prod1=B,                                           </a:t>
            </a:r>
          </a:p>
          <a:p>
            <a:pPr>
              <a:spcBef>
                <a:spcPts val="300"/>
              </a:spcBef>
              <a:spcAft>
                <a:spcPts val="300"/>
              </a:spcAft>
            </a:pPr>
            <a:r>
              <a:rPr lang="en-US" sz="3600" dirty="0"/>
              <a:t>     Prod2=G} =&gt; {Prod3=I} 0.044375  0.5167394 1.0147068</a:t>
            </a:r>
          </a:p>
          <a:p>
            <a:pPr>
              <a:spcBef>
                <a:spcPts val="300"/>
              </a:spcBef>
              <a:spcAft>
                <a:spcPts val="300"/>
              </a:spcAft>
            </a:pPr>
            <a:r>
              <a:rPr lang="en-US" sz="3600" dirty="0"/>
              <a:t>99  {Prod1=B,                                           </a:t>
            </a:r>
          </a:p>
          <a:p>
            <a:pPr>
              <a:spcBef>
                <a:spcPts val="300"/>
              </a:spcBef>
              <a:spcAft>
                <a:spcPts val="300"/>
              </a:spcAft>
            </a:pPr>
            <a:r>
              <a:rPr lang="en-US" sz="3600" dirty="0"/>
              <a:t>     Prod3=I} =&gt; {Prod2=G} 0.044375  0.3456670 1.0399909</a:t>
            </a:r>
          </a:p>
        </p:txBody>
      </p:sp>
    </p:spTree>
    <p:extLst>
      <p:ext uri="{BB962C8B-B14F-4D97-AF65-F5344CB8AC3E}">
        <p14:creationId xmlns:p14="http://schemas.microsoft.com/office/powerpoint/2010/main" val="3341860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24</a:t>
            </a:fld>
            <a:endParaRPr lang="en-US" dirty="0"/>
          </a:p>
        </p:txBody>
      </p:sp>
      <p:sp>
        <p:nvSpPr>
          <p:cNvPr id="3" name="Title 2"/>
          <p:cNvSpPr>
            <a:spLocks noGrp="1"/>
          </p:cNvSpPr>
          <p:nvPr>
            <p:ph type="title"/>
          </p:nvPr>
        </p:nvSpPr>
        <p:spPr/>
        <p:txBody>
          <a:bodyPr/>
          <a:lstStyle/>
          <a:p>
            <a:r>
              <a:t>Analysis steps and Code (cotn'd…..)</a:t>
            </a:r>
            <a:endParaRPr lang="en-US" dirty="0"/>
          </a:p>
        </p:txBody>
      </p:sp>
      <p:sp>
        <p:nvSpPr>
          <p:cNvPr id="4" name="Text Placeholder 3"/>
          <p:cNvSpPr>
            <a:spLocks noGrp="1"/>
          </p:cNvSpPr>
          <p:nvPr>
            <p:ph type="body" sz="quarter" idx="13"/>
          </p:nvPr>
        </p:nvSpPr>
        <p:spPr/>
        <p:txBody>
          <a:bodyPr>
            <a:normAutofit fontScale="25000" lnSpcReduction="20000"/>
          </a:bodyPr>
          <a:lstStyle/>
          <a:p>
            <a:pPr>
              <a:spcBef>
                <a:spcPts val="300"/>
              </a:spcBef>
              <a:spcAft>
                <a:spcPts val="300"/>
              </a:spcAft>
            </a:pPr>
            <a:r>
              <a:rPr lang="en-US" sz="3600" dirty="0"/>
              <a:t>100 {Prod2=G,                                           </a:t>
            </a:r>
          </a:p>
          <a:p>
            <a:pPr>
              <a:spcBef>
                <a:spcPts val="300"/>
              </a:spcBef>
              <a:spcAft>
                <a:spcPts val="300"/>
              </a:spcAft>
            </a:pPr>
            <a:r>
              <a:rPr lang="en-US" sz="3600" dirty="0"/>
              <a:t>     Prod3=I} =&gt; {Prod1=B} 0.044375  0.2617994 1.0266644</a:t>
            </a:r>
          </a:p>
          <a:p>
            <a:pPr>
              <a:spcBef>
                <a:spcPts val="300"/>
              </a:spcBef>
              <a:spcAft>
                <a:spcPts val="300"/>
              </a:spcAft>
            </a:pPr>
            <a:r>
              <a:rPr lang="en-US" sz="3600" dirty="0"/>
              <a:t>101 {Prod1=B,                                           </a:t>
            </a:r>
          </a:p>
          <a:p>
            <a:pPr>
              <a:spcBef>
                <a:spcPts val="300"/>
              </a:spcBef>
              <a:spcAft>
                <a:spcPts val="300"/>
              </a:spcAft>
            </a:pPr>
            <a:r>
              <a:rPr lang="en-US" sz="3600" dirty="0"/>
              <a:t>     Prod2=F} =&gt; {Prod3=H} 0.043750  0.5295008 1.0789623</a:t>
            </a:r>
          </a:p>
          <a:p>
            <a:pPr>
              <a:spcBef>
                <a:spcPts val="300"/>
              </a:spcBef>
              <a:spcAft>
                <a:spcPts val="300"/>
              </a:spcAft>
            </a:pPr>
            <a:r>
              <a:rPr lang="en-US" sz="3600" dirty="0"/>
              <a:t>102 {Prod1=B,                                           </a:t>
            </a:r>
          </a:p>
          <a:p>
            <a:pPr>
              <a:spcBef>
                <a:spcPts val="300"/>
              </a:spcBef>
              <a:spcAft>
                <a:spcPts val="300"/>
              </a:spcAft>
            </a:pPr>
            <a:r>
              <a:rPr lang="en-US" sz="3600" dirty="0"/>
              <a:t>     Prod3=H} =&gt; {Prod2=F} 0.043750  0.3455084 1.0218363</a:t>
            </a:r>
          </a:p>
          <a:p>
            <a:pPr>
              <a:spcBef>
                <a:spcPts val="300"/>
              </a:spcBef>
              <a:spcAft>
                <a:spcPts val="300"/>
              </a:spcAft>
            </a:pPr>
            <a:r>
              <a:rPr lang="en-US" sz="3600" dirty="0"/>
              <a:t>103 {Prod2=F,                                           </a:t>
            </a:r>
          </a:p>
          <a:p>
            <a:pPr>
              <a:spcBef>
                <a:spcPts val="300"/>
              </a:spcBef>
              <a:spcAft>
                <a:spcPts val="300"/>
              </a:spcAft>
            </a:pPr>
            <a:r>
              <a:rPr lang="en-US" sz="3600" dirty="0"/>
              <a:t>     Prod3=H} =&gt; {Prod1=B} 0.043750  0.2538071 0.9953220</a:t>
            </a:r>
          </a:p>
          <a:p>
            <a:pPr>
              <a:spcBef>
                <a:spcPts val="300"/>
              </a:spcBef>
              <a:spcAft>
                <a:spcPts val="300"/>
              </a:spcAft>
            </a:pPr>
            <a:r>
              <a:rPr lang="en-US" sz="3600" dirty="0"/>
              <a:t>104 {Prod1=B,                                           </a:t>
            </a:r>
          </a:p>
          <a:p>
            <a:pPr>
              <a:spcBef>
                <a:spcPts val="300"/>
              </a:spcBef>
              <a:spcAft>
                <a:spcPts val="300"/>
              </a:spcAft>
            </a:pPr>
            <a:r>
              <a:rPr lang="en-US" sz="3600" dirty="0"/>
              <a:t>     Prod2=F} =&gt; {Prod3=I} 0.038875  0.4704992 0.9239062</a:t>
            </a:r>
          </a:p>
          <a:p>
            <a:pPr>
              <a:spcBef>
                <a:spcPts val="300"/>
              </a:spcBef>
              <a:spcAft>
                <a:spcPts val="300"/>
              </a:spcAft>
            </a:pPr>
            <a:r>
              <a:rPr lang="en-US" sz="3600" dirty="0"/>
              <a:t>105 {Prod1=B,                                           </a:t>
            </a:r>
          </a:p>
          <a:p>
            <a:pPr>
              <a:spcBef>
                <a:spcPts val="300"/>
              </a:spcBef>
              <a:spcAft>
                <a:spcPts val="300"/>
              </a:spcAft>
            </a:pPr>
            <a:r>
              <a:rPr lang="en-US" sz="3600" dirty="0"/>
              <a:t>     Prod3=I} =&gt; {Prod2=F} 0.038875  0.3028238 0.8955971</a:t>
            </a:r>
          </a:p>
          <a:p>
            <a:pPr>
              <a:spcBef>
                <a:spcPts val="300"/>
              </a:spcBef>
              <a:spcAft>
                <a:spcPts val="300"/>
              </a:spcAft>
            </a:pPr>
            <a:r>
              <a:rPr lang="en-US" sz="3600" dirty="0"/>
              <a:t>106 {Prod2=F,                                           </a:t>
            </a:r>
          </a:p>
          <a:p>
            <a:pPr>
              <a:spcBef>
                <a:spcPts val="300"/>
              </a:spcBef>
              <a:spcAft>
                <a:spcPts val="300"/>
              </a:spcAft>
            </a:pPr>
            <a:r>
              <a:rPr lang="en-US" sz="3600" dirty="0"/>
              <a:t>     Prod3=I} =&gt; {Prod1=B} 0.038875  0.2345400 0.9197646</a:t>
            </a:r>
          </a:p>
          <a:p>
            <a:pPr>
              <a:spcBef>
                <a:spcPts val="300"/>
              </a:spcBef>
              <a:spcAft>
                <a:spcPts val="300"/>
              </a:spcAft>
            </a:pPr>
            <a:r>
              <a:rPr lang="en-US" sz="3600" dirty="0"/>
              <a:t>107 {Prod1=C,                                           </a:t>
            </a:r>
          </a:p>
          <a:p>
            <a:pPr>
              <a:spcBef>
                <a:spcPts val="300"/>
              </a:spcBef>
              <a:spcAft>
                <a:spcPts val="300"/>
              </a:spcAft>
            </a:pPr>
            <a:r>
              <a:rPr lang="en-US" sz="3600" dirty="0"/>
              <a:t>     Prod2=E} =&gt; {Prod3=H} 0.039750  0.4892308 0.9969043</a:t>
            </a:r>
          </a:p>
          <a:p>
            <a:pPr>
              <a:spcBef>
                <a:spcPts val="300"/>
              </a:spcBef>
              <a:spcAft>
                <a:spcPts val="300"/>
              </a:spcAft>
            </a:pPr>
            <a:r>
              <a:rPr lang="en-US" sz="3600" dirty="0"/>
              <a:t>108 {Prod1=C,                                           </a:t>
            </a:r>
          </a:p>
          <a:p>
            <a:pPr>
              <a:spcBef>
                <a:spcPts val="300"/>
              </a:spcBef>
              <a:spcAft>
                <a:spcPts val="300"/>
              </a:spcAft>
            </a:pPr>
            <a:r>
              <a:rPr lang="en-US" sz="3600" dirty="0"/>
              <a:t>     Prod3=H} =&gt; {Prod2=E} 0.039750  0.3195980 0.9699484</a:t>
            </a:r>
          </a:p>
          <a:p>
            <a:pPr>
              <a:spcBef>
                <a:spcPts val="300"/>
              </a:spcBef>
              <a:spcAft>
                <a:spcPts val="300"/>
              </a:spcAft>
            </a:pPr>
            <a:r>
              <a:rPr lang="en-US" sz="3600" dirty="0"/>
              <a:t>109 {Prod2=E,                                           </a:t>
            </a:r>
          </a:p>
          <a:p>
            <a:pPr>
              <a:spcBef>
                <a:spcPts val="300"/>
              </a:spcBef>
              <a:spcAft>
                <a:spcPts val="300"/>
              </a:spcAft>
            </a:pPr>
            <a:r>
              <a:rPr lang="en-US" sz="3600" dirty="0"/>
              <a:t>     Prod3=H} =&gt; {Prod1=C} 0.039750  0.2556270 0.9980557</a:t>
            </a:r>
          </a:p>
          <a:p>
            <a:pPr>
              <a:spcBef>
                <a:spcPts val="300"/>
              </a:spcBef>
              <a:spcAft>
                <a:spcPts val="300"/>
              </a:spcAft>
            </a:pPr>
            <a:r>
              <a:rPr lang="en-US" sz="3600" dirty="0"/>
              <a:t>110 {Prod1=C,                                           </a:t>
            </a:r>
          </a:p>
          <a:p>
            <a:pPr>
              <a:spcBef>
                <a:spcPts val="300"/>
              </a:spcBef>
              <a:spcAft>
                <a:spcPts val="300"/>
              </a:spcAft>
            </a:pPr>
            <a:r>
              <a:rPr lang="en-US" sz="3600" dirty="0"/>
              <a:t>     Prod2=E} =&gt; {Prod3=I} 0.041500  0.5107692 1.0029833</a:t>
            </a:r>
          </a:p>
          <a:p>
            <a:pPr>
              <a:spcBef>
                <a:spcPts val="300"/>
              </a:spcBef>
              <a:spcAft>
                <a:spcPts val="300"/>
              </a:spcAft>
            </a:pPr>
            <a:r>
              <a:rPr lang="en-US" sz="3600" dirty="0"/>
              <a:t>111 {Prod1=C,                                           </a:t>
            </a:r>
          </a:p>
          <a:p>
            <a:pPr>
              <a:spcBef>
                <a:spcPts val="300"/>
              </a:spcBef>
              <a:spcAft>
                <a:spcPts val="300"/>
              </a:spcAft>
            </a:pPr>
            <a:r>
              <a:rPr lang="en-US" sz="3600" dirty="0"/>
              <a:t>     Prod3=I} =&gt; {Prod2=E} 0.041500  0.3149905 0.9559651</a:t>
            </a:r>
          </a:p>
          <a:p>
            <a:pPr>
              <a:spcBef>
                <a:spcPts val="300"/>
              </a:spcBef>
              <a:spcAft>
                <a:spcPts val="300"/>
              </a:spcAft>
            </a:pPr>
            <a:r>
              <a:rPr lang="en-US" sz="3600" dirty="0"/>
              <a:t>112 {Prod2=E,                                           </a:t>
            </a:r>
          </a:p>
          <a:p>
            <a:pPr>
              <a:spcBef>
                <a:spcPts val="300"/>
              </a:spcBef>
              <a:spcAft>
                <a:spcPts val="300"/>
              </a:spcAft>
            </a:pPr>
            <a:r>
              <a:rPr lang="en-US" sz="3600" dirty="0"/>
              <a:t>     Prod3=I} =&gt; {Prod1=C} 0.041500  0.2385057 0.9312084</a:t>
            </a:r>
          </a:p>
          <a:p>
            <a:pPr>
              <a:spcBef>
                <a:spcPts val="300"/>
              </a:spcBef>
              <a:spcAft>
                <a:spcPts val="300"/>
              </a:spcAft>
            </a:pPr>
            <a:r>
              <a:rPr lang="en-US" sz="3600" dirty="0"/>
              <a:t>113 {Prod1=C,                                           </a:t>
            </a:r>
          </a:p>
          <a:p>
            <a:pPr>
              <a:spcBef>
                <a:spcPts val="300"/>
              </a:spcBef>
              <a:spcAft>
                <a:spcPts val="300"/>
              </a:spcAft>
            </a:pPr>
            <a:r>
              <a:rPr lang="en-US" sz="3600" dirty="0"/>
              <a:t>     Prod2=G} =&gt; {Prod3=H} 0.040375  0.4654179 0.9483808</a:t>
            </a:r>
          </a:p>
        </p:txBody>
      </p:sp>
    </p:spTree>
    <p:extLst>
      <p:ext uri="{BB962C8B-B14F-4D97-AF65-F5344CB8AC3E}">
        <p14:creationId xmlns:p14="http://schemas.microsoft.com/office/powerpoint/2010/main" val="3053097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25</a:t>
            </a:fld>
            <a:endParaRPr lang="en-US" dirty="0"/>
          </a:p>
        </p:txBody>
      </p:sp>
      <p:sp>
        <p:nvSpPr>
          <p:cNvPr id="3" name="Title 2"/>
          <p:cNvSpPr>
            <a:spLocks noGrp="1"/>
          </p:cNvSpPr>
          <p:nvPr>
            <p:ph type="title"/>
          </p:nvPr>
        </p:nvSpPr>
        <p:spPr/>
        <p:txBody>
          <a:bodyPr/>
          <a:lstStyle/>
          <a:p>
            <a:r>
              <a:t>Analysis steps and Code (cotn'd…..)</a:t>
            </a:r>
            <a:endParaRPr lang="en-US" dirty="0"/>
          </a:p>
        </p:txBody>
      </p:sp>
      <p:sp>
        <p:nvSpPr>
          <p:cNvPr id="4" name="Text Placeholder 3"/>
          <p:cNvSpPr>
            <a:spLocks noGrp="1"/>
          </p:cNvSpPr>
          <p:nvPr>
            <p:ph type="body" sz="quarter" idx="13"/>
          </p:nvPr>
        </p:nvSpPr>
        <p:spPr/>
        <p:txBody>
          <a:bodyPr>
            <a:normAutofit/>
          </a:bodyPr>
          <a:lstStyle/>
          <a:p>
            <a:pPr>
              <a:spcBef>
                <a:spcPts val="300"/>
              </a:spcBef>
              <a:spcAft>
                <a:spcPts val="300"/>
              </a:spcAft>
            </a:pPr>
            <a:r>
              <a:rPr lang="en-US" sz="900" dirty="0"/>
              <a:t>114 {Prod1=C,                                           </a:t>
            </a:r>
          </a:p>
          <a:p>
            <a:pPr>
              <a:spcBef>
                <a:spcPts val="300"/>
              </a:spcBef>
              <a:spcAft>
                <a:spcPts val="300"/>
              </a:spcAft>
            </a:pPr>
            <a:r>
              <a:rPr lang="en-US" sz="900" dirty="0"/>
              <a:t>     Prod3=H} =&gt; {Prod2=G} 0.040375  0.3246231 0.9766773</a:t>
            </a:r>
          </a:p>
          <a:p>
            <a:pPr>
              <a:spcBef>
                <a:spcPts val="300"/>
              </a:spcBef>
              <a:spcAft>
                <a:spcPts val="300"/>
              </a:spcAft>
            </a:pPr>
            <a:r>
              <a:rPr lang="en-US" sz="900" dirty="0"/>
              <a:t>115 {Prod2=G,                                           </a:t>
            </a:r>
          </a:p>
          <a:p>
            <a:pPr>
              <a:spcBef>
                <a:spcPts val="300"/>
              </a:spcBef>
              <a:spcAft>
                <a:spcPts val="300"/>
              </a:spcAft>
            </a:pPr>
            <a:r>
              <a:rPr lang="en-US" sz="900" dirty="0"/>
              <a:t>     Prod3=H} =&gt; {Prod1=C} 0.040375  0.2478895 0.9678457</a:t>
            </a:r>
          </a:p>
          <a:p>
            <a:pPr>
              <a:spcBef>
                <a:spcPts val="300"/>
              </a:spcBef>
              <a:spcAft>
                <a:spcPts val="300"/>
              </a:spcAft>
            </a:pPr>
            <a:r>
              <a:rPr lang="en-US" sz="900" dirty="0"/>
              <a:t>116 {Prod1=C,                                           </a:t>
            </a:r>
          </a:p>
          <a:p>
            <a:pPr>
              <a:spcBef>
                <a:spcPts val="300"/>
              </a:spcBef>
              <a:spcAft>
                <a:spcPts val="300"/>
              </a:spcAft>
            </a:pPr>
            <a:r>
              <a:rPr lang="en-US" sz="900" dirty="0"/>
              <a:t>     Prod2=G} =&gt; {Prod3=I} 0.046375  0.5345821 1.0497440</a:t>
            </a:r>
          </a:p>
          <a:p>
            <a:pPr>
              <a:spcBef>
                <a:spcPts val="300"/>
              </a:spcBef>
              <a:spcAft>
                <a:spcPts val="300"/>
              </a:spcAft>
            </a:pPr>
            <a:r>
              <a:rPr lang="en-US" sz="900" dirty="0"/>
              <a:t>117 {Prod1=C,                                           </a:t>
            </a:r>
          </a:p>
          <a:p>
            <a:pPr>
              <a:spcBef>
                <a:spcPts val="300"/>
              </a:spcBef>
              <a:spcAft>
                <a:spcPts val="300"/>
              </a:spcAft>
            </a:pPr>
            <a:r>
              <a:rPr lang="en-US" sz="900" dirty="0"/>
              <a:t>     Prod3=I} =&gt; {Prod2=G} 0.046375  0.3519924 1.0590219</a:t>
            </a:r>
          </a:p>
          <a:p>
            <a:pPr>
              <a:spcBef>
                <a:spcPts val="300"/>
              </a:spcBef>
              <a:spcAft>
                <a:spcPts val="300"/>
              </a:spcAft>
            </a:pPr>
            <a:r>
              <a:rPr lang="en-US" sz="900" dirty="0"/>
              <a:t>118 {Prod2=G,                                           </a:t>
            </a:r>
          </a:p>
          <a:p>
            <a:pPr>
              <a:spcBef>
                <a:spcPts val="300"/>
              </a:spcBef>
              <a:spcAft>
                <a:spcPts val="300"/>
              </a:spcAft>
            </a:pPr>
            <a:r>
              <a:rPr lang="en-US" sz="900" dirty="0"/>
              <a:t>     Prod3=I} =&gt; {Prod1=C} 0.046375  0.2735988 1.0682238</a:t>
            </a:r>
          </a:p>
          <a:p>
            <a:pPr>
              <a:spcBef>
                <a:spcPts val="300"/>
              </a:spcBef>
              <a:spcAft>
                <a:spcPts val="300"/>
              </a:spcAft>
            </a:pPr>
            <a:r>
              <a:rPr lang="en-US" sz="900" dirty="0"/>
              <a:t>119 {Prod1=C,                                           </a:t>
            </a:r>
          </a:p>
          <a:p>
            <a:pPr>
              <a:spcBef>
                <a:spcPts val="300"/>
              </a:spcBef>
              <a:spcAft>
                <a:spcPts val="300"/>
              </a:spcAft>
            </a:pPr>
            <a:r>
              <a:rPr lang="en-US" sz="900" dirty="0"/>
              <a:t>     Prod2=F} =&gt; {Prod3=H} 0.044250  0.5021277 1.0231842</a:t>
            </a:r>
          </a:p>
          <a:p>
            <a:pPr>
              <a:spcBef>
                <a:spcPts val="300"/>
              </a:spcBef>
              <a:spcAft>
                <a:spcPts val="300"/>
              </a:spcAft>
            </a:pPr>
            <a:r>
              <a:rPr lang="en-US" sz="900" dirty="0"/>
              <a:t>120 {Prod1=C,                                           </a:t>
            </a:r>
          </a:p>
          <a:p>
            <a:pPr>
              <a:spcBef>
                <a:spcPts val="300"/>
              </a:spcBef>
              <a:spcAft>
                <a:spcPts val="300"/>
              </a:spcAft>
            </a:pPr>
            <a:r>
              <a:rPr lang="en-US" sz="900" dirty="0"/>
              <a:t>     Prod3=H} =&gt; {Prod2=F} 0.044250  0.3557789 1.0522111</a:t>
            </a:r>
          </a:p>
          <a:p>
            <a:pPr>
              <a:spcBef>
                <a:spcPts val="300"/>
              </a:spcBef>
              <a:spcAft>
                <a:spcPts val="300"/>
              </a:spcAft>
            </a:pPr>
            <a:r>
              <a:rPr lang="en-US" sz="900" dirty="0"/>
              <a:t>121 {Prod2=F,                                           </a:t>
            </a:r>
          </a:p>
          <a:p>
            <a:pPr>
              <a:spcBef>
                <a:spcPts val="300"/>
              </a:spcBef>
              <a:spcAft>
                <a:spcPts val="300"/>
              </a:spcAft>
            </a:pPr>
            <a:r>
              <a:rPr lang="en-US" sz="900" dirty="0"/>
              <a:t>     Prod3=H} =&gt; {Prod1=C} 0.044250  0.2567078 1.0022753</a:t>
            </a:r>
          </a:p>
          <a:p>
            <a:pPr>
              <a:spcBef>
                <a:spcPts val="300"/>
              </a:spcBef>
              <a:spcAft>
                <a:spcPts val="300"/>
              </a:spcAft>
            </a:pPr>
            <a:r>
              <a:rPr lang="en-US" sz="900" dirty="0"/>
              <a:t>122 {Prod1=C,                                           </a:t>
            </a:r>
          </a:p>
          <a:p>
            <a:pPr>
              <a:spcBef>
                <a:spcPts val="300"/>
              </a:spcBef>
              <a:spcAft>
                <a:spcPts val="300"/>
              </a:spcAft>
            </a:pPr>
            <a:r>
              <a:rPr lang="en-US" sz="900" dirty="0"/>
              <a:t>     Prod2=F} =&gt; {Prod3=I} 0.043875  0.4978723 0.9776580</a:t>
            </a:r>
          </a:p>
          <a:p>
            <a:pPr>
              <a:spcBef>
                <a:spcPts val="300"/>
              </a:spcBef>
              <a:spcAft>
                <a:spcPts val="300"/>
              </a:spcAft>
            </a:pPr>
            <a:r>
              <a:rPr lang="en-US" sz="900" dirty="0"/>
              <a:t>123 {Prod1=C,                                           </a:t>
            </a:r>
          </a:p>
          <a:p>
            <a:pPr>
              <a:spcBef>
                <a:spcPts val="300"/>
              </a:spcBef>
              <a:spcAft>
                <a:spcPts val="300"/>
              </a:spcAft>
            </a:pPr>
            <a:r>
              <a:rPr lang="en-US" sz="900" dirty="0"/>
              <a:t>     Prod3=I} =&gt; {Prod2=F} 0.043875  0.3330171 0.9848934</a:t>
            </a:r>
          </a:p>
          <a:p>
            <a:pPr>
              <a:spcBef>
                <a:spcPts val="300"/>
              </a:spcBef>
              <a:spcAft>
                <a:spcPts val="300"/>
              </a:spcAft>
            </a:pPr>
            <a:r>
              <a:rPr lang="en-US" sz="900" dirty="0"/>
              <a:t>124 {Prod2=F,                                           </a:t>
            </a:r>
          </a:p>
          <a:p>
            <a:pPr>
              <a:spcBef>
                <a:spcPts val="300"/>
              </a:spcBef>
              <a:spcAft>
                <a:spcPts val="300"/>
              </a:spcAft>
            </a:pPr>
            <a:r>
              <a:rPr lang="en-US" sz="900" dirty="0"/>
              <a:t>     Prod3=I} =&gt; {Prod1=C} 0.043875  0.2647059 1.0335027</a:t>
            </a:r>
          </a:p>
          <a:p>
            <a:pPr>
              <a:spcBef>
                <a:spcPts val="300"/>
              </a:spcBef>
              <a:spcAft>
                <a:spcPts val="300"/>
              </a:spcAft>
            </a:pPr>
            <a:endParaRPr lang="en-US" sz="3100" dirty="0"/>
          </a:p>
        </p:txBody>
      </p:sp>
    </p:spTree>
    <p:extLst>
      <p:ext uri="{BB962C8B-B14F-4D97-AF65-F5344CB8AC3E}">
        <p14:creationId xmlns:p14="http://schemas.microsoft.com/office/powerpoint/2010/main" val="2810270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26</a:t>
            </a:fld>
            <a:endParaRPr lang="en-US" dirty="0"/>
          </a:p>
        </p:txBody>
      </p:sp>
      <p:sp>
        <p:nvSpPr>
          <p:cNvPr id="3" name="Title 2"/>
          <p:cNvSpPr>
            <a:spLocks noGrp="1"/>
          </p:cNvSpPr>
          <p:nvPr>
            <p:ph type="title"/>
          </p:nvPr>
        </p:nvSpPr>
        <p:spPr/>
        <p:txBody>
          <a:bodyPr/>
          <a:lstStyle/>
          <a:p>
            <a:r>
              <a:t>Analysis steps and Code (cotn'd…..)</a:t>
            </a:r>
            <a:endParaRPr lang="en-US" dirty="0"/>
          </a:p>
        </p:txBody>
      </p:sp>
      <p:sp>
        <p:nvSpPr>
          <p:cNvPr id="4" name="Text Placeholder 3"/>
          <p:cNvSpPr>
            <a:spLocks noGrp="1"/>
          </p:cNvSpPr>
          <p:nvPr>
            <p:ph type="body" sz="quarter" idx="13"/>
          </p:nvPr>
        </p:nvSpPr>
        <p:spPr/>
        <p:txBody>
          <a:bodyPr>
            <a:normAutofit fontScale="25000" lnSpcReduction="20000"/>
          </a:bodyPr>
          <a:lstStyle/>
          <a:p>
            <a:pPr>
              <a:spcBef>
                <a:spcPts val="300"/>
              </a:spcBef>
              <a:spcAft>
                <a:spcPts val="300"/>
              </a:spcAft>
            </a:pPr>
            <a:r>
              <a:rPr lang="en-US" sz="3600" dirty="0"/>
              <a:t>Sort the rules by Lift and get top n ( 20 in the following case) rules generated by the </a:t>
            </a:r>
            <a:r>
              <a:rPr lang="en-US" sz="3600" dirty="0" err="1"/>
              <a:t>apriori</a:t>
            </a:r>
            <a:r>
              <a:rPr lang="en-US" sz="3600" dirty="0"/>
              <a:t> rule. The following 20 rules can be analyzed for association and affinity.</a:t>
            </a:r>
          </a:p>
          <a:p>
            <a:pPr>
              <a:spcBef>
                <a:spcPts val="300"/>
              </a:spcBef>
              <a:spcAft>
                <a:spcPts val="300"/>
              </a:spcAft>
            </a:pPr>
            <a:endParaRPr lang="en-US" sz="3600" dirty="0"/>
          </a:p>
          <a:p>
            <a:pPr>
              <a:spcBef>
                <a:spcPts val="300"/>
              </a:spcBef>
              <a:spcAft>
                <a:spcPts val="300"/>
              </a:spcAft>
            </a:pPr>
            <a:r>
              <a:rPr lang="en-US" sz="3600" dirty="0"/>
              <a:t>inspect(head(sort( </a:t>
            </a:r>
            <a:r>
              <a:rPr lang="en-US" sz="3600" dirty="0" err="1"/>
              <a:t>basket_rules,by</a:t>
            </a:r>
            <a:r>
              <a:rPr lang="en-US" sz="3600" dirty="0"/>
              <a:t>="lift"),20))</a:t>
            </a:r>
          </a:p>
          <a:p>
            <a:pPr>
              <a:spcBef>
                <a:spcPts val="300"/>
              </a:spcBef>
              <a:spcAft>
                <a:spcPts val="300"/>
              </a:spcAft>
            </a:pPr>
            <a:endParaRPr lang="en-US" sz="3600" dirty="0"/>
          </a:p>
          <a:p>
            <a:pPr>
              <a:spcBef>
                <a:spcPts val="300"/>
              </a:spcBef>
              <a:spcAft>
                <a:spcPts val="300"/>
              </a:spcAft>
            </a:pPr>
            <a:r>
              <a:rPr lang="en-US" sz="3600" dirty="0"/>
              <a:t>   lhs          </a:t>
            </a:r>
            <a:r>
              <a:rPr lang="en-US" sz="3600" dirty="0" err="1"/>
              <a:t>rhs</a:t>
            </a:r>
            <a:r>
              <a:rPr lang="en-US" sz="3600" dirty="0"/>
              <a:t>        support confidence     lift</a:t>
            </a:r>
          </a:p>
          <a:p>
            <a:pPr>
              <a:spcBef>
                <a:spcPts val="300"/>
              </a:spcBef>
              <a:spcAft>
                <a:spcPts val="300"/>
              </a:spcAft>
            </a:pPr>
            <a:r>
              <a:rPr lang="en-US" sz="3600" dirty="0"/>
              <a:t>1  {Prod1=A,                                          </a:t>
            </a:r>
          </a:p>
          <a:p>
            <a:pPr>
              <a:spcBef>
                <a:spcPts val="300"/>
              </a:spcBef>
              <a:spcAft>
                <a:spcPts val="300"/>
              </a:spcAft>
            </a:pPr>
            <a:r>
              <a:rPr lang="en-US" sz="3600" dirty="0"/>
              <a:t>    Prod3=I} =&gt; {Prod2=E} 0.044625  0.3642857 1.105571</a:t>
            </a:r>
          </a:p>
          <a:p>
            <a:pPr>
              <a:spcBef>
                <a:spcPts val="300"/>
              </a:spcBef>
              <a:spcAft>
                <a:spcPts val="300"/>
              </a:spcAft>
            </a:pPr>
            <a:r>
              <a:rPr lang="en-US" sz="3600" dirty="0"/>
              <a:t>2  {Prod1=B,                                          </a:t>
            </a:r>
          </a:p>
          <a:p>
            <a:pPr>
              <a:spcBef>
                <a:spcPts val="300"/>
              </a:spcBef>
              <a:spcAft>
                <a:spcPts val="300"/>
              </a:spcAft>
            </a:pPr>
            <a:r>
              <a:rPr lang="en-US" sz="3600" dirty="0"/>
              <a:t>    Prod2=F} =&gt; {Prod3=H} 0.043750  0.5295008 1.078962</a:t>
            </a:r>
          </a:p>
          <a:p>
            <a:pPr>
              <a:spcBef>
                <a:spcPts val="300"/>
              </a:spcBef>
              <a:spcAft>
                <a:spcPts val="300"/>
              </a:spcAft>
            </a:pPr>
            <a:r>
              <a:rPr lang="en-US" sz="3600" dirty="0"/>
              <a:t>3  {Prod2=F,                                          </a:t>
            </a:r>
          </a:p>
          <a:p>
            <a:pPr>
              <a:spcBef>
                <a:spcPts val="300"/>
              </a:spcBef>
              <a:spcAft>
                <a:spcPts val="300"/>
              </a:spcAft>
            </a:pPr>
            <a:r>
              <a:rPr lang="en-US" sz="3600" dirty="0"/>
              <a:t>    Prod3=I} =&gt; {Prod1=D} 0.043750  0.2639517 1.071885</a:t>
            </a:r>
          </a:p>
          <a:p>
            <a:pPr>
              <a:spcBef>
                <a:spcPts val="300"/>
              </a:spcBef>
              <a:spcAft>
                <a:spcPts val="300"/>
              </a:spcAft>
            </a:pPr>
            <a:r>
              <a:rPr lang="en-US" sz="3600" dirty="0"/>
              <a:t>4  {Prod1=D,                                          </a:t>
            </a:r>
          </a:p>
          <a:p>
            <a:pPr>
              <a:spcBef>
                <a:spcPts val="300"/>
              </a:spcBef>
              <a:spcAft>
                <a:spcPts val="300"/>
              </a:spcAft>
            </a:pPr>
            <a:r>
              <a:rPr lang="en-US" sz="3600" dirty="0"/>
              <a:t>    Prod2=E} =&gt; {Prod3=I} 0.042750  0.5454545 1.071094</a:t>
            </a:r>
          </a:p>
          <a:p>
            <a:pPr>
              <a:spcBef>
                <a:spcPts val="300"/>
              </a:spcBef>
              <a:spcAft>
                <a:spcPts val="300"/>
              </a:spcAft>
            </a:pPr>
            <a:r>
              <a:rPr lang="en-US" sz="3600" dirty="0"/>
              <a:t>5  {Prod1=D,                                          </a:t>
            </a:r>
          </a:p>
          <a:p>
            <a:pPr>
              <a:spcBef>
                <a:spcPts val="300"/>
              </a:spcBef>
              <a:spcAft>
                <a:spcPts val="300"/>
              </a:spcAft>
            </a:pPr>
            <a:r>
              <a:rPr lang="en-US" sz="3600" dirty="0"/>
              <a:t>    Prod3=H} =&gt; {Prod2=F} 0.043250  0.3615465 1.069269</a:t>
            </a:r>
          </a:p>
          <a:p>
            <a:pPr>
              <a:spcBef>
                <a:spcPts val="300"/>
              </a:spcBef>
              <a:spcAft>
                <a:spcPts val="300"/>
              </a:spcAft>
            </a:pPr>
            <a:r>
              <a:rPr lang="en-US" sz="3600" dirty="0"/>
              <a:t>6  {Prod2=G,                                          </a:t>
            </a:r>
          </a:p>
          <a:p>
            <a:pPr>
              <a:spcBef>
                <a:spcPts val="300"/>
              </a:spcBef>
              <a:spcAft>
                <a:spcPts val="300"/>
              </a:spcAft>
            </a:pPr>
            <a:r>
              <a:rPr lang="en-US" sz="3600" dirty="0"/>
              <a:t>    Prod3=I} =&gt; {Prod1=C} 0.046375  0.2735988 1.068224</a:t>
            </a:r>
          </a:p>
          <a:p>
            <a:pPr>
              <a:spcBef>
                <a:spcPts val="300"/>
              </a:spcBef>
              <a:spcAft>
                <a:spcPts val="300"/>
              </a:spcAft>
            </a:pPr>
            <a:r>
              <a:rPr lang="en-US" sz="3600" dirty="0"/>
              <a:t>7  {Prod1=B,                                          </a:t>
            </a:r>
          </a:p>
          <a:p>
            <a:pPr>
              <a:spcBef>
                <a:spcPts val="300"/>
              </a:spcBef>
              <a:spcAft>
                <a:spcPts val="300"/>
              </a:spcAft>
            </a:pPr>
            <a:r>
              <a:rPr lang="en-US" sz="3600" dirty="0"/>
              <a:t>    Prod3=I} =&gt; {Prod2=E} 0.045125  0.3515093 1.066796</a:t>
            </a:r>
          </a:p>
          <a:p>
            <a:pPr>
              <a:spcBef>
                <a:spcPts val="300"/>
              </a:spcBef>
              <a:spcAft>
                <a:spcPts val="300"/>
              </a:spcAft>
            </a:pPr>
            <a:r>
              <a:rPr lang="en-US" sz="3600" dirty="0"/>
              <a:t>8  {Prod1=C,                                          </a:t>
            </a:r>
          </a:p>
          <a:p>
            <a:pPr>
              <a:spcBef>
                <a:spcPts val="300"/>
              </a:spcBef>
              <a:spcAft>
                <a:spcPts val="300"/>
              </a:spcAft>
            </a:pPr>
            <a:r>
              <a:rPr lang="en-US" sz="3600" dirty="0"/>
              <a:t>    Prod3=I} =&gt; {Prod2=G} 0.046375  0.3519924 1.059022</a:t>
            </a:r>
          </a:p>
          <a:p>
            <a:pPr>
              <a:spcBef>
                <a:spcPts val="300"/>
              </a:spcBef>
              <a:spcAft>
                <a:spcPts val="300"/>
              </a:spcAft>
            </a:pPr>
            <a:r>
              <a:rPr lang="en-US" sz="3600" dirty="0"/>
              <a:t>9  {Prod2=E,                                          </a:t>
            </a:r>
          </a:p>
          <a:p>
            <a:pPr>
              <a:spcBef>
                <a:spcPts val="300"/>
              </a:spcBef>
              <a:spcAft>
                <a:spcPts val="300"/>
              </a:spcAft>
            </a:pPr>
            <a:r>
              <a:rPr lang="en-US" sz="3600" dirty="0"/>
              <a:t>    Prod3=I} =&gt; {Prod1=A} 0.044625  0.2564655 1.057045</a:t>
            </a:r>
          </a:p>
          <a:p>
            <a:pPr>
              <a:spcBef>
                <a:spcPts val="300"/>
              </a:spcBef>
              <a:spcAft>
                <a:spcPts val="300"/>
              </a:spcAft>
            </a:pPr>
            <a:r>
              <a:rPr lang="en-US" sz="3600" dirty="0"/>
              <a:t>10 {Prod1=C,                                          </a:t>
            </a:r>
          </a:p>
          <a:p>
            <a:pPr>
              <a:spcBef>
                <a:spcPts val="300"/>
              </a:spcBef>
              <a:spcAft>
                <a:spcPts val="300"/>
              </a:spcAft>
            </a:pPr>
            <a:r>
              <a:rPr lang="en-US" sz="3600" dirty="0"/>
              <a:t>    Prod3=H} =&gt; {Prod2=F} 0.044250  0.3557789 1.052211</a:t>
            </a:r>
          </a:p>
          <a:p>
            <a:pPr>
              <a:spcBef>
                <a:spcPts val="300"/>
              </a:spcBef>
              <a:spcAft>
                <a:spcPts val="300"/>
              </a:spcAft>
            </a:pPr>
            <a:r>
              <a:rPr lang="en-US" sz="3600" dirty="0"/>
              <a:t>11 {Prod1=A,                                          </a:t>
            </a:r>
          </a:p>
          <a:p>
            <a:pPr>
              <a:spcBef>
                <a:spcPts val="300"/>
              </a:spcBef>
              <a:spcAft>
                <a:spcPts val="300"/>
              </a:spcAft>
            </a:pPr>
            <a:r>
              <a:rPr lang="en-US" sz="3600" dirty="0"/>
              <a:t>    Prod2=E} =&gt; {Prod3=I} 0.044625  0.5352324 1.051021</a:t>
            </a:r>
          </a:p>
          <a:p>
            <a:pPr>
              <a:spcBef>
                <a:spcPts val="300"/>
              </a:spcBef>
              <a:spcAft>
                <a:spcPts val="300"/>
              </a:spcAft>
            </a:pPr>
            <a:r>
              <a:rPr lang="en-US" sz="3600" dirty="0"/>
              <a:t>12 {Prod1=C,                                          </a:t>
            </a:r>
          </a:p>
          <a:p>
            <a:pPr>
              <a:spcBef>
                <a:spcPts val="300"/>
              </a:spcBef>
              <a:spcAft>
                <a:spcPts val="300"/>
              </a:spcAft>
            </a:pPr>
            <a:r>
              <a:rPr lang="en-US" sz="3600" dirty="0"/>
              <a:t>    Prod2=G} =&gt; {Prod3=I} 0.046375  0.5345821 1.049744</a:t>
            </a:r>
          </a:p>
        </p:txBody>
      </p:sp>
    </p:spTree>
    <p:extLst>
      <p:ext uri="{BB962C8B-B14F-4D97-AF65-F5344CB8AC3E}">
        <p14:creationId xmlns:p14="http://schemas.microsoft.com/office/powerpoint/2010/main" val="2971758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27</a:t>
            </a:fld>
            <a:endParaRPr lang="en-US" dirty="0"/>
          </a:p>
        </p:txBody>
      </p:sp>
      <p:sp>
        <p:nvSpPr>
          <p:cNvPr id="3" name="Title 2"/>
          <p:cNvSpPr>
            <a:spLocks noGrp="1"/>
          </p:cNvSpPr>
          <p:nvPr>
            <p:ph type="title"/>
          </p:nvPr>
        </p:nvSpPr>
        <p:spPr/>
        <p:txBody>
          <a:bodyPr/>
          <a:lstStyle/>
          <a:p>
            <a:r>
              <a:t>Analysis steps and Code (cotn'd…..)</a:t>
            </a:r>
            <a:endParaRPr lang="en-US" dirty="0"/>
          </a:p>
        </p:txBody>
      </p:sp>
      <p:sp>
        <p:nvSpPr>
          <p:cNvPr id="4" name="Text Placeholder 3"/>
          <p:cNvSpPr>
            <a:spLocks noGrp="1"/>
          </p:cNvSpPr>
          <p:nvPr>
            <p:ph type="body" sz="quarter" idx="13"/>
          </p:nvPr>
        </p:nvSpPr>
        <p:spPr/>
        <p:txBody>
          <a:bodyPr>
            <a:normAutofit/>
          </a:bodyPr>
          <a:lstStyle/>
          <a:p>
            <a:pPr>
              <a:spcBef>
                <a:spcPts val="300"/>
              </a:spcBef>
              <a:spcAft>
                <a:spcPts val="300"/>
              </a:spcAft>
            </a:pPr>
            <a:r>
              <a:rPr lang="en-US" sz="900" dirty="0"/>
              <a:t>13 {Prod1=D} =&gt; {Prod2=F} 0.087000  0.3532995 1.044878</a:t>
            </a:r>
          </a:p>
          <a:p>
            <a:pPr>
              <a:spcBef>
                <a:spcPts val="300"/>
              </a:spcBef>
              <a:spcAft>
                <a:spcPts val="300"/>
              </a:spcAft>
            </a:pPr>
            <a:r>
              <a:rPr lang="en-US" sz="900" dirty="0"/>
              <a:t>14 {Prod2=F} =&gt; {Prod1=D} 0.087000  0.2573013 1.044878</a:t>
            </a:r>
          </a:p>
          <a:p>
            <a:pPr>
              <a:spcBef>
                <a:spcPts val="300"/>
              </a:spcBef>
              <a:spcAft>
                <a:spcPts val="300"/>
              </a:spcAft>
            </a:pPr>
            <a:r>
              <a:rPr lang="en-US" sz="900" dirty="0"/>
              <a:t>15 {Prod2=E,                                          </a:t>
            </a:r>
          </a:p>
          <a:p>
            <a:pPr>
              <a:spcBef>
                <a:spcPts val="300"/>
              </a:spcBef>
              <a:spcAft>
                <a:spcPts val="300"/>
              </a:spcAft>
            </a:pPr>
            <a:r>
              <a:rPr lang="en-US" sz="900" dirty="0"/>
              <a:t>    Prod3=H} =&gt; {Prod1=B} 0.041375  0.2660772 1.043440</a:t>
            </a:r>
          </a:p>
          <a:p>
            <a:pPr>
              <a:spcBef>
                <a:spcPts val="300"/>
              </a:spcBef>
              <a:spcAft>
                <a:spcPts val="300"/>
              </a:spcAft>
            </a:pPr>
            <a:r>
              <a:rPr lang="en-US" sz="900" dirty="0"/>
              <a:t>16 {Prod1=A} =&gt; {Prod2=E} 0.083375  0.3436373 1.042905</a:t>
            </a:r>
          </a:p>
          <a:p>
            <a:pPr>
              <a:spcBef>
                <a:spcPts val="300"/>
              </a:spcBef>
              <a:spcAft>
                <a:spcPts val="300"/>
              </a:spcAft>
            </a:pPr>
            <a:r>
              <a:rPr lang="en-US" sz="900" dirty="0"/>
              <a:t>17 {Prod2=E} =&gt; {Prod1=A} 0.083375  0.2530349 1.042905</a:t>
            </a:r>
          </a:p>
          <a:p>
            <a:pPr>
              <a:spcBef>
                <a:spcPts val="300"/>
              </a:spcBef>
              <a:spcAft>
                <a:spcPts val="300"/>
              </a:spcAft>
            </a:pPr>
            <a:r>
              <a:rPr lang="en-US" sz="900" dirty="0"/>
              <a:t>18 {Prod1=A,                                          </a:t>
            </a:r>
          </a:p>
          <a:p>
            <a:pPr>
              <a:spcBef>
                <a:spcPts val="300"/>
              </a:spcBef>
              <a:spcAft>
                <a:spcPts val="300"/>
              </a:spcAft>
            </a:pPr>
            <a:r>
              <a:rPr lang="en-US" sz="900" dirty="0"/>
              <a:t>    Prod2=F} =&gt; {Prod3=H} 0.041125  0.5116641 1.042617</a:t>
            </a:r>
          </a:p>
          <a:p>
            <a:pPr>
              <a:spcBef>
                <a:spcPts val="300"/>
              </a:spcBef>
              <a:spcAft>
                <a:spcPts val="300"/>
              </a:spcAft>
            </a:pPr>
            <a:r>
              <a:rPr lang="en-US" sz="900" dirty="0"/>
              <a:t>19 {Prod1=B,                                          </a:t>
            </a:r>
          </a:p>
          <a:p>
            <a:pPr>
              <a:spcBef>
                <a:spcPts val="300"/>
              </a:spcBef>
              <a:spcAft>
                <a:spcPts val="300"/>
              </a:spcAft>
            </a:pPr>
            <a:r>
              <a:rPr lang="en-US" sz="900" dirty="0"/>
              <a:t>    Prod3=I} =&gt; {Prod2=G} 0.044375  0.3456670 1.039991</a:t>
            </a:r>
          </a:p>
          <a:p>
            <a:pPr>
              <a:spcBef>
                <a:spcPts val="300"/>
              </a:spcBef>
              <a:spcAft>
                <a:spcPts val="300"/>
              </a:spcAft>
            </a:pPr>
            <a:r>
              <a:rPr lang="en-US" sz="900" dirty="0"/>
              <a:t>20 {Prod1=A,                                          </a:t>
            </a:r>
          </a:p>
          <a:p>
            <a:pPr>
              <a:spcBef>
                <a:spcPts val="300"/>
              </a:spcBef>
              <a:spcAft>
                <a:spcPts val="300"/>
              </a:spcAft>
            </a:pPr>
            <a:r>
              <a:rPr lang="en-US" sz="900" dirty="0"/>
              <a:t>    Prod2=G} =&gt; {Prod3=H} 0.040250  0.5103011 1.039839</a:t>
            </a:r>
          </a:p>
          <a:p>
            <a:pPr>
              <a:spcBef>
                <a:spcPts val="300"/>
              </a:spcBef>
              <a:spcAft>
                <a:spcPts val="300"/>
              </a:spcAft>
            </a:pPr>
            <a:endParaRPr lang="en-US" sz="900" dirty="0"/>
          </a:p>
          <a:p>
            <a:pPr>
              <a:spcBef>
                <a:spcPts val="300"/>
              </a:spcBef>
              <a:spcAft>
                <a:spcPts val="300"/>
              </a:spcAft>
            </a:pPr>
            <a:endParaRPr lang="en-US" sz="900" dirty="0"/>
          </a:p>
          <a:p>
            <a:pPr>
              <a:spcBef>
                <a:spcPts val="300"/>
              </a:spcBef>
              <a:spcAft>
                <a:spcPts val="300"/>
              </a:spcAft>
            </a:pPr>
            <a:r>
              <a:rPr lang="en-US" sz="1800" b="1" dirty="0"/>
              <a:t>Conclusion:</a:t>
            </a:r>
          </a:p>
          <a:p>
            <a:pPr marL="0" indent="0" algn="just">
              <a:spcBef>
                <a:spcPts val="300"/>
              </a:spcBef>
              <a:spcAft>
                <a:spcPts val="300"/>
              </a:spcAft>
              <a:buNone/>
            </a:pPr>
            <a:r>
              <a:rPr lang="en-US" sz="1800" dirty="0"/>
              <a:t>Based on the above results we can say the whenever Product A and Product I will be bought together, there are high chances that product E will also be bought. Similarly we can interpret the other rows and plan the promotions or store layouts to catch customer’s attention.</a:t>
            </a:r>
          </a:p>
          <a:p>
            <a:pPr algn="just">
              <a:spcBef>
                <a:spcPts val="300"/>
              </a:spcBef>
              <a:spcAft>
                <a:spcPts val="300"/>
              </a:spcAft>
            </a:pPr>
            <a:endParaRPr lang="en-US" sz="1800" dirty="0"/>
          </a:p>
        </p:txBody>
      </p:sp>
    </p:spTree>
    <p:extLst>
      <p:ext uri="{BB962C8B-B14F-4D97-AF65-F5344CB8AC3E}">
        <p14:creationId xmlns:p14="http://schemas.microsoft.com/office/powerpoint/2010/main" val="3957311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3</a:t>
            </a:fld>
            <a:endParaRPr lang="en-US" dirty="0"/>
          </a:p>
        </p:txBody>
      </p:sp>
      <p:sp>
        <p:nvSpPr>
          <p:cNvPr id="3" name="Title 2"/>
          <p:cNvSpPr>
            <a:spLocks noGrp="1"/>
          </p:cNvSpPr>
          <p:nvPr>
            <p:ph type="title"/>
          </p:nvPr>
        </p:nvSpPr>
        <p:spPr/>
        <p:txBody>
          <a:bodyPr/>
          <a:lstStyle/>
          <a:p>
            <a:r>
              <a:rPr lang="en-IN" dirty="0"/>
              <a:t>Introduction</a:t>
            </a:r>
          </a:p>
        </p:txBody>
      </p:sp>
      <p:sp>
        <p:nvSpPr>
          <p:cNvPr id="4" name="Text Placeholder 3"/>
          <p:cNvSpPr>
            <a:spLocks noGrp="1"/>
          </p:cNvSpPr>
          <p:nvPr>
            <p:ph type="body" sz="quarter" idx="13"/>
          </p:nvPr>
        </p:nvSpPr>
        <p:spPr/>
        <p:txBody>
          <a:bodyPr/>
          <a:lstStyle/>
          <a:p>
            <a:r>
              <a:rPr lang="en-IN" dirty="0"/>
              <a:t>Market Basket Analysis (MBA) is the data analytics technique which is widely used in the consumer package goods to identify which items are purchased together. The classic example of MBA is diapers and beer.</a:t>
            </a:r>
          </a:p>
          <a:p>
            <a:r>
              <a:rPr lang="en-IN" dirty="0"/>
              <a:t>One super market store discovered in its analysis that the customers that bought diapers often buy beer as well, have put diapers close to the beer coolers, and their sales increased dramatically.  Further to start with the market basket analysis there are few concepts which are explained.</a:t>
            </a:r>
          </a:p>
          <a:p>
            <a:pPr marL="285750" indent="-285750">
              <a:buFont typeface="Wingdings" panose="05000000000000000000" pitchFamily="2" charset="2"/>
              <a:buChar char="Ø"/>
            </a:pPr>
            <a:r>
              <a:rPr lang="en-IN" dirty="0"/>
              <a:t>Sales Transactions – there are 20 transactions are shown which are extracted from the bills paid by the customers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22307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4</a:t>
            </a:fld>
            <a:endParaRPr lang="en-US" dirty="0"/>
          </a:p>
        </p:txBody>
      </p:sp>
      <p:sp>
        <p:nvSpPr>
          <p:cNvPr id="3" name="Title 2"/>
          <p:cNvSpPr>
            <a:spLocks noGrp="1"/>
          </p:cNvSpPr>
          <p:nvPr>
            <p:ph type="title"/>
          </p:nvPr>
        </p:nvSpPr>
        <p:spPr/>
        <p:txBody>
          <a:bodyPr/>
          <a:lstStyle/>
          <a:p>
            <a:r>
              <a:rPr lang="en-IN" dirty="0"/>
              <a:t>Sales transaction as recorded</a:t>
            </a:r>
          </a:p>
        </p:txBody>
      </p:sp>
      <p:sp>
        <p:nvSpPr>
          <p:cNvPr id="4" name="Text Placeholder 3"/>
          <p:cNvSpPr>
            <a:spLocks noGrp="1"/>
          </p:cNvSpPr>
          <p:nvPr>
            <p:ph type="body" sz="quarter" idx="13"/>
          </p:nvPr>
        </p:nvSpPr>
        <p:spPr/>
        <p:txBody>
          <a:bodyPr/>
          <a:lstStyle/>
          <a:p>
            <a:r>
              <a:rPr lang="en-IN" dirty="0"/>
              <a:t>	</a:t>
            </a:r>
          </a:p>
        </p:txBody>
      </p:sp>
      <p:graphicFrame>
        <p:nvGraphicFramePr>
          <p:cNvPr id="5" name="Table 4"/>
          <p:cNvGraphicFramePr>
            <a:graphicFrameLocks noGrp="1"/>
          </p:cNvGraphicFramePr>
          <p:nvPr/>
        </p:nvGraphicFramePr>
        <p:xfrm>
          <a:off x="1636780" y="1143003"/>
          <a:ext cx="9107420" cy="4724407"/>
        </p:xfrm>
        <a:graphic>
          <a:graphicData uri="http://schemas.openxmlformats.org/drawingml/2006/table">
            <a:tbl>
              <a:tblPr>
                <a:tableStyleId>{5C22544A-7EE6-4342-B048-85BDC9FD1C3A}</a:tableStyleId>
              </a:tblPr>
              <a:tblGrid>
                <a:gridCol w="910742">
                  <a:extLst>
                    <a:ext uri="{9D8B030D-6E8A-4147-A177-3AD203B41FA5}">
                      <a16:colId xmlns:a16="http://schemas.microsoft.com/office/drawing/2014/main" val="20000"/>
                    </a:ext>
                  </a:extLst>
                </a:gridCol>
                <a:gridCol w="910742">
                  <a:extLst>
                    <a:ext uri="{9D8B030D-6E8A-4147-A177-3AD203B41FA5}">
                      <a16:colId xmlns:a16="http://schemas.microsoft.com/office/drawing/2014/main" val="20001"/>
                    </a:ext>
                  </a:extLst>
                </a:gridCol>
                <a:gridCol w="910742">
                  <a:extLst>
                    <a:ext uri="{9D8B030D-6E8A-4147-A177-3AD203B41FA5}">
                      <a16:colId xmlns:a16="http://schemas.microsoft.com/office/drawing/2014/main" val="20002"/>
                    </a:ext>
                  </a:extLst>
                </a:gridCol>
                <a:gridCol w="910742">
                  <a:extLst>
                    <a:ext uri="{9D8B030D-6E8A-4147-A177-3AD203B41FA5}">
                      <a16:colId xmlns:a16="http://schemas.microsoft.com/office/drawing/2014/main" val="20003"/>
                    </a:ext>
                  </a:extLst>
                </a:gridCol>
                <a:gridCol w="910742">
                  <a:extLst>
                    <a:ext uri="{9D8B030D-6E8A-4147-A177-3AD203B41FA5}">
                      <a16:colId xmlns:a16="http://schemas.microsoft.com/office/drawing/2014/main" val="20004"/>
                    </a:ext>
                  </a:extLst>
                </a:gridCol>
                <a:gridCol w="910742">
                  <a:extLst>
                    <a:ext uri="{9D8B030D-6E8A-4147-A177-3AD203B41FA5}">
                      <a16:colId xmlns:a16="http://schemas.microsoft.com/office/drawing/2014/main" val="20005"/>
                    </a:ext>
                  </a:extLst>
                </a:gridCol>
                <a:gridCol w="910742">
                  <a:extLst>
                    <a:ext uri="{9D8B030D-6E8A-4147-A177-3AD203B41FA5}">
                      <a16:colId xmlns:a16="http://schemas.microsoft.com/office/drawing/2014/main" val="20006"/>
                    </a:ext>
                  </a:extLst>
                </a:gridCol>
                <a:gridCol w="910742">
                  <a:extLst>
                    <a:ext uri="{9D8B030D-6E8A-4147-A177-3AD203B41FA5}">
                      <a16:colId xmlns:a16="http://schemas.microsoft.com/office/drawing/2014/main" val="20007"/>
                    </a:ext>
                  </a:extLst>
                </a:gridCol>
                <a:gridCol w="910742">
                  <a:extLst>
                    <a:ext uri="{9D8B030D-6E8A-4147-A177-3AD203B41FA5}">
                      <a16:colId xmlns:a16="http://schemas.microsoft.com/office/drawing/2014/main" val="20008"/>
                    </a:ext>
                  </a:extLst>
                </a:gridCol>
                <a:gridCol w="910742">
                  <a:extLst>
                    <a:ext uri="{9D8B030D-6E8A-4147-A177-3AD203B41FA5}">
                      <a16:colId xmlns:a16="http://schemas.microsoft.com/office/drawing/2014/main" val="20009"/>
                    </a:ext>
                  </a:extLst>
                </a:gridCol>
              </a:tblGrid>
              <a:tr h="248653">
                <a:tc>
                  <a:txBody>
                    <a:bodyPr/>
                    <a:lstStyle/>
                    <a:p>
                      <a:pPr algn="l" fontAlgn="b"/>
                      <a:r>
                        <a:rPr lang="en-IN" sz="1200" b="1" i="0" u="none" strike="noStrike" dirty="0">
                          <a:solidFill>
                            <a:srgbClr val="000000"/>
                          </a:solidFill>
                          <a:effectLst/>
                          <a:latin typeface="Calibri" panose="020F0502020204030204" pitchFamily="34" charset="0"/>
                        </a:rPr>
                        <a:t>Trans.1</a:t>
                      </a:r>
                    </a:p>
                  </a:txBody>
                  <a:tcPr marL="9525" marR="9525" marT="9525" marB="0" anchor="b"/>
                </a:tc>
                <a:tc>
                  <a:txBody>
                    <a:bodyPr/>
                    <a:lstStyle/>
                    <a:p>
                      <a:pPr algn="l" fontAlgn="b"/>
                      <a:r>
                        <a:rPr lang="en-IN" sz="1200" u="none" strike="noStrike">
                          <a:effectLst/>
                        </a:rPr>
                        <a:t>Tras2</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Tras.3</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Tras.4</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Tras.5</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Trans.6</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Trans.7</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Trans.8</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Trans.9</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Trans10</a:t>
                      </a:r>
                      <a:endParaRPr lang="en-IN"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48653">
                <a:tc>
                  <a:txBody>
                    <a:bodyPr/>
                    <a:lstStyle/>
                    <a:p>
                      <a:pPr algn="l" fontAlgn="b"/>
                      <a:r>
                        <a:rPr lang="en-IN" sz="1200" u="none" strike="noStrike">
                          <a:effectLst/>
                        </a:rPr>
                        <a:t>bread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bologna</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bananas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buns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buns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bread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bananas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bologna</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bananas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bread </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248653">
                <a:tc>
                  <a:txBody>
                    <a:bodyPr/>
                    <a:lstStyle/>
                    <a:p>
                      <a:pPr algn="l" fontAlgn="b"/>
                      <a:r>
                        <a:rPr lang="en-IN" sz="1200" u="none" strike="noStrike" dirty="0">
                          <a:effectLst/>
                        </a:rPr>
                        <a:t>butter</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bread</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bread</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chips</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chips</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butter</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cereal</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bread </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bologna</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butter </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248653">
                <a:tc>
                  <a:txBody>
                    <a:bodyPr/>
                    <a:lstStyle/>
                    <a:p>
                      <a:pPr algn="l" fontAlgn="b"/>
                      <a:r>
                        <a:rPr lang="en-IN" sz="1200" u="none" strike="noStrike" dirty="0">
                          <a:effectLst/>
                        </a:rPr>
                        <a:t>eggs</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cheese</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butter</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hotdogs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hotdogs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cereal</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eggs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buns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bread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cereal</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48653">
                <a:tc>
                  <a:txBody>
                    <a:bodyPr/>
                    <a:lstStyle/>
                    <a:p>
                      <a:pPr algn="l" fontAlgn="b"/>
                      <a:r>
                        <a:rPr lang="en-IN" sz="1200" u="none" strike="noStrike">
                          <a:effectLst/>
                        </a:rPr>
                        <a:t>milk</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chips</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cheese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musturd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musturd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eggs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milk</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cheese</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cheese</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eggs</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248653">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mayo</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oranges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soda</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pickles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milk</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bananas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chips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milk</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milk</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248653">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soda</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soda</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hotdogs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oranges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 </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248653">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mayo</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soda</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 </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248653">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 </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musturd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 </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248653">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soda</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 </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248653">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 </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248653">
                <a:tc>
                  <a:txBody>
                    <a:bodyPr/>
                    <a:lstStyle/>
                    <a:p>
                      <a:pPr algn="l" fontAlgn="b"/>
                      <a:r>
                        <a:rPr lang="en-IN" sz="1200" u="none" strike="noStrike">
                          <a:effectLst/>
                        </a:rPr>
                        <a:t>Tras.11</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Tras.12</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Tras.13</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Tras.14</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Tras.15</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Trans.16</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Trans.17</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Trans.18</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Trans.19</a:t>
                      </a:r>
                      <a:endParaRPr lang="en-IN"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Trans.20</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248653">
                <a:tc>
                  <a:txBody>
                    <a:bodyPr/>
                    <a:lstStyle/>
                    <a:p>
                      <a:pPr algn="l" fontAlgn="b"/>
                      <a:r>
                        <a:rPr lang="en-IN" sz="1200" u="none" strike="noStrike">
                          <a:effectLst/>
                        </a:rPr>
                        <a:t>bananas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bread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bananas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bread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bologna</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bread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bananas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buns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chips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bologna</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248653">
                <a:tc>
                  <a:txBody>
                    <a:bodyPr/>
                    <a:lstStyle/>
                    <a:p>
                      <a:pPr algn="l" fontAlgn="b"/>
                      <a:r>
                        <a:rPr lang="en-IN" sz="1200" u="none" strike="noStrike">
                          <a:effectLst/>
                        </a:rPr>
                        <a:t>chips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butter</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bologna</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cereal</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bread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milk</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chips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cheese</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pickles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bread</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r h="248653">
                <a:tc>
                  <a:txBody>
                    <a:bodyPr/>
                    <a:lstStyle/>
                    <a:p>
                      <a:pPr algn="l" fontAlgn="b"/>
                      <a:r>
                        <a:rPr lang="en-IN" sz="1200" u="none" strike="noStrike">
                          <a:effectLst/>
                        </a:rPr>
                        <a:t>soda</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eggs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bread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egg</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cheese</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butter</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htdogs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chips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soda</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cheese</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4"/>
                  </a:ext>
                </a:extLst>
              </a:tr>
              <a:tr h="248653">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milk</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cheese</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milk</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chips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eggs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soda</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hotdoga</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chips</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5"/>
                  </a:ext>
                </a:extLst>
              </a:tr>
              <a:tr h="248653">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oranges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mayo</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mayo</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oranges</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musturd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mayo</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6"/>
                  </a:ext>
                </a:extLst>
              </a:tr>
              <a:tr h="248653">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musturd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musturd</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soda</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err="1">
                          <a:effectLst/>
                        </a:rPr>
                        <a:t>musturd</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7"/>
                  </a:ext>
                </a:extLst>
              </a:tr>
              <a:tr h="248653">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soda</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200" u="none" strike="noStrike" dirty="0">
                          <a:effectLst/>
                        </a:rPr>
                        <a:t>soda</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39006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sz="quarter" idx="13"/>
          </p:nvPr>
        </p:nvSpPr>
        <p:spPr/>
        <p:txBody>
          <a:bodyPr/>
          <a:lstStyle/>
          <a:p>
            <a:r>
              <a:rPr lang="en-US" b="1" dirty="0"/>
              <a:t>Conditional probability</a:t>
            </a:r>
            <a:r>
              <a:rPr lang="en-US" dirty="0"/>
              <a:t>: </a:t>
            </a:r>
          </a:p>
          <a:p>
            <a:endParaRPr lang="en-US" dirty="0"/>
          </a:p>
          <a:p>
            <a:r>
              <a:rPr lang="en-US" dirty="0"/>
              <a:t>p(A|B) is the probability of event A occurring, given that event B occurs. </a:t>
            </a:r>
          </a:p>
          <a:p>
            <a:r>
              <a:rPr lang="en-US" dirty="0"/>
              <a:t>For example, given that you drew a red card, what’s the probability that it’s a four (p(</a:t>
            </a:r>
            <a:r>
              <a:rPr lang="en-US" dirty="0" err="1"/>
              <a:t>four|red</a:t>
            </a:r>
            <a:r>
              <a:rPr lang="en-US" dirty="0"/>
              <a:t>))=2/26=1/13. So out of the 26 red cards (given a red card), there are two fours so 2/26=1/13.</a:t>
            </a:r>
            <a:endParaRPr lang="en-IN" dirty="0"/>
          </a:p>
        </p:txBody>
      </p:sp>
    </p:spTree>
    <p:extLst>
      <p:ext uri="{BB962C8B-B14F-4D97-AF65-F5344CB8AC3E}">
        <p14:creationId xmlns:p14="http://schemas.microsoft.com/office/powerpoint/2010/main" val="106655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6</a:t>
            </a:fld>
            <a:endParaRPr lang="en-US" dirty="0"/>
          </a:p>
        </p:txBody>
      </p:sp>
      <p:sp>
        <p:nvSpPr>
          <p:cNvPr id="3" name="Title 2"/>
          <p:cNvSpPr>
            <a:spLocks noGrp="1"/>
          </p:cNvSpPr>
          <p:nvPr>
            <p:ph type="title"/>
          </p:nvPr>
        </p:nvSpPr>
        <p:spPr/>
        <p:txBody>
          <a:bodyPr/>
          <a:lstStyle/>
          <a:p>
            <a:r>
              <a:rPr lang="en-IN" dirty="0"/>
              <a:t>Concepts -</a:t>
            </a:r>
          </a:p>
        </p:txBody>
      </p:sp>
      <p:sp>
        <p:nvSpPr>
          <p:cNvPr id="4" name="Text Placeholder 3"/>
          <p:cNvSpPr>
            <a:spLocks noGrp="1"/>
          </p:cNvSpPr>
          <p:nvPr>
            <p:ph type="body" sz="quarter" idx="13"/>
          </p:nvPr>
        </p:nvSpPr>
        <p:spPr/>
        <p:txBody>
          <a:bodyPr/>
          <a:lstStyle/>
          <a:p>
            <a:pPr marL="285750" indent="-285750" algn="just">
              <a:buFont typeface="Wingdings" panose="05000000000000000000" pitchFamily="2" charset="2"/>
              <a:buChar char="§"/>
            </a:pPr>
            <a:r>
              <a:rPr lang="en-IN" b="1" dirty="0"/>
              <a:t>Support</a:t>
            </a:r>
            <a:r>
              <a:rPr lang="en-IN" dirty="0"/>
              <a:t> – There is the often little benefit in examining extremely rare events. Support is one way to filter such events. The support of the item is the number of transactions containing that item. Items not meeting the minimum criteria can be excluded from the further analysis.  For our purposes, we will assume the minimum support requirement of four.  Next slide will show that pickles do meet our minimum support requirement. Pickles fail to meet our minimum criteria.</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575087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335138132"/>
              </p:ext>
            </p:extLst>
          </p:nvPr>
        </p:nvGraphicFramePr>
        <p:xfrm>
          <a:off x="772730" y="768087"/>
          <a:ext cx="10650830" cy="5366018"/>
        </p:xfrm>
        <a:graphic>
          <a:graphicData uri="http://schemas.openxmlformats.org/drawingml/2006/table">
            <a:tbl>
              <a:tblPr>
                <a:tableStyleId>{5C22544A-7EE6-4342-B048-85BDC9FD1C3A}</a:tableStyleId>
              </a:tblPr>
              <a:tblGrid>
                <a:gridCol w="1065083">
                  <a:extLst>
                    <a:ext uri="{9D8B030D-6E8A-4147-A177-3AD203B41FA5}">
                      <a16:colId xmlns:a16="http://schemas.microsoft.com/office/drawing/2014/main" val="20000"/>
                    </a:ext>
                  </a:extLst>
                </a:gridCol>
                <a:gridCol w="1065083">
                  <a:extLst>
                    <a:ext uri="{9D8B030D-6E8A-4147-A177-3AD203B41FA5}">
                      <a16:colId xmlns:a16="http://schemas.microsoft.com/office/drawing/2014/main" val="20001"/>
                    </a:ext>
                  </a:extLst>
                </a:gridCol>
                <a:gridCol w="1065083">
                  <a:extLst>
                    <a:ext uri="{9D8B030D-6E8A-4147-A177-3AD203B41FA5}">
                      <a16:colId xmlns:a16="http://schemas.microsoft.com/office/drawing/2014/main" val="20002"/>
                    </a:ext>
                  </a:extLst>
                </a:gridCol>
                <a:gridCol w="1065083">
                  <a:extLst>
                    <a:ext uri="{9D8B030D-6E8A-4147-A177-3AD203B41FA5}">
                      <a16:colId xmlns:a16="http://schemas.microsoft.com/office/drawing/2014/main" val="20003"/>
                    </a:ext>
                  </a:extLst>
                </a:gridCol>
                <a:gridCol w="1065083">
                  <a:extLst>
                    <a:ext uri="{9D8B030D-6E8A-4147-A177-3AD203B41FA5}">
                      <a16:colId xmlns:a16="http://schemas.microsoft.com/office/drawing/2014/main" val="20004"/>
                    </a:ext>
                  </a:extLst>
                </a:gridCol>
                <a:gridCol w="1065083">
                  <a:extLst>
                    <a:ext uri="{9D8B030D-6E8A-4147-A177-3AD203B41FA5}">
                      <a16:colId xmlns:a16="http://schemas.microsoft.com/office/drawing/2014/main" val="20005"/>
                    </a:ext>
                  </a:extLst>
                </a:gridCol>
                <a:gridCol w="1065083">
                  <a:extLst>
                    <a:ext uri="{9D8B030D-6E8A-4147-A177-3AD203B41FA5}">
                      <a16:colId xmlns:a16="http://schemas.microsoft.com/office/drawing/2014/main" val="20006"/>
                    </a:ext>
                  </a:extLst>
                </a:gridCol>
                <a:gridCol w="1065083">
                  <a:extLst>
                    <a:ext uri="{9D8B030D-6E8A-4147-A177-3AD203B41FA5}">
                      <a16:colId xmlns:a16="http://schemas.microsoft.com/office/drawing/2014/main" val="20007"/>
                    </a:ext>
                  </a:extLst>
                </a:gridCol>
                <a:gridCol w="1065083">
                  <a:extLst>
                    <a:ext uri="{9D8B030D-6E8A-4147-A177-3AD203B41FA5}">
                      <a16:colId xmlns:a16="http://schemas.microsoft.com/office/drawing/2014/main" val="20008"/>
                    </a:ext>
                  </a:extLst>
                </a:gridCol>
                <a:gridCol w="1065083">
                  <a:extLst>
                    <a:ext uri="{9D8B030D-6E8A-4147-A177-3AD203B41FA5}">
                      <a16:colId xmlns:a16="http://schemas.microsoft.com/office/drawing/2014/main" val="20009"/>
                    </a:ext>
                  </a:extLst>
                </a:gridCol>
              </a:tblGrid>
              <a:tr h="282422">
                <a:tc>
                  <a:txBody>
                    <a:bodyPr/>
                    <a:lstStyle/>
                    <a:p>
                      <a:pPr algn="l" fontAlgn="b"/>
                      <a:r>
                        <a:rPr lang="en-IN" sz="1100" b="1" i="0" u="none" strike="noStrike" dirty="0">
                          <a:solidFill>
                            <a:srgbClr val="000000"/>
                          </a:solidFill>
                          <a:effectLst/>
                          <a:latin typeface="Calibri" panose="020F0502020204030204" pitchFamily="34" charset="0"/>
                        </a:rPr>
                        <a:t>Tras.1</a:t>
                      </a:r>
                      <a:endParaRPr lang="en-IN" sz="1100" u="none" strike="noStrike" dirty="0">
                        <a:effectLst/>
                      </a:endParaRPr>
                    </a:p>
                  </a:txBody>
                  <a:tcPr marL="9525" marR="9525" marT="9525" marB="0" anchor="b"/>
                </a:tc>
                <a:tc>
                  <a:txBody>
                    <a:bodyPr/>
                    <a:lstStyle/>
                    <a:p>
                      <a:pPr algn="l" fontAlgn="b"/>
                      <a:r>
                        <a:rPr lang="en-IN" sz="1100" u="none" strike="noStrike">
                          <a:effectLst/>
                        </a:rPr>
                        <a:t>Tras2</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Tras.3</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Trans.6</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Trans.8</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Trans10</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82422">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bologna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bananas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bananas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bologna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bananas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282422">
                <a:tc>
                  <a:txBody>
                    <a:bodyPr/>
                    <a:lstStyle/>
                    <a:p>
                      <a:pPr algn="l" fontAlgn="b"/>
                      <a:r>
                        <a:rPr lang="en-IN" sz="1100" u="none" strike="noStrike">
                          <a:effectLst/>
                        </a:rPr>
                        <a:t>butter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butter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cereal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bologna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butter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282422">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butter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hotdogs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hotdogs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cereal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cereal</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82422">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282422">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mayo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oranges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pickles</a:t>
                      </a:r>
                      <a:endParaRPr lang="en-IN" sz="1100" b="1"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bananas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282422">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hotdogs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oranges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282422">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mayo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282422">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282422">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282422">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282422">
                <a:tc>
                  <a:txBody>
                    <a:bodyPr/>
                    <a:lstStyle/>
                    <a:p>
                      <a:pPr algn="l" fontAlgn="b"/>
                      <a:r>
                        <a:rPr lang="en-IN" sz="1100" u="none" strike="noStrike">
                          <a:effectLst/>
                        </a:rPr>
                        <a:t>Tras.11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Tras.12</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Tras.13</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Tras.14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Tras.15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Trans.16</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Trans.17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Trans.18</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Trans.19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Trans.20</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282422">
                <a:tc>
                  <a:txBody>
                    <a:bodyPr/>
                    <a:lstStyle/>
                    <a:p>
                      <a:pPr algn="l" fontAlgn="b"/>
                      <a:r>
                        <a:rPr lang="en-IN" sz="1100" u="none" strike="noStrike">
                          <a:effectLst/>
                        </a:rPr>
                        <a:t>bananas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bananas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bologna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bananas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bologna</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282422">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butter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bologna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cereal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pickles</a:t>
                      </a:r>
                      <a:endParaRPr lang="en-IN" sz="1100" b="1"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r h="282422">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egg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butter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htdogs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4"/>
                  </a:ext>
                </a:extLst>
              </a:tr>
              <a:tr h="282422">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hotdoga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5"/>
                  </a:ext>
                </a:extLst>
              </a:tr>
              <a:tr h="282422">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oranges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mayo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mayo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oranges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mayo</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6"/>
                  </a:ext>
                </a:extLst>
              </a:tr>
              <a:tr h="282422">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7"/>
                  </a:ext>
                </a:extLst>
              </a:tr>
              <a:tr h="282422">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soda</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56317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8</a:t>
            </a:fld>
            <a:endParaRPr lang="en-US" dirty="0"/>
          </a:p>
        </p:txBody>
      </p:sp>
      <p:sp>
        <p:nvSpPr>
          <p:cNvPr id="3" name="Title 2"/>
          <p:cNvSpPr>
            <a:spLocks noGrp="1"/>
          </p:cNvSpPr>
          <p:nvPr>
            <p:ph type="title"/>
          </p:nvPr>
        </p:nvSpPr>
        <p:spPr/>
        <p:txBody>
          <a:bodyPr/>
          <a:lstStyle/>
          <a:p>
            <a:r>
              <a:rPr lang="en-IN" dirty="0"/>
              <a:t>Concepts -</a:t>
            </a:r>
          </a:p>
        </p:txBody>
      </p:sp>
      <p:sp>
        <p:nvSpPr>
          <p:cNvPr id="4" name="Text Placeholder 3"/>
          <p:cNvSpPr>
            <a:spLocks noGrp="1"/>
          </p:cNvSpPr>
          <p:nvPr>
            <p:ph type="body" sz="quarter" idx="13"/>
          </p:nvPr>
        </p:nvSpPr>
        <p:spPr/>
        <p:txBody>
          <a:bodyPr>
            <a:normAutofit/>
          </a:bodyPr>
          <a:lstStyle/>
          <a:p>
            <a:pPr marL="285750" indent="-285750" algn="just">
              <a:buFont typeface="Wingdings" panose="05000000000000000000" pitchFamily="2" charset="2"/>
              <a:buChar char="§"/>
            </a:pPr>
            <a:r>
              <a:rPr lang="en-IN" sz="1800" b="1" dirty="0"/>
              <a:t>Pairs</a:t>
            </a:r>
            <a:r>
              <a:rPr lang="en-IN" sz="1800" dirty="0"/>
              <a:t> – We then create all possible pairs of surviving items. Each pair is then checked to see that it, too, meets the minimum support requirement. The support of each pair of items is the number of transactions containing that pair. Pairs of items not meeting the minimum support criteria are excluding from the further processing. Limiting ourselves to surviving items is the key point of the aprior algorithms. In the following table, bananas and oranges each have a support of 5, but the pair (bananas, oranges) only has a support of 3, which is the less of our requirement 4, so that the pairing will be excluded. The following will show the above criteria -</a:t>
            </a:r>
          </a:p>
          <a:p>
            <a:pPr algn="just"/>
            <a:endParaRPr lang="en-IN" sz="1800" dirty="0"/>
          </a:p>
        </p:txBody>
      </p:sp>
      <p:graphicFrame>
        <p:nvGraphicFramePr>
          <p:cNvPr id="5" name="Table 4"/>
          <p:cNvGraphicFramePr>
            <a:graphicFrameLocks noGrp="1"/>
          </p:cNvGraphicFramePr>
          <p:nvPr>
            <p:extLst>
              <p:ext uri="{D42A27DB-BD31-4B8C-83A1-F6EECF244321}">
                <p14:modId xmlns:p14="http://schemas.microsoft.com/office/powerpoint/2010/main" val="99545492"/>
              </p:ext>
            </p:extLst>
          </p:nvPr>
        </p:nvGraphicFramePr>
        <p:xfrm>
          <a:off x="875758" y="2665935"/>
          <a:ext cx="10722350" cy="3826942"/>
        </p:xfrm>
        <a:graphic>
          <a:graphicData uri="http://schemas.openxmlformats.org/drawingml/2006/table">
            <a:tbl>
              <a:tblPr>
                <a:tableStyleId>{5C22544A-7EE6-4342-B048-85BDC9FD1C3A}</a:tableStyleId>
              </a:tblPr>
              <a:tblGrid>
                <a:gridCol w="1072235">
                  <a:extLst>
                    <a:ext uri="{9D8B030D-6E8A-4147-A177-3AD203B41FA5}">
                      <a16:colId xmlns:a16="http://schemas.microsoft.com/office/drawing/2014/main" val="20000"/>
                    </a:ext>
                  </a:extLst>
                </a:gridCol>
                <a:gridCol w="1072235">
                  <a:extLst>
                    <a:ext uri="{9D8B030D-6E8A-4147-A177-3AD203B41FA5}">
                      <a16:colId xmlns:a16="http://schemas.microsoft.com/office/drawing/2014/main" val="20001"/>
                    </a:ext>
                  </a:extLst>
                </a:gridCol>
                <a:gridCol w="1072235">
                  <a:extLst>
                    <a:ext uri="{9D8B030D-6E8A-4147-A177-3AD203B41FA5}">
                      <a16:colId xmlns:a16="http://schemas.microsoft.com/office/drawing/2014/main" val="20002"/>
                    </a:ext>
                  </a:extLst>
                </a:gridCol>
                <a:gridCol w="1072235">
                  <a:extLst>
                    <a:ext uri="{9D8B030D-6E8A-4147-A177-3AD203B41FA5}">
                      <a16:colId xmlns:a16="http://schemas.microsoft.com/office/drawing/2014/main" val="20003"/>
                    </a:ext>
                  </a:extLst>
                </a:gridCol>
                <a:gridCol w="1072235">
                  <a:extLst>
                    <a:ext uri="{9D8B030D-6E8A-4147-A177-3AD203B41FA5}">
                      <a16:colId xmlns:a16="http://schemas.microsoft.com/office/drawing/2014/main" val="20004"/>
                    </a:ext>
                  </a:extLst>
                </a:gridCol>
                <a:gridCol w="1072235">
                  <a:extLst>
                    <a:ext uri="{9D8B030D-6E8A-4147-A177-3AD203B41FA5}">
                      <a16:colId xmlns:a16="http://schemas.microsoft.com/office/drawing/2014/main" val="20005"/>
                    </a:ext>
                  </a:extLst>
                </a:gridCol>
                <a:gridCol w="1072235">
                  <a:extLst>
                    <a:ext uri="{9D8B030D-6E8A-4147-A177-3AD203B41FA5}">
                      <a16:colId xmlns:a16="http://schemas.microsoft.com/office/drawing/2014/main" val="20006"/>
                    </a:ext>
                  </a:extLst>
                </a:gridCol>
                <a:gridCol w="1072235">
                  <a:extLst>
                    <a:ext uri="{9D8B030D-6E8A-4147-A177-3AD203B41FA5}">
                      <a16:colId xmlns:a16="http://schemas.microsoft.com/office/drawing/2014/main" val="20007"/>
                    </a:ext>
                  </a:extLst>
                </a:gridCol>
                <a:gridCol w="1072235">
                  <a:extLst>
                    <a:ext uri="{9D8B030D-6E8A-4147-A177-3AD203B41FA5}">
                      <a16:colId xmlns:a16="http://schemas.microsoft.com/office/drawing/2014/main" val="20008"/>
                    </a:ext>
                  </a:extLst>
                </a:gridCol>
                <a:gridCol w="1072235">
                  <a:extLst>
                    <a:ext uri="{9D8B030D-6E8A-4147-A177-3AD203B41FA5}">
                      <a16:colId xmlns:a16="http://schemas.microsoft.com/office/drawing/2014/main" val="20009"/>
                    </a:ext>
                  </a:extLst>
                </a:gridCol>
              </a:tblGrid>
              <a:tr h="201418">
                <a:tc>
                  <a:txBody>
                    <a:bodyPr/>
                    <a:lstStyle/>
                    <a:p>
                      <a:pPr algn="l" fontAlgn="b"/>
                      <a:r>
                        <a:rPr lang="en-IN" sz="1100" u="none" strike="noStrike" dirty="0">
                          <a:effectLst/>
                        </a:rPr>
                        <a:t>Tras.1</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Tras2</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Tras.3</a:t>
                      </a:r>
                      <a:endParaRPr lang="en-IN" sz="11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Tras.4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Trans.7</a:t>
                      </a:r>
                      <a:endParaRPr lang="en-IN" sz="11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Trans.8</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Trans.9</a:t>
                      </a:r>
                      <a:endParaRPr lang="en-IN" sz="11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Trans10</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01418">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bologna</a:t>
                      </a:r>
                      <a:endParaRPr lang="en-IN" sz="1100" b="1"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bananas</a:t>
                      </a:r>
                      <a:endParaRPr lang="en-IN" sz="1100" b="1" i="0" u="none" strike="noStrike" dirty="0">
                        <a:solidFill>
                          <a:srgbClr val="FF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buns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bananas</a:t>
                      </a:r>
                      <a:endParaRPr lang="en-IN" sz="1100" b="1" i="0" u="none" strike="noStrike" dirty="0">
                        <a:solidFill>
                          <a:srgbClr val="FF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bologna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bananas</a:t>
                      </a:r>
                      <a:endParaRPr lang="en-IN" sz="1100" b="1" i="0" u="none" strike="noStrike" dirty="0">
                        <a:solidFill>
                          <a:srgbClr val="FF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bread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201418">
                <a:tc>
                  <a:txBody>
                    <a:bodyPr/>
                    <a:lstStyle/>
                    <a:p>
                      <a:pPr algn="l" fontAlgn="b"/>
                      <a:r>
                        <a:rPr lang="en-IN" sz="1100" u="none" strike="noStrike">
                          <a:effectLst/>
                        </a:rPr>
                        <a:t>butter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bread</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butter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cereal</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bread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bologna</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butter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201418">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butter</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hotdogs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hotdogs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cereal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eggs</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buns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bread</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cereal</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01418">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cheese </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201418">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mayo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92D050"/>
                          </a:solidFill>
                          <a:effectLst/>
                        </a:rPr>
                        <a:t>oranges</a:t>
                      </a:r>
                      <a:endParaRPr lang="en-IN" sz="1100" b="1" i="0" u="none" strike="noStrike" dirty="0">
                        <a:solidFill>
                          <a:srgbClr val="92D05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pickles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92D050"/>
                          </a:solidFill>
                          <a:effectLst/>
                        </a:rPr>
                        <a:t>Oranges</a:t>
                      </a:r>
                      <a:endParaRPr lang="en-IN" sz="1100" b="1" i="0" u="none" strike="noStrike" dirty="0">
                        <a:solidFill>
                          <a:srgbClr val="92D05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milk</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201418">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hotdogs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92D050"/>
                          </a:solidFill>
                          <a:effectLst/>
                        </a:rPr>
                        <a:t>oranges</a:t>
                      </a:r>
                      <a:endParaRPr lang="en-IN" sz="1100" b="1" i="0" u="none" strike="noStrike" dirty="0">
                        <a:solidFill>
                          <a:srgbClr val="92D05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201418">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dirty="0">
                          <a:effectLst/>
                        </a:rPr>
                        <a:t>mayo</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201418">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201418">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201418">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201418">
                <a:tc>
                  <a:txBody>
                    <a:bodyPr/>
                    <a:lstStyle/>
                    <a:p>
                      <a:pPr algn="l" fontAlgn="b"/>
                      <a:r>
                        <a:rPr lang="en-IN" sz="1100" u="none" strike="noStrike">
                          <a:effectLst/>
                        </a:rPr>
                        <a:t>Tras.11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Tras.12</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Tras.13</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Tras.14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Tras.15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Trans.16</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Trans.17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Trans.18</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Trans.19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Trans.20</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201418">
                <a:tc>
                  <a:txBody>
                    <a:bodyPr/>
                    <a:lstStyle/>
                    <a:p>
                      <a:pPr algn="l" fontAlgn="b"/>
                      <a:r>
                        <a:rPr lang="en-IN" sz="1100" b="1" u="none" strike="noStrike" dirty="0">
                          <a:solidFill>
                            <a:srgbClr val="FF0000"/>
                          </a:solidFill>
                          <a:effectLst/>
                        </a:rPr>
                        <a:t>bananas</a:t>
                      </a:r>
                      <a:endParaRPr lang="en-IN" sz="1100" b="1"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bananas</a:t>
                      </a:r>
                      <a:endParaRPr lang="en-IN" sz="1100" b="1"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bologna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bananas</a:t>
                      </a:r>
                      <a:endParaRPr lang="en-IN" sz="1100" b="1"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bologna</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201418">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butter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bologna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cereal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pickles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r h="201418">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egg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butter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htdogs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chips</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4"/>
                  </a:ext>
                </a:extLst>
              </a:tr>
              <a:tr h="201418">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hotdoga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chips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5"/>
                  </a:ext>
                </a:extLst>
              </a:tr>
              <a:tr h="201418">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92D050"/>
                          </a:solidFill>
                          <a:effectLst/>
                        </a:rPr>
                        <a:t>oranges</a:t>
                      </a:r>
                      <a:endParaRPr lang="en-IN" sz="1100" b="1" i="0" u="none" strike="noStrike" dirty="0">
                        <a:solidFill>
                          <a:srgbClr val="92D05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mayo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mayo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92D050"/>
                          </a:solidFill>
                          <a:effectLst/>
                        </a:rPr>
                        <a:t>oranges</a:t>
                      </a:r>
                      <a:endParaRPr lang="en-IN" sz="1100" b="1" i="0" u="none" strike="noStrike" dirty="0">
                        <a:solidFill>
                          <a:srgbClr val="92D05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mayo</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6"/>
                  </a:ext>
                </a:extLst>
              </a:tr>
              <a:tr h="201418">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err="1">
                          <a:effectLst/>
                        </a:rPr>
                        <a:t>musturd</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7"/>
                  </a:ext>
                </a:extLst>
              </a:tr>
              <a:tr h="201418">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soda</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soda</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77055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pPr/>
              <a:t>9</a:t>
            </a:fld>
            <a:endParaRPr lang="en-US" dirty="0"/>
          </a:p>
        </p:txBody>
      </p:sp>
      <p:sp>
        <p:nvSpPr>
          <p:cNvPr id="3" name="Title 2"/>
          <p:cNvSpPr>
            <a:spLocks noGrp="1"/>
          </p:cNvSpPr>
          <p:nvPr>
            <p:ph type="title"/>
          </p:nvPr>
        </p:nvSpPr>
        <p:spPr/>
        <p:txBody>
          <a:bodyPr/>
          <a:lstStyle/>
          <a:p>
            <a:endParaRPr lang="en-IN"/>
          </a:p>
        </p:txBody>
      </p:sp>
      <p:sp>
        <p:nvSpPr>
          <p:cNvPr id="4" name="Text Placeholder 3"/>
          <p:cNvSpPr>
            <a:spLocks noGrp="1"/>
          </p:cNvSpPr>
          <p:nvPr>
            <p:ph type="body" sz="quarter" idx="13"/>
          </p:nvPr>
        </p:nvSpPr>
        <p:spPr/>
        <p:txBody>
          <a:bodyPr/>
          <a:lstStyle/>
          <a:p>
            <a:pPr marL="285750" indent="-285750" algn="just">
              <a:buFont typeface="Wingdings" panose="05000000000000000000" pitchFamily="2" charset="2"/>
              <a:buChar char="§"/>
            </a:pPr>
            <a:r>
              <a:rPr lang="en-IN" dirty="0"/>
              <a:t>In the following table, chips each support of 10 and bologna each have a support of 6, but the pair (chips, bologna) has a support of 4, so that the pairing of chips ad bologna meets our requirement. The following will show the above criteria -</a:t>
            </a:r>
          </a:p>
        </p:txBody>
      </p:sp>
      <p:graphicFrame>
        <p:nvGraphicFramePr>
          <p:cNvPr id="5" name="Table 4"/>
          <p:cNvGraphicFramePr>
            <a:graphicFrameLocks noGrp="1"/>
          </p:cNvGraphicFramePr>
          <p:nvPr>
            <p:extLst>
              <p:ext uri="{D42A27DB-BD31-4B8C-83A1-F6EECF244321}">
                <p14:modId xmlns:p14="http://schemas.microsoft.com/office/powerpoint/2010/main" val="2196155746"/>
              </p:ext>
            </p:extLst>
          </p:nvPr>
        </p:nvGraphicFramePr>
        <p:xfrm>
          <a:off x="824250" y="2717435"/>
          <a:ext cx="10380370" cy="4018215"/>
        </p:xfrm>
        <a:graphic>
          <a:graphicData uri="http://schemas.openxmlformats.org/drawingml/2006/table">
            <a:tbl>
              <a:tblPr>
                <a:tableStyleId>{5C22544A-7EE6-4342-B048-85BDC9FD1C3A}</a:tableStyleId>
              </a:tblPr>
              <a:tblGrid>
                <a:gridCol w="1038037">
                  <a:extLst>
                    <a:ext uri="{9D8B030D-6E8A-4147-A177-3AD203B41FA5}">
                      <a16:colId xmlns:a16="http://schemas.microsoft.com/office/drawing/2014/main" val="20000"/>
                    </a:ext>
                  </a:extLst>
                </a:gridCol>
                <a:gridCol w="1038037">
                  <a:extLst>
                    <a:ext uri="{9D8B030D-6E8A-4147-A177-3AD203B41FA5}">
                      <a16:colId xmlns:a16="http://schemas.microsoft.com/office/drawing/2014/main" val="20001"/>
                    </a:ext>
                  </a:extLst>
                </a:gridCol>
                <a:gridCol w="1038037">
                  <a:extLst>
                    <a:ext uri="{9D8B030D-6E8A-4147-A177-3AD203B41FA5}">
                      <a16:colId xmlns:a16="http://schemas.microsoft.com/office/drawing/2014/main" val="20002"/>
                    </a:ext>
                  </a:extLst>
                </a:gridCol>
                <a:gridCol w="1038037">
                  <a:extLst>
                    <a:ext uri="{9D8B030D-6E8A-4147-A177-3AD203B41FA5}">
                      <a16:colId xmlns:a16="http://schemas.microsoft.com/office/drawing/2014/main" val="20003"/>
                    </a:ext>
                  </a:extLst>
                </a:gridCol>
                <a:gridCol w="1038037">
                  <a:extLst>
                    <a:ext uri="{9D8B030D-6E8A-4147-A177-3AD203B41FA5}">
                      <a16:colId xmlns:a16="http://schemas.microsoft.com/office/drawing/2014/main" val="20004"/>
                    </a:ext>
                  </a:extLst>
                </a:gridCol>
                <a:gridCol w="1038037">
                  <a:extLst>
                    <a:ext uri="{9D8B030D-6E8A-4147-A177-3AD203B41FA5}">
                      <a16:colId xmlns:a16="http://schemas.microsoft.com/office/drawing/2014/main" val="20005"/>
                    </a:ext>
                  </a:extLst>
                </a:gridCol>
                <a:gridCol w="1038037">
                  <a:extLst>
                    <a:ext uri="{9D8B030D-6E8A-4147-A177-3AD203B41FA5}">
                      <a16:colId xmlns:a16="http://schemas.microsoft.com/office/drawing/2014/main" val="20006"/>
                    </a:ext>
                  </a:extLst>
                </a:gridCol>
                <a:gridCol w="1038037">
                  <a:extLst>
                    <a:ext uri="{9D8B030D-6E8A-4147-A177-3AD203B41FA5}">
                      <a16:colId xmlns:a16="http://schemas.microsoft.com/office/drawing/2014/main" val="20007"/>
                    </a:ext>
                  </a:extLst>
                </a:gridCol>
                <a:gridCol w="1038037">
                  <a:extLst>
                    <a:ext uri="{9D8B030D-6E8A-4147-A177-3AD203B41FA5}">
                      <a16:colId xmlns:a16="http://schemas.microsoft.com/office/drawing/2014/main" val="20008"/>
                    </a:ext>
                  </a:extLst>
                </a:gridCol>
                <a:gridCol w="1038037">
                  <a:extLst>
                    <a:ext uri="{9D8B030D-6E8A-4147-A177-3AD203B41FA5}">
                      <a16:colId xmlns:a16="http://schemas.microsoft.com/office/drawing/2014/main" val="20009"/>
                    </a:ext>
                  </a:extLst>
                </a:gridCol>
              </a:tblGrid>
              <a:tr h="211485">
                <a:tc>
                  <a:txBody>
                    <a:bodyPr/>
                    <a:lstStyle/>
                    <a:p>
                      <a:pPr algn="l" fontAlgn="b"/>
                      <a:r>
                        <a:rPr lang="en-IN" sz="1100" u="none" strike="noStrike" dirty="0">
                          <a:effectLst/>
                        </a:rPr>
                        <a:t>Tras.1</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Tras2</a:t>
                      </a:r>
                      <a:endParaRPr lang="en-IN" sz="11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Tras.3</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Trans.6</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Trans.8</a:t>
                      </a:r>
                      <a:endParaRPr lang="en-IN" sz="11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Trans.9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Trans10</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211485">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92D050"/>
                          </a:solidFill>
                          <a:effectLst/>
                        </a:rPr>
                        <a:t>bologna</a:t>
                      </a:r>
                      <a:endParaRPr lang="en-IN" sz="1100" b="1" i="0" u="none" strike="noStrike" dirty="0">
                        <a:solidFill>
                          <a:srgbClr val="92D05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bananas</a:t>
                      </a:r>
                      <a:endParaRPr lang="en-IN" sz="1100" b="1"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bananas</a:t>
                      </a:r>
                      <a:endParaRPr lang="en-IN" sz="1100" b="1"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92D050"/>
                          </a:solidFill>
                          <a:effectLst/>
                        </a:rPr>
                        <a:t>bologna</a:t>
                      </a:r>
                      <a:endParaRPr lang="en-IN" sz="1100" b="1" i="0" u="none" strike="noStrike" dirty="0">
                        <a:solidFill>
                          <a:srgbClr val="92D05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bananas</a:t>
                      </a:r>
                      <a:endParaRPr lang="en-IN" sz="1100" b="1"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211485">
                <a:tc>
                  <a:txBody>
                    <a:bodyPr/>
                    <a:lstStyle/>
                    <a:p>
                      <a:pPr algn="l" fontAlgn="b"/>
                      <a:r>
                        <a:rPr lang="en-IN" sz="1100" u="none" strike="noStrike">
                          <a:effectLst/>
                        </a:rPr>
                        <a:t>butter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bread</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chips</a:t>
                      </a:r>
                      <a:endParaRPr lang="en-IN" sz="1100" b="1"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chips</a:t>
                      </a:r>
                      <a:endParaRPr lang="en-IN" sz="1100" b="1"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butter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cereal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bread </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b="1" u="none" strike="noStrike" dirty="0">
                          <a:solidFill>
                            <a:srgbClr val="92D050"/>
                          </a:solidFill>
                          <a:effectLst/>
                        </a:rPr>
                        <a:t>bologna</a:t>
                      </a:r>
                      <a:endParaRPr lang="en-IN" sz="1100" b="1" i="0" u="none" strike="noStrike" dirty="0">
                        <a:solidFill>
                          <a:srgbClr val="92D05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butter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211485">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cheese</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butter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hotdogs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hotdogs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cereal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buns</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cereal</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11485">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chips</a:t>
                      </a:r>
                      <a:endParaRPr lang="en-IN" sz="1100" b="1" i="0" u="none" strike="noStrike" dirty="0">
                        <a:solidFill>
                          <a:srgbClr val="FF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cheese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cheese</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211485">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mayo</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oranges</a:t>
                      </a:r>
                      <a:endParaRPr lang="en-IN" sz="1100" b="1" i="0" u="none" strike="noStrike">
                        <a:solidFill>
                          <a:srgbClr val="92D05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pickles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Oranges</a:t>
                      </a:r>
                      <a:endParaRPr lang="en-IN" sz="1100" b="1" i="0" u="none" strike="noStrike">
                        <a:solidFill>
                          <a:srgbClr val="92D05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chips</a:t>
                      </a:r>
                      <a:endParaRPr lang="en-IN" sz="1100" b="1" i="0" u="none" strike="noStrike" dirty="0">
                        <a:solidFill>
                          <a:srgbClr val="FF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211485">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soda</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hotdogs</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oranges</a:t>
                      </a:r>
                      <a:endParaRPr lang="en-IN" sz="1100" b="1" i="0" u="none" strike="noStrike">
                        <a:solidFill>
                          <a:srgbClr val="92D05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211485">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mayo</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211485">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err="1">
                          <a:effectLst/>
                        </a:rPr>
                        <a:t>musturd</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211485">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soda</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211485">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211485">
                <a:tc>
                  <a:txBody>
                    <a:bodyPr/>
                    <a:lstStyle/>
                    <a:p>
                      <a:pPr algn="l" fontAlgn="b"/>
                      <a:r>
                        <a:rPr lang="en-IN" sz="1100" u="none" strike="noStrike">
                          <a:effectLst/>
                        </a:rPr>
                        <a:t>Tras.11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Tras.12</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Tras.13</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Tras.14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Tras.15</a:t>
                      </a:r>
                      <a:endParaRPr lang="en-IN" sz="11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Trans.16</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Trans.17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Trans.18</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Trans.19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Trans.20</a:t>
                      </a:r>
                      <a:endParaRPr lang="en-IN" sz="11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0011"/>
                  </a:ext>
                </a:extLst>
              </a:tr>
              <a:tr h="211485">
                <a:tc>
                  <a:txBody>
                    <a:bodyPr/>
                    <a:lstStyle/>
                    <a:p>
                      <a:pPr algn="l" fontAlgn="b"/>
                      <a:r>
                        <a:rPr lang="en-IN" sz="1100" u="none" strike="noStrike">
                          <a:effectLst/>
                        </a:rPr>
                        <a:t>bananas</a:t>
                      </a:r>
                      <a:endParaRPr lang="en-IN" sz="1100" b="1"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bananas</a:t>
                      </a:r>
                      <a:endParaRPr lang="en-IN" sz="1100" b="1"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92D050"/>
                          </a:solidFill>
                          <a:effectLst/>
                        </a:rPr>
                        <a:t>bologna</a:t>
                      </a:r>
                      <a:endParaRPr lang="en-IN" sz="1100" b="1" i="0" u="none" strike="noStrike" dirty="0">
                        <a:solidFill>
                          <a:srgbClr val="92D05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bananas</a:t>
                      </a:r>
                      <a:endParaRPr lang="en-IN" sz="1100" b="1" i="0" u="none" strike="noStrike">
                        <a:solidFill>
                          <a:srgbClr val="FF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chips</a:t>
                      </a:r>
                      <a:endParaRPr lang="en-IN" sz="1100" b="1"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92D050"/>
                          </a:solidFill>
                          <a:effectLst/>
                        </a:rPr>
                        <a:t>bologna</a:t>
                      </a:r>
                      <a:endParaRPr lang="en-IN" sz="1100" b="1" i="0" u="none" strike="noStrike" dirty="0">
                        <a:solidFill>
                          <a:srgbClr val="92D05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0012"/>
                  </a:ext>
                </a:extLst>
              </a:tr>
              <a:tr h="211485">
                <a:tc>
                  <a:txBody>
                    <a:bodyPr/>
                    <a:lstStyle/>
                    <a:p>
                      <a:pPr algn="l" fontAlgn="b"/>
                      <a:r>
                        <a:rPr lang="en-IN" sz="1100" b="1" u="none" strike="noStrike" dirty="0">
                          <a:solidFill>
                            <a:srgbClr val="FF0000"/>
                          </a:solidFill>
                          <a:effectLst/>
                        </a:rPr>
                        <a:t>chips</a:t>
                      </a:r>
                      <a:endParaRPr lang="en-IN" sz="1100" b="1"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butter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92D050"/>
                          </a:solidFill>
                          <a:effectLst/>
                        </a:rPr>
                        <a:t>bologna</a:t>
                      </a:r>
                      <a:endParaRPr lang="en-IN" sz="1100" b="1" i="0" u="none" strike="noStrike" dirty="0">
                        <a:solidFill>
                          <a:srgbClr val="92D05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cereal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bread</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chips</a:t>
                      </a:r>
                      <a:endParaRPr lang="en-IN" sz="1100" b="1"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pickles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bread</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0013"/>
                  </a:ext>
                </a:extLst>
              </a:tr>
              <a:tr h="211485">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bread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egg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butter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htdogs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chips</a:t>
                      </a:r>
                      <a:endParaRPr lang="en-IN" sz="1100" b="1"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cheese</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0014"/>
                  </a:ext>
                </a:extLst>
              </a:tr>
              <a:tr h="211485">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cheese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milk</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chips</a:t>
                      </a:r>
                      <a:endParaRPr lang="en-IN" sz="1100" b="1" i="0" u="none" strike="noStrike" dirty="0">
                        <a:solidFill>
                          <a:srgbClr val="FF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eggs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hotdoga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1" u="none" strike="noStrike" dirty="0">
                          <a:solidFill>
                            <a:srgbClr val="FF0000"/>
                          </a:solidFill>
                          <a:effectLst/>
                        </a:rPr>
                        <a:t>chips</a:t>
                      </a:r>
                      <a:endParaRPr lang="en-IN" sz="1100" b="1" i="0" u="none" strike="noStrike" dirty="0">
                        <a:solidFill>
                          <a:srgbClr val="FF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0015"/>
                  </a:ext>
                </a:extLst>
              </a:tr>
              <a:tr h="211485">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oranges</a:t>
                      </a:r>
                      <a:endParaRPr lang="en-IN" sz="1100" b="1" i="0" u="none" strike="noStrike" dirty="0">
                        <a:solidFill>
                          <a:srgbClr val="92D05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mayo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mayo</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oranges</a:t>
                      </a:r>
                      <a:endParaRPr lang="en-IN" sz="1100" b="1" i="0" u="none" strike="noStrike">
                        <a:solidFill>
                          <a:srgbClr val="92D05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mayo</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0016"/>
                  </a:ext>
                </a:extLst>
              </a:tr>
              <a:tr h="211485">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musturd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err="1">
                          <a:effectLst/>
                        </a:rPr>
                        <a:t>musturd</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soda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err="1">
                          <a:effectLst/>
                        </a:rPr>
                        <a:t>musturd</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0017"/>
                  </a:ext>
                </a:extLst>
              </a:tr>
              <a:tr h="211485">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soda</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soda</a:t>
                      </a:r>
                      <a:endParaRPr lang="en-IN"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004273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5826</Words>
  <Application>Microsoft Office PowerPoint</Application>
  <PresentationFormat>Widescreen</PresentationFormat>
  <Paragraphs>1238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Market Basket Analysis Case</vt:lpstr>
      <vt:lpstr>Application of Association rule to build Market Basket Analysis Case—Business Objective</vt:lpstr>
      <vt:lpstr>Introduction</vt:lpstr>
      <vt:lpstr>Sales transaction as recorded</vt:lpstr>
      <vt:lpstr>PowerPoint Presentation</vt:lpstr>
      <vt:lpstr>Concepts -</vt:lpstr>
      <vt:lpstr>PowerPoint Presentation</vt:lpstr>
      <vt:lpstr>Concepts -</vt:lpstr>
      <vt:lpstr>PowerPoint Presentation</vt:lpstr>
      <vt:lpstr>Association Rules -</vt:lpstr>
      <vt:lpstr>Confidence -</vt:lpstr>
      <vt:lpstr>Lift - </vt:lpstr>
      <vt:lpstr>Important definitions</vt:lpstr>
      <vt:lpstr>Important definitions </vt:lpstr>
      <vt:lpstr>Analysis steps and Code</vt:lpstr>
      <vt:lpstr>Analysis steps and Code (cotn'd…..)</vt:lpstr>
      <vt:lpstr>Analysis steps and Code (cotn'd…..)</vt:lpstr>
      <vt:lpstr>Analysis steps and Code (cotn'd…..)</vt:lpstr>
      <vt:lpstr>Analysis steps and Code (cotn'd…..)</vt:lpstr>
      <vt:lpstr>Analysis steps and Code (cotn'd…..)</vt:lpstr>
      <vt:lpstr>Analysis steps and Code (cotn'd…..)</vt:lpstr>
      <vt:lpstr>Analysis steps and Code (cotn'd…..)</vt:lpstr>
      <vt:lpstr>Analysis steps and Code (cotn'd…..)</vt:lpstr>
      <vt:lpstr>Analysis steps and Code (cotn'd…..)</vt:lpstr>
      <vt:lpstr>Analysis steps and Code (cotn'd…..)</vt:lpstr>
      <vt:lpstr>Analysis steps and Code (cotn'd…..)</vt:lpstr>
      <vt:lpstr>Analysis steps and Code (cotn'd…..)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Kirti</dc:creator>
  <cp:lastModifiedBy>205stud080107</cp:lastModifiedBy>
  <cp:revision>7</cp:revision>
  <dcterms:created xsi:type="dcterms:W3CDTF">2016-10-24T11:49:29Z</dcterms:created>
  <dcterms:modified xsi:type="dcterms:W3CDTF">2022-11-21T03:52:28Z</dcterms:modified>
</cp:coreProperties>
</file>