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86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9CC91-D031-46E4-A83A-973DFD5FBD58}" type="datetimeFigureOut">
              <a:rPr lang="en-US" smtClean="0"/>
              <a:t>8/31/2017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5A66B-2952-42B1-B816-7E09C01B4C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4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7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5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5A66B-2952-42B1-B816-7E09C01B4CA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0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437045" y="1471930"/>
            <a:ext cx="99974" cy="10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761987" y="1328292"/>
            <a:ext cx="3330460" cy="340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437045" y="2063242"/>
            <a:ext cx="99974" cy="10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791083" y="1923160"/>
            <a:ext cx="4092447" cy="337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437045" y="3788409"/>
            <a:ext cx="99974" cy="100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763727" y="3648328"/>
            <a:ext cx="635939" cy="3370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3047" y="2419096"/>
            <a:ext cx="11385905" cy="1696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05050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05050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8/31/2017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05050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8/31/2017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8/31/2017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1F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047" y="294640"/>
            <a:ext cx="11385905" cy="72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505050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880" y="1911350"/>
            <a:ext cx="9778238" cy="266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Segoe UI Light"/>
                <a:cs typeface="Segoe U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6.jpg"/><Relationship Id="rId7" Type="http://schemas.openxmlformats.org/officeDocument/2006/relationships/hyperlink" Target="http://www.isb.edu/cb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hyperlink" Target="mailto:mrchakra@microsoft.com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inal4Github/TechM-Reposito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23041"/>
            <a:ext cx="12191999" cy="6857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644896" y="2103120"/>
            <a:ext cx="6277610" cy="3493135"/>
          </a:xfrm>
          <a:custGeom>
            <a:avLst/>
            <a:gdLst/>
            <a:ahLst/>
            <a:cxnLst/>
            <a:rect l="l" t="t" r="r" b="b"/>
            <a:pathLst>
              <a:path w="6277609" h="3493135">
                <a:moveTo>
                  <a:pt x="0" y="3493008"/>
                </a:moveTo>
                <a:lnTo>
                  <a:pt x="6277356" y="3493008"/>
                </a:lnTo>
                <a:lnTo>
                  <a:pt x="6277356" y="0"/>
                </a:lnTo>
                <a:lnTo>
                  <a:pt x="0" y="0"/>
                </a:lnTo>
                <a:lnTo>
                  <a:pt x="0" y="3493008"/>
                </a:lnTo>
                <a:close/>
              </a:path>
            </a:pathLst>
          </a:custGeom>
          <a:solidFill>
            <a:srgbClr val="001F50">
              <a:alpha val="8195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343388" y="6044184"/>
            <a:ext cx="1653540" cy="356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597080" y="2415246"/>
            <a:ext cx="6028817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155"/>
              </a:lnSpc>
            </a:pPr>
            <a:r>
              <a:rPr lang="en-US" sz="5400" spc="-105" dirty="0">
                <a:solidFill>
                  <a:srgbClr val="FFFFFF"/>
                </a:solidFill>
                <a:latin typeface="Segoe UI Light"/>
                <a:cs typeface="Segoe UI Light"/>
              </a:rPr>
              <a:t>   Morning TM Teams!</a:t>
            </a:r>
            <a:endParaRPr sz="5400" dirty="0">
              <a:latin typeface="Segoe UI Light"/>
              <a:cs typeface="Segoe U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0122" y="3554208"/>
            <a:ext cx="350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Mrinal Chakraborty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Data &amp; AI Team</a:t>
            </a:r>
          </a:p>
          <a:p>
            <a:r>
              <a:rPr lang="en-US" sz="1200" dirty="0">
                <a:solidFill>
                  <a:schemeClr val="bg1"/>
                </a:solidFill>
              </a:rPr>
              <a:t>Domain Sol. Architect</a:t>
            </a:r>
          </a:p>
          <a:p>
            <a:r>
              <a:rPr lang="en-US" sz="1200" dirty="0">
                <a:solidFill>
                  <a:schemeClr val="bg1"/>
                </a:solidFill>
              </a:rPr>
              <a:t>PEAT</a:t>
            </a:r>
          </a:p>
          <a:p>
            <a:r>
              <a:rPr lang="en-US" sz="1200" dirty="0">
                <a:solidFill>
                  <a:schemeClr val="bg1"/>
                </a:solidFill>
              </a:rPr>
              <a:t>Microsoft India</a:t>
            </a:r>
          </a:p>
          <a:p>
            <a:r>
              <a:rPr lang="en-US" sz="1200" b="1" dirty="0">
                <a:solidFill>
                  <a:srgbClr val="00B0F0"/>
                </a:solidFill>
                <a:hlinkClick r:id="rId5"/>
              </a:rPr>
              <a:t>mrchakra@microsoft.com</a:t>
            </a:r>
            <a:endParaRPr lang="en-US" sz="1200" b="1" dirty="0">
              <a:solidFill>
                <a:srgbClr val="00B0F0"/>
              </a:solidFill>
            </a:endParaRPr>
          </a:p>
          <a:p>
            <a:endParaRPr lang="en-US" sz="1200" b="1" dirty="0">
              <a:solidFill>
                <a:srgbClr val="00B0F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7678" y="3625552"/>
            <a:ext cx="742950" cy="676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236522" y="3554208"/>
            <a:ext cx="36576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900" b="1" dirty="0">
                <a:solidFill>
                  <a:schemeClr val="bg1"/>
                </a:solidFill>
              </a:rPr>
              <a:t>Programing:</a:t>
            </a:r>
            <a:r>
              <a:rPr lang="en-US" sz="900" dirty="0">
                <a:solidFill>
                  <a:schemeClr val="bg1"/>
                </a:solidFill>
              </a:rPr>
              <a:t> SAS, CNTK, TensorFlow R-Server and Scala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900" b="1" dirty="0">
                <a:solidFill>
                  <a:schemeClr val="bg1"/>
                </a:solidFill>
              </a:rPr>
              <a:t>Big-Data: </a:t>
            </a:r>
            <a:r>
              <a:rPr lang="en-US" sz="900" dirty="0">
                <a:solidFill>
                  <a:schemeClr val="bg1"/>
                </a:solidFill>
              </a:rPr>
              <a:t>Cloudera Hadoop certification and Spark Ecosystem 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900" b="1" dirty="0">
                <a:solidFill>
                  <a:schemeClr val="bg1"/>
                </a:solidFill>
              </a:rPr>
              <a:t>Machine learning</a:t>
            </a:r>
            <a:r>
              <a:rPr lang="en-US" sz="900" dirty="0">
                <a:solidFill>
                  <a:schemeClr val="bg1"/>
                </a:solidFill>
              </a:rPr>
              <a:t>: Logistic Regression, Neural Networks, Support vector machines, XGBoost, Classification and Association rules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900" b="1" dirty="0">
                <a:solidFill>
                  <a:schemeClr val="bg1"/>
                </a:solidFill>
              </a:rPr>
              <a:t>Allied Analytics skills: </a:t>
            </a:r>
            <a:r>
              <a:rPr lang="en-US" sz="900" dirty="0">
                <a:solidFill>
                  <a:schemeClr val="bg1"/>
                </a:solidFill>
              </a:rPr>
              <a:t>Visualisation, Marketing &amp; Web analytics</a:t>
            </a:r>
          </a:p>
          <a:p>
            <a:pPr marL="171450" indent="-171450" defTabSz="1219170">
              <a:buFont typeface="Wingdings" panose="05000000000000000000" pitchFamily="2" charset="2"/>
              <a:buChar char="ü"/>
            </a:pPr>
            <a:r>
              <a:rPr lang="en-US" sz="900" b="1" dirty="0">
                <a:solidFill>
                  <a:schemeClr val="bg1"/>
                </a:solidFill>
              </a:rPr>
              <a:t>Certifications: </a:t>
            </a:r>
            <a:r>
              <a:rPr lang="en-US" sz="900" dirty="0">
                <a:solidFill>
                  <a:schemeClr val="bg1"/>
                </a:solidFill>
              </a:rPr>
              <a:t>PMP, Design Thinking, Certified Scrum Master &amp; Certified in Business analytics from Indian School of Business </a:t>
            </a:r>
            <a:r>
              <a:rPr lang="en-US" sz="1050" b="1" dirty="0">
                <a:solidFill>
                  <a:srgbClr val="00B0F0"/>
                </a:solidFill>
                <a:hlinkClick r:id="rId7"/>
              </a:rPr>
              <a:t>http://www.isb.edu/cba/</a:t>
            </a:r>
            <a:endParaRPr lang="en-US" sz="1050" b="1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pic>
        <p:nvPicPr>
          <p:cNvPr id="1026" name="Picture 2" descr="Image result for tech mahindra lt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96" y="1117944"/>
            <a:ext cx="6277610" cy="98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78" y="253491"/>
            <a:ext cx="5671922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75" dirty="0">
                <a:solidFill>
                  <a:srgbClr val="FFFFFF"/>
                </a:solidFill>
              </a:rPr>
              <a:t>What</a:t>
            </a:r>
            <a:r>
              <a:rPr lang="en-US" sz="4400" spc="-75" dirty="0">
                <a:solidFill>
                  <a:srgbClr val="FFFFFF"/>
                </a:solidFill>
              </a:rPr>
              <a:t>‘s in for today ?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504188" y="1431048"/>
            <a:ext cx="2016760" cy="1803058"/>
          </a:xfrm>
          <a:prstGeom prst="rect">
            <a:avLst/>
          </a:prstGeom>
          <a:solidFill>
            <a:srgbClr val="D73A00"/>
          </a:solidFill>
        </p:spPr>
        <p:txBody>
          <a:bodyPr vert="horz" wrap="square" lIns="0" tIns="261620" rIns="0" bIns="0" rtlCol="0">
            <a:spAutoFit/>
          </a:bodyPr>
          <a:lstStyle/>
          <a:p>
            <a:pPr marL="391795" marR="235585" indent="-64135">
              <a:lnSpc>
                <a:spcPct val="100000"/>
              </a:lnSpc>
              <a:spcBef>
                <a:spcPts val="2060"/>
              </a:spcBef>
            </a:pPr>
            <a:r>
              <a:rPr lang="en-US" sz="2750" spc="-5" dirty="0">
                <a:solidFill>
                  <a:srgbClr val="F1F1F1"/>
                </a:solidFill>
                <a:latin typeface="Segoe UI Light"/>
                <a:cs typeface="Segoe UI Light"/>
              </a:rPr>
              <a:t>Cognitive Services</a:t>
            </a:r>
          </a:p>
          <a:p>
            <a:pPr marL="391795" marR="235585" indent="-64135">
              <a:lnSpc>
                <a:spcPct val="100000"/>
              </a:lnSpc>
              <a:spcBef>
                <a:spcPts val="2060"/>
              </a:spcBef>
            </a:pPr>
            <a:endParaRPr lang="en-US" sz="2750" spc="-5" dirty="0">
              <a:solidFill>
                <a:srgbClr val="F1F1F1"/>
              </a:solidFill>
              <a:latin typeface="Segoe UI Light"/>
              <a:cs typeface="Segoe U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4188" y="3188207"/>
            <a:ext cx="2016760" cy="1481175"/>
          </a:xfrm>
          <a:prstGeom prst="rect">
            <a:avLst/>
          </a:prstGeom>
          <a:solidFill>
            <a:srgbClr val="008271"/>
          </a:solidFill>
        </p:spPr>
        <p:txBody>
          <a:bodyPr vert="horz" wrap="square" lIns="0" tIns="3810" rIns="0" bIns="0" rtlCol="0">
            <a:spAutoFit/>
          </a:bodyPr>
          <a:lstStyle/>
          <a:p>
            <a:pPr marL="267970">
              <a:lnSpc>
                <a:spcPct val="100000"/>
              </a:lnSpc>
            </a:pPr>
            <a:r>
              <a:rPr lang="en-US" sz="2400" b="0" spc="-5" dirty="0">
                <a:solidFill>
                  <a:srgbClr val="F1F1F1"/>
                </a:solidFill>
                <a:latin typeface="Segoe UI Light"/>
                <a:cs typeface="Segoe UI Light"/>
              </a:rPr>
              <a:t>Image Recognition:</a:t>
            </a:r>
          </a:p>
          <a:p>
            <a:pPr marL="267970">
              <a:lnSpc>
                <a:spcPct val="100000"/>
              </a:lnSpc>
            </a:pPr>
            <a:r>
              <a:rPr lang="en-US" sz="2400" spc="-5" dirty="0">
                <a:solidFill>
                  <a:srgbClr val="F1F1F1"/>
                </a:solidFill>
                <a:latin typeface="Segoe UI Light"/>
                <a:cs typeface="Segoe UI Light"/>
              </a:rPr>
              <a:t>Vision API</a:t>
            </a:r>
          </a:p>
          <a:p>
            <a:pPr marL="267970">
              <a:lnSpc>
                <a:spcPct val="100000"/>
              </a:lnSpc>
            </a:pPr>
            <a:endParaRPr sz="2400" dirty="0">
              <a:latin typeface="Segoe UI Light"/>
              <a:cs typeface="Segoe U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4188" y="4651247"/>
            <a:ext cx="2016760" cy="1275349"/>
          </a:xfrm>
          <a:prstGeom prst="rect">
            <a:avLst/>
          </a:prstGeom>
          <a:solidFill>
            <a:srgbClr val="B4009E"/>
          </a:solidFill>
        </p:spPr>
        <p:txBody>
          <a:bodyPr vert="horz" wrap="square" lIns="0" tIns="5715" rIns="0" bIns="0" rtlCol="0">
            <a:spAutoFit/>
          </a:bodyPr>
          <a:lstStyle/>
          <a:p>
            <a:pPr marL="281305">
              <a:lnSpc>
                <a:spcPct val="100000"/>
              </a:lnSpc>
            </a:pPr>
            <a:r>
              <a:rPr lang="en-US" sz="2750" b="0" spc="-5" dirty="0">
                <a:solidFill>
                  <a:srgbClr val="F1F1F1"/>
                </a:solidFill>
                <a:latin typeface="Segoe UI Light"/>
                <a:cs typeface="Segoe UI Light"/>
              </a:rPr>
              <a:t>1 MN Prediction/Sec? </a:t>
            </a:r>
            <a:endParaRPr sz="2750" dirty="0">
              <a:latin typeface="Segoe UI Light"/>
              <a:cs typeface="Segoe U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7600" y="4800600"/>
            <a:ext cx="7336790" cy="736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buFont typeface="Arial"/>
              <a:buChar char="•"/>
              <a:tabLst>
                <a:tab pos="297180" algn="l"/>
                <a:tab pos="297815" algn="l"/>
                <a:tab pos="1132205" algn="l"/>
              </a:tabLst>
            </a:pPr>
            <a:r>
              <a:rPr lang="en-US" sz="2000" b="0" spc="-5" dirty="0">
                <a:solidFill>
                  <a:srgbClr val="FFFFFF"/>
                </a:solidFill>
                <a:latin typeface="Segoe UI Light"/>
                <a:cs typeface="Segoe UI Light"/>
              </a:rPr>
              <a:t>Microsoft R-Services (with SQL Server 2016)</a:t>
            </a:r>
            <a:endParaRPr sz="2000" dirty="0">
              <a:latin typeface="Segoe UI Light"/>
              <a:cs typeface="Segoe UI Light"/>
            </a:endParaRPr>
          </a:p>
          <a:p>
            <a:pPr marL="297180" indent="-284480">
              <a:lnSpc>
                <a:spcPct val="100000"/>
              </a:lnSpc>
              <a:spcBef>
                <a:spcPts val="920"/>
              </a:spcBef>
              <a:buFont typeface="Arial"/>
              <a:buChar char="•"/>
              <a:tabLst>
                <a:tab pos="297180" algn="l"/>
                <a:tab pos="297815" algn="l"/>
              </a:tabLst>
            </a:pPr>
            <a:r>
              <a:rPr lang="en-US" sz="2000" dirty="0">
                <a:solidFill>
                  <a:srgbClr val="FFFFFF"/>
                </a:solidFill>
                <a:latin typeface="Segoe UI Light"/>
                <a:cs typeface="Segoe UI Light"/>
              </a:rPr>
              <a:t>Solution walk-through</a:t>
            </a:r>
            <a:endParaRPr sz="2000" dirty="0">
              <a:latin typeface="Segoe UI Light"/>
              <a:cs typeface="Segoe UI Ligh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130681" y="1256184"/>
            <a:ext cx="9778238" cy="321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5585" indent="-284480">
              <a:lnSpc>
                <a:spcPct val="100000"/>
              </a:lnSpc>
              <a:buFont typeface="Arial"/>
              <a:buChar char="•"/>
              <a:tabLst>
                <a:tab pos="2776220" algn="l"/>
                <a:tab pos="2776855" algn="l"/>
              </a:tabLst>
            </a:pPr>
            <a:r>
              <a:rPr lang="en-US" dirty="0"/>
              <a:t>Our Journey into buying goods and services</a:t>
            </a:r>
            <a:endParaRPr spc="-5" dirty="0"/>
          </a:p>
          <a:p>
            <a:pPr marL="2775585" indent="-28448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776220" algn="l"/>
                <a:tab pos="2776855" algn="l"/>
              </a:tabLst>
            </a:pPr>
            <a:r>
              <a:rPr lang="en-US" dirty="0"/>
              <a:t>Does carpet-bombing of Ads and Print media still do the job?</a:t>
            </a:r>
            <a:endParaRPr dirty="0"/>
          </a:p>
          <a:p>
            <a:pPr marL="2775585" indent="-28448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776220" algn="l"/>
                <a:tab pos="2776855" algn="l"/>
              </a:tabLst>
            </a:pPr>
            <a:r>
              <a:rPr lang="en-US" spc="-5" dirty="0"/>
              <a:t>Lets try to up-sell and cross-sell with Cognitive services</a:t>
            </a:r>
          </a:p>
          <a:p>
            <a:pPr marL="2775585" indent="-28448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776220" algn="l"/>
                <a:tab pos="2776855" algn="l"/>
              </a:tabLst>
            </a:pPr>
            <a:r>
              <a:rPr lang="en-US" spc="-5" dirty="0"/>
              <a:t>Demo? (I’m Leaving the technical deep-dive for your enthusiasm)</a:t>
            </a:r>
          </a:p>
          <a:p>
            <a:pPr marL="2775585" indent="-284480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2776220" algn="l"/>
                <a:tab pos="2776855" algn="l"/>
              </a:tabLst>
            </a:pPr>
            <a:endParaRPr lang="en-US" dirty="0"/>
          </a:p>
          <a:p>
            <a:pPr marL="2775585" indent="-284480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2776220" algn="l"/>
                <a:tab pos="2776855" algn="l"/>
              </a:tabLst>
            </a:pPr>
            <a:r>
              <a:rPr lang="en-US" dirty="0"/>
              <a:t>Image recognition: Why is it gaining importance?</a:t>
            </a:r>
            <a:endParaRPr spc="-5" dirty="0"/>
          </a:p>
          <a:p>
            <a:pPr marL="2775585" indent="-28448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2776220" algn="l"/>
                <a:tab pos="2776855" algn="l"/>
              </a:tabLst>
            </a:pPr>
            <a:r>
              <a:rPr lang="en-US" spc="-60" dirty="0"/>
              <a:t>Deep-Learning: How is it shaping our world?</a:t>
            </a:r>
            <a:endParaRPr spc="-5" dirty="0"/>
          </a:p>
          <a:p>
            <a:pPr marL="2775585" indent="-28448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2776220" algn="l"/>
                <a:tab pos="2776855" algn="l"/>
              </a:tabLst>
            </a:pPr>
            <a:r>
              <a:rPr lang="en-US" spc="-5" dirty="0"/>
              <a:t>Demo? (Yes, I will cover the technical deep-dive)</a:t>
            </a:r>
            <a:endParaRPr spc="-5" dirty="0"/>
          </a:p>
        </p:txBody>
      </p:sp>
      <p:sp>
        <p:nvSpPr>
          <p:cNvPr id="8" name="Rectangle 7"/>
          <p:cNvSpPr/>
          <p:nvPr/>
        </p:nvSpPr>
        <p:spPr>
          <a:xfrm>
            <a:off x="2133600" y="6067516"/>
            <a:ext cx="75300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Find all the resources @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https://github.com/Mrinal4Github/TechM-Repository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49580" y="3083051"/>
            <a:ext cx="3224784" cy="6918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29590" y="5943600"/>
            <a:ext cx="306476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© 2017 Microsoft Corporation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221</Words>
  <Application>Microsoft Office PowerPoint</Application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 Light</vt:lpstr>
      <vt:lpstr>Wingdings</vt:lpstr>
      <vt:lpstr>Office Theme</vt:lpstr>
      <vt:lpstr>PowerPoint Presentation</vt:lpstr>
      <vt:lpstr>What‘s in for today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Today's Agenda, Mrinal chakraborty</dc:title>
  <dc:creator>Mrinal Chakraborty,  mrchakra@microsoft.com</dc:creator>
  <cp:lastModifiedBy>Mrinal Chakraborty</cp:lastModifiedBy>
  <cp:revision>15</cp:revision>
  <dcterms:created xsi:type="dcterms:W3CDTF">2017-02-22T04:25:15Z</dcterms:created>
  <dcterms:modified xsi:type="dcterms:W3CDTF">2017-08-31T18:30:01Z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2017-02-22T00:00:00Z</vt:filetime>
  </property>
  <property fmtid="{D5CDD505-2E9C-101B-9397-08002B2CF9AE}" pid="5" name="MSIP_Label_f42aa342-8706-4288-bd11-ebb85995028c_Enabled">
    <vt:lpwstr>True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Ref">
    <vt:lpwstr>https://api.informationprotection.azure.com/api/72f988bf-86f1-41af-91ab-2d7cd011db47</vt:lpwstr>
  </property>
  <property fmtid="{D5CDD505-2E9C-101B-9397-08002B2CF9AE}" pid="8" name="MSIP_Label_f42aa342-8706-4288-bd11-ebb85995028c_SetBy">
    <vt:lpwstr>mrchakra@microsoft.com</vt:lpwstr>
  </property>
  <property fmtid="{D5CDD505-2E9C-101B-9397-08002B2CF9AE}" pid="9" name="MSIP_Label_f42aa342-8706-4288-bd11-ebb85995028c_SetDate">
    <vt:lpwstr>2017-03-30T19:58:03.2402965+05:30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