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4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8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9CC91-D031-46E4-A83A-973DFD5FBD5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5A66B-2952-42B1-B816-7E09C01B4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4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9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2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2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96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1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9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25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49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93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7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7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4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07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86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3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0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9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8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7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14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8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6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7045" y="1471930"/>
            <a:ext cx="99974" cy="10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1987" y="1328292"/>
            <a:ext cx="3330460" cy="340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7045" y="2063242"/>
            <a:ext cx="99974" cy="10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1083" y="1923160"/>
            <a:ext cx="4092447" cy="337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37045" y="3788409"/>
            <a:ext cx="99974" cy="100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63727" y="3648328"/>
            <a:ext cx="635939" cy="3370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3047" y="2419096"/>
            <a:ext cx="11385905" cy="169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05050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05050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05050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047" y="294640"/>
            <a:ext cx="11385905" cy="72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505050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880" y="1911350"/>
            <a:ext cx="9778238" cy="266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isb.edu/cba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.png"/><Relationship Id="rId21" Type="http://schemas.openxmlformats.org/officeDocument/2006/relationships/image" Target="../media/image108.png"/><Relationship Id="rId7" Type="http://schemas.openxmlformats.org/officeDocument/2006/relationships/image" Target="../media/image94.jp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jp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3.jp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92.jp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jp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4.jp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7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3" Type="http://schemas.openxmlformats.org/officeDocument/2006/relationships/image" Target="../media/image140.png"/><Relationship Id="rId21" Type="http://schemas.openxmlformats.org/officeDocument/2006/relationships/image" Target="../media/image158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7.png"/><Relationship Id="rId3" Type="http://schemas.openxmlformats.org/officeDocument/2006/relationships/image" Target="../media/image164.png"/><Relationship Id="rId21" Type="http://schemas.openxmlformats.org/officeDocument/2006/relationships/image" Target="../media/image182.png"/><Relationship Id="rId34" Type="http://schemas.openxmlformats.org/officeDocument/2006/relationships/image" Target="../media/image195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33" Type="http://schemas.openxmlformats.org/officeDocument/2006/relationships/image" Target="../media/image194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29" Type="http://schemas.openxmlformats.org/officeDocument/2006/relationships/image" Target="../media/image1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24" Type="http://schemas.openxmlformats.org/officeDocument/2006/relationships/image" Target="../media/image185.png"/><Relationship Id="rId32" Type="http://schemas.openxmlformats.org/officeDocument/2006/relationships/image" Target="../media/image193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23" Type="http://schemas.openxmlformats.org/officeDocument/2006/relationships/image" Target="../media/image184.png"/><Relationship Id="rId28" Type="http://schemas.openxmlformats.org/officeDocument/2006/relationships/image" Target="../media/image189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31" Type="http://schemas.openxmlformats.org/officeDocument/2006/relationships/image" Target="../media/image192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83.png"/><Relationship Id="rId27" Type="http://schemas.openxmlformats.org/officeDocument/2006/relationships/image" Target="../media/image188.png"/><Relationship Id="rId30" Type="http://schemas.openxmlformats.org/officeDocument/2006/relationships/image" Target="../media/image191.png"/><Relationship Id="rId35" Type="http://schemas.openxmlformats.org/officeDocument/2006/relationships/image" Target="../media/image19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5.png"/><Relationship Id="rId18" Type="http://schemas.openxmlformats.org/officeDocument/2006/relationships/image" Target="../media/image210.jpg"/><Relationship Id="rId3" Type="http://schemas.openxmlformats.org/officeDocument/2006/relationships/image" Target="../media/image164.png"/><Relationship Id="rId7" Type="http://schemas.openxmlformats.org/officeDocument/2006/relationships/image" Target="../media/image199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8.jpg"/><Relationship Id="rId11" Type="http://schemas.openxmlformats.org/officeDocument/2006/relationships/image" Target="../media/image203.png"/><Relationship Id="rId5" Type="http://schemas.openxmlformats.org/officeDocument/2006/relationships/image" Target="../media/image112.jpg"/><Relationship Id="rId15" Type="http://schemas.openxmlformats.org/officeDocument/2006/relationships/image" Target="../media/image207.png"/><Relationship Id="rId10" Type="http://schemas.openxmlformats.org/officeDocument/2006/relationships/image" Target="../media/image202.png"/><Relationship Id="rId19" Type="http://schemas.openxmlformats.org/officeDocument/2006/relationships/image" Target="../media/image211.png"/><Relationship Id="rId4" Type="http://schemas.openxmlformats.org/officeDocument/2006/relationships/image" Target="../media/image197.png"/><Relationship Id="rId9" Type="http://schemas.openxmlformats.org/officeDocument/2006/relationships/image" Target="../media/image201.jpg"/><Relationship Id="rId14" Type="http://schemas.openxmlformats.org/officeDocument/2006/relationships/image" Target="../media/image20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18" Type="http://schemas.openxmlformats.org/officeDocument/2006/relationships/image" Target="../media/image227.jpg"/><Relationship Id="rId3" Type="http://schemas.openxmlformats.org/officeDocument/2006/relationships/image" Target="../media/image212.jpg"/><Relationship Id="rId7" Type="http://schemas.openxmlformats.org/officeDocument/2006/relationships/image" Target="../media/image216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25.png"/><Relationship Id="rId20" Type="http://schemas.openxmlformats.org/officeDocument/2006/relationships/image" Target="../media/image22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5" Type="http://schemas.openxmlformats.org/officeDocument/2006/relationships/image" Target="../media/image214.png"/><Relationship Id="rId15" Type="http://schemas.openxmlformats.org/officeDocument/2006/relationships/image" Target="../media/image224.png"/><Relationship Id="rId10" Type="http://schemas.openxmlformats.org/officeDocument/2006/relationships/image" Target="../media/image219.png"/><Relationship Id="rId19" Type="http://schemas.openxmlformats.org/officeDocument/2006/relationships/image" Target="../media/image228.jp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7" Type="http://schemas.openxmlformats.org/officeDocument/2006/relationships/image" Target="../media/image23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jpg"/><Relationship Id="rId5" Type="http://schemas.openxmlformats.org/officeDocument/2006/relationships/image" Target="../media/image198.jpg"/><Relationship Id="rId4" Type="http://schemas.openxmlformats.org/officeDocument/2006/relationships/image" Target="../media/image2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01.jpg"/><Relationship Id="rId3" Type="http://schemas.openxmlformats.org/officeDocument/2006/relationships/image" Target="../media/image233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5" Type="http://schemas.openxmlformats.org/officeDocument/2006/relationships/image" Target="../media/image234.png"/><Relationship Id="rId10" Type="http://schemas.openxmlformats.org/officeDocument/2006/relationships/image" Target="../media/image239.png"/><Relationship Id="rId4" Type="http://schemas.openxmlformats.org/officeDocument/2006/relationships/image" Target="../media/image160.png"/><Relationship Id="rId9" Type="http://schemas.openxmlformats.org/officeDocument/2006/relationships/image" Target="../media/image238.png"/><Relationship Id="rId14" Type="http://schemas.openxmlformats.org/officeDocument/2006/relationships/image" Target="../media/image24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hyperlink" Target="http://www.maths.lancs.ac.uk/~rowlings/R/TaskViews/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9" Type="http://schemas.openxmlformats.org/officeDocument/2006/relationships/image" Target="../media/image68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34" Type="http://schemas.openxmlformats.org/officeDocument/2006/relationships/image" Target="../media/image63.png"/><Relationship Id="rId42" Type="http://schemas.openxmlformats.org/officeDocument/2006/relationships/image" Target="../media/image71.png"/><Relationship Id="rId47" Type="http://schemas.openxmlformats.org/officeDocument/2006/relationships/image" Target="../media/image76.png"/><Relationship Id="rId50" Type="http://schemas.openxmlformats.org/officeDocument/2006/relationships/image" Target="../media/image79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33" Type="http://schemas.openxmlformats.org/officeDocument/2006/relationships/image" Target="../media/image62.png"/><Relationship Id="rId38" Type="http://schemas.openxmlformats.org/officeDocument/2006/relationships/image" Target="../media/image67.png"/><Relationship Id="rId46" Type="http://schemas.openxmlformats.org/officeDocument/2006/relationships/image" Target="../media/image7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41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37" Type="http://schemas.openxmlformats.org/officeDocument/2006/relationships/image" Target="../media/image66.png"/><Relationship Id="rId40" Type="http://schemas.openxmlformats.org/officeDocument/2006/relationships/image" Target="../media/image69.png"/><Relationship Id="rId45" Type="http://schemas.openxmlformats.org/officeDocument/2006/relationships/image" Target="../media/image74.png"/><Relationship Id="rId53" Type="http://schemas.openxmlformats.org/officeDocument/2006/relationships/image" Target="../media/image82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36" Type="http://schemas.openxmlformats.org/officeDocument/2006/relationships/image" Target="../media/image65.png"/><Relationship Id="rId49" Type="http://schemas.openxmlformats.org/officeDocument/2006/relationships/image" Target="../media/image78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31" Type="http://schemas.openxmlformats.org/officeDocument/2006/relationships/image" Target="../media/image60.png"/><Relationship Id="rId44" Type="http://schemas.openxmlformats.org/officeDocument/2006/relationships/image" Target="../media/image73.png"/><Relationship Id="rId52" Type="http://schemas.openxmlformats.org/officeDocument/2006/relationships/image" Target="../media/image81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Relationship Id="rId35" Type="http://schemas.openxmlformats.org/officeDocument/2006/relationships/image" Target="../media/image64.png"/><Relationship Id="rId43" Type="http://schemas.openxmlformats.org/officeDocument/2006/relationships/image" Target="../media/image72.png"/><Relationship Id="rId48" Type="http://schemas.openxmlformats.org/officeDocument/2006/relationships/image" Target="../media/image77.png"/><Relationship Id="rId8" Type="http://schemas.openxmlformats.org/officeDocument/2006/relationships/image" Target="../media/image37.png"/><Relationship Id="rId51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44896" y="2103120"/>
            <a:ext cx="6277610" cy="3493135"/>
          </a:xfrm>
          <a:custGeom>
            <a:avLst/>
            <a:gdLst/>
            <a:ahLst/>
            <a:cxnLst/>
            <a:rect l="l" t="t" r="r" b="b"/>
            <a:pathLst>
              <a:path w="6277609" h="3493135">
                <a:moveTo>
                  <a:pt x="0" y="3493008"/>
                </a:moveTo>
                <a:lnTo>
                  <a:pt x="6277356" y="3493008"/>
                </a:lnTo>
                <a:lnTo>
                  <a:pt x="6277356" y="0"/>
                </a:lnTo>
                <a:lnTo>
                  <a:pt x="0" y="0"/>
                </a:lnTo>
                <a:lnTo>
                  <a:pt x="0" y="3493008"/>
                </a:lnTo>
                <a:close/>
              </a:path>
            </a:pathLst>
          </a:custGeom>
          <a:solidFill>
            <a:srgbClr val="001F50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43388" y="6044184"/>
            <a:ext cx="1653540" cy="356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82182" y="2095246"/>
            <a:ext cx="6028817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55"/>
              </a:lnSpc>
            </a:pPr>
            <a:r>
              <a:rPr lang="en-US" sz="5400" spc="-105" dirty="0">
                <a:solidFill>
                  <a:srgbClr val="FFFFFF"/>
                </a:solidFill>
                <a:latin typeface="Segoe UI Light"/>
                <a:cs typeface="Segoe UI Light"/>
              </a:rPr>
              <a:t>   Microsoft R Server</a:t>
            </a:r>
            <a:endParaRPr sz="5400" dirty="0">
              <a:latin typeface="Segoe UI Light"/>
              <a:cs typeface="Segoe U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1176" y="4330485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Mrinal Chakraborty</a:t>
            </a:r>
          </a:p>
          <a:p>
            <a:r>
              <a:rPr lang="en-US" dirty="0">
                <a:solidFill>
                  <a:schemeClr val="bg1"/>
                </a:solidFill>
              </a:rPr>
              <a:t>Data Insights Team</a:t>
            </a:r>
          </a:p>
          <a:p>
            <a:r>
              <a:rPr lang="en-US" dirty="0">
                <a:solidFill>
                  <a:schemeClr val="bg1"/>
                </a:solidFill>
              </a:rPr>
              <a:t>Microsoft India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4472" y="3676395"/>
            <a:ext cx="742950" cy="676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12722" y="4380466"/>
            <a:ext cx="3657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Programing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: SAS, R-Server, TensorFlow and Scala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Big-Data: 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Cloudera Hadoop certification and Spark Ecosystem 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Machine learning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: Logistic Regression, Neural Networks, Support vector machines, XGBoost, Classification and Association rules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Allied Analytics skills: 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Visualisation, Marketing &amp; Web analytics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Certifications: 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PMP, Certified Scrum Master &amp; Certified in Business analytics from </a:t>
            </a:r>
            <a:r>
              <a:rPr lang="en-US" sz="800" b="1" dirty="0">
                <a:solidFill>
                  <a:schemeClr val="bg1"/>
                </a:solidFill>
                <a:latin typeface="Segoe UI"/>
              </a:rPr>
              <a:t>Indian School of Business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 </a:t>
            </a:r>
            <a:r>
              <a:rPr lang="en-US" sz="800" dirty="0">
                <a:solidFill>
                  <a:srgbClr val="FFFF00"/>
                </a:solidFill>
                <a:latin typeface="Segoe UI"/>
                <a:hlinkClick r:id="rId6"/>
              </a:rPr>
              <a:t>http://www.isb.edu/cba/</a:t>
            </a:r>
            <a:endParaRPr lang="en-US" sz="800" dirty="0">
              <a:solidFill>
                <a:srgbClr val="FFFF00"/>
              </a:solidFill>
              <a:latin typeface="Segoe U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9850" y="430911"/>
            <a:ext cx="1480604" cy="449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78607" y="684946"/>
            <a:ext cx="159562" cy="262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6466" y="426212"/>
            <a:ext cx="5907024" cy="5843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408" y="2535935"/>
            <a:ext cx="6022847" cy="33893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4471" y="2535935"/>
            <a:ext cx="5337048" cy="3025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1913" y="1211630"/>
            <a:ext cx="10702290" cy="73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600"/>
              </a:lnSpc>
            </a:pP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Microsoft 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R </a:t>
            </a:r>
            <a:r>
              <a:rPr sz="1750" spc="10" dirty="0">
                <a:solidFill>
                  <a:srgbClr val="FFFFFF"/>
                </a:solidFill>
                <a:latin typeface="Segoe UI"/>
                <a:cs typeface="Segoe UI"/>
              </a:rPr>
              <a:t>Server 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has no data </a:t>
            </a: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size 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limits </a:t>
            </a: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in relation to size </a:t>
            </a:r>
            <a:r>
              <a:rPr sz="1750" spc="-15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available RAM. 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When open </a:t>
            </a:r>
            <a:r>
              <a:rPr sz="1750" spc="-5" dirty="0">
                <a:solidFill>
                  <a:srgbClr val="FFFFFF"/>
                </a:solidFill>
                <a:latin typeface="Segoe UI"/>
                <a:cs typeface="Segoe UI"/>
              </a:rPr>
              <a:t>source 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R </a:t>
            </a: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operates  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on data </a:t>
            </a: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sets 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that </a:t>
            </a: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exceed 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RAM </a:t>
            </a: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it will fail. In 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contrast </a:t>
            </a: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Microsoft 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R </a:t>
            </a:r>
            <a:r>
              <a:rPr sz="1750" spc="10" dirty="0">
                <a:solidFill>
                  <a:srgbClr val="FFFFFF"/>
                </a:solidFill>
                <a:latin typeface="Segoe UI"/>
                <a:cs typeface="Segoe UI"/>
              </a:rPr>
              <a:t>Server </a:t>
            </a: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scales linearly well beyond 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RAM  limits and </a:t>
            </a: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parallel 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algorithms </a:t>
            </a:r>
            <a:r>
              <a:rPr sz="1750" spc="-5" dirty="0">
                <a:solidFill>
                  <a:srgbClr val="FFFFFF"/>
                </a:solidFill>
                <a:latin typeface="Segoe UI"/>
                <a:cs typeface="Segoe UI"/>
              </a:rPr>
              <a:t>are </a:t>
            </a: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much</a:t>
            </a:r>
            <a:r>
              <a:rPr sz="175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750" spc="-20" dirty="0">
                <a:solidFill>
                  <a:srgbClr val="FFFFFF"/>
                </a:solidFill>
                <a:latin typeface="Segoe UI"/>
                <a:cs typeface="Segoe UI"/>
              </a:rPr>
              <a:t>faster.</a:t>
            </a:r>
            <a:endParaRPr sz="175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4397" y="5606135"/>
            <a:ext cx="342963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 indent="-168910">
              <a:lnSpc>
                <a:spcPct val="100000"/>
              </a:lnSpc>
              <a:buClr>
                <a:srgbClr val="FF6600"/>
              </a:buClr>
              <a:buFont typeface="Wingdings"/>
              <a:buChar char=""/>
              <a:tabLst>
                <a:tab pos="182245" algn="l"/>
              </a:tabLst>
            </a:pPr>
            <a:r>
              <a:rPr sz="1150" spc="10" dirty="0">
                <a:solidFill>
                  <a:srgbClr val="FFFFFF"/>
                </a:solidFill>
                <a:latin typeface="Segoe UI"/>
                <a:cs typeface="Segoe UI"/>
              </a:rPr>
              <a:t>US flight data </a:t>
            </a:r>
            <a:r>
              <a:rPr sz="1150" spc="5" dirty="0">
                <a:solidFill>
                  <a:srgbClr val="FFFFFF"/>
                </a:solidFill>
                <a:latin typeface="Segoe UI"/>
                <a:cs typeface="Segoe UI"/>
              </a:rPr>
              <a:t>for </a:t>
            </a:r>
            <a:r>
              <a:rPr sz="1150" spc="10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r>
              <a:rPr sz="115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Segoe UI"/>
                <a:cs typeface="Segoe UI"/>
              </a:rPr>
              <a:t>years</a:t>
            </a:r>
            <a:endParaRPr sz="1150">
              <a:latin typeface="Segoe UI"/>
              <a:cs typeface="Segoe UI"/>
            </a:endParaRPr>
          </a:p>
          <a:p>
            <a:pPr marL="181610" indent="-168910">
              <a:lnSpc>
                <a:spcPct val="100000"/>
              </a:lnSpc>
              <a:spcBef>
                <a:spcPts val="240"/>
              </a:spcBef>
              <a:buClr>
                <a:srgbClr val="FF6600"/>
              </a:buClr>
              <a:buFont typeface="Wingdings"/>
              <a:buChar char=""/>
              <a:tabLst>
                <a:tab pos="182245" algn="l"/>
              </a:tabLst>
            </a:pPr>
            <a:r>
              <a:rPr sz="1150" spc="10" dirty="0">
                <a:solidFill>
                  <a:srgbClr val="FFFFFF"/>
                </a:solidFill>
                <a:latin typeface="Segoe UI"/>
                <a:cs typeface="Segoe UI"/>
              </a:rPr>
              <a:t>Linear Regression on </a:t>
            </a:r>
            <a:r>
              <a:rPr sz="1150" spc="5" dirty="0">
                <a:solidFill>
                  <a:srgbClr val="FFFFFF"/>
                </a:solidFill>
                <a:latin typeface="Segoe UI"/>
                <a:cs typeface="Segoe UI"/>
              </a:rPr>
              <a:t>Arrival</a:t>
            </a:r>
            <a:r>
              <a:rPr sz="115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Segoe UI"/>
                <a:cs typeface="Segoe UI"/>
              </a:rPr>
              <a:t>Delay</a:t>
            </a:r>
            <a:endParaRPr sz="1150">
              <a:latin typeface="Segoe UI"/>
              <a:cs typeface="Segoe UI"/>
            </a:endParaRPr>
          </a:p>
          <a:p>
            <a:pPr marL="181610" indent="-168910">
              <a:lnSpc>
                <a:spcPct val="100000"/>
              </a:lnSpc>
              <a:spcBef>
                <a:spcPts val="229"/>
              </a:spcBef>
              <a:buClr>
                <a:srgbClr val="FF6600"/>
              </a:buClr>
              <a:buFont typeface="Wingdings"/>
              <a:buChar char=""/>
              <a:tabLst>
                <a:tab pos="182245" algn="l"/>
              </a:tabLst>
            </a:pPr>
            <a:r>
              <a:rPr sz="1150" spc="10" dirty="0">
                <a:solidFill>
                  <a:srgbClr val="FFFFFF"/>
                </a:solidFill>
                <a:latin typeface="Segoe UI"/>
                <a:cs typeface="Segoe UI"/>
              </a:rPr>
              <a:t>Run </a:t>
            </a:r>
            <a:r>
              <a:rPr sz="1150" spc="15" dirty="0">
                <a:solidFill>
                  <a:srgbClr val="FFFFFF"/>
                </a:solidFill>
                <a:latin typeface="Segoe UI"/>
                <a:cs typeface="Segoe UI"/>
              </a:rPr>
              <a:t>on </a:t>
            </a:r>
            <a:r>
              <a:rPr sz="1150" spc="10" dirty="0">
                <a:solidFill>
                  <a:srgbClr val="FFFFFF"/>
                </a:solidFill>
                <a:latin typeface="Segoe UI"/>
                <a:cs typeface="Segoe UI"/>
              </a:rPr>
              <a:t>4 core laptop, </a:t>
            </a:r>
            <a:r>
              <a:rPr sz="1150" spc="15" dirty="0">
                <a:solidFill>
                  <a:srgbClr val="FFFFFF"/>
                </a:solidFill>
                <a:latin typeface="Segoe UI"/>
                <a:cs typeface="Segoe UI"/>
              </a:rPr>
              <a:t>16GB RAM </a:t>
            </a:r>
            <a:r>
              <a:rPr sz="1150" spc="10" dirty="0">
                <a:solidFill>
                  <a:srgbClr val="FFFFFF"/>
                </a:solidFill>
                <a:latin typeface="Segoe UI"/>
                <a:cs typeface="Segoe UI"/>
              </a:rPr>
              <a:t>and 500GB</a:t>
            </a:r>
            <a:r>
              <a:rPr sz="1150" spc="-1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50" spc="10" dirty="0">
                <a:solidFill>
                  <a:srgbClr val="FFFFFF"/>
                </a:solidFill>
                <a:latin typeface="Segoe UI"/>
                <a:cs typeface="Segoe UI"/>
              </a:rPr>
              <a:t>SSD</a:t>
            </a:r>
            <a:endParaRPr sz="11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146" y="433197"/>
            <a:ext cx="6276822" cy="4965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087" y="1877567"/>
            <a:ext cx="1443227" cy="986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2176" y="1877567"/>
            <a:ext cx="1232915" cy="1120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83140" y="1908048"/>
            <a:ext cx="1682496" cy="1149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3628" y="1738883"/>
            <a:ext cx="1821179" cy="1426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3686" y="3403091"/>
            <a:ext cx="1345374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1514" y="3641216"/>
            <a:ext cx="961466" cy="1790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380" y="3860672"/>
            <a:ext cx="531355" cy="1337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580" y="4063238"/>
            <a:ext cx="1210716" cy="1948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6757" y="3474465"/>
            <a:ext cx="864107" cy="1977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02407" y="3693921"/>
            <a:ext cx="880618" cy="152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5397" y="3510407"/>
            <a:ext cx="1480312" cy="1967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3239" y="3729863"/>
            <a:ext cx="1478914" cy="15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26253" y="3967988"/>
            <a:ext cx="287147" cy="1337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25684" y="3404870"/>
            <a:ext cx="864108" cy="1948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74375" y="3403091"/>
            <a:ext cx="636651" cy="1977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12222" y="3620261"/>
            <a:ext cx="393192" cy="1546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16541" y="3842003"/>
            <a:ext cx="1169669" cy="19773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17303" y="4061459"/>
            <a:ext cx="1596008" cy="19659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16541" y="4278629"/>
            <a:ext cx="348614" cy="1546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891773" y="1840484"/>
            <a:ext cx="265430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b="1" dirty="0">
                <a:solidFill>
                  <a:srgbClr val="FF0000"/>
                </a:solidFill>
                <a:latin typeface="Segoe UI"/>
                <a:cs typeface="Segoe UI"/>
              </a:rPr>
              <a:t>?</a:t>
            </a:r>
            <a:endParaRPr sz="43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5391" y="6600075"/>
            <a:ext cx="3381756" cy="14570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60140" y="6600075"/>
            <a:ext cx="1672844" cy="1449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43343" y="2011679"/>
            <a:ext cx="2311907" cy="9372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55764" y="3484626"/>
            <a:ext cx="1768728" cy="19773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51445" y="3705986"/>
            <a:ext cx="953388" cy="19583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79256" y="3722751"/>
            <a:ext cx="173609" cy="1337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53605" y="3923538"/>
            <a:ext cx="1771142" cy="19672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8403" y="2029967"/>
            <a:ext cx="2077720" cy="2148840"/>
          </a:xfrm>
          <a:custGeom>
            <a:avLst/>
            <a:gdLst/>
            <a:ahLst/>
            <a:cxnLst/>
            <a:rect l="l" t="t" r="r" b="b"/>
            <a:pathLst>
              <a:path w="2077720" h="2148840">
                <a:moveTo>
                  <a:pt x="0" y="2148839"/>
                </a:moveTo>
                <a:lnTo>
                  <a:pt x="2077211" y="2148839"/>
                </a:lnTo>
                <a:lnTo>
                  <a:pt x="2077211" y="0"/>
                </a:lnTo>
                <a:lnTo>
                  <a:pt x="0" y="0"/>
                </a:lnTo>
                <a:lnTo>
                  <a:pt x="0" y="2148839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63796" y="2042160"/>
            <a:ext cx="996950" cy="2148840"/>
          </a:xfrm>
          <a:custGeom>
            <a:avLst/>
            <a:gdLst/>
            <a:ahLst/>
            <a:cxnLst/>
            <a:rect l="l" t="t" r="r" b="b"/>
            <a:pathLst>
              <a:path w="996950" h="2148840">
                <a:moveTo>
                  <a:pt x="0" y="2148840"/>
                </a:moveTo>
                <a:lnTo>
                  <a:pt x="996696" y="2148840"/>
                </a:lnTo>
                <a:lnTo>
                  <a:pt x="996696" y="0"/>
                </a:lnTo>
                <a:lnTo>
                  <a:pt x="0" y="0"/>
                </a:lnTo>
                <a:lnTo>
                  <a:pt x="0" y="214884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8321" y="2030476"/>
            <a:ext cx="68008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0" spc="5" dirty="0">
                <a:solidFill>
                  <a:srgbClr val="CDF4FF"/>
                </a:solidFill>
                <a:latin typeface="Segoe UI Light"/>
                <a:cs typeface="Segoe UI Light"/>
              </a:rPr>
              <a:t>R</a:t>
            </a:r>
            <a:r>
              <a:rPr sz="1750" b="0" spc="-280" dirty="0">
                <a:solidFill>
                  <a:srgbClr val="CDF4FF"/>
                </a:solidFill>
                <a:latin typeface="Segoe UI Light"/>
                <a:cs typeface="Segoe UI Light"/>
              </a:rPr>
              <a:t> </a:t>
            </a:r>
            <a:r>
              <a:rPr sz="1750" b="0" spc="-65" dirty="0">
                <a:solidFill>
                  <a:srgbClr val="CDF4FF"/>
                </a:solidFill>
                <a:latin typeface="Segoe UI Light"/>
                <a:cs typeface="Segoe UI Light"/>
              </a:rPr>
              <a:t>Open</a:t>
            </a:r>
            <a:endParaRPr sz="1750">
              <a:latin typeface="Segoe UI Light"/>
              <a:cs typeface="Segoe U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30723" y="2484120"/>
            <a:ext cx="361315" cy="1641475"/>
          </a:xfrm>
          <a:custGeom>
            <a:avLst/>
            <a:gdLst/>
            <a:ahLst/>
            <a:cxnLst/>
            <a:rect l="l" t="t" r="r" b="b"/>
            <a:pathLst>
              <a:path w="361314" h="1641475">
                <a:moveTo>
                  <a:pt x="0" y="1641347"/>
                </a:moveTo>
                <a:lnTo>
                  <a:pt x="361188" y="1641347"/>
                </a:lnTo>
                <a:lnTo>
                  <a:pt x="361188" y="0"/>
                </a:lnTo>
                <a:lnTo>
                  <a:pt x="0" y="0"/>
                </a:lnTo>
                <a:lnTo>
                  <a:pt x="0" y="1641347"/>
                </a:lnTo>
                <a:close/>
              </a:path>
            </a:pathLst>
          </a:custGeom>
          <a:solidFill>
            <a:srgbClr val="A1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0390" y="2815717"/>
            <a:ext cx="108585" cy="967105"/>
          </a:xfrm>
          <a:custGeom>
            <a:avLst/>
            <a:gdLst/>
            <a:ahLst/>
            <a:cxnLst/>
            <a:rect l="l" t="t" r="r" b="b"/>
            <a:pathLst>
              <a:path w="108585" h="967104">
                <a:moveTo>
                  <a:pt x="33274" y="903859"/>
                </a:moveTo>
                <a:lnTo>
                  <a:pt x="24892" y="903859"/>
                </a:lnTo>
                <a:lnTo>
                  <a:pt x="20828" y="904748"/>
                </a:lnTo>
                <a:lnTo>
                  <a:pt x="1778" y="966978"/>
                </a:lnTo>
                <a:lnTo>
                  <a:pt x="106299" y="966978"/>
                </a:lnTo>
                <a:lnTo>
                  <a:pt x="106299" y="954659"/>
                </a:lnTo>
                <a:lnTo>
                  <a:pt x="12826" y="954659"/>
                </a:lnTo>
                <a:lnTo>
                  <a:pt x="12826" y="931037"/>
                </a:lnTo>
                <a:lnTo>
                  <a:pt x="14350" y="925830"/>
                </a:lnTo>
                <a:lnTo>
                  <a:pt x="17525" y="922147"/>
                </a:lnTo>
                <a:lnTo>
                  <a:pt x="20700" y="918591"/>
                </a:lnTo>
                <a:lnTo>
                  <a:pt x="25019" y="916813"/>
                </a:lnTo>
                <a:lnTo>
                  <a:pt x="53417" y="916813"/>
                </a:lnTo>
                <a:lnTo>
                  <a:pt x="52197" y="914654"/>
                </a:lnTo>
                <a:lnTo>
                  <a:pt x="36575" y="904494"/>
                </a:lnTo>
                <a:lnTo>
                  <a:pt x="33274" y="903859"/>
                </a:lnTo>
                <a:close/>
              </a:path>
              <a:path w="108585" h="967104">
                <a:moveTo>
                  <a:pt x="53417" y="916813"/>
                </a:moveTo>
                <a:lnTo>
                  <a:pt x="33655" y="916813"/>
                </a:lnTo>
                <a:lnTo>
                  <a:pt x="36575" y="917321"/>
                </a:lnTo>
                <a:lnTo>
                  <a:pt x="38988" y="918337"/>
                </a:lnTo>
                <a:lnTo>
                  <a:pt x="41529" y="919480"/>
                </a:lnTo>
                <a:lnTo>
                  <a:pt x="43687" y="920877"/>
                </a:lnTo>
                <a:lnTo>
                  <a:pt x="45338" y="922782"/>
                </a:lnTo>
                <a:lnTo>
                  <a:pt x="47117" y="924687"/>
                </a:lnTo>
                <a:lnTo>
                  <a:pt x="48387" y="926973"/>
                </a:lnTo>
                <a:lnTo>
                  <a:pt x="49403" y="929513"/>
                </a:lnTo>
                <a:lnTo>
                  <a:pt x="50292" y="932180"/>
                </a:lnTo>
                <a:lnTo>
                  <a:pt x="50673" y="934974"/>
                </a:lnTo>
                <a:lnTo>
                  <a:pt x="50673" y="954659"/>
                </a:lnTo>
                <a:lnTo>
                  <a:pt x="61849" y="954659"/>
                </a:lnTo>
                <a:lnTo>
                  <a:pt x="61849" y="942340"/>
                </a:lnTo>
                <a:lnTo>
                  <a:pt x="62103" y="940308"/>
                </a:lnTo>
                <a:lnTo>
                  <a:pt x="72083" y="927100"/>
                </a:lnTo>
                <a:lnTo>
                  <a:pt x="57785" y="927100"/>
                </a:lnTo>
                <a:lnTo>
                  <a:pt x="56769" y="923544"/>
                </a:lnTo>
                <a:lnTo>
                  <a:pt x="55499" y="920369"/>
                </a:lnTo>
                <a:lnTo>
                  <a:pt x="53848" y="917575"/>
                </a:lnTo>
                <a:lnTo>
                  <a:pt x="53417" y="916813"/>
                </a:lnTo>
                <a:close/>
              </a:path>
              <a:path w="108585" h="967104">
                <a:moveTo>
                  <a:pt x="106299" y="891921"/>
                </a:moveTo>
                <a:lnTo>
                  <a:pt x="74803" y="911606"/>
                </a:lnTo>
                <a:lnTo>
                  <a:pt x="72644" y="913003"/>
                </a:lnTo>
                <a:lnTo>
                  <a:pt x="70612" y="914273"/>
                </a:lnTo>
                <a:lnTo>
                  <a:pt x="68834" y="915416"/>
                </a:lnTo>
                <a:lnTo>
                  <a:pt x="65532" y="917702"/>
                </a:lnTo>
                <a:lnTo>
                  <a:pt x="64262" y="918845"/>
                </a:lnTo>
                <a:lnTo>
                  <a:pt x="62864" y="919988"/>
                </a:lnTo>
                <a:lnTo>
                  <a:pt x="61722" y="921258"/>
                </a:lnTo>
                <a:lnTo>
                  <a:pt x="59689" y="923798"/>
                </a:lnTo>
                <a:lnTo>
                  <a:pt x="58800" y="925322"/>
                </a:lnTo>
                <a:lnTo>
                  <a:pt x="58038" y="927100"/>
                </a:lnTo>
                <a:lnTo>
                  <a:pt x="72083" y="927100"/>
                </a:lnTo>
                <a:lnTo>
                  <a:pt x="74295" y="925703"/>
                </a:lnTo>
                <a:lnTo>
                  <a:pt x="76962" y="924052"/>
                </a:lnTo>
                <a:lnTo>
                  <a:pt x="106299" y="906526"/>
                </a:lnTo>
                <a:lnTo>
                  <a:pt x="106299" y="891921"/>
                </a:lnTo>
                <a:close/>
              </a:path>
              <a:path w="108585" h="967104">
                <a:moveTo>
                  <a:pt x="102766" y="831342"/>
                </a:moveTo>
                <a:lnTo>
                  <a:pt x="85979" y="831342"/>
                </a:lnTo>
                <a:lnTo>
                  <a:pt x="90043" y="833247"/>
                </a:lnTo>
                <a:lnTo>
                  <a:pt x="95631" y="840613"/>
                </a:lnTo>
                <a:lnTo>
                  <a:pt x="96965" y="846074"/>
                </a:lnTo>
                <a:lnTo>
                  <a:pt x="97028" y="855980"/>
                </a:lnTo>
                <a:lnTo>
                  <a:pt x="96735" y="858647"/>
                </a:lnTo>
                <a:lnTo>
                  <a:pt x="96368" y="861060"/>
                </a:lnTo>
                <a:lnTo>
                  <a:pt x="95376" y="866140"/>
                </a:lnTo>
                <a:lnTo>
                  <a:pt x="94335" y="869188"/>
                </a:lnTo>
                <a:lnTo>
                  <a:pt x="93725" y="871220"/>
                </a:lnTo>
                <a:lnTo>
                  <a:pt x="92646" y="873760"/>
                </a:lnTo>
                <a:lnTo>
                  <a:pt x="90424" y="878205"/>
                </a:lnTo>
                <a:lnTo>
                  <a:pt x="89026" y="880237"/>
                </a:lnTo>
                <a:lnTo>
                  <a:pt x="87630" y="881888"/>
                </a:lnTo>
                <a:lnTo>
                  <a:pt x="102108" y="881888"/>
                </a:lnTo>
                <a:lnTo>
                  <a:pt x="102997" y="880491"/>
                </a:lnTo>
                <a:lnTo>
                  <a:pt x="103886" y="878713"/>
                </a:lnTo>
                <a:lnTo>
                  <a:pt x="104521" y="876427"/>
                </a:lnTo>
                <a:lnTo>
                  <a:pt x="105283" y="874141"/>
                </a:lnTo>
                <a:lnTo>
                  <a:pt x="105918" y="871855"/>
                </a:lnTo>
                <a:lnTo>
                  <a:pt x="107442" y="864235"/>
                </a:lnTo>
                <a:lnTo>
                  <a:pt x="107909" y="859790"/>
                </a:lnTo>
                <a:lnTo>
                  <a:pt x="108024" y="854329"/>
                </a:lnTo>
                <a:lnTo>
                  <a:pt x="107898" y="849122"/>
                </a:lnTo>
                <a:lnTo>
                  <a:pt x="107569" y="846074"/>
                </a:lnTo>
                <a:lnTo>
                  <a:pt x="105537" y="837057"/>
                </a:lnTo>
                <a:lnTo>
                  <a:pt x="103886" y="833120"/>
                </a:lnTo>
                <a:lnTo>
                  <a:pt x="102766" y="831342"/>
                </a:lnTo>
                <a:close/>
              </a:path>
              <a:path w="108585" h="967104">
                <a:moveTo>
                  <a:pt x="17525" y="822960"/>
                </a:moveTo>
                <a:lnTo>
                  <a:pt x="3683" y="822960"/>
                </a:lnTo>
                <a:lnTo>
                  <a:pt x="1270" y="827659"/>
                </a:lnTo>
                <a:lnTo>
                  <a:pt x="107" y="834517"/>
                </a:lnTo>
                <a:lnTo>
                  <a:pt x="89" y="850773"/>
                </a:lnTo>
                <a:lnTo>
                  <a:pt x="508" y="854329"/>
                </a:lnTo>
                <a:lnTo>
                  <a:pt x="2794" y="863092"/>
                </a:lnTo>
                <a:lnTo>
                  <a:pt x="4445" y="867029"/>
                </a:lnTo>
                <a:lnTo>
                  <a:pt x="6731" y="870331"/>
                </a:lnTo>
                <a:lnTo>
                  <a:pt x="9017" y="873760"/>
                </a:lnTo>
                <a:lnTo>
                  <a:pt x="11937" y="876554"/>
                </a:lnTo>
                <a:lnTo>
                  <a:pt x="15494" y="878586"/>
                </a:lnTo>
                <a:lnTo>
                  <a:pt x="19050" y="880745"/>
                </a:lnTo>
                <a:lnTo>
                  <a:pt x="23113" y="881761"/>
                </a:lnTo>
                <a:lnTo>
                  <a:pt x="31750" y="881761"/>
                </a:lnTo>
                <a:lnTo>
                  <a:pt x="35179" y="881126"/>
                </a:lnTo>
                <a:lnTo>
                  <a:pt x="38100" y="879729"/>
                </a:lnTo>
                <a:lnTo>
                  <a:pt x="41021" y="878459"/>
                </a:lnTo>
                <a:lnTo>
                  <a:pt x="50317" y="868934"/>
                </a:lnTo>
                <a:lnTo>
                  <a:pt x="24003" y="868934"/>
                </a:lnTo>
                <a:lnTo>
                  <a:pt x="21462" y="868299"/>
                </a:lnTo>
                <a:lnTo>
                  <a:pt x="19558" y="866902"/>
                </a:lnTo>
                <a:lnTo>
                  <a:pt x="17525" y="865632"/>
                </a:lnTo>
                <a:lnTo>
                  <a:pt x="15875" y="863981"/>
                </a:lnTo>
                <a:lnTo>
                  <a:pt x="14605" y="861822"/>
                </a:lnTo>
                <a:lnTo>
                  <a:pt x="13335" y="859790"/>
                </a:lnTo>
                <a:lnTo>
                  <a:pt x="12446" y="857377"/>
                </a:lnTo>
                <a:lnTo>
                  <a:pt x="11937" y="854710"/>
                </a:lnTo>
                <a:lnTo>
                  <a:pt x="11303" y="852043"/>
                </a:lnTo>
                <a:lnTo>
                  <a:pt x="11097" y="849884"/>
                </a:lnTo>
                <a:lnTo>
                  <a:pt x="11049" y="837057"/>
                </a:lnTo>
                <a:lnTo>
                  <a:pt x="13208" y="829056"/>
                </a:lnTo>
                <a:lnTo>
                  <a:pt x="17525" y="822960"/>
                </a:lnTo>
                <a:close/>
              </a:path>
              <a:path w="108585" h="967104">
                <a:moveTo>
                  <a:pt x="85089" y="818515"/>
                </a:moveTo>
                <a:lnTo>
                  <a:pt x="75946" y="818515"/>
                </a:lnTo>
                <a:lnTo>
                  <a:pt x="72517" y="819277"/>
                </a:lnTo>
                <a:lnTo>
                  <a:pt x="69596" y="820801"/>
                </a:lnTo>
                <a:lnTo>
                  <a:pt x="66548" y="822198"/>
                </a:lnTo>
                <a:lnTo>
                  <a:pt x="63754" y="824230"/>
                </a:lnTo>
                <a:lnTo>
                  <a:pt x="61341" y="826770"/>
                </a:lnTo>
                <a:lnTo>
                  <a:pt x="58800" y="829310"/>
                </a:lnTo>
                <a:lnTo>
                  <a:pt x="46796" y="850011"/>
                </a:lnTo>
                <a:lnTo>
                  <a:pt x="45212" y="853059"/>
                </a:lnTo>
                <a:lnTo>
                  <a:pt x="29463" y="868934"/>
                </a:lnTo>
                <a:lnTo>
                  <a:pt x="50317" y="868934"/>
                </a:lnTo>
                <a:lnTo>
                  <a:pt x="53975" y="862838"/>
                </a:lnTo>
                <a:lnTo>
                  <a:pt x="55880" y="859409"/>
                </a:lnTo>
                <a:lnTo>
                  <a:pt x="57785" y="855726"/>
                </a:lnTo>
                <a:lnTo>
                  <a:pt x="59436" y="852297"/>
                </a:lnTo>
                <a:lnTo>
                  <a:pt x="61087" y="849122"/>
                </a:lnTo>
                <a:lnTo>
                  <a:pt x="62737" y="846074"/>
                </a:lnTo>
                <a:lnTo>
                  <a:pt x="64262" y="843153"/>
                </a:lnTo>
                <a:lnTo>
                  <a:pt x="65912" y="840486"/>
                </a:lnTo>
                <a:lnTo>
                  <a:pt x="69469" y="836168"/>
                </a:lnTo>
                <a:lnTo>
                  <a:pt x="71374" y="834517"/>
                </a:lnTo>
                <a:lnTo>
                  <a:pt x="75437" y="831977"/>
                </a:lnTo>
                <a:lnTo>
                  <a:pt x="77978" y="831342"/>
                </a:lnTo>
                <a:lnTo>
                  <a:pt x="102766" y="831342"/>
                </a:lnTo>
                <a:lnTo>
                  <a:pt x="101726" y="829691"/>
                </a:lnTo>
                <a:lnTo>
                  <a:pt x="99441" y="826262"/>
                </a:lnTo>
                <a:lnTo>
                  <a:pt x="96520" y="823595"/>
                </a:lnTo>
                <a:lnTo>
                  <a:pt x="89408" y="819531"/>
                </a:lnTo>
                <a:lnTo>
                  <a:pt x="85089" y="818515"/>
                </a:lnTo>
                <a:close/>
              </a:path>
              <a:path w="108585" h="967104">
                <a:moveTo>
                  <a:pt x="33274" y="734695"/>
                </a:moveTo>
                <a:lnTo>
                  <a:pt x="24892" y="734695"/>
                </a:lnTo>
                <a:lnTo>
                  <a:pt x="20828" y="735584"/>
                </a:lnTo>
                <a:lnTo>
                  <a:pt x="1778" y="797814"/>
                </a:lnTo>
                <a:lnTo>
                  <a:pt x="106299" y="797814"/>
                </a:lnTo>
                <a:lnTo>
                  <a:pt x="106299" y="785495"/>
                </a:lnTo>
                <a:lnTo>
                  <a:pt x="12826" y="785495"/>
                </a:lnTo>
                <a:lnTo>
                  <a:pt x="12826" y="761873"/>
                </a:lnTo>
                <a:lnTo>
                  <a:pt x="14350" y="756666"/>
                </a:lnTo>
                <a:lnTo>
                  <a:pt x="17525" y="752983"/>
                </a:lnTo>
                <a:lnTo>
                  <a:pt x="20700" y="749427"/>
                </a:lnTo>
                <a:lnTo>
                  <a:pt x="25019" y="747649"/>
                </a:lnTo>
                <a:lnTo>
                  <a:pt x="53417" y="747649"/>
                </a:lnTo>
                <a:lnTo>
                  <a:pt x="52197" y="745490"/>
                </a:lnTo>
                <a:lnTo>
                  <a:pt x="36575" y="735330"/>
                </a:lnTo>
                <a:lnTo>
                  <a:pt x="33274" y="734695"/>
                </a:lnTo>
                <a:close/>
              </a:path>
              <a:path w="108585" h="967104">
                <a:moveTo>
                  <a:pt x="53417" y="747649"/>
                </a:moveTo>
                <a:lnTo>
                  <a:pt x="33655" y="747649"/>
                </a:lnTo>
                <a:lnTo>
                  <a:pt x="36575" y="748157"/>
                </a:lnTo>
                <a:lnTo>
                  <a:pt x="38988" y="749173"/>
                </a:lnTo>
                <a:lnTo>
                  <a:pt x="41529" y="750316"/>
                </a:lnTo>
                <a:lnTo>
                  <a:pt x="43687" y="751713"/>
                </a:lnTo>
                <a:lnTo>
                  <a:pt x="45338" y="753618"/>
                </a:lnTo>
                <a:lnTo>
                  <a:pt x="47117" y="755523"/>
                </a:lnTo>
                <a:lnTo>
                  <a:pt x="48387" y="757809"/>
                </a:lnTo>
                <a:lnTo>
                  <a:pt x="49403" y="760349"/>
                </a:lnTo>
                <a:lnTo>
                  <a:pt x="50292" y="763016"/>
                </a:lnTo>
                <a:lnTo>
                  <a:pt x="50673" y="765810"/>
                </a:lnTo>
                <a:lnTo>
                  <a:pt x="50673" y="785495"/>
                </a:lnTo>
                <a:lnTo>
                  <a:pt x="61849" y="785495"/>
                </a:lnTo>
                <a:lnTo>
                  <a:pt x="61849" y="773176"/>
                </a:lnTo>
                <a:lnTo>
                  <a:pt x="62103" y="771144"/>
                </a:lnTo>
                <a:lnTo>
                  <a:pt x="72083" y="757936"/>
                </a:lnTo>
                <a:lnTo>
                  <a:pt x="57785" y="757936"/>
                </a:lnTo>
                <a:lnTo>
                  <a:pt x="56769" y="754380"/>
                </a:lnTo>
                <a:lnTo>
                  <a:pt x="55499" y="751205"/>
                </a:lnTo>
                <a:lnTo>
                  <a:pt x="53848" y="748411"/>
                </a:lnTo>
                <a:lnTo>
                  <a:pt x="53417" y="747649"/>
                </a:lnTo>
                <a:close/>
              </a:path>
              <a:path w="108585" h="967104">
                <a:moveTo>
                  <a:pt x="106299" y="722757"/>
                </a:moveTo>
                <a:lnTo>
                  <a:pt x="74803" y="742442"/>
                </a:lnTo>
                <a:lnTo>
                  <a:pt x="72644" y="743838"/>
                </a:lnTo>
                <a:lnTo>
                  <a:pt x="70612" y="745109"/>
                </a:lnTo>
                <a:lnTo>
                  <a:pt x="68834" y="746252"/>
                </a:lnTo>
                <a:lnTo>
                  <a:pt x="65532" y="748538"/>
                </a:lnTo>
                <a:lnTo>
                  <a:pt x="64262" y="749681"/>
                </a:lnTo>
                <a:lnTo>
                  <a:pt x="62864" y="750824"/>
                </a:lnTo>
                <a:lnTo>
                  <a:pt x="61722" y="752094"/>
                </a:lnTo>
                <a:lnTo>
                  <a:pt x="59689" y="754634"/>
                </a:lnTo>
                <a:lnTo>
                  <a:pt x="58800" y="756158"/>
                </a:lnTo>
                <a:lnTo>
                  <a:pt x="58038" y="757936"/>
                </a:lnTo>
                <a:lnTo>
                  <a:pt x="72083" y="757936"/>
                </a:lnTo>
                <a:lnTo>
                  <a:pt x="74295" y="756538"/>
                </a:lnTo>
                <a:lnTo>
                  <a:pt x="76962" y="754888"/>
                </a:lnTo>
                <a:lnTo>
                  <a:pt x="106299" y="737362"/>
                </a:lnTo>
                <a:lnTo>
                  <a:pt x="106299" y="722757"/>
                </a:lnTo>
                <a:close/>
              </a:path>
              <a:path w="108585" h="967104">
                <a:moveTo>
                  <a:pt x="17272" y="597027"/>
                </a:moveTo>
                <a:lnTo>
                  <a:pt x="4318" y="597027"/>
                </a:lnTo>
                <a:lnTo>
                  <a:pt x="1397" y="603504"/>
                </a:lnTo>
                <a:lnTo>
                  <a:pt x="0" y="611759"/>
                </a:lnTo>
                <a:lnTo>
                  <a:pt x="10" y="621792"/>
                </a:lnTo>
                <a:lnTo>
                  <a:pt x="15494" y="660019"/>
                </a:lnTo>
                <a:lnTo>
                  <a:pt x="56007" y="675132"/>
                </a:lnTo>
                <a:lnTo>
                  <a:pt x="67079" y="674278"/>
                </a:lnTo>
                <a:lnTo>
                  <a:pt x="77057" y="671734"/>
                </a:lnTo>
                <a:lnTo>
                  <a:pt x="85939" y="667523"/>
                </a:lnTo>
                <a:lnTo>
                  <a:pt x="93050" y="662178"/>
                </a:lnTo>
                <a:lnTo>
                  <a:pt x="55245" y="662178"/>
                </a:lnTo>
                <a:lnTo>
                  <a:pt x="45670" y="661485"/>
                </a:lnTo>
                <a:lnTo>
                  <a:pt x="14081" y="638159"/>
                </a:lnTo>
                <a:lnTo>
                  <a:pt x="11049" y="621792"/>
                </a:lnTo>
                <a:lnTo>
                  <a:pt x="11449" y="615172"/>
                </a:lnTo>
                <a:lnTo>
                  <a:pt x="12636" y="608838"/>
                </a:lnTo>
                <a:lnTo>
                  <a:pt x="14585" y="602789"/>
                </a:lnTo>
                <a:lnTo>
                  <a:pt x="17272" y="597027"/>
                </a:lnTo>
                <a:close/>
              </a:path>
              <a:path w="108585" h="967104">
                <a:moveTo>
                  <a:pt x="101981" y="597027"/>
                </a:moveTo>
                <a:lnTo>
                  <a:pt x="90043" y="597027"/>
                </a:lnTo>
                <a:lnTo>
                  <a:pt x="93116" y="603079"/>
                </a:lnTo>
                <a:lnTo>
                  <a:pt x="95297" y="609631"/>
                </a:lnTo>
                <a:lnTo>
                  <a:pt x="96597" y="616708"/>
                </a:lnTo>
                <a:lnTo>
                  <a:pt x="97028" y="624332"/>
                </a:lnTo>
                <a:lnTo>
                  <a:pt x="96315" y="632404"/>
                </a:lnTo>
                <a:lnTo>
                  <a:pt x="64293" y="661533"/>
                </a:lnTo>
                <a:lnTo>
                  <a:pt x="55245" y="662178"/>
                </a:lnTo>
                <a:lnTo>
                  <a:pt x="93050" y="662178"/>
                </a:lnTo>
                <a:lnTo>
                  <a:pt x="108076" y="625983"/>
                </a:lnTo>
                <a:lnTo>
                  <a:pt x="107695" y="617672"/>
                </a:lnTo>
                <a:lnTo>
                  <a:pt x="106552" y="610076"/>
                </a:lnTo>
                <a:lnTo>
                  <a:pt x="104648" y="603194"/>
                </a:lnTo>
                <a:lnTo>
                  <a:pt x="101981" y="597027"/>
                </a:lnTo>
                <a:close/>
              </a:path>
              <a:path w="108585" h="967104">
                <a:moveTo>
                  <a:pt x="68707" y="508508"/>
                </a:moveTo>
                <a:lnTo>
                  <a:pt x="32416" y="529050"/>
                </a:lnTo>
                <a:lnTo>
                  <a:pt x="29845" y="543941"/>
                </a:lnTo>
                <a:lnTo>
                  <a:pt x="30509" y="552231"/>
                </a:lnTo>
                <a:lnTo>
                  <a:pt x="60942" y="581271"/>
                </a:lnTo>
                <a:lnTo>
                  <a:pt x="69850" y="581913"/>
                </a:lnTo>
                <a:lnTo>
                  <a:pt x="78069" y="581296"/>
                </a:lnTo>
                <a:lnTo>
                  <a:pt x="85407" y="579453"/>
                </a:lnTo>
                <a:lnTo>
                  <a:pt x="91888" y="576395"/>
                </a:lnTo>
                <a:lnTo>
                  <a:pt x="97536" y="572135"/>
                </a:lnTo>
                <a:lnTo>
                  <a:pt x="99596" y="569722"/>
                </a:lnTo>
                <a:lnTo>
                  <a:pt x="60198" y="569722"/>
                </a:lnTo>
                <a:lnTo>
                  <a:pt x="52959" y="567436"/>
                </a:lnTo>
                <a:lnTo>
                  <a:pt x="42545" y="558546"/>
                </a:lnTo>
                <a:lnTo>
                  <a:pt x="39878" y="552450"/>
                </a:lnTo>
                <a:lnTo>
                  <a:pt x="39878" y="537083"/>
                </a:lnTo>
                <a:lnTo>
                  <a:pt x="42418" y="531113"/>
                </a:lnTo>
                <a:lnTo>
                  <a:pt x="52578" y="522732"/>
                </a:lnTo>
                <a:lnTo>
                  <a:pt x="59817" y="520700"/>
                </a:lnTo>
                <a:lnTo>
                  <a:pt x="99150" y="520700"/>
                </a:lnTo>
                <a:lnTo>
                  <a:pt x="97282" y="518541"/>
                </a:lnTo>
                <a:lnTo>
                  <a:pt x="91477" y="514133"/>
                </a:lnTo>
                <a:lnTo>
                  <a:pt x="84756" y="511000"/>
                </a:lnTo>
                <a:lnTo>
                  <a:pt x="77154" y="509129"/>
                </a:lnTo>
                <a:lnTo>
                  <a:pt x="68707" y="508508"/>
                </a:lnTo>
                <a:close/>
              </a:path>
              <a:path w="108585" h="967104">
                <a:moveTo>
                  <a:pt x="99150" y="520700"/>
                </a:moveTo>
                <a:lnTo>
                  <a:pt x="78359" y="520700"/>
                </a:lnTo>
                <a:lnTo>
                  <a:pt x="85471" y="522732"/>
                </a:lnTo>
                <a:lnTo>
                  <a:pt x="90424" y="526923"/>
                </a:lnTo>
                <a:lnTo>
                  <a:pt x="95504" y="531113"/>
                </a:lnTo>
                <a:lnTo>
                  <a:pt x="98044" y="537083"/>
                </a:lnTo>
                <a:lnTo>
                  <a:pt x="97988" y="552450"/>
                </a:lnTo>
                <a:lnTo>
                  <a:pt x="95376" y="558419"/>
                </a:lnTo>
                <a:lnTo>
                  <a:pt x="90297" y="562991"/>
                </a:lnTo>
                <a:lnTo>
                  <a:pt x="85217" y="567436"/>
                </a:lnTo>
                <a:lnTo>
                  <a:pt x="78232" y="569722"/>
                </a:lnTo>
                <a:lnTo>
                  <a:pt x="99596" y="569722"/>
                </a:lnTo>
                <a:lnTo>
                  <a:pt x="102129" y="566755"/>
                </a:lnTo>
                <a:lnTo>
                  <a:pt x="105425" y="560530"/>
                </a:lnTo>
                <a:lnTo>
                  <a:pt x="107412" y="553471"/>
                </a:lnTo>
                <a:lnTo>
                  <a:pt x="108076" y="545592"/>
                </a:lnTo>
                <a:lnTo>
                  <a:pt x="107408" y="537543"/>
                </a:lnTo>
                <a:lnTo>
                  <a:pt x="105394" y="530351"/>
                </a:lnTo>
                <a:lnTo>
                  <a:pt x="102022" y="524017"/>
                </a:lnTo>
                <a:lnTo>
                  <a:pt x="99150" y="520700"/>
                </a:lnTo>
                <a:close/>
              </a:path>
              <a:path w="108585" h="967104">
                <a:moveTo>
                  <a:pt x="106299" y="478028"/>
                </a:moveTo>
                <a:lnTo>
                  <a:pt x="31623" y="478028"/>
                </a:lnTo>
                <a:lnTo>
                  <a:pt x="31623" y="489966"/>
                </a:lnTo>
                <a:lnTo>
                  <a:pt x="106299" y="489966"/>
                </a:lnTo>
                <a:lnTo>
                  <a:pt x="106299" y="478028"/>
                </a:lnTo>
                <a:close/>
              </a:path>
              <a:path w="108585" h="967104">
                <a:moveTo>
                  <a:pt x="106299" y="427990"/>
                </a:moveTo>
                <a:lnTo>
                  <a:pt x="50673" y="427990"/>
                </a:lnTo>
                <a:lnTo>
                  <a:pt x="43053" y="430149"/>
                </a:lnTo>
                <a:lnTo>
                  <a:pt x="37846" y="434467"/>
                </a:lnTo>
                <a:lnTo>
                  <a:pt x="32512" y="438785"/>
                </a:lnTo>
                <a:lnTo>
                  <a:pt x="29845" y="445008"/>
                </a:lnTo>
                <a:lnTo>
                  <a:pt x="29845" y="453263"/>
                </a:lnTo>
                <a:lnTo>
                  <a:pt x="30728" y="460789"/>
                </a:lnTo>
                <a:lnTo>
                  <a:pt x="33385" y="467375"/>
                </a:lnTo>
                <a:lnTo>
                  <a:pt x="37828" y="473033"/>
                </a:lnTo>
                <a:lnTo>
                  <a:pt x="44069" y="477774"/>
                </a:lnTo>
                <a:lnTo>
                  <a:pt x="44069" y="478028"/>
                </a:lnTo>
                <a:lnTo>
                  <a:pt x="56896" y="478028"/>
                </a:lnTo>
                <a:lnTo>
                  <a:pt x="51181" y="476123"/>
                </a:lnTo>
                <a:lnTo>
                  <a:pt x="46736" y="472186"/>
                </a:lnTo>
                <a:lnTo>
                  <a:pt x="42163" y="468249"/>
                </a:lnTo>
                <a:lnTo>
                  <a:pt x="39878" y="463296"/>
                </a:lnTo>
                <a:lnTo>
                  <a:pt x="39878" y="457327"/>
                </a:lnTo>
                <a:lnTo>
                  <a:pt x="41376" y="449732"/>
                </a:lnTo>
                <a:lnTo>
                  <a:pt x="45862" y="444293"/>
                </a:lnTo>
                <a:lnTo>
                  <a:pt x="53326" y="441021"/>
                </a:lnTo>
                <a:lnTo>
                  <a:pt x="63754" y="439928"/>
                </a:lnTo>
                <a:lnTo>
                  <a:pt x="106299" y="439928"/>
                </a:lnTo>
                <a:lnTo>
                  <a:pt x="106299" y="427990"/>
                </a:lnTo>
                <a:close/>
              </a:path>
              <a:path w="108585" h="967104">
                <a:moveTo>
                  <a:pt x="106299" y="394208"/>
                </a:moveTo>
                <a:lnTo>
                  <a:pt x="31623" y="394208"/>
                </a:lnTo>
                <a:lnTo>
                  <a:pt x="31623" y="406146"/>
                </a:lnTo>
                <a:lnTo>
                  <a:pt x="106299" y="406146"/>
                </a:lnTo>
                <a:lnTo>
                  <a:pt x="106299" y="394208"/>
                </a:lnTo>
                <a:close/>
              </a:path>
              <a:path w="108585" h="967104">
                <a:moveTo>
                  <a:pt x="106299" y="344170"/>
                </a:moveTo>
                <a:lnTo>
                  <a:pt x="50673" y="344170"/>
                </a:lnTo>
                <a:lnTo>
                  <a:pt x="43053" y="346329"/>
                </a:lnTo>
                <a:lnTo>
                  <a:pt x="37846" y="350647"/>
                </a:lnTo>
                <a:lnTo>
                  <a:pt x="32512" y="354965"/>
                </a:lnTo>
                <a:lnTo>
                  <a:pt x="29845" y="361188"/>
                </a:lnTo>
                <a:lnTo>
                  <a:pt x="29845" y="369443"/>
                </a:lnTo>
                <a:lnTo>
                  <a:pt x="30728" y="376969"/>
                </a:lnTo>
                <a:lnTo>
                  <a:pt x="33385" y="383555"/>
                </a:lnTo>
                <a:lnTo>
                  <a:pt x="37828" y="389213"/>
                </a:lnTo>
                <a:lnTo>
                  <a:pt x="44069" y="393954"/>
                </a:lnTo>
                <a:lnTo>
                  <a:pt x="44069" y="394208"/>
                </a:lnTo>
                <a:lnTo>
                  <a:pt x="56896" y="394208"/>
                </a:lnTo>
                <a:lnTo>
                  <a:pt x="51181" y="392303"/>
                </a:lnTo>
                <a:lnTo>
                  <a:pt x="46736" y="388366"/>
                </a:lnTo>
                <a:lnTo>
                  <a:pt x="42163" y="384429"/>
                </a:lnTo>
                <a:lnTo>
                  <a:pt x="39878" y="379475"/>
                </a:lnTo>
                <a:lnTo>
                  <a:pt x="39878" y="373507"/>
                </a:lnTo>
                <a:lnTo>
                  <a:pt x="41376" y="365912"/>
                </a:lnTo>
                <a:lnTo>
                  <a:pt x="45862" y="360473"/>
                </a:lnTo>
                <a:lnTo>
                  <a:pt x="53326" y="357201"/>
                </a:lnTo>
                <a:lnTo>
                  <a:pt x="63754" y="356108"/>
                </a:lnTo>
                <a:lnTo>
                  <a:pt x="106299" y="356108"/>
                </a:lnTo>
                <a:lnTo>
                  <a:pt x="106299" y="344170"/>
                </a:lnTo>
                <a:close/>
              </a:path>
              <a:path w="108585" h="967104">
                <a:moveTo>
                  <a:pt x="72009" y="262382"/>
                </a:moveTo>
                <a:lnTo>
                  <a:pt x="65659" y="262382"/>
                </a:lnTo>
                <a:lnTo>
                  <a:pt x="57729" y="262882"/>
                </a:lnTo>
                <a:lnTo>
                  <a:pt x="29894" y="293497"/>
                </a:lnTo>
                <a:lnTo>
                  <a:pt x="30535" y="300035"/>
                </a:lnTo>
                <a:lnTo>
                  <a:pt x="60932" y="326788"/>
                </a:lnTo>
                <a:lnTo>
                  <a:pt x="69214" y="327406"/>
                </a:lnTo>
                <a:lnTo>
                  <a:pt x="77932" y="326854"/>
                </a:lnTo>
                <a:lnTo>
                  <a:pt x="85613" y="325183"/>
                </a:lnTo>
                <a:lnTo>
                  <a:pt x="92271" y="322369"/>
                </a:lnTo>
                <a:lnTo>
                  <a:pt x="97917" y="318388"/>
                </a:lnTo>
                <a:lnTo>
                  <a:pt x="100885" y="315087"/>
                </a:lnTo>
                <a:lnTo>
                  <a:pt x="72009" y="315087"/>
                </a:lnTo>
                <a:lnTo>
                  <a:pt x="61849" y="314960"/>
                </a:lnTo>
                <a:lnTo>
                  <a:pt x="55245" y="313944"/>
                </a:lnTo>
                <a:lnTo>
                  <a:pt x="50037" y="311531"/>
                </a:lnTo>
                <a:lnTo>
                  <a:pt x="41910" y="303657"/>
                </a:lnTo>
                <a:lnTo>
                  <a:pt x="39878" y="298958"/>
                </a:lnTo>
                <a:lnTo>
                  <a:pt x="39878" y="287400"/>
                </a:lnTo>
                <a:lnTo>
                  <a:pt x="41910" y="282829"/>
                </a:lnTo>
                <a:lnTo>
                  <a:pt x="45720" y="279527"/>
                </a:lnTo>
                <a:lnTo>
                  <a:pt x="49530" y="276352"/>
                </a:lnTo>
                <a:lnTo>
                  <a:pt x="54863" y="274574"/>
                </a:lnTo>
                <a:lnTo>
                  <a:pt x="72009" y="274574"/>
                </a:lnTo>
                <a:lnTo>
                  <a:pt x="72009" y="262382"/>
                </a:lnTo>
                <a:close/>
              </a:path>
              <a:path w="108585" h="967104">
                <a:moveTo>
                  <a:pt x="100837" y="267462"/>
                </a:moveTo>
                <a:lnTo>
                  <a:pt x="89662" y="267462"/>
                </a:lnTo>
                <a:lnTo>
                  <a:pt x="95250" y="274574"/>
                </a:lnTo>
                <a:lnTo>
                  <a:pt x="98044" y="282321"/>
                </a:lnTo>
                <a:lnTo>
                  <a:pt x="98044" y="298196"/>
                </a:lnTo>
                <a:lnTo>
                  <a:pt x="95758" y="304038"/>
                </a:lnTo>
                <a:lnTo>
                  <a:pt x="91186" y="308356"/>
                </a:lnTo>
                <a:lnTo>
                  <a:pt x="86741" y="312674"/>
                </a:lnTo>
                <a:lnTo>
                  <a:pt x="80263" y="314833"/>
                </a:lnTo>
                <a:lnTo>
                  <a:pt x="72009" y="315087"/>
                </a:lnTo>
                <a:lnTo>
                  <a:pt x="100885" y="315087"/>
                </a:lnTo>
                <a:lnTo>
                  <a:pt x="102344" y="313463"/>
                </a:lnTo>
                <a:lnTo>
                  <a:pt x="105521" y="307657"/>
                </a:lnTo>
                <a:lnTo>
                  <a:pt x="107436" y="300993"/>
                </a:lnTo>
                <a:lnTo>
                  <a:pt x="108076" y="293497"/>
                </a:lnTo>
                <a:lnTo>
                  <a:pt x="107624" y="285803"/>
                </a:lnTo>
                <a:lnTo>
                  <a:pt x="106267" y="278907"/>
                </a:lnTo>
                <a:lnTo>
                  <a:pt x="104005" y="272797"/>
                </a:lnTo>
                <a:lnTo>
                  <a:pt x="100837" y="267462"/>
                </a:lnTo>
                <a:close/>
              </a:path>
              <a:path w="108585" h="967104">
                <a:moveTo>
                  <a:pt x="72009" y="274574"/>
                </a:moveTo>
                <a:lnTo>
                  <a:pt x="61849" y="274574"/>
                </a:lnTo>
                <a:lnTo>
                  <a:pt x="61849" y="314960"/>
                </a:lnTo>
                <a:lnTo>
                  <a:pt x="72009" y="314960"/>
                </a:lnTo>
                <a:lnTo>
                  <a:pt x="72009" y="274574"/>
                </a:lnTo>
                <a:close/>
              </a:path>
              <a:path w="108585" h="967104">
                <a:moveTo>
                  <a:pt x="45720" y="193548"/>
                </a:moveTo>
                <a:lnTo>
                  <a:pt x="33528" y="193548"/>
                </a:lnTo>
                <a:lnTo>
                  <a:pt x="31114" y="198628"/>
                </a:lnTo>
                <a:lnTo>
                  <a:pt x="29845" y="204343"/>
                </a:lnTo>
                <a:lnTo>
                  <a:pt x="29845" y="210947"/>
                </a:lnTo>
                <a:lnTo>
                  <a:pt x="54070" y="247078"/>
                </a:lnTo>
                <a:lnTo>
                  <a:pt x="70738" y="249682"/>
                </a:lnTo>
                <a:lnTo>
                  <a:pt x="78624" y="249082"/>
                </a:lnTo>
                <a:lnTo>
                  <a:pt x="85725" y="247269"/>
                </a:lnTo>
                <a:lnTo>
                  <a:pt x="92063" y="244217"/>
                </a:lnTo>
                <a:lnTo>
                  <a:pt x="97662" y="239903"/>
                </a:lnTo>
                <a:lnTo>
                  <a:pt x="99736" y="237490"/>
                </a:lnTo>
                <a:lnTo>
                  <a:pt x="60833" y="237490"/>
                </a:lnTo>
                <a:lnTo>
                  <a:pt x="53594" y="235077"/>
                </a:lnTo>
                <a:lnTo>
                  <a:pt x="48133" y="230124"/>
                </a:lnTo>
                <a:lnTo>
                  <a:pt x="42672" y="225298"/>
                </a:lnTo>
                <a:lnTo>
                  <a:pt x="39878" y="218948"/>
                </a:lnTo>
                <a:lnTo>
                  <a:pt x="39878" y="205105"/>
                </a:lnTo>
                <a:lnTo>
                  <a:pt x="41910" y="199136"/>
                </a:lnTo>
                <a:lnTo>
                  <a:pt x="45720" y="193548"/>
                </a:lnTo>
                <a:close/>
              </a:path>
              <a:path w="108585" h="967104">
                <a:moveTo>
                  <a:pt x="102870" y="193675"/>
                </a:moveTo>
                <a:lnTo>
                  <a:pt x="91439" y="193675"/>
                </a:lnTo>
                <a:lnTo>
                  <a:pt x="95758" y="199517"/>
                </a:lnTo>
                <a:lnTo>
                  <a:pt x="98044" y="205612"/>
                </a:lnTo>
                <a:lnTo>
                  <a:pt x="98044" y="219837"/>
                </a:lnTo>
                <a:lnTo>
                  <a:pt x="95504" y="226060"/>
                </a:lnTo>
                <a:lnTo>
                  <a:pt x="85344" y="235204"/>
                </a:lnTo>
                <a:lnTo>
                  <a:pt x="78486" y="237490"/>
                </a:lnTo>
                <a:lnTo>
                  <a:pt x="99736" y="237490"/>
                </a:lnTo>
                <a:lnTo>
                  <a:pt x="102183" y="234642"/>
                </a:lnTo>
                <a:lnTo>
                  <a:pt x="105441" y="228584"/>
                </a:lnTo>
                <a:lnTo>
                  <a:pt x="107414" y="221740"/>
                </a:lnTo>
                <a:lnTo>
                  <a:pt x="108076" y="214122"/>
                </a:lnTo>
                <a:lnTo>
                  <a:pt x="108076" y="206248"/>
                </a:lnTo>
                <a:lnTo>
                  <a:pt x="106299" y="199517"/>
                </a:lnTo>
                <a:lnTo>
                  <a:pt x="102870" y="193675"/>
                </a:lnTo>
                <a:close/>
              </a:path>
              <a:path w="108585" h="967104">
                <a:moveTo>
                  <a:pt x="41783" y="172212"/>
                </a:moveTo>
                <a:lnTo>
                  <a:pt x="31623" y="172212"/>
                </a:lnTo>
                <a:lnTo>
                  <a:pt x="31623" y="185038"/>
                </a:lnTo>
                <a:lnTo>
                  <a:pt x="41783" y="185038"/>
                </a:lnTo>
                <a:lnTo>
                  <a:pt x="41783" y="172212"/>
                </a:lnTo>
                <a:close/>
              </a:path>
              <a:path w="108585" h="967104">
                <a:moveTo>
                  <a:pt x="105537" y="141350"/>
                </a:moveTo>
                <a:lnTo>
                  <a:pt x="95376" y="141350"/>
                </a:lnTo>
                <a:lnTo>
                  <a:pt x="97028" y="143637"/>
                </a:lnTo>
                <a:lnTo>
                  <a:pt x="97789" y="146177"/>
                </a:lnTo>
                <a:lnTo>
                  <a:pt x="97789" y="153162"/>
                </a:lnTo>
                <a:lnTo>
                  <a:pt x="96774" y="155956"/>
                </a:lnTo>
                <a:lnTo>
                  <a:pt x="94614" y="157734"/>
                </a:lnTo>
                <a:lnTo>
                  <a:pt x="92456" y="159385"/>
                </a:lnTo>
                <a:lnTo>
                  <a:pt x="88900" y="160274"/>
                </a:lnTo>
                <a:lnTo>
                  <a:pt x="9525" y="160274"/>
                </a:lnTo>
                <a:lnTo>
                  <a:pt x="13335" y="172212"/>
                </a:lnTo>
                <a:lnTo>
                  <a:pt x="85979" y="172212"/>
                </a:lnTo>
                <a:lnTo>
                  <a:pt x="95573" y="170975"/>
                </a:lnTo>
                <a:lnTo>
                  <a:pt x="102441" y="167274"/>
                </a:lnTo>
                <a:lnTo>
                  <a:pt x="106570" y="161121"/>
                </a:lnTo>
                <a:lnTo>
                  <a:pt x="107848" y="153162"/>
                </a:lnTo>
                <a:lnTo>
                  <a:pt x="107950" y="147955"/>
                </a:lnTo>
                <a:lnTo>
                  <a:pt x="107061" y="144272"/>
                </a:lnTo>
                <a:lnTo>
                  <a:pt x="105537" y="141350"/>
                </a:lnTo>
                <a:close/>
              </a:path>
              <a:path w="108585" h="967104">
                <a:moveTo>
                  <a:pt x="41783" y="141350"/>
                </a:moveTo>
                <a:lnTo>
                  <a:pt x="31623" y="141350"/>
                </a:lnTo>
                <a:lnTo>
                  <a:pt x="31623" y="160274"/>
                </a:lnTo>
                <a:lnTo>
                  <a:pt x="41783" y="160274"/>
                </a:lnTo>
                <a:lnTo>
                  <a:pt x="41783" y="141350"/>
                </a:lnTo>
                <a:close/>
              </a:path>
              <a:path w="108585" h="967104">
                <a:moveTo>
                  <a:pt x="68707" y="57404"/>
                </a:moveTo>
                <a:lnTo>
                  <a:pt x="32416" y="77946"/>
                </a:lnTo>
                <a:lnTo>
                  <a:pt x="29845" y="92837"/>
                </a:lnTo>
                <a:lnTo>
                  <a:pt x="30509" y="101127"/>
                </a:lnTo>
                <a:lnTo>
                  <a:pt x="60942" y="130167"/>
                </a:lnTo>
                <a:lnTo>
                  <a:pt x="69850" y="130810"/>
                </a:lnTo>
                <a:lnTo>
                  <a:pt x="78069" y="130192"/>
                </a:lnTo>
                <a:lnTo>
                  <a:pt x="85407" y="128349"/>
                </a:lnTo>
                <a:lnTo>
                  <a:pt x="91888" y="125291"/>
                </a:lnTo>
                <a:lnTo>
                  <a:pt x="97536" y="121031"/>
                </a:lnTo>
                <a:lnTo>
                  <a:pt x="99596" y="118618"/>
                </a:lnTo>
                <a:lnTo>
                  <a:pt x="60198" y="118618"/>
                </a:lnTo>
                <a:lnTo>
                  <a:pt x="52959" y="116332"/>
                </a:lnTo>
                <a:lnTo>
                  <a:pt x="42545" y="107442"/>
                </a:lnTo>
                <a:lnTo>
                  <a:pt x="39878" y="101346"/>
                </a:lnTo>
                <a:lnTo>
                  <a:pt x="39878" y="85979"/>
                </a:lnTo>
                <a:lnTo>
                  <a:pt x="42418" y="80010"/>
                </a:lnTo>
                <a:lnTo>
                  <a:pt x="52578" y="71628"/>
                </a:lnTo>
                <a:lnTo>
                  <a:pt x="59817" y="69596"/>
                </a:lnTo>
                <a:lnTo>
                  <a:pt x="99150" y="69596"/>
                </a:lnTo>
                <a:lnTo>
                  <a:pt x="97282" y="67437"/>
                </a:lnTo>
                <a:lnTo>
                  <a:pt x="91477" y="63029"/>
                </a:lnTo>
                <a:lnTo>
                  <a:pt x="84756" y="59896"/>
                </a:lnTo>
                <a:lnTo>
                  <a:pt x="77154" y="58025"/>
                </a:lnTo>
                <a:lnTo>
                  <a:pt x="68707" y="57404"/>
                </a:lnTo>
                <a:close/>
              </a:path>
              <a:path w="108585" h="967104">
                <a:moveTo>
                  <a:pt x="99150" y="69596"/>
                </a:moveTo>
                <a:lnTo>
                  <a:pt x="78359" y="69596"/>
                </a:lnTo>
                <a:lnTo>
                  <a:pt x="85471" y="71628"/>
                </a:lnTo>
                <a:lnTo>
                  <a:pt x="90424" y="75819"/>
                </a:lnTo>
                <a:lnTo>
                  <a:pt x="95504" y="80010"/>
                </a:lnTo>
                <a:lnTo>
                  <a:pt x="98044" y="85979"/>
                </a:lnTo>
                <a:lnTo>
                  <a:pt x="97988" y="101346"/>
                </a:lnTo>
                <a:lnTo>
                  <a:pt x="95376" y="107315"/>
                </a:lnTo>
                <a:lnTo>
                  <a:pt x="90297" y="111887"/>
                </a:lnTo>
                <a:lnTo>
                  <a:pt x="85217" y="116332"/>
                </a:lnTo>
                <a:lnTo>
                  <a:pt x="78232" y="118618"/>
                </a:lnTo>
                <a:lnTo>
                  <a:pt x="99596" y="118618"/>
                </a:lnTo>
                <a:lnTo>
                  <a:pt x="102129" y="115651"/>
                </a:lnTo>
                <a:lnTo>
                  <a:pt x="105425" y="109426"/>
                </a:lnTo>
                <a:lnTo>
                  <a:pt x="107412" y="102367"/>
                </a:lnTo>
                <a:lnTo>
                  <a:pt x="108076" y="94487"/>
                </a:lnTo>
                <a:lnTo>
                  <a:pt x="107408" y="86439"/>
                </a:lnTo>
                <a:lnTo>
                  <a:pt x="105394" y="79248"/>
                </a:lnTo>
                <a:lnTo>
                  <a:pt x="102022" y="72913"/>
                </a:lnTo>
                <a:lnTo>
                  <a:pt x="99150" y="69596"/>
                </a:lnTo>
                <a:close/>
              </a:path>
              <a:path w="108585" h="967104">
                <a:moveTo>
                  <a:pt x="106299" y="26924"/>
                </a:moveTo>
                <a:lnTo>
                  <a:pt x="31623" y="26924"/>
                </a:lnTo>
                <a:lnTo>
                  <a:pt x="31623" y="38862"/>
                </a:lnTo>
                <a:lnTo>
                  <a:pt x="106299" y="38862"/>
                </a:lnTo>
                <a:lnTo>
                  <a:pt x="106299" y="26924"/>
                </a:lnTo>
                <a:close/>
              </a:path>
              <a:path w="108585" h="967104">
                <a:moveTo>
                  <a:pt x="43687" y="0"/>
                </a:moveTo>
                <a:lnTo>
                  <a:pt x="31369" y="0"/>
                </a:lnTo>
                <a:lnTo>
                  <a:pt x="30607" y="1650"/>
                </a:lnTo>
                <a:lnTo>
                  <a:pt x="30353" y="3937"/>
                </a:lnTo>
                <a:lnTo>
                  <a:pt x="30353" y="11430"/>
                </a:lnTo>
                <a:lnTo>
                  <a:pt x="31750" y="15367"/>
                </a:lnTo>
                <a:lnTo>
                  <a:pt x="37719" y="22352"/>
                </a:lnTo>
                <a:lnTo>
                  <a:pt x="41783" y="24892"/>
                </a:lnTo>
                <a:lnTo>
                  <a:pt x="46989" y="26670"/>
                </a:lnTo>
                <a:lnTo>
                  <a:pt x="46989" y="26924"/>
                </a:lnTo>
                <a:lnTo>
                  <a:pt x="59944" y="26924"/>
                </a:lnTo>
                <a:lnTo>
                  <a:pt x="53339" y="25273"/>
                </a:lnTo>
                <a:lnTo>
                  <a:pt x="43687" y="18415"/>
                </a:lnTo>
                <a:lnTo>
                  <a:pt x="41275" y="14097"/>
                </a:lnTo>
                <a:lnTo>
                  <a:pt x="41275" y="5080"/>
                </a:lnTo>
                <a:lnTo>
                  <a:pt x="42163" y="2032"/>
                </a:lnTo>
                <a:lnTo>
                  <a:pt x="43687" y="0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7428" y="2484120"/>
            <a:ext cx="386080" cy="1641475"/>
          </a:xfrm>
          <a:custGeom>
            <a:avLst/>
            <a:gdLst/>
            <a:ahLst/>
            <a:cxnLst/>
            <a:rect l="l" t="t" r="r" b="b"/>
            <a:pathLst>
              <a:path w="386079" h="1641475">
                <a:moveTo>
                  <a:pt x="0" y="1641347"/>
                </a:moveTo>
                <a:lnTo>
                  <a:pt x="385572" y="1641347"/>
                </a:lnTo>
                <a:lnTo>
                  <a:pt x="385572" y="0"/>
                </a:lnTo>
                <a:lnTo>
                  <a:pt x="0" y="0"/>
                </a:lnTo>
                <a:lnTo>
                  <a:pt x="0" y="1641347"/>
                </a:lnTo>
                <a:close/>
              </a:path>
            </a:pathLst>
          </a:custGeom>
          <a:solidFill>
            <a:srgbClr val="A1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6808" y="2898013"/>
            <a:ext cx="159385" cy="814705"/>
          </a:xfrm>
          <a:custGeom>
            <a:avLst/>
            <a:gdLst/>
            <a:ahLst/>
            <a:cxnLst/>
            <a:rect l="l" t="t" r="r" b="b"/>
            <a:pathLst>
              <a:path w="159385" h="814704">
                <a:moveTo>
                  <a:pt x="48894" y="721613"/>
                </a:moveTo>
                <a:lnTo>
                  <a:pt x="36702" y="721613"/>
                </a:lnTo>
                <a:lnTo>
                  <a:pt x="30733" y="722757"/>
                </a:lnTo>
                <a:lnTo>
                  <a:pt x="3428" y="755395"/>
                </a:lnTo>
                <a:lnTo>
                  <a:pt x="2539" y="814197"/>
                </a:lnTo>
                <a:lnTo>
                  <a:pt x="156209" y="814197"/>
                </a:lnTo>
                <a:lnTo>
                  <a:pt x="156209" y="796163"/>
                </a:lnTo>
                <a:lnTo>
                  <a:pt x="18922" y="796163"/>
                </a:lnTo>
                <a:lnTo>
                  <a:pt x="18922" y="761492"/>
                </a:lnTo>
                <a:lnTo>
                  <a:pt x="21208" y="753744"/>
                </a:lnTo>
                <a:lnTo>
                  <a:pt x="25780" y="748538"/>
                </a:lnTo>
                <a:lnTo>
                  <a:pt x="30352" y="743204"/>
                </a:lnTo>
                <a:lnTo>
                  <a:pt x="36829" y="740537"/>
                </a:lnTo>
                <a:lnTo>
                  <a:pt x="78462" y="740537"/>
                </a:lnTo>
                <a:lnTo>
                  <a:pt x="76707" y="737488"/>
                </a:lnTo>
                <a:lnTo>
                  <a:pt x="53847" y="722376"/>
                </a:lnTo>
                <a:lnTo>
                  <a:pt x="48894" y="721613"/>
                </a:lnTo>
                <a:close/>
              </a:path>
              <a:path w="159385" h="814704">
                <a:moveTo>
                  <a:pt x="78462" y="740537"/>
                </a:moveTo>
                <a:lnTo>
                  <a:pt x="49656" y="740537"/>
                </a:lnTo>
                <a:lnTo>
                  <a:pt x="53720" y="741299"/>
                </a:lnTo>
                <a:lnTo>
                  <a:pt x="57403" y="742823"/>
                </a:lnTo>
                <a:lnTo>
                  <a:pt x="72516" y="759332"/>
                </a:lnTo>
                <a:lnTo>
                  <a:pt x="73913" y="763143"/>
                </a:lnTo>
                <a:lnTo>
                  <a:pt x="74529" y="767207"/>
                </a:lnTo>
                <a:lnTo>
                  <a:pt x="74549" y="796163"/>
                </a:lnTo>
                <a:lnTo>
                  <a:pt x="90931" y="796163"/>
                </a:lnTo>
                <a:lnTo>
                  <a:pt x="90931" y="778129"/>
                </a:lnTo>
                <a:lnTo>
                  <a:pt x="91312" y="775081"/>
                </a:lnTo>
                <a:lnTo>
                  <a:pt x="92075" y="772413"/>
                </a:lnTo>
                <a:lnTo>
                  <a:pt x="92963" y="769747"/>
                </a:lnTo>
                <a:lnTo>
                  <a:pt x="94233" y="767207"/>
                </a:lnTo>
                <a:lnTo>
                  <a:pt x="96012" y="764920"/>
                </a:lnTo>
                <a:lnTo>
                  <a:pt x="97789" y="762507"/>
                </a:lnTo>
                <a:lnTo>
                  <a:pt x="100075" y="760222"/>
                </a:lnTo>
                <a:lnTo>
                  <a:pt x="102996" y="758063"/>
                </a:lnTo>
                <a:lnTo>
                  <a:pt x="105790" y="755904"/>
                </a:lnTo>
                <a:lnTo>
                  <a:pt x="106172" y="755650"/>
                </a:lnTo>
                <a:lnTo>
                  <a:pt x="84836" y="755650"/>
                </a:lnTo>
                <a:lnTo>
                  <a:pt x="83565" y="750443"/>
                </a:lnTo>
                <a:lnTo>
                  <a:pt x="81661" y="745744"/>
                </a:lnTo>
                <a:lnTo>
                  <a:pt x="79120" y="741680"/>
                </a:lnTo>
                <a:lnTo>
                  <a:pt x="78462" y="740537"/>
                </a:lnTo>
                <a:close/>
              </a:path>
              <a:path w="159385" h="814704">
                <a:moveTo>
                  <a:pt x="156209" y="704088"/>
                </a:moveTo>
                <a:lnTo>
                  <a:pt x="110108" y="732917"/>
                </a:lnTo>
                <a:lnTo>
                  <a:pt x="106679" y="734949"/>
                </a:lnTo>
                <a:lnTo>
                  <a:pt x="98678" y="740156"/>
                </a:lnTo>
                <a:lnTo>
                  <a:pt x="96392" y="741934"/>
                </a:lnTo>
                <a:lnTo>
                  <a:pt x="92455" y="745363"/>
                </a:lnTo>
                <a:lnTo>
                  <a:pt x="90677" y="747141"/>
                </a:lnTo>
                <a:lnTo>
                  <a:pt x="89280" y="749045"/>
                </a:lnTo>
                <a:lnTo>
                  <a:pt x="87756" y="750951"/>
                </a:lnTo>
                <a:lnTo>
                  <a:pt x="86487" y="753110"/>
                </a:lnTo>
                <a:lnTo>
                  <a:pt x="85343" y="755650"/>
                </a:lnTo>
                <a:lnTo>
                  <a:pt x="106172" y="755650"/>
                </a:lnTo>
                <a:lnTo>
                  <a:pt x="109219" y="753618"/>
                </a:lnTo>
                <a:lnTo>
                  <a:pt x="113156" y="751205"/>
                </a:lnTo>
                <a:lnTo>
                  <a:pt x="156209" y="725551"/>
                </a:lnTo>
                <a:lnTo>
                  <a:pt x="156209" y="704088"/>
                </a:lnTo>
                <a:close/>
              </a:path>
              <a:path w="159385" h="814704">
                <a:moveTo>
                  <a:pt x="99440" y="635253"/>
                </a:moveTo>
                <a:lnTo>
                  <a:pt x="85089" y="635253"/>
                </a:lnTo>
                <a:lnTo>
                  <a:pt x="85089" y="678434"/>
                </a:lnTo>
                <a:lnTo>
                  <a:pt x="99440" y="678434"/>
                </a:lnTo>
                <a:lnTo>
                  <a:pt x="99440" y="635253"/>
                </a:lnTo>
                <a:close/>
              </a:path>
              <a:path w="159385" h="814704">
                <a:moveTo>
                  <a:pt x="142620" y="621029"/>
                </a:moveTo>
                <a:lnTo>
                  <a:pt x="41909" y="621029"/>
                </a:lnTo>
                <a:lnTo>
                  <a:pt x="41909" y="635253"/>
                </a:lnTo>
                <a:lnTo>
                  <a:pt x="142620" y="635253"/>
                </a:lnTo>
                <a:lnTo>
                  <a:pt x="142620" y="621029"/>
                </a:lnTo>
                <a:close/>
              </a:path>
              <a:path w="159385" h="814704">
                <a:moveTo>
                  <a:pt x="99440" y="577723"/>
                </a:moveTo>
                <a:lnTo>
                  <a:pt x="85089" y="577723"/>
                </a:lnTo>
                <a:lnTo>
                  <a:pt x="85089" y="621029"/>
                </a:lnTo>
                <a:lnTo>
                  <a:pt x="99440" y="621029"/>
                </a:lnTo>
                <a:lnTo>
                  <a:pt x="99440" y="577723"/>
                </a:lnTo>
                <a:close/>
              </a:path>
              <a:path w="159385" h="814704">
                <a:moveTo>
                  <a:pt x="25526" y="427736"/>
                </a:moveTo>
                <a:lnTo>
                  <a:pt x="6350" y="427736"/>
                </a:lnTo>
                <a:lnTo>
                  <a:pt x="3589" y="435355"/>
                </a:lnTo>
                <a:lnTo>
                  <a:pt x="1603" y="443928"/>
                </a:lnTo>
                <a:lnTo>
                  <a:pt x="402" y="453453"/>
                </a:lnTo>
                <a:lnTo>
                  <a:pt x="0" y="463931"/>
                </a:lnTo>
                <a:lnTo>
                  <a:pt x="1426" y="480222"/>
                </a:lnTo>
                <a:lnTo>
                  <a:pt x="22732" y="520191"/>
                </a:lnTo>
                <a:lnTo>
                  <a:pt x="64773" y="540908"/>
                </a:lnTo>
                <a:lnTo>
                  <a:pt x="82295" y="542289"/>
                </a:lnTo>
                <a:lnTo>
                  <a:pt x="98627" y="541071"/>
                </a:lnTo>
                <a:lnTo>
                  <a:pt x="113315" y="537400"/>
                </a:lnTo>
                <a:lnTo>
                  <a:pt x="126337" y="531252"/>
                </a:lnTo>
                <a:lnTo>
                  <a:pt x="136503" y="523494"/>
                </a:lnTo>
                <a:lnTo>
                  <a:pt x="81279" y="523494"/>
                </a:lnTo>
                <a:lnTo>
                  <a:pt x="67236" y="522468"/>
                </a:lnTo>
                <a:lnTo>
                  <a:pt x="26275" y="498153"/>
                </a:lnTo>
                <a:lnTo>
                  <a:pt x="16255" y="464185"/>
                </a:lnTo>
                <a:lnTo>
                  <a:pt x="16847" y="454400"/>
                </a:lnTo>
                <a:lnTo>
                  <a:pt x="18605" y="445055"/>
                </a:lnTo>
                <a:lnTo>
                  <a:pt x="21506" y="436163"/>
                </a:lnTo>
                <a:lnTo>
                  <a:pt x="25526" y="427736"/>
                </a:lnTo>
                <a:close/>
              </a:path>
              <a:path w="159385" h="814704">
                <a:moveTo>
                  <a:pt x="149859" y="427736"/>
                </a:moveTo>
                <a:lnTo>
                  <a:pt x="132333" y="427736"/>
                </a:lnTo>
                <a:lnTo>
                  <a:pt x="136834" y="436594"/>
                </a:lnTo>
                <a:lnTo>
                  <a:pt x="140049" y="446214"/>
                </a:lnTo>
                <a:lnTo>
                  <a:pt x="141978" y="456596"/>
                </a:lnTo>
                <a:lnTo>
                  <a:pt x="142620" y="467740"/>
                </a:lnTo>
                <a:lnTo>
                  <a:pt x="141575" y="479623"/>
                </a:lnTo>
                <a:lnTo>
                  <a:pt x="116963" y="514867"/>
                </a:lnTo>
                <a:lnTo>
                  <a:pt x="81279" y="523494"/>
                </a:lnTo>
                <a:lnTo>
                  <a:pt x="136503" y="523494"/>
                </a:lnTo>
                <a:lnTo>
                  <a:pt x="157545" y="485725"/>
                </a:lnTo>
                <a:lnTo>
                  <a:pt x="158876" y="470153"/>
                </a:lnTo>
                <a:lnTo>
                  <a:pt x="158307" y="457936"/>
                </a:lnTo>
                <a:lnTo>
                  <a:pt x="156606" y="446801"/>
                </a:lnTo>
                <a:lnTo>
                  <a:pt x="153787" y="436739"/>
                </a:lnTo>
                <a:lnTo>
                  <a:pt x="149859" y="427736"/>
                </a:lnTo>
                <a:close/>
              </a:path>
              <a:path w="159385" h="814704">
                <a:moveTo>
                  <a:pt x="48894" y="304038"/>
                </a:moveTo>
                <a:lnTo>
                  <a:pt x="36702" y="304038"/>
                </a:lnTo>
                <a:lnTo>
                  <a:pt x="30733" y="305181"/>
                </a:lnTo>
                <a:lnTo>
                  <a:pt x="3428" y="337820"/>
                </a:lnTo>
                <a:lnTo>
                  <a:pt x="2539" y="396621"/>
                </a:lnTo>
                <a:lnTo>
                  <a:pt x="156209" y="396621"/>
                </a:lnTo>
                <a:lnTo>
                  <a:pt x="156209" y="378587"/>
                </a:lnTo>
                <a:lnTo>
                  <a:pt x="18922" y="378587"/>
                </a:lnTo>
                <a:lnTo>
                  <a:pt x="18922" y="343915"/>
                </a:lnTo>
                <a:lnTo>
                  <a:pt x="21208" y="336169"/>
                </a:lnTo>
                <a:lnTo>
                  <a:pt x="25780" y="330962"/>
                </a:lnTo>
                <a:lnTo>
                  <a:pt x="30352" y="325627"/>
                </a:lnTo>
                <a:lnTo>
                  <a:pt x="36829" y="322961"/>
                </a:lnTo>
                <a:lnTo>
                  <a:pt x="78462" y="322961"/>
                </a:lnTo>
                <a:lnTo>
                  <a:pt x="76707" y="319913"/>
                </a:lnTo>
                <a:lnTo>
                  <a:pt x="53847" y="304800"/>
                </a:lnTo>
                <a:lnTo>
                  <a:pt x="48894" y="304038"/>
                </a:lnTo>
                <a:close/>
              </a:path>
              <a:path w="159385" h="814704">
                <a:moveTo>
                  <a:pt x="78462" y="322961"/>
                </a:moveTo>
                <a:lnTo>
                  <a:pt x="49656" y="322961"/>
                </a:lnTo>
                <a:lnTo>
                  <a:pt x="53720" y="323723"/>
                </a:lnTo>
                <a:lnTo>
                  <a:pt x="57403" y="325247"/>
                </a:lnTo>
                <a:lnTo>
                  <a:pt x="72516" y="341757"/>
                </a:lnTo>
                <a:lnTo>
                  <a:pt x="73913" y="345566"/>
                </a:lnTo>
                <a:lnTo>
                  <a:pt x="74529" y="349631"/>
                </a:lnTo>
                <a:lnTo>
                  <a:pt x="74549" y="378587"/>
                </a:lnTo>
                <a:lnTo>
                  <a:pt x="90931" y="378587"/>
                </a:lnTo>
                <a:lnTo>
                  <a:pt x="90931" y="360552"/>
                </a:lnTo>
                <a:lnTo>
                  <a:pt x="91312" y="357504"/>
                </a:lnTo>
                <a:lnTo>
                  <a:pt x="92075" y="354838"/>
                </a:lnTo>
                <a:lnTo>
                  <a:pt x="92963" y="352171"/>
                </a:lnTo>
                <a:lnTo>
                  <a:pt x="94233" y="349631"/>
                </a:lnTo>
                <a:lnTo>
                  <a:pt x="96012" y="347345"/>
                </a:lnTo>
                <a:lnTo>
                  <a:pt x="97789" y="344932"/>
                </a:lnTo>
                <a:lnTo>
                  <a:pt x="100075" y="342646"/>
                </a:lnTo>
                <a:lnTo>
                  <a:pt x="102996" y="340487"/>
                </a:lnTo>
                <a:lnTo>
                  <a:pt x="105790" y="338327"/>
                </a:lnTo>
                <a:lnTo>
                  <a:pt x="106171" y="338074"/>
                </a:lnTo>
                <a:lnTo>
                  <a:pt x="84836" y="338074"/>
                </a:lnTo>
                <a:lnTo>
                  <a:pt x="83565" y="332866"/>
                </a:lnTo>
                <a:lnTo>
                  <a:pt x="81661" y="328167"/>
                </a:lnTo>
                <a:lnTo>
                  <a:pt x="79120" y="324103"/>
                </a:lnTo>
                <a:lnTo>
                  <a:pt x="78462" y="322961"/>
                </a:lnTo>
                <a:close/>
              </a:path>
              <a:path w="159385" h="814704">
                <a:moveTo>
                  <a:pt x="156209" y="286512"/>
                </a:moveTo>
                <a:lnTo>
                  <a:pt x="110108" y="315340"/>
                </a:lnTo>
                <a:lnTo>
                  <a:pt x="106679" y="317373"/>
                </a:lnTo>
                <a:lnTo>
                  <a:pt x="98678" y="322579"/>
                </a:lnTo>
                <a:lnTo>
                  <a:pt x="96392" y="324358"/>
                </a:lnTo>
                <a:lnTo>
                  <a:pt x="92455" y="327787"/>
                </a:lnTo>
                <a:lnTo>
                  <a:pt x="90677" y="329564"/>
                </a:lnTo>
                <a:lnTo>
                  <a:pt x="89280" y="331470"/>
                </a:lnTo>
                <a:lnTo>
                  <a:pt x="87756" y="333375"/>
                </a:lnTo>
                <a:lnTo>
                  <a:pt x="86487" y="335534"/>
                </a:lnTo>
                <a:lnTo>
                  <a:pt x="85343" y="338074"/>
                </a:lnTo>
                <a:lnTo>
                  <a:pt x="106171" y="338074"/>
                </a:lnTo>
                <a:lnTo>
                  <a:pt x="109219" y="336041"/>
                </a:lnTo>
                <a:lnTo>
                  <a:pt x="113156" y="333628"/>
                </a:lnTo>
                <a:lnTo>
                  <a:pt x="156209" y="307975"/>
                </a:lnTo>
                <a:lnTo>
                  <a:pt x="156209" y="286512"/>
                </a:lnTo>
                <a:close/>
              </a:path>
              <a:path w="159385" h="814704">
                <a:moveTo>
                  <a:pt x="156209" y="146685"/>
                </a:moveTo>
                <a:lnTo>
                  <a:pt x="2539" y="205739"/>
                </a:lnTo>
                <a:lnTo>
                  <a:pt x="2539" y="224409"/>
                </a:lnTo>
                <a:lnTo>
                  <a:pt x="156209" y="283337"/>
                </a:lnTo>
                <a:lnTo>
                  <a:pt x="156209" y="263271"/>
                </a:lnTo>
                <a:lnTo>
                  <a:pt x="113156" y="248031"/>
                </a:lnTo>
                <a:lnTo>
                  <a:pt x="113156" y="242062"/>
                </a:lnTo>
                <a:lnTo>
                  <a:pt x="97027" y="242062"/>
                </a:lnTo>
                <a:lnTo>
                  <a:pt x="29082" y="217170"/>
                </a:lnTo>
                <a:lnTo>
                  <a:pt x="25653" y="216408"/>
                </a:lnTo>
                <a:lnTo>
                  <a:pt x="21208" y="215646"/>
                </a:lnTo>
                <a:lnTo>
                  <a:pt x="21208" y="215264"/>
                </a:lnTo>
                <a:lnTo>
                  <a:pt x="25907" y="214375"/>
                </a:lnTo>
                <a:lnTo>
                  <a:pt x="29337" y="213613"/>
                </a:lnTo>
                <a:lnTo>
                  <a:pt x="31495" y="212851"/>
                </a:lnTo>
                <a:lnTo>
                  <a:pt x="97027" y="188722"/>
                </a:lnTo>
                <a:lnTo>
                  <a:pt x="113156" y="188722"/>
                </a:lnTo>
                <a:lnTo>
                  <a:pt x="113156" y="182879"/>
                </a:lnTo>
                <a:lnTo>
                  <a:pt x="156209" y="166624"/>
                </a:lnTo>
                <a:lnTo>
                  <a:pt x="156209" y="146685"/>
                </a:lnTo>
                <a:close/>
              </a:path>
              <a:path w="159385" h="814704">
                <a:moveTo>
                  <a:pt x="113156" y="188722"/>
                </a:moveTo>
                <a:lnTo>
                  <a:pt x="97027" y="188722"/>
                </a:lnTo>
                <a:lnTo>
                  <a:pt x="97027" y="242062"/>
                </a:lnTo>
                <a:lnTo>
                  <a:pt x="113156" y="242062"/>
                </a:lnTo>
                <a:lnTo>
                  <a:pt x="113156" y="188722"/>
                </a:lnTo>
                <a:close/>
              </a:path>
              <a:path w="159385" h="814704">
                <a:moveTo>
                  <a:pt x="156209" y="16890"/>
                </a:moveTo>
                <a:lnTo>
                  <a:pt x="133476" y="16890"/>
                </a:lnTo>
                <a:lnTo>
                  <a:pt x="133476" y="17272"/>
                </a:lnTo>
                <a:lnTo>
                  <a:pt x="131571" y="18287"/>
                </a:lnTo>
                <a:lnTo>
                  <a:pt x="128142" y="20320"/>
                </a:lnTo>
                <a:lnTo>
                  <a:pt x="2539" y="100457"/>
                </a:lnTo>
                <a:lnTo>
                  <a:pt x="2539" y="123825"/>
                </a:lnTo>
                <a:lnTo>
                  <a:pt x="156209" y="123825"/>
                </a:lnTo>
                <a:lnTo>
                  <a:pt x="156209" y="106679"/>
                </a:lnTo>
                <a:lnTo>
                  <a:pt x="24129" y="106679"/>
                </a:lnTo>
                <a:lnTo>
                  <a:pt x="24129" y="106045"/>
                </a:lnTo>
                <a:lnTo>
                  <a:pt x="27431" y="104775"/>
                </a:lnTo>
                <a:lnTo>
                  <a:pt x="30733" y="103124"/>
                </a:lnTo>
                <a:lnTo>
                  <a:pt x="33781" y="101091"/>
                </a:lnTo>
                <a:lnTo>
                  <a:pt x="156209" y="22098"/>
                </a:lnTo>
                <a:lnTo>
                  <a:pt x="156209" y="16890"/>
                </a:lnTo>
                <a:close/>
              </a:path>
              <a:path w="159385" h="814704">
                <a:moveTo>
                  <a:pt x="156209" y="105790"/>
                </a:moveTo>
                <a:lnTo>
                  <a:pt x="34416" y="105790"/>
                </a:lnTo>
                <a:lnTo>
                  <a:pt x="27431" y="106172"/>
                </a:lnTo>
                <a:lnTo>
                  <a:pt x="24129" y="106679"/>
                </a:lnTo>
                <a:lnTo>
                  <a:pt x="156209" y="106679"/>
                </a:lnTo>
                <a:lnTo>
                  <a:pt x="156209" y="105790"/>
                </a:lnTo>
                <a:close/>
              </a:path>
              <a:path w="159385" h="814704">
                <a:moveTo>
                  <a:pt x="156209" y="0"/>
                </a:moveTo>
                <a:lnTo>
                  <a:pt x="2539" y="0"/>
                </a:lnTo>
                <a:lnTo>
                  <a:pt x="2539" y="18034"/>
                </a:lnTo>
                <a:lnTo>
                  <a:pt x="121412" y="18034"/>
                </a:lnTo>
                <a:lnTo>
                  <a:pt x="129031" y="17652"/>
                </a:lnTo>
                <a:lnTo>
                  <a:pt x="133476" y="16890"/>
                </a:lnTo>
                <a:lnTo>
                  <a:pt x="156209" y="16890"/>
                </a:lnTo>
                <a:lnTo>
                  <a:pt x="156209" y="0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82411" y="3742944"/>
            <a:ext cx="1927860" cy="382905"/>
          </a:xfrm>
          <a:custGeom>
            <a:avLst/>
            <a:gdLst/>
            <a:ahLst/>
            <a:cxnLst/>
            <a:rect l="l" t="t" r="r" b="b"/>
            <a:pathLst>
              <a:path w="1927859" h="382904">
                <a:moveTo>
                  <a:pt x="0" y="382523"/>
                </a:moveTo>
                <a:lnTo>
                  <a:pt x="1927860" y="382523"/>
                </a:lnTo>
                <a:lnTo>
                  <a:pt x="1927860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7186" y="3873246"/>
            <a:ext cx="971422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2411" y="3279647"/>
            <a:ext cx="1927860" cy="384175"/>
          </a:xfrm>
          <a:custGeom>
            <a:avLst/>
            <a:gdLst/>
            <a:ahLst/>
            <a:cxnLst/>
            <a:rect l="l" t="t" r="r" b="b"/>
            <a:pathLst>
              <a:path w="1927859" h="384175">
                <a:moveTo>
                  <a:pt x="0" y="384047"/>
                </a:moveTo>
                <a:lnTo>
                  <a:pt x="1927860" y="384047"/>
                </a:lnTo>
                <a:lnTo>
                  <a:pt x="1927860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81345" y="3410584"/>
            <a:ext cx="499109" cy="123825"/>
          </a:xfrm>
          <a:custGeom>
            <a:avLst/>
            <a:gdLst/>
            <a:ahLst/>
            <a:cxnLst/>
            <a:rect l="l" t="t" r="r" b="b"/>
            <a:pathLst>
              <a:path w="499110" h="123825">
                <a:moveTo>
                  <a:pt x="507" y="91693"/>
                </a:moveTo>
                <a:lnTo>
                  <a:pt x="507" y="117475"/>
                </a:lnTo>
                <a:lnTo>
                  <a:pt x="4699" y="119506"/>
                </a:lnTo>
                <a:lnTo>
                  <a:pt x="9651" y="121157"/>
                </a:lnTo>
                <a:lnTo>
                  <a:pt x="15366" y="122300"/>
                </a:lnTo>
                <a:lnTo>
                  <a:pt x="21081" y="123316"/>
                </a:lnTo>
                <a:lnTo>
                  <a:pt x="27050" y="123825"/>
                </a:lnTo>
                <a:lnTo>
                  <a:pt x="39624" y="123825"/>
                </a:lnTo>
                <a:lnTo>
                  <a:pt x="45465" y="123316"/>
                </a:lnTo>
                <a:lnTo>
                  <a:pt x="50926" y="122047"/>
                </a:lnTo>
                <a:lnTo>
                  <a:pt x="56514" y="120903"/>
                </a:lnTo>
                <a:lnTo>
                  <a:pt x="61340" y="118999"/>
                </a:lnTo>
                <a:lnTo>
                  <a:pt x="65531" y="116204"/>
                </a:lnTo>
                <a:lnTo>
                  <a:pt x="69722" y="113537"/>
                </a:lnTo>
                <a:lnTo>
                  <a:pt x="73025" y="109981"/>
                </a:lnTo>
                <a:lnTo>
                  <a:pt x="75437" y="105663"/>
                </a:lnTo>
                <a:lnTo>
                  <a:pt x="76707" y="103504"/>
                </a:lnTo>
                <a:lnTo>
                  <a:pt x="26669" y="103504"/>
                </a:lnTo>
                <a:lnTo>
                  <a:pt x="21208" y="102488"/>
                </a:lnTo>
                <a:lnTo>
                  <a:pt x="15747" y="100456"/>
                </a:lnTo>
                <a:lnTo>
                  <a:pt x="10287" y="98551"/>
                </a:lnTo>
                <a:lnTo>
                  <a:pt x="5206" y="95630"/>
                </a:lnTo>
                <a:lnTo>
                  <a:pt x="507" y="91693"/>
                </a:lnTo>
                <a:close/>
              </a:path>
              <a:path w="499110" h="123825">
                <a:moveTo>
                  <a:pt x="51307" y="4699"/>
                </a:moveTo>
                <a:lnTo>
                  <a:pt x="39242" y="4699"/>
                </a:lnTo>
                <a:lnTo>
                  <a:pt x="33400" y="5334"/>
                </a:lnTo>
                <a:lnTo>
                  <a:pt x="1269" y="27812"/>
                </a:lnTo>
                <a:lnTo>
                  <a:pt x="0" y="32892"/>
                </a:lnTo>
                <a:lnTo>
                  <a:pt x="0" y="46609"/>
                </a:lnTo>
                <a:lnTo>
                  <a:pt x="30352" y="73660"/>
                </a:lnTo>
                <a:lnTo>
                  <a:pt x="36702" y="76580"/>
                </a:lnTo>
                <a:lnTo>
                  <a:pt x="39750" y="77850"/>
                </a:lnTo>
                <a:lnTo>
                  <a:pt x="42417" y="79375"/>
                </a:lnTo>
                <a:lnTo>
                  <a:pt x="44576" y="80899"/>
                </a:lnTo>
                <a:lnTo>
                  <a:pt x="46862" y="82295"/>
                </a:lnTo>
                <a:lnTo>
                  <a:pt x="48640" y="83947"/>
                </a:lnTo>
                <a:lnTo>
                  <a:pt x="51180" y="87502"/>
                </a:lnTo>
                <a:lnTo>
                  <a:pt x="51815" y="89535"/>
                </a:lnTo>
                <a:lnTo>
                  <a:pt x="51815" y="93472"/>
                </a:lnTo>
                <a:lnTo>
                  <a:pt x="51434" y="94995"/>
                </a:lnTo>
                <a:lnTo>
                  <a:pt x="50545" y="96392"/>
                </a:lnTo>
                <a:lnTo>
                  <a:pt x="49783" y="97789"/>
                </a:lnTo>
                <a:lnTo>
                  <a:pt x="35559" y="103504"/>
                </a:lnTo>
                <a:lnTo>
                  <a:pt x="76707" y="103504"/>
                </a:lnTo>
                <a:lnTo>
                  <a:pt x="77977" y="101345"/>
                </a:lnTo>
                <a:lnTo>
                  <a:pt x="79014" y="96392"/>
                </a:lnTo>
                <a:lnTo>
                  <a:pt x="79120" y="84836"/>
                </a:lnTo>
                <a:lnTo>
                  <a:pt x="78485" y="80772"/>
                </a:lnTo>
                <a:lnTo>
                  <a:pt x="45846" y="52959"/>
                </a:lnTo>
                <a:lnTo>
                  <a:pt x="42799" y="51562"/>
                </a:lnTo>
                <a:lnTo>
                  <a:pt x="40131" y="50291"/>
                </a:lnTo>
                <a:lnTo>
                  <a:pt x="37337" y="49022"/>
                </a:lnTo>
                <a:lnTo>
                  <a:pt x="35178" y="47625"/>
                </a:lnTo>
                <a:lnTo>
                  <a:pt x="33274" y="46227"/>
                </a:lnTo>
                <a:lnTo>
                  <a:pt x="31368" y="44957"/>
                </a:lnTo>
                <a:lnTo>
                  <a:pt x="29971" y="43434"/>
                </a:lnTo>
                <a:lnTo>
                  <a:pt x="27939" y="40386"/>
                </a:lnTo>
                <a:lnTo>
                  <a:pt x="27431" y="38607"/>
                </a:lnTo>
                <a:lnTo>
                  <a:pt x="27431" y="34925"/>
                </a:lnTo>
                <a:lnTo>
                  <a:pt x="43814" y="25145"/>
                </a:lnTo>
                <a:lnTo>
                  <a:pt x="74040" y="25145"/>
                </a:lnTo>
                <a:lnTo>
                  <a:pt x="74040" y="9143"/>
                </a:lnTo>
                <a:lnTo>
                  <a:pt x="70103" y="7619"/>
                </a:lnTo>
                <a:lnTo>
                  <a:pt x="65912" y="6476"/>
                </a:lnTo>
                <a:lnTo>
                  <a:pt x="61213" y="5714"/>
                </a:lnTo>
                <a:lnTo>
                  <a:pt x="56641" y="5079"/>
                </a:lnTo>
                <a:lnTo>
                  <a:pt x="51307" y="4699"/>
                </a:lnTo>
                <a:close/>
              </a:path>
              <a:path w="499110" h="123825">
                <a:moveTo>
                  <a:pt x="74040" y="25145"/>
                </a:moveTo>
                <a:lnTo>
                  <a:pt x="48894" y="25145"/>
                </a:lnTo>
                <a:lnTo>
                  <a:pt x="51180" y="25273"/>
                </a:lnTo>
                <a:lnTo>
                  <a:pt x="53593" y="25526"/>
                </a:lnTo>
                <a:lnTo>
                  <a:pt x="74040" y="33147"/>
                </a:lnTo>
                <a:lnTo>
                  <a:pt x="74040" y="25145"/>
                </a:lnTo>
                <a:close/>
              </a:path>
              <a:path w="499110" h="123825">
                <a:moveTo>
                  <a:pt x="147319" y="37591"/>
                </a:moveTo>
                <a:lnTo>
                  <a:pt x="137667" y="37591"/>
                </a:lnTo>
                <a:lnTo>
                  <a:pt x="127640" y="38334"/>
                </a:lnTo>
                <a:lnTo>
                  <a:pt x="94583" y="63928"/>
                </a:lnTo>
                <a:lnTo>
                  <a:pt x="91439" y="82676"/>
                </a:lnTo>
                <a:lnTo>
                  <a:pt x="92176" y="91374"/>
                </a:lnTo>
                <a:lnTo>
                  <a:pt x="116681" y="120967"/>
                </a:lnTo>
                <a:lnTo>
                  <a:pt x="133857" y="123825"/>
                </a:lnTo>
                <a:lnTo>
                  <a:pt x="144652" y="123825"/>
                </a:lnTo>
                <a:lnTo>
                  <a:pt x="152907" y="122174"/>
                </a:lnTo>
                <a:lnTo>
                  <a:pt x="158622" y="118872"/>
                </a:lnTo>
                <a:lnTo>
                  <a:pt x="158622" y="104393"/>
                </a:lnTo>
                <a:lnTo>
                  <a:pt x="132968" y="104393"/>
                </a:lnTo>
                <a:lnTo>
                  <a:pt x="127380" y="102362"/>
                </a:lnTo>
                <a:lnTo>
                  <a:pt x="119252" y="93979"/>
                </a:lnTo>
                <a:lnTo>
                  <a:pt x="117220" y="88264"/>
                </a:lnTo>
                <a:lnTo>
                  <a:pt x="117220" y="73532"/>
                </a:lnTo>
                <a:lnTo>
                  <a:pt x="119379" y="67690"/>
                </a:lnTo>
                <a:lnTo>
                  <a:pt x="123570" y="63373"/>
                </a:lnTo>
                <a:lnTo>
                  <a:pt x="127888" y="59181"/>
                </a:lnTo>
                <a:lnTo>
                  <a:pt x="133603" y="57023"/>
                </a:lnTo>
                <a:lnTo>
                  <a:pt x="158622" y="57023"/>
                </a:lnTo>
                <a:lnTo>
                  <a:pt x="158622" y="41401"/>
                </a:lnTo>
                <a:lnTo>
                  <a:pt x="154304" y="38862"/>
                </a:lnTo>
                <a:lnTo>
                  <a:pt x="147319" y="37591"/>
                </a:lnTo>
                <a:close/>
              </a:path>
              <a:path w="499110" h="123825">
                <a:moveTo>
                  <a:pt x="158622" y="98425"/>
                </a:moveTo>
                <a:lnTo>
                  <a:pt x="152653" y="102362"/>
                </a:lnTo>
                <a:lnTo>
                  <a:pt x="146430" y="104393"/>
                </a:lnTo>
                <a:lnTo>
                  <a:pt x="158622" y="104393"/>
                </a:lnTo>
                <a:lnTo>
                  <a:pt x="158622" y="98425"/>
                </a:lnTo>
                <a:close/>
              </a:path>
              <a:path w="499110" h="123825">
                <a:moveTo>
                  <a:pt x="158622" y="57023"/>
                </a:moveTo>
                <a:lnTo>
                  <a:pt x="147446" y="57023"/>
                </a:lnTo>
                <a:lnTo>
                  <a:pt x="153415" y="58927"/>
                </a:lnTo>
                <a:lnTo>
                  <a:pt x="158622" y="62991"/>
                </a:lnTo>
                <a:lnTo>
                  <a:pt x="158622" y="57023"/>
                </a:lnTo>
                <a:close/>
              </a:path>
              <a:path w="499110" h="123825">
                <a:moveTo>
                  <a:pt x="240401" y="54863"/>
                </a:moveTo>
                <a:lnTo>
                  <a:pt x="215264" y="54863"/>
                </a:lnTo>
                <a:lnTo>
                  <a:pt x="220217" y="59309"/>
                </a:lnTo>
                <a:lnTo>
                  <a:pt x="220217" y="68325"/>
                </a:lnTo>
                <a:lnTo>
                  <a:pt x="176545" y="80041"/>
                </a:lnTo>
                <a:lnTo>
                  <a:pt x="169417" y="106552"/>
                </a:lnTo>
                <a:lnTo>
                  <a:pt x="171703" y="112522"/>
                </a:lnTo>
                <a:lnTo>
                  <a:pt x="176275" y="117093"/>
                </a:lnTo>
                <a:lnTo>
                  <a:pt x="180847" y="121538"/>
                </a:lnTo>
                <a:lnTo>
                  <a:pt x="187197" y="123825"/>
                </a:lnTo>
                <a:lnTo>
                  <a:pt x="195199" y="123825"/>
                </a:lnTo>
                <a:lnTo>
                  <a:pt x="202797" y="122965"/>
                </a:lnTo>
                <a:lnTo>
                  <a:pt x="209407" y="120380"/>
                </a:lnTo>
                <a:lnTo>
                  <a:pt x="215040" y="116056"/>
                </a:lnTo>
                <a:lnTo>
                  <a:pt x="219709" y="109981"/>
                </a:lnTo>
                <a:lnTo>
                  <a:pt x="244093" y="109981"/>
                </a:lnTo>
                <a:lnTo>
                  <a:pt x="244093" y="105790"/>
                </a:lnTo>
                <a:lnTo>
                  <a:pt x="200532" y="105790"/>
                </a:lnTo>
                <a:lnTo>
                  <a:pt x="197865" y="104901"/>
                </a:lnTo>
                <a:lnTo>
                  <a:pt x="195833" y="103124"/>
                </a:lnTo>
                <a:lnTo>
                  <a:pt x="193801" y="101218"/>
                </a:lnTo>
                <a:lnTo>
                  <a:pt x="192839" y="98932"/>
                </a:lnTo>
                <a:lnTo>
                  <a:pt x="192785" y="89535"/>
                </a:lnTo>
                <a:lnTo>
                  <a:pt x="196976" y="85851"/>
                </a:lnTo>
                <a:lnTo>
                  <a:pt x="220217" y="82930"/>
                </a:lnTo>
                <a:lnTo>
                  <a:pt x="244093" y="82930"/>
                </a:lnTo>
                <a:lnTo>
                  <a:pt x="244093" y="72643"/>
                </a:lnTo>
                <a:lnTo>
                  <a:pt x="241881" y="57308"/>
                </a:lnTo>
                <a:lnTo>
                  <a:pt x="240401" y="54863"/>
                </a:lnTo>
                <a:close/>
              </a:path>
              <a:path w="499110" h="123825">
                <a:moveTo>
                  <a:pt x="244093" y="109981"/>
                </a:moveTo>
                <a:lnTo>
                  <a:pt x="219963" y="109981"/>
                </a:lnTo>
                <a:lnTo>
                  <a:pt x="219963" y="121792"/>
                </a:lnTo>
                <a:lnTo>
                  <a:pt x="244093" y="121792"/>
                </a:lnTo>
                <a:lnTo>
                  <a:pt x="244093" y="109981"/>
                </a:lnTo>
                <a:close/>
              </a:path>
              <a:path w="499110" h="123825">
                <a:moveTo>
                  <a:pt x="244093" y="82930"/>
                </a:moveTo>
                <a:lnTo>
                  <a:pt x="220217" y="82930"/>
                </a:lnTo>
                <a:lnTo>
                  <a:pt x="220217" y="93472"/>
                </a:lnTo>
                <a:lnTo>
                  <a:pt x="218693" y="97662"/>
                </a:lnTo>
                <a:lnTo>
                  <a:pt x="215645" y="100964"/>
                </a:lnTo>
                <a:lnTo>
                  <a:pt x="212725" y="104266"/>
                </a:lnTo>
                <a:lnTo>
                  <a:pt x="208787" y="105790"/>
                </a:lnTo>
                <a:lnTo>
                  <a:pt x="244093" y="105790"/>
                </a:lnTo>
                <a:lnTo>
                  <a:pt x="244093" y="82930"/>
                </a:lnTo>
                <a:close/>
              </a:path>
              <a:path w="499110" h="123825">
                <a:moveTo>
                  <a:pt x="208787" y="37591"/>
                </a:moveTo>
                <a:lnTo>
                  <a:pt x="203834" y="37591"/>
                </a:lnTo>
                <a:lnTo>
                  <a:pt x="198246" y="38226"/>
                </a:lnTo>
                <a:lnTo>
                  <a:pt x="185927" y="41020"/>
                </a:lnTo>
                <a:lnTo>
                  <a:pt x="181101" y="42672"/>
                </a:lnTo>
                <a:lnTo>
                  <a:pt x="177545" y="44450"/>
                </a:lnTo>
                <a:lnTo>
                  <a:pt x="177545" y="63626"/>
                </a:lnTo>
                <a:lnTo>
                  <a:pt x="184286" y="59793"/>
                </a:lnTo>
                <a:lnTo>
                  <a:pt x="191182" y="57054"/>
                </a:lnTo>
                <a:lnTo>
                  <a:pt x="198245" y="55411"/>
                </a:lnTo>
                <a:lnTo>
                  <a:pt x="205485" y="54863"/>
                </a:lnTo>
                <a:lnTo>
                  <a:pt x="240401" y="54863"/>
                </a:lnTo>
                <a:lnTo>
                  <a:pt x="235251" y="46354"/>
                </a:lnTo>
                <a:lnTo>
                  <a:pt x="224216" y="39782"/>
                </a:lnTo>
                <a:lnTo>
                  <a:pt x="208787" y="37591"/>
                </a:lnTo>
                <a:close/>
              </a:path>
              <a:path w="499110" h="123825">
                <a:moveTo>
                  <a:pt x="289305" y="0"/>
                </a:moveTo>
                <a:lnTo>
                  <a:pt x="263905" y="0"/>
                </a:lnTo>
                <a:lnTo>
                  <a:pt x="263905" y="121792"/>
                </a:lnTo>
                <a:lnTo>
                  <a:pt x="289305" y="121792"/>
                </a:lnTo>
                <a:lnTo>
                  <a:pt x="289305" y="0"/>
                </a:lnTo>
                <a:close/>
              </a:path>
              <a:path w="499110" h="123825">
                <a:moveTo>
                  <a:pt x="347471" y="37591"/>
                </a:moveTo>
                <a:lnTo>
                  <a:pt x="312967" y="56056"/>
                </a:lnTo>
                <a:lnTo>
                  <a:pt x="306324" y="82041"/>
                </a:lnTo>
                <a:lnTo>
                  <a:pt x="307012" y="91326"/>
                </a:lnTo>
                <a:lnTo>
                  <a:pt x="338802" y="123134"/>
                </a:lnTo>
                <a:lnTo>
                  <a:pt x="348233" y="123825"/>
                </a:lnTo>
                <a:lnTo>
                  <a:pt x="356949" y="123444"/>
                </a:lnTo>
                <a:lnTo>
                  <a:pt x="364807" y="122300"/>
                </a:lnTo>
                <a:lnTo>
                  <a:pt x="371808" y="120395"/>
                </a:lnTo>
                <a:lnTo>
                  <a:pt x="377951" y="117728"/>
                </a:lnTo>
                <a:lnTo>
                  <a:pt x="377951" y="105790"/>
                </a:lnTo>
                <a:lnTo>
                  <a:pt x="354075" y="105790"/>
                </a:lnTo>
                <a:lnTo>
                  <a:pt x="344668" y="104671"/>
                </a:lnTo>
                <a:lnTo>
                  <a:pt x="337772" y="101314"/>
                </a:lnTo>
                <a:lnTo>
                  <a:pt x="333376" y="95718"/>
                </a:lnTo>
                <a:lnTo>
                  <a:pt x="331469" y="87884"/>
                </a:lnTo>
                <a:lnTo>
                  <a:pt x="385190" y="87884"/>
                </a:lnTo>
                <a:lnTo>
                  <a:pt x="385190" y="77215"/>
                </a:lnTo>
                <a:lnTo>
                  <a:pt x="384846" y="72389"/>
                </a:lnTo>
                <a:lnTo>
                  <a:pt x="331342" y="72389"/>
                </a:lnTo>
                <a:lnTo>
                  <a:pt x="331977" y="67310"/>
                </a:lnTo>
                <a:lnTo>
                  <a:pt x="333755" y="63118"/>
                </a:lnTo>
                <a:lnTo>
                  <a:pt x="336676" y="59689"/>
                </a:lnTo>
                <a:lnTo>
                  <a:pt x="339725" y="56387"/>
                </a:lnTo>
                <a:lnTo>
                  <a:pt x="343153" y="54610"/>
                </a:lnTo>
                <a:lnTo>
                  <a:pt x="379865" y="54610"/>
                </a:lnTo>
                <a:lnTo>
                  <a:pt x="379618" y="54070"/>
                </a:lnTo>
                <a:lnTo>
                  <a:pt x="375284" y="48260"/>
                </a:lnTo>
                <a:lnTo>
                  <a:pt x="369831" y="43592"/>
                </a:lnTo>
                <a:lnTo>
                  <a:pt x="363378" y="40259"/>
                </a:lnTo>
                <a:lnTo>
                  <a:pt x="355925" y="38258"/>
                </a:lnTo>
                <a:lnTo>
                  <a:pt x="347471" y="37591"/>
                </a:lnTo>
                <a:close/>
              </a:path>
              <a:path w="499110" h="123825">
                <a:moveTo>
                  <a:pt x="377951" y="99440"/>
                </a:moveTo>
                <a:lnTo>
                  <a:pt x="371093" y="103759"/>
                </a:lnTo>
                <a:lnTo>
                  <a:pt x="363092" y="105790"/>
                </a:lnTo>
                <a:lnTo>
                  <a:pt x="377951" y="105790"/>
                </a:lnTo>
                <a:lnTo>
                  <a:pt x="377951" y="99440"/>
                </a:lnTo>
                <a:close/>
              </a:path>
              <a:path w="499110" h="123825">
                <a:moveTo>
                  <a:pt x="379865" y="54610"/>
                </a:moveTo>
                <a:lnTo>
                  <a:pt x="356869" y="54610"/>
                </a:lnTo>
                <a:lnTo>
                  <a:pt x="361568" y="60578"/>
                </a:lnTo>
                <a:lnTo>
                  <a:pt x="361568" y="72389"/>
                </a:lnTo>
                <a:lnTo>
                  <a:pt x="384846" y="72389"/>
                </a:lnTo>
                <a:lnTo>
                  <a:pt x="384571" y="68548"/>
                </a:lnTo>
                <a:lnTo>
                  <a:pt x="382714" y="60832"/>
                </a:lnTo>
                <a:lnTo>
                  <a:pt x="379865" y="54610"/>
                </a:lnTo>
                <a:close/>
              </a:path>
              <a:path w="499110" h="123825">
                <a:moveTo>
                  <a:pt x="443229" y="6603"/>
                </a:moveTo>
                <a:lnTo>
                  <a:pt x="402081" y="6603"/>
                </a:lnTo>
                <a:lnTo>
                  <a:pt x="402081" y="121792"/>
                </a:lnTo>
                <a:lnTo>
                  <a:pt x="427989" y="121792"/>
                </a:lnTo>
                <a:lnTo>
                  <a:pt x="427989" y="77724"/>
                </a:lnTo>
                <a:lnTo>
                  <a:pt x="469391" y="77724"/>
                </a:lnTo>
                <a:lnTo>
                  <a:pt x="468883" y="77215"/>
                </a:lnTo>
                <a:lnTo>
                  <a:pt x="467487" y="75564"/>
                </a:lnTo>
                <a:lnTo>
                  <a:pt x="464312" y="72898"/>
                </a:lnTo>
                <a:lnTo>
                  <a:pt x="462660" y="71754"/>
                </a:lnTo>
                <a:lnTo>
                  <a:pt x="461009" y="70865"/>
                </a:lnTo>
                <a:lnTo>
                  <a:pt x="459358" y="70357"/>
                </a:lnTo>
                <a:lnTo>
                  <a:pt x="459358" y="69976"/>
                </a:lnTo>
                <a:lnTo>
                  <a:pt x="478253" y="58165"/>
                </a:lnTo>
                <a:lnTo>
                  <a:pt x="427989" y="58165"/>
                </a:lnTo>
                <a:lnTo>
                  <a:pt x="427989" y="26035"/>
                </a:lnTo>
                <a:lnTo>
                  <a:pt x="482864" y="26035"/>
                </a:lnTo>
                <a:lnTo>
                  <a:pt x="482520" y="24231"/>
                </a:lnTo>
                <a:lnTo>
                  <a:pt x="474662" y="14430"/>
                </a:lnTo>
                <a:lnTo>
                  <a:pt x="461565" y="8558"/>
                </a:lnTo>
                <a:lnTo>
                  <a:pt x="443229" y="6603"/>
                </a:lnTo>
                <a:close/>
              </a:path>
              <a:path w="499110" h="123825">
                <a:moveTo>
                  <a:pt x="469391" y="77724"/>
                </a:moveTo>
                <a:lnTo>
                  <a:pt x="436625" y="77724"/>
                </a:lnTo>
                <a:lnTo>
                  <a:pt x="438150" y="78104"/>
                </a:lnTo>
                <a:lnTo>
                  <a:pt x="439546" y="78739"/>
                </a:lnTo>
                <a:lnTo>
                  <a:pt x="450976" y="92201"/>
                </a:lnTo>
                <a:lnTo>
                  <a:pt x="468883" y="121792"/>
                </a:lnTo>
                <a:lnTo>
                  <a:pt x="498728" y="121792"/>
                </a:lnTo>
                <a:lnTo>
                  <a:pt x="475868" y="85978"/>
                </a:lnTo>
                <a:lnTo>
                  <a:pt x="474599" y="84200"/>
                </a:lnTo>
                <a:lnTo>
                  <a:pt x="473201" y="82295"/>
                </a:lnTo>
                <a:lnTo>
                  <a:pt x="471931" y="80517"/>
                </a:lnTo>
                <a:lnTo>
                  <a:pt x="470407" y="78739"/>
                </a:lnTo>
                <a:lnTo>
                  <a:pt x="469391" y="77724"/>
                </a:lnTo>
                <a:close/>
              </a:path>
              <a:path w="499110" h="123825">
                <a:moveTo>
                  <a:pt x="482864" y="26035"/>
                </a:moveTo>
                <a:lnTo>
                  <a:pt x="451865" y="26035"/>
                </a:lnTo>
                <a:lnTo>
                  <a:pt x="457834" y="31114"/>
                </a:lnTo>
                <a:lnTo>
                  <a:pt x="457834" y="45974"/>
                </a:lnTo>
                <a:lnTo>
                  <a:pt x="456183" y="50037"/>
                </a:lnTo>
                <a:lnTo>
                  <a:pt x="452754" y="53339"/>
                </a:lnTo>
                <a:lnTo>
                  <a:pt x="449325" y="56514"/>
                </a:lnTo>
                <a:lnTo>
                  <a:pt x="444880" y="58165"/>
                </a:lnTo>
                <a:lnTo>
                  <a:pt x="478253" y="58165"/>
                </a:lnTo>
                <a:lnTo>
                  <a:pt x="485139" y="41910"/>
                </a:lnTo>
                <a:lnTo>
                  <a:pt x="485139" y="37973"/>
                </a:lnTo>
                <a:lnTo>
                  <a:pt x="482864" y="26035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2411" y="2817876"/>
            <a:ext cx="1927860" cy="382905"/>
          </a:xfrm>
          <a:custGeom>
            <a:avLst/>
            <a:gdLst/>
            <a:ahLst/>
            <a:cxnLst/>
            <a:rect l="l" t="t" r="r" b="b"/>
            <a:pathLst>
              <a:path w="1927859" h="382905">
                <a:moveTo>
                  <a:pt x="0" y="382524"/>
                </a:moveTo>
                <a:lnTo>
                  <a:pt x="1927860" y="382524"/>
                </a:lnTo>
                <a:lnTo>
                  <a:pt x="1927860" y="0"/>
                </a:lnTo>
                <a:lnTo>
                  <a:pt x="0" y="0"/>
                </a:lnTo>
                <a:lnTo>
                  <a:pt x="0" y="38252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9947" y="2952623"/>
            <a:ext cx="736600" cy="119380"/>
          </a:xfrm>
          <a:custGeom>
            <a:avLst/>
            <a:gdLst/>
            <a:ahLst/>
            <a:cxnLst/>
            <a:rect l="l" t="t" r="r" b="b"/>
            <a:pathLst>
              <a:path w="736600" h="119380">
                <a:moveTo>
                  <a:pt x="61467" y="0"/>
                </a:moveTo>
                <a:lnTo>
                  <a:pt x="17144" y="17144"/>
                </a:lnTo>
                <a:lnTo>
                  <a:pt x="0" y="61975"/>
                </a:lnTo>
                <a:lnTo>
                  <a:pt x="952" y="74358"/>
                </a:lnTo>
                <a:lnTo>
                  <a:pt x="23498" y="110339"/>
                </a:lnTo>
                <a:lnTo>
                  <a:pt x="56896" y="119125"/>
                </a:lnTo>
                <a:lnTo>
                  <a:pt x="66591" y="118745"/>
                </a:lnTo>
                <a:lnTo>
                  <a:pt x="75311" y="117601"/>
                </a:lnTo>
                <a:lnTo>
                  <a:pt x="83077" y="115696"/>
                </a:lnTo>
                <a:lnTo>
                  <a:pt x="89915" y="113029"/>
                </a:lnTo>
                <a:lnTo>
                  <a:pt x="89915" y="96774"/>
                </a:lnTo>
                <a:lnTo>
                  <a:pt x="62102" y="96774"/>
                </a:lnTo>
                <a:lnTo>
                  <a:pt x="54526" y="96152"/>
                </a:lnTo>
                <a:lnTo>
                  <a:pt x="27898" y="68077"/>
                </a:lnTo>
                <a:lnTo>
                  <a:pt x="27304" y="60198"/>
                </a:lnTo>
                <a:lnTo>
                  <a:pt x="27926" y="51907"/>
                </a:lnTo>
                <a:lnTo>
                  <a:pt x="55786" y="22975"/>
                </a:lnTo>
                <a:lnTo>
                  <a:pt x="63500" y="22351"/>
                </a:lnTo>
                <a:lnTo>
                  <a:pt x="89915" y="22351"/>
                </a:lnTo>
                <a:lnTo>
                  <a:pt x="89915" y="4190"/>
                </a:lnTo>
                <a:lnTo>
                  <a:pt x="83774" y="2357"/>
                </a:lnTo>
                <a:lnTo>
                  <a:pt x="76977" y="1047"/>
                </a:lnTo>
                <a:lnTo>
                  <a:pt x="69538" y="261"/>
                </a:lnTo>
                <a:lnTo>
                  <a:pt x="61467" y="0"/>
                </a:lnTo>
                <a:close/>
              </a:path>
              <a:path w="736600" h="119380">
                <a:moveTo>
                  <a:pt x="89915" y="89280"/>
                </a:moveTo>
                <a:lnTo>
                  <a:pt x="83391" y="92541"/>
                </a:lnTo>
                <a:lnTo>
                  <a:pt x="76580" y="94884"/>
                </a:lnTo>
                <a:lnTo>
                  <a:pt x="69484" y="96299"/>
                </a:lnTo>
                <a:lnTo>
                  <a:pt x="62102" y="96774"/>
                </a:lnTo>
                <a:lnTo>
                  <a:pt x="89915" y="96774"/>
                </a:lnTo>
                <a:lnTo>
                  <a:pt x="89915" y="89280"/>
                </a:lnTo>
                <a:close/>
              </a:path>
              <a:path w="736600" h="119380">
                <a:moveTo>
                  <a:pt x="89915" y="22351"/>
                </a:moveTo>
                <a:lnTo>
                  <a:pt x="63500" y="22351"/>
                </a:lnTo>
                <a:lnTo>
                  <a:pt x="70717" y="22780"/>
                </a:lnTo>
                <a:lnTo>
                  <a:pt x="77517" y="24066"/>
                </a:lnTo>
                <a:lnTo>
                  <a:pt x="83913" y="26209"/>
                </a:lnTo>
                <a:lnTo>
                  <a:pt x="89915" y="29210"/>
                </a:lnTo>
                <a:lnTo>
                  <a:pt x="89915" y="22351"/>
                </a:lnTo>
                <a:close/>
              </a:path>
              <a:path w="736600" h="119380">
                <a:moveTo>
                  <a:pt x="147192" y="32892"/>
                </a:moveTo>
                <a:lnTo>
                  <a:pt x="108838" y="50680"/>
                </a:lnTo>
                <a:lnTo>
                  <a:pt x="101980" y="76326"/>
                </a:lnTo>
                <a:lnTo>
                  <a:pt x="102717" y="85709"/>
                </a:lnTo>
                <a:lnTo>
                  <a:pt x="127666" y="116252"/>
                </a:lnTo>
                <a:lnTo>
                  <a:pt x="146050" y="119125"/>
                </a:lnTo>
                <a:lnTo>
                  <a:pt x="155957" y="118387"/>
                </a:lnTo>
                <a:lnTo>
                  <a:pt x="184749" y="99694"/>
                </a:lnTo>
                <a:lnTo>
                  <a:pt x="146938" y="99694"/>
                </a:lnTo>
                <a:lnTo>
                  <a:pt x="138531" y="98216"/>
                </a:lnTo>
                <a:lnTo>
                  <a:pt x="132540" y="93773"/>
                </a:lnTo>
                <a:lnTo>
                  <a:pt x="128954" y="86354"/>
                </a:lnTo>
                <a:lnTo>
                  <a:pt x="127805" y="76326"/>
                </a:lnTo>
                <a:lnTo>
                  <a:pt x="127762" y="68452"/>
                </a:lnTo>
                <a:lnTo>
                  <a:pt x="129412" y="62611"/>
                </a:lnTo>
                <a:lnTo>
                  <a:pt x="133011" y="58054"/>
                </a:lnTo>
                <a:lnTo>
                  <a:pt x="136016" y="54355"/>
                </a:lnTo>
                <a:lnTo>
                  <a:pt x="140715" y="52324"/>
                </a:lnTo>
                <a:lnTo>
                  <a:pt x="185301" y="52324"/>
                </a:lnTo>
                <a:lnTo>
                  <a:pt x="184417" y="50587"/>
                </a:lnTo>
                <a:lnTo>
                  <a:pt x="179324" y="44323"/>
                </a:lnTo>
                <a:lnTo>
                  <a:pt x="172964" y="39322"/>
                </a:lnTo>
                <a:lnTo>
                  <a:pt x="165496" y="35750"/>
                </a:lnTo>
                <a:lnTo>
                  <a:pt x="156910" y="33607"/>
                </a:lnTo>
                <a:lnTo>
                  <a:pt x="147192" y="32892"/>
                </a:lnTo>
                <a:close/>
              </a:path>
              <a:path w="736600" h="119380">
                <a:moveTo>
                  <a:pt x="185301" y="52324"/>
                </a:moveTo>
                <a:lnTo>
                  <a:pt x="146685" y="52324"/>
                </a:lnTo>
                <a:lnTo>
                  <a:pt x="154759" y="53754"/>
                </a:lnTo>
                <a:lnTo>
                  <a:pt x="160512" y="58054"/>
                </a:lnTo>
                <a:lnTo>
                  <a:pt x="163955" y="65236"/>
                </a:lnTo>
                <a:lnTo>
                  <a:pt x="165056" y="74929"/>
                </a:lnTo>
                <a:lnTo>
                  <a:pt x="164991" y="76326"/>
                </a:lnTo>
                <a:lnTo>
                  <a:pt x="163958" y="85978"/>
                </a:lnTo>
                <a:lnTo>
                  <a:pt x="160543" y="93598"/>
                </a:lnTo>
                <a:lnTo>
                  <a:pt x="154866" y="98170"/>
                </a:lnTo>
                <a:lnTo>
                  <a:pt x="146938" y="99694"/>
                </a:lnTo>
                <a:lnTo>
                  <a:pt x="184749" y="99694"/>
                </a:lnTo>
                <a:lnTo>
                  <a:pt x="187975" y="93217"/>
                </a:lnTo>
                <a:lnTo>
                  <a:pt x="190247" y="84597"/>
                </a:lnTo>
                <a:lnTo>
                  <a:pt x="191007" y="74929"/>
                </a:lnTo>
                <a:lnTo>
                  <a:pt x="190271" y="65879"/>
                </a:lnTo>
                <a:lnTo>
                  <a:pt x="188071" y="57769"/>
                </a:lnTo>
                <a:lnTo>
                  <a:pt x="185301" y="52324"/>
                </a:lnTo>
                <a:close/>
              </a:path>
              <a:path w="736600" h="119380">
                <a:moveTo>
                  <a:pt x="232790" y="34798"/>
                </a:moveTo>
                <a:lnTo>
                  <a:pt x="207390" y="34798"/>
                </a:lnTo>
                <a:lnTo>
                  <a:pt x="207390" y="117093"/>
                </a:lnTo>
                <a:lnTo>
                  <a:pt x="232790" y="117093"/>
                </a:lnTo>
                <a:lnTo>
                  <a:pt x="232790" y="65024"/>
                </a:lnTo>
                <a:lnTo>
                  <a:pt x="234314" y="60705"/>
                </a:lnTo>
                <a:lnTo>
                  <a:pt x="237109" y="57403"/>
                </a:lnTo>
                <a:lnTo>
                  <a:pt x="239902" y="53975"/>
                </a:lnTo>
                <a:lnTo>
                  <a:pt x="243586" y="52324"/>
                </a:lnTo>
                <a:lnTo>
                  <a:pt x="285239" y="52324"/>
                </a:lnTo>
                <a:lnTo>
                  <a:pt x="285198" y="51966"/>
                </a:lnTo>
                <a:lnTo>
                  <a:pt x="283230" y="47878"/>
                </a:lnTo>
                <a:lnTo>
                  <a:pt x="232790" y="47878"/>
                </a:lnTo>
                <a:lnTo>
                  <a:pt x="232790" y="34798"/>
                </a:lnTo>
                <a:close/>
              </a:path>
              <a:path w="736600" h="119380">
                <a:moveTo>
                  <a:pt x="285239" y="52324"/>
                </a:moveTo>
                <a:lnTo>
                  <a:pt x="257048" y="52324"/>
                </a:lnTo>
                <a:lnTo>
                  <a:pt x="261619" y="58674"/>
                </a:lnTo>
                <a:lnTo>
                  <a:pt x="261619" y="117093"/>
                </a:lnTo>
                <a:lnTo>
                  <a:pt x="286892" y="117093"/>
                </a:lnTo>
                <a:lnTo>
                  <a:pt x="286892" y="66801"/>
                </a:lnTo>
                <a:lnTo>
                  <a:pt x="285239" y="52324"/>
                </a:lnTo>
                <a:close/>
              </a:path>
              <a:path w="736600" h="119380">
                <a:moveTo>
                  <a:pt x="259587" y="32892"/>
                </a:moveTo>
                <a:lnTo>
                  <a:pt x="251442" y="33823"/>
                </a:lnTo>
                <a:lnTo>
                  <a:pt x="244332" y="36623"/>
                </a:lnTo>
                <a:lnTo>
                  <a:pt x="238246" y="41304"/>
                </a:lnTo>
                <a:lnTo>
                  <a:pt x="233172" y="47878"/>
                </a:lnTo>
                <a:lnTo>
                  <a:pt x="283230" y="47878"/>
                </a:lnTo>
                <a:lnTo>
                  <a:pt x="280098" y="41370"/>
                </a:lnTo>
                <a:lnTo>
                  <a:pt x="271569" y="35012"/>
                </a:lnTo>
                <a:lnTo>
                  <a:pt x="259587" y="32892"/>
                </a:lnTo>
                <a:close/>
              </a:path>
              <a:path w="736600" h="119380">
                <a:moveTo>
                  <a:pt x="331850" y="34798"/>
                </a:moveTo>
                <a:lnTo>
                  <a:pt x="306450" y="34798"/>
                </a:lnTo>
                <a:lnTo>
                  <a:pt x="306450" y="117093"/>
                </a:lnTo>
                <a:lnTo>
                  <a:pt x="331850" y="117093"/>
                </a:lnTo>
                <a:lnTo>
                  <a:pt x="331850" y="65024"/>
                </a:lnTo>
                <a:lnTo>
                  <a:pt x="333375" y="60705"/>
                </a:lnTo>
                <a:lnTo>
                  <a:pt x="336168" y="57403"/>
                </a:lnTo>
                <a:lnTo>
                  <a:pt x="338963" y="53975"/>
                </a:lnTo>
                <a:lnTo>
                  <a:pt x="342646" y="52324"/>
                </a:lnTo>
                <a:lnTo>
                  <a:pt x="384299" y="52324"/>
                </a:lnTo>
                <a:lnTo>
                  <a:pt x="384258" y="51966"/>
                </a:lnTo>
                <a:lnTo>
                  <a:pt x="382290" y="47878"/>
                </a:lnTo>
                <a:lnTo>
                  <a:pt x="331850" y="47878"/>
                </a:lnTo>
                <a:lnTo>
                  <a:pt x="331850" y="34798"/>
                </a:lnTo>
                <a:close/>
              </a:path>
              <a:path w="736600" h="119380">
                <a:moveTo>
                  <a:pt x="384299" y="52324"/>
                </a:moveTo>
                <a:lnTo>
                  <a:pt x="356107" y="52324"/>
                </a:lnTo>
                <a:lnTo>
                  <a:pt x="360679" y="58674"/>
                </a:lnTo>
                <a:lnTo>
                  <a:pt x="360679" y="117093"/>
                </a:lnTo>
                <a:lnTo>
                  <a:pt x="385952" y="117093"/>
                </a:lnTo>
                <a:lnTo>
                  <a:pt x="385952" y="66801"/>
                </a:lnTo>
                <a:lnTo>
                  <a:pt x="384299" y="52324"/>
                </a:lnTo>
                <a:close/>
              </a:path>
              <a:path w="736600" h="119380">
                <a:moveTo>
                  <a:pt x="358648" y="32892"/>
                </a:moveTo>
                <a:lnTo>
                  <a:pt x="350502" y="33823"/>
                </a:lnTo>
                <a:lnTo>
                  <a:pt x="343392" y="36623"/>
                </a:lnTo>
                <a:lnTo>
                  <a:pt x="337306" y="41304"/>
                </a:lnTo>
                <a:lnTo>
                  <a:pt x="332231" y="47878"/>
                </a:lnTo>
                <a:lnTo>
                  <a:pt x="382290" y="47878"/>
                </a:lnTo>
                <a:lnTo>
                  <a:pt x="379158" y="41370"/>
                </a:lnTo>
                <a:lnTo>
                  <a:pt x="370629" y="35012"/>
                </a:lnTo>
                <a:lnTo>
                  <a:pt x="358648" y="32892"/>
                </a:lnTo>
                <a:close/>
              </a:path>
              <a:path w="736600" h="119380">
                <a:moveTo>
                  <a:pt x="441832" y="32892"/>
                </a:moveTo>
                <a:lnTo>
                  <a:pt x="407328" y="51355"/>
                </a:lnTo>
                <a:lnTo>
                  <a:pt x="400685" y="77215"/>
                </a:lnTo>
                <a:lnTo>
                  <a:pt x="401373" y="86574"/>
                </a:lnTo>
                <a:lnTo>
                  <a:pt x="433163" y="118435"/>
                </a:lnTo>
                <a:lnTo>
                  <a:pt x="442594" y="119125"/>
                </a:lnTo>
                <a:lnTo>
                  <a:pt x="451310" y="118745"/>
                </a:lnTo>
                <a:lnTo>
                  <a:pt x="459168" y="117601"/>
                </a:lnTo>
                <a:lnTo>
                  <a:pt x="466169" y="115696"/>
                </a:lnTo>
                <a:lnTo>
                  <a:pt x="472313" y="113029"/>
                </a:lnTo>
                <a:lnTo>
                  <a:pt x="472313" y="101091"/>
                </a:lnTo>
                <a:lnTo>
                  <a:pt x="448437" y="101091"/>
                </a:lnTo>
                <a:lnTo>
                  <a:pt x="439029" y="99972"/>
                </a:lnTo>
                <a:lnTo>
                  <a:pt x="432133" y="96615"/>
                </a:lnTo>
                <a:lnTo>
                  <a:pt x="427737" y="91019"/>
                </a:lnTo>
                <a:lnTo>
                  <a:pt x="425830" y="83185"/>
                </a:lnTo>
                <a:lnTo>
                  <a:pt x="479551" y="83185"/>
                </a:lnTo>
                <a:lnTo>
                  <a:pt x="479551" y="72516"/>
                </a:lnTo>
                <a:lnTo>
                  <a:pt x="479207" y="67690"/>
                </a:lnTo>
                <a:lnTo>
                  <a:pt x="425703" y="67690"/>
                </a:lnTo>
                <a:lnTo>
                  <a:pt x="426338" y="62611"/>
                </a:lnTo>
                <a:lnTo>
                  <a:pt x="428116" y="58419"/>
                </a:lnTo>
                <a:lnTo>
                  <a:pt x="431038" y="54990"/>
                </a:lnTo>
                <a:lnTo>
                  <a:pt x="434086" y="51688"/>
                </a:lnTo>
                <a:lnTo>
                  <a:pt x="437514" y="49911"/>
                </a:lnTo>
                <a:lnTo>
                  <a:pt x="474226" y="49911"/>
                </a:lnTo>
                <a:lnTo>
                  <a:pt x="473979" y="49371"/>
                </a:lnTo>
                <a:lnTo>
                  <a:pt x="469646" y="43561"/>
                </a:lnTo>
                <a:lnTo>
                  <a:pt x="464192" y="38893"/>
                </a:lnTo>
                <a:lnTo>
                  <a:pt x="457739" y="35560"/>
                </a:lnTo>
                <a:lnTo>
                  <a:pt x="450286" y="33559"/>
                </a:lnTo>
                <a:lnTo>
                  <a:pt x="441832" y="32892"/>
                </a:lnTo>
                <a:close/>
              </a:path>
              <a:path w="736600" h="119380">
                <a:moveTo>
                  <a:pt x="472313" y="94741"/>
                </a:moveTo>
                <a:lnTo>
                  <a:pt x="465454" y="99060"/>
                </a:lnTo>
                <a:lnTo>
                  <a:pt x="457453" y="101091"/>
                </a:lnTo>
                <a:lnTo>
                  <a:pt x="472313" y="101091"/>
                </a:lnTo>
                <a:lnTo>
                  <a:pt x="472313" y="94741"/>
                </a:lnTo>
                <a:close/>
              </a:path>
              <a:path w="736600" h="119380">
                <a:moveTo>
                  <a:pt x="474226" y="49911"/>
                </a:moveTo>
                <a:lnTo>
                  <a:pt x="451230" y="49911"/>
                </a:lnTo>
                <a:lnTo>
                  <a:pt x="455929" y="55879"/>
                </a:lnTo>
                <a:lnTo>
                  <a:pt x="455929" y="67690"/>
                </a:lnTo>
                <a:lnTo>
                  <a:pt x="479207" y="67690"/>
                </a:lnTo>
                <a:lnTo>
                  <a:pt x="478932" y="63849"/>
                </a:lnTo>
                <a:lnTo>
                  <a:pt x="477075" y="56133"/>
                </a:lnTo>
                <a:lnTo>
                  <a:pt x="474226" y="49911"/>
                </a:lnTo>
                <a:close/>
              </a:path>
              <a:path w="736600" h="119380">
                <a:moveTo>
                  <a:pt x="544956" y="32892"/>
                </a:moveTo>
                <a:lnTo>
                  <a:pt x="535304" y="32892"/>
                </a:lnTo>
                <a:lnTo>
                  <a:pt x="525277" y="33635"/>
                </a:lnTo>
                <a:lnTo>
                  <a:pt x="492220" y="59229"/>
                </a:lnTo>
                <a:lnTo>
                  <a:pt x="489076" y="77977"/>
                </a:lnTo>
                <a:lnTo>
                  <a:pt x="489813" y="86675"/>
                </a:lnTo>
                <a:lnTo>
                  <a:pt x="514318" y="116268"/>
                </a:lnTo>
                <a:lnTo>
                  <a:pt x="531494" y="119125"/>
                </a:lnTo>
                <a:lnTo>
                  <a:pt x="542289" y="119125"/>
                </a:lnTo>
                <a:lnTo>
                  <a:pt x="550544" y="117475"/>
                </a:lnTo>
                <a:lnTo>
                  <a:pt x="556260" y="114173"/>
                </a:lnTo>
                <a:lnTo>
                  <a:pt x="556260" y="99694"/>
                </a:lnTo>
                <a:lnTo>
                  <a:pt x="530605" y="99694"/>
                </a:lnTo>
                <a:lnTo>
                  <a:pt x="525017" y="97662"/>
                </a:lnTo>
                <a:lnTo>
                  <a:pt x="516889" y="89280"/>
                </a:lnTo>
                <a:lnTo>
                  <a:pt x="514857" y="83565"/>
                </a:lnTo>
                <a:lnTo>
                  <a:pt x="514857" y="68834"/>
                </a:lnTo>
                <a:lnTo>
                  <a:pt x="517016" y="62991"/>
                </a:lnTo>
                <a:lnTo>
                  <a:pt x="521207" y="58674"/>
                </a:lnTo>
                <a:lnTo>
                  <a:pt x="525526" y="54355"/>
                </a:lnTo>
                <a:lnTo>
                  <a:pt x="531240" y="52324"/>
                </a:lnTo>
                <a:lnTo>
                  <a:pt x="556260" y="52324"/>
                </a:lnTo>
                <a:lnTo>
                  <a:pt x="556260" y="36702"/>
                </a:lnTo>
                <a:lnTo>
                  <a:pt x="551941" y="34162"/>
                </a:lnTo>
                <a:lnTo>
                  <a:pt x="544956" y="32892"/>
                </a:lnTo>
                <a:close/>
              </a:path>
              <a:path w="736600" h="119380">
                <a:moveTo>
                  <a:pt x="556260" y="93725"/>
                </a:moveTo>
                <a:lnTo>
                  <a:pt x="550290" y="97662"/>
                </a:lnTo>
                <a:lnTo>
                  <a:pt x="544067" y="99694"/>
                </a:lnTo>
                <a:lnTo>
                  <a:pt x="556260" y="99694"/>
                </a:lnTo>
                <a:lnTo>
                  <a:pt x="556260" y="93725"/>
                </a:lnTo>
                <a:close/>
              </a:path>
              <a:path w="736600" h="119380">
                <a:moveTo>
                  <a:pt x="556260" y="52324"/>
                </a:moveTo>
                <a:lnTo>
                  <a:pt x="545084" y="52324"/>
                </a:lnTo>
                <a:lnTo>
                  <a:pt x="551052" y="54228"/>
                </a:lnTo>
                <a:lnTo>
                  <a:pt x="556260" y="58292"/>
                </a:lnTo>
                <a:lnTo>
                  <a:pt x="556260" y="52324"/>
                </a:lnTo>
                <a:close/>
              </a:path>
              <a:path w="736600" h="119380">
                <a:moveTo>
                  <a:pt x="604519" y="53593"/>
                </a:moveTo>
                <a:lnTo>
                  <a:pt x="579119" y="53593"/>
                </a:lnTo>
                <a:lnTo>
                  <a:pt x="579119" y="91312"/>
                </a:lnTo>
                <a:lnTo>
                  <a:pt x="580808" y="103481"/>
                </a:lnTo>
                <a:lnTo>
                  <a:pt x="585866" y="112172"/>
                </a:lnTo>
                <a:lnTo>
                  <a:pt x="594282" y="117387"/>
                </a:lnTo>
                <a:lnTo>
                  <a:pt x="606043" y="119125"/>
                </a:lnTo>
                <a:lnTo>
                  <a:pt x="613537" y="119125"/>
                </a:lnTo>
                <a:lnTo>
                  <a:pt x="619251" y="118110"/>
                </a:lnTo>
                <a:lnTo>
                  <a:pt x="622935" y="116204"/>
                </a:lnTo>
                <a:lnTo>
                  <a:pt x="622935" y="99694"/>
                </a:lnTo>
                <a:lnTo>
                  <a:pt x="607822" y="99694"/>
                </a:lnTo>
                <a:lnTo>
                  <a:pt x="604519" y="95376"/>
                </a:lnTo>
                <a:lnTo>
                  <a:pt x="604519" y="53593"/>
                </a:lnTo>
                <a:close/>
              </a:path>
              <a:path w="736600" h="119380">
                <a:moveTo>
                  <a:pt x="622935" y="97409"/>
                </a:moveTo>
                <a:lnTo>
                  <a:pt x="620140" y="98932"/>
                </a:lnTo>
                <a:lnTo>
                  <a:pt x="617347" y="99694"/>
                </a:lnTo>
                <a:lnTo>
                  <a:pt x="622935" y="99694"/>
                </a:lnTo>
                <a:lnTo>
                  <a:pt x="622935" y="97409"/>
                </a:lnTo>
                <a:close/>
              </a:path>
              <a:path w="736600" h="119380">
                <a:moveTo>
                  <a:pt x="622935" y="34798"/>
                </a:moveTo>
                <a:lnTo>
                  <a:pt x="565785" y="34798"/>
                </a:lnTo>
                <a:lnTo>
                  <a:pt x="565785" y="53593"/>
                </a:lnTo>
                <a:lnTo>
                  <a:pt x="622935" y="53593"/>
                </a:lnTo>
                <a:lnTo>
                  <a:pt x="622935" y="34798"/>
                </a:lnTo>
                <a:close/>
              </a:path>
              <a:path w="736600" h="119380">
                <a:moveTo>
                  <a:pt x="604519" y="9905"/>
                </a:moveTo>
                <a:lnTo>
                  <a:pt x="579119" y="17144"/>
                </a:lnTo>
                <a:lnTo>
                  <a:pt x="579119" y="34798"/>
                </a:lnTo>
                <a:lnTo>
                  <a:pt x="604519" y="34798"/>
                </a:lnTo>
                <a:lnTo>
                  <a:pt x="604519" y="9905"/>
                </a:lnTo>
                <a:close/>
              </a:path>
              <a:path w="736600" h="119380">
                <a:moveTo>
                  <a:pt x="680847" y="1904"/>
                </a:moveTo>
                <a:lnTo>
                  <a:pt x="639699" y="1904"/>
                </a:lnTo>
                <a:lnTo>
                  <a:pt x="639699" y="117093"/>
                </a:lnTo>
                <a:lnTo>
                  <a:pt x="665606" y="117093"/>
                </a:lnTo>
                <a:lnTo>
                  <a:pt x="665606" y="73025"/>
                </a:lnTo>
                <a:lnTo>
                  <a:pt x="707090" y="73025"/>
                </a:lnTo>
                <a:lnTo>
                  <a:pt x="696976" y="65659"/>
                </a:lnTo>
                <a:lnTo>
                  <a:pt x="696976" y="65277"/>
                </a:lnTo>
                <a:lnTo>
                  <a:pt x="715870" y="53466"/>
                </a:lnTo>
                <a:lnTo>
                  <a:pt x="665606" y="53466"/>
                </a:lnTo>
                <a:lnTo>
                  <a:pt x="665606" y="21336"/>
                </a:lnTo>
                <a:lnTo>
                  <a:pt x="720481" y="21336"/>
                </a:lnTo>
                <a:lnTo>
                  <a:pt x="720137" y="19532"/>
                </a:lnTo>
                <a:lnTo>
                  <a:pt x="712279" y="9731"/>
                </a:lnTo>
                <a:lnTo>
                  <a:pt x="699182" y="3859"/>
                </a:lnTo>
                <a:lnTo>
                  <a:pt x="680847" y="1904"/>
                </a:lnTo>
                <a:close/>
              </a:path>
              <a:path w="736600" h="119380">
                <a:moveTo>
                  <a:pt x="707090" y="73025"/>
                </a:moveTo>
                <a:lnTo>
                  <a:pt x="674242" y="73025"/>
                </a:lnTo>
                <a:lnTo>
                  <a:pt x="675766" y="73405"/>
                </a:lnTo>
                <a:lnTo>
                  <a:pt x="677163" y="74040"/>
                </a:lnTo>
                <a:lnTo>
                  <a:pt x="688593" y="87502"/>
                </a:lnTo>
                <a:lnTo>
                  <a:pt x="706627" y="117093"/>
                </a:lnTo>
                <a:lnTo>
                  <a:pt x="736346" y="117093"/>
                </a:lnTo>
                <a:lnTo>
                  <a:pt x="713486" y="81279"/>
                </a:lnTo>
                <a:lnTo>
                  <a:pt x="712215" y="79501"/>
                </a:lnTo>
                <a:lnTo>
                  <a:pt x="710818" y="77597"/>
                </a:lnTo>
                <a:lnTo>
                  <a:pt x="709549" y="75818"/>
                </a:lnTo>
                <a:lnTo>
                  <a:pt x="708025" y="74040"/>
                </a:lnTo>
                <a:lnTo>
                  <a:pt x="707090" y="73025"/>
                </a:lnTo>
                <a:close/>
              </a:path>
              <a:path w="736600" h="119380">
                <a:moveTo>
                  <a:pt x="720481" y="21336"/>
                </a:moveTo>
                <a:lnTo>
                  <a:pt x="689482" y="21336"/>
                </a:lnTo>
                <a:lnTo>
                  <a:pt x="695451" y="26415"/>
                </a:lnTo>
                <a:lnTo>
                  <a:pt x="695451" y="41275"/>
                </a:lnTo>
                <a:lnTo>
                  <a:pt x="693801" y="45338"/>
                </a:lnTo>
                <a:lnTo>
                  <a:pt x="690372" y="48640"/>
                </a:lnTo>
                <a:lnTo>
                  <a:pt x="686942" y="51815"/>
                </a:lnTo>
                <a:lnTo>
                  <a:pt x="682498" y="53466"/>
                </a:lnTo>
                <a:lnTo>
                  <a:pt x="715870" y="53466"/>
                </a:lnTo>
                <a:lnTo>
                  <a:pt x="722756" y="37211"/>
                </a:lnTo>
                <a:lnTo>
                  <a:pt x="722756" y="33274"/>
                </a:lnTo>
                <a:lnTo>
                  <a:pt x="720481" y="21336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18731" y="2439923"/>
            <a:ext cx="833755" cy="320040"/>
          </a:xfrm>
          <a:custGeom>
            <a:avLst/>
            <a:gdLst/>
            <a:ahLst/>
            <a:cxnLst/>
            <a:rect l="l" t="t" r="r" b="b"/>
            <a:pathLst>
              <a:path w="833754" h="320039">
                <a:moveTo>
                  <a:pt x="0" y="320039"/>
                </a:moveTo>
                <a:lnTo>
                  <a:pt x="833627" y="320039"/>
                </a:lnTo>
                <a:lnTo>
                  <a:pt x="833627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D73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6315" y="2435351"/>
            <a:ext cx="1010919" cy="330835"/>
          </a:xfrm>
          <a:custGeom>
            <a:avLst/>
            <a:gdLst/>
            <a:ahLst/>
            <a:cxnLst/>
            <a:rect l="l" t="t" r="r" b="b"/>
            <a:pathLst>
              <a:path w="1010920" h="330835">
                <a:moveTo>
                  <a:pt x="0" y="330708"/>
                </a:moveTo>
                <a:lnTo>
                  <a:pt x="1010412" y="330708"/>
                </a:lnTo>
                <a:lnTo>
                  <a:pt x="1010412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89340" y="2030476"/>
            <a:ext cx="168592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0" spc="-85" dirty="0">
                <a:solidFill>
                  <a:srgbClr val="CDF4FF"/>
                </a:solidFill>
                <a:latin typeface="Segoe UI Light"/>
                <a:cs typeface="Segoe UI Light"/>
              </a:rPr>
              <a:t>Microsoft</a:t>
            </a:r>
            <a:r>
              <a:rPr sz="1750" b="0" spc="-280" dirty="0">
                <a:solidFill>
                  <a:srgbClr val="CDF4FF"/>
                </a:solidFill>
                <a:latin typeface="Segoe UI Light"/>
                <a:cs typeface="Segoe UI Light"/>
              </a:rPr>
              <a:t> </a:t>
            </a:r>
            <a:r>
              <a:rPr sz="1750" b="0" spc="5" dirty="0">
                <a:solidFill>
                  <a:srgbClr val="CDF4FF"/>
                </a:solidFill>
                <a:latin typeface="Segoe UI Light"/>
                <a:cs typeface="Segoe UI Light"/>
              </a:rPr>
              <a:t>R</a:t>
            </a:r>
            <a:r>
              <a:rPr sz="1750" b="0" spc="-245" dirty="0">
                <a:solidFill>
                  <a:srgbClr val="CDF4FF"/>
                </a:solidFill>
                <a:latin typeface="Segoe UI Light"/>
                <a:cs typeface="Segoe UI Light"/>
              </a:rPr>
              <a:t> </a:t>
            </a:r>
            <a:r>
              <a:rPr sz="1750" b="0" spc="-60" dirty="0">
                <a:solidFill>
                  <a:srgbClr val="CDF4FF"/>
                </a:solidFill>
                <a:latin typeface="Segoe UI Light"/>
                <a:cs typeface="Segoe UI Light"/>
              </a:rPr>
              <a:t>Server</a:t>
            </a:r>
            <a:endParaRPr sz="1750">
              <a:latin typeface="Segoe UI Light"/>
              <a:cs typeface="Segoe UI Light"/>
            </a:endParaRPr>
          </a:p>
          <a:p>
            <a:pPr marL="120014">
              <a:lnSpc>
                <a:spcPct val="100000"/>
              </a:lnSpc>
              <a:spcBef>
                <a:spcPts val="1430"/>
              </a:spcBef>
              <a:tabLst>
                <a:tab pos="1221105" algn="l"/>
              </a:tabLst>
            </a:pP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550" spc="1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plo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550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1550" spc="-3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550" spc="5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550" spc="-20" dirty="0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endParaRPr sz="155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3090" y="307593"/>
            <a:ext cx="7496733" cy="454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854820" y="2188209"/>
            <a:ext cx="2362200" cy="255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05D21"/>
                </a:solidFill>
                <a:latin typeface="Segoe UI"/>
                <a:cs typeface="Segoe UI"/>
              </a:rPr>
              <a:t>ConnectR</a:t>
            </a:r>
            <a:endParaRPr sz="1800">
              <a:latin typeface="Segoe UI"/>
              <a:cs typeface="Segoe UI"/>
            </a:endParaRPr>
          </a:p>
          <a:p>
            <a:pPr marL="127000" marR="623570" indent="-114300">
              <a:lnSpc>
                <a:spcPts val="1510"/>
              </a:lnSpc>
              <a:spcBef>
                <a:spcPts val="340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High-speed &amp;</a:t>
            </a:r>
            <a:r>
              <a:rPr sz="14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direct 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connectors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595"/>
              </a:lnSpc>
              <a:spcBef>
                <a:spcPts val="710"/>
              </a:spcBef>
            </a:pPr>
            <a:r>
              <a:rPr sz="1400" b="1" spc="-10" dirty="0">
                <a:solidFill>
                  <a:srgbClr val="0078D6"/>
                </a:solidFill>
                <a:latin typeface="Segoe UI"/>
                <a:cs typeface="Segoe UI"/>
              </a:rPr>
              <a:t>Available</a:t>
            </a:r>
            <a:r>
              <a:rPr sz="1400" b="1" spc="-8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1400" b="1" spc="15" dirty="0">
                <a:solidFill>
                  <a:srgbClr val="0078D6"/>
                </a:solidFill>
                <a:latin typeface="Segoe UI"/>
                <a:cs typeface="Segoe UI"/>
              </a:rPr>
              <a:t>for:</a:t>
            </a:r>
            <a:endParaRPr sz="1400">
              <a:latin typeface="Segoe UI"/>
              <a:cs typeface="Segoe UI"/>
            </a:endParaRPr>
          </a:p>
          <a:p>
            <a:pPr marL="127000" indent="-114300">
              <a:lnSpc>
                <a:spcPts val="1595"/>
              </a:lnSpc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High-performance</a:t>
            </a:r>
            <a:r>
              <a:rPr sz="1400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XDF</a:t>
            </a:r>
            <a:endParaRPr sz="1400">
              <a:latin typeface="Segoe UI"/>
              <a:cs typeface="Segoe UI"/>
            </a:endParaRPr>
          </a:p>
          <a:p>
            <a:pPr marL="127000" indent="-114300">
              <a:lnSpc>
                <a:spcPts val="1595"/>
              </a:lnSpc>
              <a:spcBef>
                <a:spcPts val="130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SAS, SPSS, delimited 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&amp;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fixed</a:t>
            </a:r>
            <a:endParaRPr sz="1400">
              <a:latin typeface="Segoe UI"/>
              <a:cs typeface="Segoe UI"/>
            </a:endParaRPr>
          </a:p>
          <a:p>
            <a:pPr marL="127000">
              <a:lnSpc>
                <a:spcPts val="1595"/>
              </a:lnSpc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format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text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1400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files</a:t>
            </a:r>
            <a:endParaRPr sz="1400">
              <a:latin typeface="Segoe UI"/>
              <a:cs typeface="Segoe UI"/>
            </a:endParaRPr>
          </a:p>
          <a:p>
            <a:pPr marL="127000" indent="-114300">
              <a:lnSpc>
                <a:spcPct val="100000"/>
              </a:lnSpc>
              <a:spcBef>
                <a:spcPts val="130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Hadoop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HDFS (text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4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XDF)</a:t>
            </a:r>
            <a:endParaRPr sz="1400">
              <a:latin typeface="Segoe UI"/>
              <a:cs typeface="Segoe UI"/>
            </a:endParaRPr>
          </a:p>
          <a:p>
            <a:pPr marL="127000" indent="-114300">
              <a:lnSpc>
                <a:spcPct val="100000"/>
              </a:lnSpc>
              <a:spcBef>
                <a:spcPts val="130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Teradata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Database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4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Aster</a:t>
            </a:r>
            <a:endParaRPr sz="1400">
              <a:latin typeface="Segoe UI"/>
              <a:cs typeface="Segoe UI"/>
            </a:endParaRPr>
          </a:p>
          <a:p>
            <a:pPr marL="127000" indent="-114300">
              <a:lnSpc>
                <a:spcPct val="100000"/>
              </a:lnSpc>
              <a:spcBef>
                <a:spcPts val="130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EDWs and</a:t>
            </a:r>
            <a:r>
              <a:rPr sz="14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ADWs</a:t>
            </a:r>
            <a:endParaRPr sz="1400">
              <a:latin typeface="Segoe UI"/>
              <a:cs typeface="Segoe UI"/>
            </a:endParaRPr>
          </a:p>
          <a:p>
            <a:pPr marL="127000" indent="-114300">
              <a:lnSpc>
                <a:spcPct val="100000"/>
              </a:lnSpc>
              <a:spcBef>
                <a:spcPts val="130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ODBC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27930" y="4308094"/>
            <a:ext cx="4142740" cy="228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05D21"/>
                </a:solidFill>
                <a:latin typeface="Segoe UI"/>
                <a:cs typeface="Segoe UI"/>
              </a:rPr>
              <a:t>ScaleR</a:t>
            </a:r>
            <a:endParaRPr sz="1800">
              <a:latin typeface="Segoe UI"/>
              <a:cs typeface="Segoe UI"/>
            </a:endParaRPr>
          </a:p>
          <a:p>
            <a:pPr marL="127000" indent="-114300">
              <a:lnSpc>
                <a:spcPts val="1595"/>
              </a:lnSpc>
              <a:spcBef>
                <a:spcPts val="145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Ready-to-Use</a:t>
            </a:r>
            <a:r>
              <a:rPr sz="14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high-performance</a:t>
            </a:r>
            <a:endParaRPr sz="1400">
              <a:latin typeface="Segoe UI"/>
              <a:cs typeface="Segoe UI"/>
            </a:endParaRPr>
          </a:p>
          <a:p>
            <a:pPr marL="127000">
              <a:lnSpc>
                <a:spcPts val="1595"/>
              </a:lnSpc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big data big</a:t>
            </a:r>
            <a:r>
              <a:rPr sz="14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analytics</a:t>
            </a:r>
            <a:endParaRPr sz="1400">
              <a:latin typeface="Segoe UI"/>
              <a:cs typeface="Segoe UI"/>
            </a:endParaRPr>
          </a:p>
          <a:p>
            <a:pPr marL="127000" indent="-114300">
              <a:lnSpc>
                <a:spcPct val="100000"/>
              </a:lnSpc>
              <a:spcBef>
                <a:spcPts val="130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Fully-parallelized</a:t>
            </a:r>
            <a:r>
              <a:rPr sz="14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analytics</a:t>
            </a:r>
            <a:endParaRPr sz="1400">
              <a:latin typeface="Segoe UI"/>
              <a:cs typeface="Segoe UI"/>
            </a:endParaRPr>
          </a:p>
          <a:p>
            <a:pPr marL="127000" indent="-114300">
              <a:lnSpc>
                <a:spcPct val="100000"/>
              </a:lnSpc>
              <a:spcBef>
                <a:spcPts val="130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Data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prep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&amp; data</a:t>
            </a:r>
            <a:r>
              <a:rPr sz="14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distillation</a:t>
            </a:r>
            <a:endParaRPr sz="1400">
              <a:latin typeface="Segoe UI"/>
              <a:cs typeface="Segoe UI"/>
            </a:endParaRPr>
          </a:p>
          <a:p>
            <a:pPr marL="127000" indent="-114300">
              <a:lnSpc>
                <a:spcPct val="100000"/>
              </a:lnSpc>
              <a:spcBef>
                <a:spcPts val="130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Descriptive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statistics &amp; statistical</a:t>
            </a:r>
            <a:r>
              <a:rPr sz="14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tests</a:t>
            </a:r>
            <a:endParaRPr sz="1400">
              <a:latin typeface="Segoe UI"/>
              <a:cs typeface="Segoe UI"/>
            </a:endParaRPr>
          </a:p>
          <a:p>
            <a:pPr marL="127000" indent="-114300">
              <a:lnSpc>
                <a:spcPct val="100000"/>
              </a:lnSpc>
              <a:spcBef>
                <a:spcPts val="130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Range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predictive</a:t>
            </a:r>
            <a:r>
              <a:rPr sz="14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functions</a:t>
            </a:r>
            <a:endParaRPr sz="1400">
              <a:latin typeface="Segoe UI"/>
              <a:cs typeface="Segoe UI"/>
            </a:endParaRPr>
          </a:p>
          <a:p>
            <a:pPr marL="127000" marR="5080" indent="-114300">
              <a:lnSpc>
                <a:spcPts val="1510"/>
              </a:lnSpc>
              <a:spcBef>
                <a:spcPts val="325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User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tools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for distributing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customized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R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algorithms  across</a:t>
            </a:r>
            <a:r>
              <a:rPr sz="14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nodes</a:t>
            </a:r>
            <a:endParaRPr sz="1400">
              <a:latin typeface="Segoe UI"/>
              <a:cs typeface="Segoe UI"/>
            </a:endParaRPr>
          </a:p>
          <a:p>
            <a:pPr marL="127000" indent="-114300">
              <a:lnSpc>
                <a:spcPct val="100000"/>
              </a:lnSpc>
              <a:spcBef>
                <a:spcPts val="110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Wide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data sets 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supported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– thousands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variables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78958" y="3487673"/>
            <a:ext cx="5715" cy="808355"/>
          </a:xfrm>
          <a:custGeom>
            <a:avLst/>
            <a:gdLst/>
            <a:ahLst/>
            <a:cxnLst/>
            <a:rect l="l" t="t" r="r" b="b"/>
            <a:pathLst>
              <a:path w="5714" h="808354">
                <a:moveTo>
                  <a:pt x="0" y="0"/>
                </a:moveTo>
                <a:lnTo>
                  <a:pt x="5461" y="808355"/>
                </a:lnTo>
              </a:path>
            </a:pathLst>
          </a:custGeom>
          <a:ln w="38099">
            <a:solidFill>
              <a:srgbClr val="005A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5176" y="3421379"/>
            <a:ext cx="283210" cy="114300"/>
          </a:xfrm>
          <a:custGeom>
            <a:avLst/>
            <a:gdLst/>
            <a:ahLst/>
            <a:cxnLst/>
            <a:rect l="l" t="t" r="r" b="b"/>
            <a:pathLst>
              <a:path w="283210" h="114300">
                <a:moveTo>
                  <a:pt x="278719" y="38100"/>
                </a:moveTo>
                <a:lnTo>
                  <a:pt x="225171" y="38100"/>
                </a:lnTo>
                <a:lnTo>
                  <a:pt x="225806" y="76200"/>
                </a:lnTo>
                <a:lnTo>
                  <a:pt x="172485" y="76951"/>
                </a:lnTo>
                <a:lnTo>
                  <a:pt x="173164" y="80117"/>
                </a:lnTo>
                <a:lnTo>
                  <a:pt x="185642" y="98107"/>
                </a:lnTo>
                <a:lnTo>
                  <a:pt x="203977" y="110097"/>
                </a:lnTo>
                <a:lnTo>
                  <a:pt x="226313" y="114300"/>
                </a:lnTo>
                <a:lnTo>
                  <a:pt x="248465" y="109466"/>
                </a:lnTo>
                <a:lnTo>
                  <a:pt x="266461" y="96964"/>
                </a:lnTo>
                <a:lnTo>
                  <a:pt x="278481" y="78652"/>
                </a:lnTo>
                <a:lnTo>
                  <a:pt x="282701" y="56387"/>
                </a:lnTo>
                <a:lnTo>
                  <a:pt x="278719" y="38100"/>
                </a:lnTo>
                <a:close/>
              </a:path>
              <a:path w="283210" h="114300">
                <a:moveTo>
                  <a:pt x="171952" y="38850"/>
                </a:moveTo>
                <a:lnTo>
                  <a:pt x="0" y="41275"/>
                </a:lnTo>
                <a:lnTo>
                  <a:pt x="508" y="79375"/>
                </a:lnTo>
                <a:lnTo>
                  <a:pt x="172485" y="76951"/>
                </a:lnTo>
                <a:lnTo>
                  <a:pt x="168401" y="57912"/>
                </a:lnTo>
                <a:lnTo>
                  <a:pt x="171952" y="38850"/>
                </a:lnTo>
                <a:close/>
              </a:path>
              <a:path w="283210" h="114300">
                <a:moveTo>
                  <a:pt x="225171" y="38100"/>
                </a:moveTo>
                <a:lnTo>
                  <a:pt x="171952" y="38850"/>
                </a:lnTo>
                <a:lnTo>
                  <a:pt x="168401" y="57912"/>
                </a:lnTo>
                <a:lnTo>
                  <a:pt x="172485" y="76951"/>
                </a:lnTo>
                <a:lnTo>
                  <a:pt x="225806" y="76200"/>
                </a:lnTo>
                <a:lnTo>
                  <a:pt x="225171" y="38100"/>
                </a:lnTo>
                <a:close/>
              </a:path>
              <a:path w="283210" h="114300">
                <a:moveTo>
                  <a:pt x="224662" y="0"/>
                </a:moveTo>
                <a:lnTo>
                  <a:pt x="202513" y="4833"/>
                </a:lnTo>
                <a:lnTo>
                  <a:pt x="184531" y="17335"/>
                </a:lnTo>
                <a:lnTo>
                  <a:pt x="172549" y="35647"/>
                </a:lnTo>
                <a:lnTo>
                  <a:pt x="171952" y="38850"/>
                </a:lnTo>
                <a:lnTo>
                  <a:pt x="225171" y="38100"/>
                </a:lnTo>
                <a:lnTo>
                  <a:pt x="278719" y="38100"/>
                </a:lnTo>
                <a:lnTo>
                  <a:pt x="277866" y="34182"/>
                </a:lnTo>
                <a:lnTo>
                  <a:pt x="265350" y="16192"/>
                </a:lnTo>
                <a:lnTo>
                  <a:pt x="247001" y="4202"/>
                </a:lnTo>
                <a:lnTo>
                  <a:pt x="224662" y="0"/>
                </a:lnTo>
                <a:close/>
              </a:path>
            </a:pathLst>
          </a:custGeom>
          <a:solidFill>
            <a:srgbClr val="005A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0866" y="2362454"/>
            <a:ext cx="1332865" cy="671830"/>
          </a:xfrm>
          <a:custGeom>
            <a:avLst/>
            <a:gdLst/>
            <a:ahLst/>
            <a:cxnLst/>
            <a:rect l="l" t="t" r="r" b="b"/>
            <a:pathLst>
              <a:path w="1332865" h="671830">
                <a:moveTo>
                  <a:pt x="54784" y="557071"/>
                </a:moveTo>
                <a:lnTo>
                  <a:pt x="32736" y="562483"/>
                </a:lnTo>
                <a:lnTo>
                  <a:pt x="14521" y="576030"/>
                </a:lnTo>
                <a:lnTo>
                  <a:pt x="3319" y="594852"/>
                </a:lnTo>
                <a:lnTo>
                  <a:pt x="0" y="616507"/>
                </a:lnTo>
                <a:lnTo>
                  <a:pt x="5431" y="638556"/>
                </a:lnTo>
                <a:lnTo>
                  <a:pt x="18978" y="656772"/>
                </a:lnTo>
                <a:lnTo>
                  <a:pt x="37800" y="667988"/>
                </a:lnTo>
                <a:lnTo>
                  <a:pt x="59455" y="671345"/>
                </a:lnTo>
                <a:lnTo>
                  <a:pt x="81504" y="665988"/>
                </a:lnTo>
                <a:lnTo>
                  <a:pt x="99718" y="652440"/>
                </a:lnTo>
                <a:lnTo>
                  <a:pt x="110920" y="633618"/>
                </a:lnTo>
                <a:lnTo>
                  <a:pt x="111254" y="631444"/>
                </a:lnTo>
                <a:lnTo>
                  <a:pt x="65248" y="631444"/>
                </a:lnTo>
                <a:lnTo>
                  <a:pt x="48992" y="597026"/>
                </a:lnTo>
                <a:lnTo>
                  <a:pt x="97217" y="574313"/>
                </a:lnTo>
                <a:lnTo>
                  <a:pt x="95261" y="571680"/>
                </a:lnTo>
                <a:lnTo>
                  <a:pt x="76440" y="560435"/>
                </a:lnTo>
                <a:lnTo>
                  <a:pt x="54784" y="557071"/>
                </a:lnTo>
                <a:close/>
              </a:path>
              <a:path w="1332865" h="671830">
                <a:moveTo>
                  <a:pt x="97217" y="574313"/>
                </a:moveTo>
                <a:lnTo>
                  <a:pt x="48992" y="597026"/>
                </a:lnTo>
                <a:lnTo>
                  <a:pt x="65248" y="631444"/>
                </a:lnTo>
                <a:lnTo>
                  <a:pt x="113448" y="608746"/>
                </a:lnTo>
                <a:lnTo>
                  <a:pt x="108809" y="589915"/>
                </a:lnTo>
                <a:lnTo>
                  <a:pt x="97217" y="574313"/>
                </a:lnTo>
                <a:close/>
              </a:path>
              <a:path w="1332865" h="671830">
                <a:moveTo>
                  <a:pt x="113448" y="608746"/>
                </a:moveTo>
                <a:lnTo>
                  <a:pt x="65248" y="631444"/>
                </a:lnTo>
                <a:lnTo>
                  <a:pt x="111254" y="631444"/>
                </a:lnTo>
                <a:lnTo>
                  <a:pt x="114240" y="611963"/>
                </a:lnTo>
                <a:lnTo>
                  <a:pt x="113448" y="608746"/>
                </a:lnTo>
                <a:close/>
              </a:path>
              <a:path w="1332865" h="671830">
                <a:moveTo>
                  <a:pt x="1316579" y="0"/>
                </a:moveTo>
                <a:lnTo>
                  <a:pt x="97217" y="574313"/>
                </a:lnTo>
                <a:lnTo>
                  <a:pt x="108809" y="589915"/>
                </a:lnTo>
                <a:lnTo>
                  <a:pt x="113448" y="608746"/>
                </a:lnTo>
                <a:lnTo>
                  <a:pt x="1332835" y="34544"/>
                </a:lnTo>
                <a:lnTo>
                  <a:pt x="1316579" y="0"/>
                </a:lnTo>
                <a:close/>
              </a:path>
            </a:pathLst>
          </a:custGeom>
          <a:solidFill>
            <a:srgbClr val="005A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913368" y="5127625"/>
            <a:ext cx="2813050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05D21"/>
                </a:solidFill>
                <a:latin typeface="Segoe UI"/>
                <a:cs typeface="Segoe UI"/>
              </a:rPr>
              <a:t>DistributedR</a:t>
            </a:r>
            <a:endParaRPr sz="1800">
              <a:latin typeface="Segoe UI"/>
              <a:cs typeface="Segoe UI"/>
            </a:endParaRPr>
          </a:p>
          <a:p>
            <a:pPr marL="127000" indent="-114300">
              <a:lnSpc>
                <a:spcPct val="100000"/>
              </a:lnSpc>
              <a:spcBef>
                <a:spcPts val="150"/>
              </a:spcBef>
              <a:buClr>
                <a:srgbClr val="515253"/>
              </a:buClr>
              <a:buFont typeface="Arial"/>
              <a:buChar char="•"/>
              <a:tabLst>
                <a:tab pos="127635" algn="l"/>
              </a:tabLst>
            </a:pP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Distributed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computing</a:t>
            </a:r>
            <a:r>
              <a:rPr sz="14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framework</a:t>
            </a:r>
            <a:endParaRPr sz="1400">
              <a:latin typeface="Segoe UI"/>
              <a:cs typeface="Segoe UI"/>
            </a:endParaRPr>
          </a:p>
          <a:p>
            <a:pPr marL="127000" indent="-114300">
              <a:lnSpc>
                <a:spcPct val="100000"/>
              </a:lnSpc>
              <a:spcBef>
                <a:spcPts val="130"/>
              </a:spcBef>
              <a:buClr>
                <a:srgbClr val="515253"/>
              </a:buClr>
              <a:buFont typeface="Arial"/>
              <a:buChar char="•"/>
              <a:tabLst>
                <a:tab pos="127635" algn="l"/>
              </a:tabLst>
            </a:pP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Delivers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cross-platform</a:t>
            </a:r>
            <a:r>
              <a:rPr sz="14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portability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91561" y="4065254"/>
            <a:ext cx="1564005" cy="1141730"/>
          </a:xfrm>
          <a:custGeom>
            <a:avLst/>
            <a:gdLst/>
            <a:ahLst/>
            <a:cxnLst/>
            <a:rect l="l" t="t" r="r" b="b"/>
            <a:pathLst>
              <a:path w="1564004" h="1141729">
                <a:moveTo>
                  <a:pt x="110859" y="71942"/>
                </a:moveTo>
                <a:lnTo>
                  <a:pt x="102885" y="89677"/>
                </a:lnTo>
                <a:lnTo>
                  <a:pt x="88723" y="102905"/>
                </a:lnTo>
                <a:lnTo>
                  <a:pt x="1541160" y="1141364"/>
                </a:lnTo>
                <a:lnTo>
                  <a:pt x="1563385" y="1110376"/>
                </a:lnTo>
                <a:lnTo>
                  <a:pt x="110859" y="71942"/>
                </a:lnTo>
                <a:close/>
              </a:path>
              <a:path w="1564004" h="1141729">
                <a:moveTo>
                  <a:pt x="47037" y="0"/>
                </a:moveTo>
                <a:lnTo>
                  <a:pt x="26491" y="7653"/>
                </a:lnTo>
                <a:lnTo>
                  <a:pt x="9921" y="23129"/>
                </a:lnTo>
                <a:lnTo>
                  <a:pt x="609" y="43842"/>
                </a:lnTo>
                <a:lnTo>
                  <a:pt x="0" y="65770"/>
                </a:lnTo>
                <a:lnTo>
                  <a:pt x="7653" y="86316"/>
                </a:lnTo>
                <a:lnTo>
                  <a:pt x="23129" y="102885"/>
                </a:lnTo>
                <a:lnTo>
                  <a:pt x="43842" y="112198"/>
                </a:lnTo>
                <a:lnTo>
                  <a:pt x="65770" y="112807"/>
                </a:lnTo>
                <a:lnTo>
                  <a:pt x="86316" y="105154"/>
                </a:lnTo>
                <a:lnTo>
                  <a:pt x="88723" y="102905"/>
                </a:lnTo>
                <a:lnTo>
                  <a:pt x="45354" y="71897"/>
                </a:lnTo>
                <a:lnTo>
                  <a:pt x="67452" y="40909"/>
                </a:lnTo>
                <a:lnTo>
                  <a:pt x="110525" y="40909"/>
                </a:lnTo>
                <a:lnTo>
                  <a:pt x="105154" y="26491"/>
                </a:lnTo>
                <a:lnTo>
                  <a:pt x="89677" y="9921"/>
                </a:lnTo>
                <a:lnTo>
                  <a:pt x="68964" y="609"/>
                </a:lnTo>
                <a:lnTo>
                  <a:pt x="47037" y="0"/>
                </a:lnTo>
                <a:close/>
              </a:path>
              <a:path w="1564004" h="1141729">
                <a:moveTo>
                  <a:pt x="67452" y="40909"/>
                </a:moveTo>
                <a:lnTo>
                  <a:pt x="45354" y="71897"/>
                </a:lnTo>
                <a:lnTo>
                  <a:pt x="88723" y="102905"/>
                </a:lnTo>
                <a:lnTo>
                  <a:pt x="102885" y="89677"/>
                </a:lnTo>
                <a:lnTo>
                  <a:pt x="110859" y="71942"/>
                </a:lnTo>
                <a:lnTo>
                  <a:pt x="67452" y="40909"/>
                </a:lnTo>
                <a:close/>
              </a:path>
              <a:path w="1564004" h="1141729">
                <a:moveTo>
                  <a:pt x="110525" y="40909"/>
                </a:moveTo>
                <a:lnTo>
                  <a:pt x="67452" y="40909"/>
                </a:lnTo>
                <a:lnTo>
                  <a:pt x="110859" y="71942"/>
                </a:lnTo>
                <a:lnTo>
                  <a:pt x="112198" y="68964"/>
                </a:lnTo>
                <a:lnTo>
                  <a:pt x="112807" y="47037"/>
                </a:lnTo>
                <a:lnTo>
                  <a:pt x="110525" y="40909"/>
                </a:lnTo>
                <a:close/>
              </a:path>
            </a:pathLst>
          </a:custGeom>
          <a:solidFill>
            <a:srgbClr val="005A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06973" y="3406902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70103" y="0"/>
                </a:move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5506" y="97399"/>
                </a:lnTo>
                <a:lnTo>
                  <a:pt x="20526" y="119681"/>
                </a:lnTo>
                <a:lnTo>
                  <a:pt x="42808" y="134701"/>
                </a:lnTo>
                <a:lnTo>
                  <a:pt x="70103" y="140208"/>
                </a:lnTo>
                <a:lnTo>
                  <a:pt x="97399" y="134701"/>
                </a:lnTo>
                <a:lnTo>
                  <a:pt x="119681" y="119681"/>
                </a:lnTo>
                <a:lnTo>
                  <a:pt x="134701" y="97399"/>
                </a:lnTo>
                <a:lnTo>
                  <a:pt x="140208" y="70103"/>
                </a:lnTo>
                <a:lnTo>
                  <a:pt x="134701" y="42808"/>
                </a:lnTo>
                <a:lnTo>
                  <a:pt x="119681" y="20526"/>
                </a:lnTo>
                <a:lnTo>
                  <a:pt x="97399" y="5506"/>
                </a:lnTo>
                <a:lnTo>
                  <a:pt x="70103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6973" y="3406902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0" y="70103"/>
                </a:moveTo>
                <a:lnTo>
                  <a:pt x="5506" y="42808"/>
                </a:lnTo>
                <a:lnTo>
                  <a:pt x="20526" y="20526"/>
                </a:lnTo>
                <a:lnTo>
                  <a:pt x="42808" y="5506"/>
                </a:lnTo>
                <a:lnTo>
                  <a:pt x="70103" y="0"/>
                </a:lnTo>
                <a:lnTo>
                  <a:pt x="97399" y="5506"/>
                </a:lnTo>
                <a:lnTo>
                  <a:pt x="119681" y="20526"/>
                </a:lnTo>
                <a:lnTo>
                  <a:pt x="134701" y="42808"/>
                </a:lnTo>
                <a:lnTo>
                  <a:pt x="140208" y="70103"/>
                </a:lnTo>
                <a:lnTo>
                  <a:pt x="134701" y="97399"/>
                </a:lnTo>
                <a:lnTo>
                  <a:pt x="119681" y="119681"/>
                </a:lnTo>
                <a:lnTo>
                  <a:pt x="97399" y="134701"/>
                </a:lnTo>
                <a:lnTo>
                  <a:pt x="70103" y="140208"/>
                </a:lnTo>
                <a:lnTo>
                  <a:pt x="42808" y="134701"/>
                </a:lnTo>
                <a:lnTo>
                  <a:pt x="20526" y="119681"/>
                </a:lnTo>
                <a:lnTo>
                  <a:pt x="5506" y="97399"/>
                </a:lnTo>
                <a:lnTo>
                  <a:pt x="0" y="70103"/>
                </a:lnTo>
                <a:close/>
              </a:path>
            </a:pathLst>
          </a:custGeom>
          <a:ln w="1066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27214" y="2890266"/>
            <a:ext cx="142240" cy="140335"/>
          </a:xfrm>
          <a:custGeom>
            <a:avLst/>
            <a:gdLst/>
            <a:ahLst/>
            <a:cxnLst/>
            <a:rect l="l" t="t" r="r" b="b"/>
            <a:pathLst>
              <a:path w="142240" h="140335">
                <a:moveTo>
                  <a:pt x="70865" y="0"/>
                </a:moveTo>
                <a:lnTo>
                  <a:pt x="43291" y="5506"/>
                </a:lnTo>
                <a:lnTo>
                  <a:pt x="20764" y="20526"/>
                </a:lnTo>
                <a:lnTo>
                  <a:pt x="5572" y="42808"/>
                </a:lnTo>
                <a:lnTo>
                  <a:pt x="0" y="70104"/>
                </a:lnTo>
                <a:lnTo>
                  <a:pt x="5572" y="97399"/>
                </a:lnTo>
                <a:lnTo>
                  <a:pt x="20764" y="119681"/>
                </a:lnTo>
                <a:lnTo>
                  <a:pt x="43291" y="134701"/>
                </a:lnTo>
                <a:lnTo>
                  <a:pt x="70865" y="140208"/>
                </a:lnTo>
                <a:lnTo>
                  <a:pt x="98440" y="134701"/>
                </a:lnTo>
                <a:lnTo>
                  <a:pt x="120967" y="119681"/>
                </a:lnTo>
                <a:lnTo>
                  <a:pt x="136159" y="97399"/>
                </a:lnTo>
                <a:lnTo>
                  <a:pt x="141731" y="70104"/>
                </a:lnTo>
                <a:lnTo>
                  <a:pt x="136159" y="42808"/>
                </a:lnTo>
                <a:lnTo>
                  <a:pt x="120967" y="20526"/>
                </a:lnTo>
                <a:lnTo>
                  <a:pt x="98440" y="5506"/>
                </a:lnTo>
                <a:lnTo>
                  <a:pt x="7086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27214" y="2890266"/>
            <a:ext cx="142240" cy="140335"/>
          </a:xfrm>
          <a:custGeom>
            <a:avLst/>
            <a:gdLst/>
            <a:ahLst/>
            <a:cxnLst/>
            <a:rect l="l" t="t" r="r" b="b"/>
            <a:pathLst>
              <a:path w="142240" h="140335">
                <a:moveTo>
                  <a:pt x="0" y="70104"/>
                </a:moveTo>
                <a:lnTo>
                  <a:pt x="5572" y="42808"/>
                </a:lnTo>
                <a:lnTo>
                  <a:pt x="20764" y="20526"/>
                </a:lnTo>
                <a:lnTo>
                  <a:pt x="43291" y="5506"/>
                </a:lnTo>
                <a:lnTo>
                  <a:pt x="70865" y="0"/>
                </a:lnTo>
                <a:lnTo>
                  <a:pt x="98440" y="5506"/>
                </a:lnTo>
                <a:lnTo>
                  <a:pt x="120967" y="20526"/>
                </a:lnTo>
                <a:lnTo>
                  <a:pt x="136159" y="42808"/>
                </a:lnTo>
                <a:lnTo>
                  <a:pt x="141731" y="70104"/>
                </a:lnTo>
                <a:lnTo>
                  <a:pt x="136159" y="97399"/>
                </a:lnTo>
                <a:lnTo>
                  <a:pt x="120967" y="119681"/>
                </a:lnTo>
                <a:lnTo>
                  <a:pt x="98440" y="134701"/>
                </a:lnTo>
                <a:lnTo>
                  <a:pt x="70865" y="140208"/>
                </a:lnTo>
                <a:lnTo>
                  <a:pt x="43291" y="134701"/>
                </a:lnTo>
                <a:lnTo>
                  <a:pt x="20764" y="119681"/>
                </a:lnTo>
                <a:lnTo>
                  <a:pt x="5572" y="97399"/>
                </a:lnTo>
                <a:lnTo>
                  <a:pt x="0" y="70104"/>
                </a:lnTo>
                <a:close/>
              </a:path>
            </a:pathLst>
          </a:custGeom>
          <a:ln w="1066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58050" y="4042409"/>
            <a:ext cx="161925" cy="155575"/>
          </a:xfrm>
          <a:custGeom>
            <a:avLst/>
            <a:gdLst/>
            <a:ahLst/>
            <a:cxnLst/>
            <a:rect l="l" t="t" r="r" b="b"/>
            <a:pathLst>
              <a:path w="161925" h="155575">
                <a:moveTo>
                  <a:pt x="80772" y="0"/>
                </a:moveTo>
                <a:lnTo>
                  <a:pt x="49345" y="6107"/>
                </a:lnTo>
                <a:lnTo>
                  <a:pt x="23669" y="22764"/>
                </a:lnTo>
                <a:lnTo>
                  <a:pt x="6351" y="47470"/>
                </a:lnTo>
                <a:lnTo>
                  <a:pt x="0" y="77723"/>
                </a:lnTo>
                <a:lnTo>
                  <a:pt x="6351" y="107977"/>
                </a:lnTo>
                <a:lnTo>
                  <a:pt x="23669" y="132683"/>
                </a:lnTo>
                <a:lnTo>
                  <a:pt x="49345" y="149340"/>
                </a:lnTo>
                <a:lnTo>
                  <a:pt x="80772" y="155447"/>
                </a:lnTo>
                <a:lnTo>
                  <a:pt x="112198" y="149340"/>
                </a:lnTo>
                <a:lnTo>
                  <a:pt x="137874" y="132683"/>
                </a:lnTo>
                <a:lnTo>
                  <a:pt x="155192" y="107977"/>
                </a:lnTo>
                <a:lnTo>
                  <a:pt x="161544" y="77723"/>
                </a:lnTo>
                <a:lnTo>
                  <a:pt x="155192" y="47470"/>
                </a:lnTo>
                <a:lnTo>
                  <a:pt x="137874" y="22764"/>
                </a:lnTo>
                <a:lnTo>
                  <a:pt x="112198" y="6107"/>
                </a:lnTo>
                <a:lnTo>
                  <a:pt x="80772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58050" y="4042409"/>
            <a:ext cx="161925" cy="155575"/>
          </a:xfrm>
          <a:custGeom>
            <a:avLst/>
            <a:gdLst/>
            <a:ahLst/>
            <a:cxnLst/>
            <a:rect l="l" t="t" r="r" b="b"/>
            <a:pathLst>
              <a:path w="161925" h="155575">
                <a:moveTo>
                  <a:pt x="0" y="77723"/>
                </a:moveTo>
                <a:lnTo>
                  <a:pt x="6351" y="47470"/>
                </a:lnTo>
                <a:lnTo>
                  <a:pt x="23669" y="22764"/>
                </a:lnTo>
                <a:lnTo>
                  <a:pt x="49345" y="6107"/>
                </a:lnTo>
                <a:lnTo>
                  <a:pt x="80772" y="0"/>
                </a:lnTo>
                <a:lnTo>
                  <a:pt x="112198" y="6107"/>
                </a:lnTo>
                <a:lnTo>
                  <a:pt x="137874" y="22764"/>
                </a:lnTo>
                <a:lnTo>
                  <a:pt x="155192" y="47470"/>
                </a:lnTo>
                <a:lnTo>
                  <a:pt x="161544" y="77723"/>
                </a:lnTo>
                <a:lnTo>
                  <a:pt x="155192" y="107977"/>
                </a:lnTo>
                <a:lnTo>
                  <a:pt x="137874" y="132683"/>
                </a:lnTo>
                <a:lnTo>
                  <a:pt x="112198" y="149340"/>
                </a:lnTo>
                <a:lnTo>
                  <a:pt x="80772" y="155447"/>
                </a:lnTo>
                <a:lnTo>
                  <a:pt x="49345" y="149340"/>
                </a:lnTo>
                <a:lnTo>
                  <a:pt x="23669" y="132683"/>
                </a:lnTo>
                <a:lnTo>
                  <a:pt x="6351" y="107977"/>
                </a:lnTo>
                <a:lnTo>
                  <a:pt x="0" y="77723"/>
                </a:lnTo>
                <a:close/>
              </a:path>
            </a:pathLst>
          </a:custGeom>
          <a:ln w="1066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3890" y="2381250"/>
            <a:ext cx="3161030" cy="1270"/>
          </a:xfrm>
          <a:custGeom>
            <a:avLst/>
            <a:gdLst/>
            <a:ahLst/>
            <a:cxnLst/>
            <a:rect l="l" t="t" r="r" b="b"/>
            <a:pathLst>
              <a:path w="3161029" h="1269">
                <a:moveTo>
                  <a:pt x="0" y="0"/>
                </a:moveTo>
                <a:lnTo>
                  <a:pt x="3160903" y="1015"/>
                </a:lnTo>
              </a:path>
            </a:pathLst>
          </a:custGeom>
          <a:ln w="28956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371043" y="1844294"/>
            <a:ext cx="97028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R+CRAN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1043" y="2137409"/>
            <a:ext cx="21818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Open source R</a:t>
            </a:r>
            <a:r>
              <a:rPr sz="14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interpreter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8495" y="2367534"/>
            <a:ext cx="6597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15253"/>
                </a:solidFill>
                <a:latin typeface="Arial"/>
                <a:cs typeface="Arial"/>
              </a:rPr>
              <a:t>•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4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3.2.4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1043" y="2597658"/>
            <a:ext cx="26733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Freely-available huge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range of</a:t>
            </a:r>
            <a:r>
              <a:rPr sz="14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1043" y="2789682"/>
            <a:ext cx="330454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algorithms</a:t>
            </a:r>
            <a:endParaRPr sz="1400">
              <a:latin typeface="Segoe UI"/>
              <a:cs typeface="Segoe UI"/>
            </a:endParaRPr>
          </a:p>
          <a:p>
            <a:pPr marL="127000" indent="-114300">
              <a:lnSpc>
                <a:spcPct val="100000"/>
              </a:lnSpc>
              <a:spcBef>
                <a:spcPts val="135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Algorithms callable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sz="14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MRO</a:t>
            </a:r>
            <a:endParaRPr sz="1400">
              <a:latin typeface="Segoe UI"/>
              <a:cs typeface="Segoe UI"/>
            </a:endParaRPr>
          </a:p>
          <a:p>
            <a:pPr marL="127000" indent="-114300">
              <a:lnSpc>
                <a:spcPct val="100000"/>
              </a:lnSpc>
              <a:spcBef>
                <a:spcPts val="130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Embeddable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in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4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scripts</a:t>
            </a:r>
            <a:endParaRPr sz="1400">
              <a:latin typeface="Segoe UI"/>
              <a:cs typeface="Segoe UI"/>
            </a:endParaRPr>
          </a:p>
          <a:p>
            <a:pPr marL="127000" marR="5080" indent="-114300">
              <a:lnSpc>
                <a:spcPts val="1510"/>
              </a:lnSpc>
              <a:spcBef>
                <a:spcPts val="325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100% Compatible with existing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R scripts,  functions and</a:t>
            </a:r>
            <a:r>
              <a:rPr sz="1400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packages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5731" y="4721097"/>
            <a:ext cx="56769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05D21"/>
                </a:solidFill>
                <a:latin typeface="Segoe UI"/>
                <a:cs typeface="Segoe UI"/>
              </a:rPr>
              <a:t>MRO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5731" y="5014214"/>
            <a:ext cx="2107565" cy="126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ts val="1595"/>
              </a:lnSpc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Performance enhanced</a:t>
            </a:r>
            <a:r>
              <a:rPr sz="1400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endParaRPr sz="1400">
              <a:latin typeface="Segoe UI"/>
              <a:cs typeface="Segoe UI"/>
            </a:endParaRPr>
          </a:p>
          <a:p>
            <a:pPr marL="127000">
              <a:lnSpc>
                <a:spcPts val="1595"/>
              </a:lnSpc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interpreter</a:t>
            </a:r>
            <a:endParaRPr sz="1400">
              <a:latin typeface="Segoe UI"/>
              <a:cs typeface="Segoe UI"/>
            </a:endParaRPr>
          </a:p>
          <a:p>
            <a:pPr marL="127000" indent="-114300">
              <a:lnSpc>
                <a:spcPct val="100000"/>
              </a:lnSpc>
              <a:spcBef>
                <a:spcPts val="130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Based on open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source</a:t>
            </a:r>
            <a:r>
              <a:rPr sz="14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endParaRPr sz="1400">
              <a:latin typeface="Segoe UI"/>
              <a:cs typeface="Segoe UI"/>
            </a:endParaRPr>
          </a:p>
          <a:p>
            <a:pPr marL="127000" marR="33655" indent="-114300">
              <a:lnSpc>
                <a:spcPts val="1510"/>
              </a:lnSpc>
              <a:spcBef>
                <a:spcPts val="320"/>
              </a:spcBef>
              <a:buClr>
                <a:srgbClr val="515253"/>
              </a:buClr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Adds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high-performance  math 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library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speed</a:t>
            </a:r>
            <a:r>
              <a:rPr sz="140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up 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linear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algebra</a:t>
            </a:r>
            <a:r>
              <a:rPr sz="14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functions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09166" y="1992629"/>
            <a:ext cx="2777490" cy="693420"/>
          </a:xfrm>
          <a:custGeom>
            <a:avLst/>
            <a:gdLst/>
            <a:ahLst/>
            <a:cxnLst/>
            <a:rect l="l" t="t" r="r" b="b"/>
            <a:pathLst>
              <a:path w="2777490" h="693419">
                <a:moveTo>
                  <a:pt x="0" y="0"/>
                </a:moveTo>
                <a:lnTo>
                  <a:pt x="1388745" y="0"/>
                </a:lnTo>
                <a:lnTo>
                  <a:pt x="1388745" y="693420"/>
                </a:lnTo>
                <a:lnTo>
                  <a:pt x="2777362" y="693420"/>
                </a:lnTo>
              </a:path>
            </a:pathLst>
          </a:custGeom>
          <a:ln w="38099">
            <a:solidFill>
              <a:srgbClr val="005A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53489" y="3883914"/>
            <a:ext cx="3211195" cy="1032510"/>
          </a:xfrm>
          <a:custGeom>
            <a:avLst/>
            <a:gdLst/>
            <a:ahLst/>
            <a:cxnLst/>
            <a:rect l="l" t="t" r="r" b="b"/>
            <a:pathLst>
              <a:path w="3211195" h="1032510">
                <a:moveTo>
                  <a:pt x="0" y="1032256"/>
                </a:moveTo>
                <a:lnTo>
                  <a:pt x="1605407" y="1032256"/>
                </a:lnTo>
                <a:lnTo>
                  <a:pt x="1605407" y="0"/>
                </a:lnTo>
                <a:lnTo>
                  <a:pt x="3210814" y="0"/>
                </a:lnTo>
              </a:path>
            </a:pathLst>
          </a:custGeom>
          <a:ln w="38100">
            <a:solidFill>
              <a:srgbClr val="005A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31029" y="2625089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70104" y="0"/>
                </a:move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4"/>
                </a:lnTo>
                <a:lnTo>
                  <a:pt x="5506" y="97399"/>
                </a:lnTo>
                <a:lnTo>
                  <a:pt x="20526" y="119681"/>
                </a:lnTo>
                <a:lnTo>
                  <a:pt x="42808" y="134701"/>
                </a:lnTo>
                <a:lnTo>
                  <a:pt x="70104" y="140208"/>
                </a:lnTo>
                <a:lnTo>
                  <a:pt x="97399" y="134701"/>
                </a:lnTo>
                <a:lnTo>
                  <a:pt x="119681" y="119681"/>
                </a:lnTo>
                <a:lnTo>
                  <a:pt x="134701" y="97399"/>
                </a:lnTo>
                <a:lnTo>
                  <a:pt x="140208" y="70104"/>
                </a:lnTo>
                <a:lnTo>
                  <a:pt x="134701" y="42808"/>
                </a:lnTo>
                <a:lnTo>
                  <a:pt x="119681" y="20526"/>
                </a:lnTo>
                <a:lnTo>
                  <a:pt x="97399" y="5506"/>
                </a:lnTo>
                <a:lnTo>
                  <a:pt x="7010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31029" y="2625089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0" y="70104"/>
                </a:moveTo>
                <a:lnTo>
                  <a:pt x="5506" y="42808"/>
                </a:lnTo>
                <a:lnTo>
                  <a:pt x="20526" y="20526"/>
                </a:lnTo>
                <a:lnTo>
                  <a:pt x="42808" y="5506"/>
                </a:lnTo>
                <a:lnTo>
                  <a:pt x="70104" y="0"/>
                </a:lnTo>
                <a:lnTo>
                  <a:pt x="97399" y="5506"/>
                </a:lnTo>
                <a:lnTo>
                  <a:pt x="119681" y="20526"/>
                </a:lnTo>
                <a:lnTo>
                  <a:pt x="134701" y="42808"/>
                </a:lnTo>
                <a:lnTo>
                  <a:pt x="140208" y="70104"/>
                </a:lnTo>
                <a:lnTo>
                  <a:pt x="134701" y="97399"/>
                </a:lnTo>
                <a:lnTo>
                  <a:pt x="119681" y="119681"/>
                </a:lnTo>
                <a:lnTo>
                  <a:pt x="97399" y="134701"/>
                </a:lnTo>
                <a:lnTo>
                  <a:pt x="70104" y="140208"/>
                </a:lnTo>
                <a:lnTo>
                  <a:pt x="42808" y="134701"/>
                </a:lnTo>
                <a:lnTo>
                  <a:pt x="20526" y="119681"/>
                </a:lnTo>
                <a:lnTo>
                  <a:pt x="5506" y="97399"/>
                </a:lnTo>
                <a:lnTo>
                  <a:pt x="0" y="70104"/>
                </a:lnTo>
                <a:close/>
              </a:path>
            </a:pathLst>
          </a:custGeom>
          <a:ln w="1066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15790" y="3804665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70865" y="0"/>
                </a:moveTo>
                <a:lnTo>
                  <a:pt x="43291" y="5572"/>
                </a:lnTo>
                <a:lnTo>
                  <a:pt x="20764" y="20764"/>
                </a:lnTo>
                <a:lnTo>
                  <a:pt x="5572" y="43291"/>
                </a:lnTo>
                <a:lnTo>
                  <a:pt x="0" y="70865"/>
                </a:lnTo>
                <a:lnTo>
                  <a:pt x="5572" y="98440"/>
                </a:lnTo>
                <a:lnTo>
                  <a:pt x="20764" y="120967"/>
                </a:lnTo>
                <a:lnTo>
                  <a:pt x="43291" y="136159"/>
                </a:lnTo>
                <a:lnTo>
                  <a:pt x="70865" y="141731"/>
                </a:lnTo>
                <a:lnTo>
                  <a:pt x="98440" y="136159"/>
                </a:lnTo>
                <a:lnTo>
                  <a:pt x="120967" y="120967"/>
                </a:lnTo>
                <a:lnTo>
                  <a:pt x="136159" y="98440"/>
                </a:lnTo>
                <a:lnTo>
                  <a:pt x="141732" y="70865"/>
                </a:lnTo>
                <a:lnTo>
                  <a:pt x="136159" y="43291"/>
                </a:lnTo>
                <a:lnTo>
                  <a:pt x="120967" y="20764"/>
                </a:lnTo>
                <a:lnTo>
                  <a:pt x="98440" y="5572"/>
                </a:lnTo>
                <a:lnTo>
                  <a:pt x="7086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15790" y="3804665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70865"/>
                </a:moveTo>
                <a:lnTo>
                  <a:pt x="5572" y="43291"/>
                </a:lnTo>
                <a:lnTo>
                  <a:pt x="20764" y="20764"/>
                </a:lnTo>
                <a:lnTo>
                  <a:pt x="43291" y="5572"/>
                </a:lnTo>
                <a:lnTo>
                  <a:pt x="70865" y="0"/>
                </a:lnTo>
                <a:lnTo>
                  <a:pt x="98440" y="5572"/>
                </a:lnTo>
                <a:lnTo>
                  <a:pt x="120967" y="20764"/>
                </a:lnTo>
                <a:lnTo>
                  <a:pt x="136159" y="43291"/>
                </a:lnTo>
                <a:lnTo>
                  <a:pt x="141732" y="70865"/>
                </a:lnTo>
                <a:lnTo>
                  <a:pt x="136159" y="98440"/>
                </a:lnTo>
                <a:lnTo>
                  <a:pt x="120967" y="120967"/>
                </a:lnTo>
                <a:lnTo>
                  <a:pt x="98440" y="136159"/>
                </a:lnTo>
                <a:lnTo>
                  <a:pt x="70865" y="141731"/>
                </a:lnTo>
                <a:lnTo>
                  <a:pt x="43291" y="136159"/>
                </a:lnTo>
                <a:lnTo>
                  <a:pt x="20764" y="120967"/>
                </a:lnTo>
                <a:lnTo>
                  <a:pt x="5572" y="98440"/>
                </a:lnTo>
                <a:lnTo>
                  <a:pt x="0" y="70865"/>
                </a:lnTo>
                <a:close/>
              </a:path>
            </a:pathLst>
          </a:custGeom>
          <a:ln w="10668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68500" y="2239162"/>
          <a:ext cx="9661524" cy="416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7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3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2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Datasize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001F5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CDF4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5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In-memory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D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5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In-Memory </a:t>
                      </a:r>
                      <a:r>
                        <a:rPr sz="1400" b="1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or </a:t>
                      </a:r>
                      <a:r>
                        <a:rPr sz="1400" b="1" spc="-5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Disk</a:t>
                      </a:r>
                      <a:r>
                        <a:rPr sz="1400" b="1" spc="-105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Based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8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18">
                <a:tc>
                  <a:txBody>
                    <a:bodyPr/>
                    <a:lstStyle/>
                    <a:p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375"/>
                        </a:lnSpc>
                      </a:pPr>
                      <a:r>
                        <a:rPr sz="1400" spc="5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In-memory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4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D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8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Speed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600" b="1" spc="-8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Analysis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1F5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DF4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Multi-threaded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D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marR="70866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spc="-5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Multi-threaded, parallel  processing 1:N</a:t>
                      </a:r>
                      <a:r>
                        <a:rPr sz="1400" b="1" spc="-85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servers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8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06">
                <a:tc>
                  <a:txBody>
                    <a:bodyPr/>
                    <a:lstStyle/>
                    <a:p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480"/>
                        </a:lnSpc>
                      </a:pPr>
                      <a:r>
                        <a:rPr sz="1400" spc="-5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Single</a:t>
                      </a:r>
                      <a:r>
                        <a:rPr sz="1400" spc="-40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threaded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4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D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8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Support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1F5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DF4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Community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D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Community +</a:t>
                      </a:r>
                      <a:r>
                        <a:rPr sz="1400" b="1" spc="-45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Commercial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8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832">
                <a:tc>
                  <a:txBody>
                    <a:bodyPr/>
                    <a:lstStyle/>
                    <a:p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540"/>
                        </a:lnSpc>
                      </a:pPr>
                      <a:r>
                        <a:rPr sz="1400" spc="-5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Community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4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D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8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103">
                <a:tc>
                  <a:txBody>
                    <a:bodyPr/>
                    <a:lstStyle/>
                    <a:p>
                      <a:pPr marL="91440" marR="219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Analytic</a:t>
                      </a:r>
                      <a:r>
                        <a:rPr sz="1600" b="1" spc="-7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Breadth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&amp;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Depth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1440" marR="374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8000+ innovative analytic  packages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F4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spc="-5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8000+ innovative</a:t>
                      </a:r>
                      <a:r>
                        <a:rPr sz="1400" spc="-65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analytic</a:t>
                      </a:r>
                      <a:endParaRPr sz="1400">
                        <a:latin typeface="Segoe UI"/>
                        <a:cs typeface="Segoe U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packages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3835" indent="4826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b="1" spc="-5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8000+ innovative packages</a:t>
                      </a:r>
                      <a:r>
                        <a:rPr sz="1400" b="1" spc="-100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+  commercial </a:t>
                      </a:r>
                      <a:r>
                        <a:rPr sz="1400" b="1" spc="-5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parallel high-  speed</a:t>
                      </a:r>
                      <a:r>
                        <a:rPr sz="1400" b="1" spc="-70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functions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78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99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Licence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1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Open</a:t>
                      </a:r>
                      <a:r>
                        <a:rPr sz="1400" spc="-90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Source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DF4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Open</a:t>
                      </a:r>
                      <a:r>
                        <a:rPr sz="1400" spc="-90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Source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3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632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b="1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Commercial </a:t>
                      </a:r>
                      <a:r>
                        <a:rPr sz="1400" b="1" spc="-5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license.  </a:t>
                      </a:r>
                      <a:r>
                        <a:rPr sz="1400" b="1" spc="5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Supported </a:t>
                      </a:r>
                      <a:r>
                        <a:rPr sz="1400" b="1" spc="-5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release</a:t>
                      </a:r>
                      <a:r>
                        <a:rPr sz="1400" b="1" spc="-90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1F50"/>
                          </a:solidFill>
                          <a:latin typeface="Segoe UI"/>
                          <a:cs typeface="Segoe UI"/>
                        </a:rPr>
                        <a:t>with  indemnity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78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47344" y="466216"/>
            <a:ext cx="7291400" cy="562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66713" y="1295272"/>
            <a:ext cx="118046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CDF4FF"/>
                </a:solidFill>
                <a:latin typeface="Segoe UI"/>
                <a:cs typeface="Segoe UI"/>
              </a:rPr>
              <a:t>Mic</a:t>
            </a:r>
            <a:r>
              <a:rPr sz="2000" b="1" spc="-25" dirty="0">
                <a:solidFill>
                  <a:srgbClr val="CDF4FF"/>
                </a:solidFill>
                <a:latin typeface="Segoe UI"/>
                <a:cs typeface="Segoe UI"/>
              </a:rPr>
              <a:t>r</a:t>
            </a:r>
            <a:r>
              <a:rPr sz="2000" b="1" spc="-5" dirty="0">
                <a:solidFill>
                  <a:srgbClr val="CDF4FF"/>
                </a:solidFill>
                <a:latin typeface="Segoe UI"/>
                <a:cs typeface="Segoe UI"/>
              </a:rPr>
              <a:t>o</a:t>
            </a:r>
            <a:r>
              <a:rPr sz="2000" b="1" spc="-10" dirty="0">
                <a:solidFill>
                  <a:srgbClr val="CDF4FF"/>
                </a:solidFill>
                <a:latin typeface="Segoe UI"/>
                <a:cs typeface="Segoe UI"/>
              </a:rPr>
              <a:t>s</a:t>
            </a:r>
            <a:r>
              <a:rPr sz="2000" b="1" spc="-40" dirty="0">
                <a:solidFill>
                  <a:srgbClr val="CDF4FF"/>
                </a:solidFill>
                <a:latin typeface="Segoe UI"/>
                <a:cs typeface="Segoe UI"/>
              </a:rPr>
              <a:t>o</a:t>
            </a:r>
            <a:r>
              <a:rPr sz="2000" b="1" spc="30" dirty="0">
                <a:solidFill>
                  <a:srgbClr val="CDF4FF"/>
                </a:solidFill>
                <a:latin typeface="Segoe UI"/>
                <a:cs typeface="Segoe UI"/>
              </a:rPr>
              <a:t>f</a:t>
            </a:r>
            <a:r>
              <a:rPr sz="2000" b="1" dirty="0">
                <a:solidFill>
                  <a:srgbClr val="CDF4FF"/>
                </a:solidFill>
                <a:latin typeface="Segoe UI"/>
                <a:cs typeface="Segoe UI"/>
              </a:rPr>
              <a:t>t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dirty="0">
                <a:solidFill>
                  <a:srgbClr val="CDF4FF"/>
                </a:solidFill>
                <a:latin typeface="Segoe UI"/>
                <a:cs typeface="Segoe UI"/>
              </a:rPr>
              <a:t>R</a:t>
            </a:r>
            <a:r>
              <a:rPr sz="2000" b="1" spc="-95" dirty="0">
                <a:solidFill>
                  <a:srgbClr val="CDF4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CDF4FF"/>
                </a:solidFill>
                <a:latin typeface="Segoe UI"/>
                <a:cs typeface="Segoe UI"/>
              </a:rPr>
              <a:t>Open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9036" y="1295272"/>
            <a:ext cx="118046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CDF4FF"/>
                </a:solidFill>
                <a:latin typeface="Segoe UI"/>
                <a:cs typeface="Segoe UI"/>
              </a:rPr>
              <a:t>Mic</a:t>
            </a:r>
            <a:r>
              <a:rPr sz="2000" b="1" spc="-25" dirty="0">
                <a:solidFill>
                  <a:srgbClr val="CDF4FF"/>
                </a:solidFill>
                <a:latin typeface="Segoe UI"/>
                <a:cs typeface="Segoe UI"/>
              </a:rPr>
              <a:t>r</a:t>
            </a:r>
            <a:r>
              <a:rPr sz="2000" b="1" spc="-5" dirty="0">
                <a:solidFill>
                  <a:srgbClr val="CDF4FF"/>
                </a:solidFill>
                <a:latin typeface="Segoe UI"/>
                <a:cs typeface="Segoe UI"/>
              </a:rPr>
              <a:t>o</a:t>
            </a:r>
            <a:r>
              <a:rPr sz="2000" b="1" spc="-10" dirty="0">
                <a:solidFill>
                  <a:srgbClr val="CDF4FF"/>
                </a:solidFill>
                <a:latin typeface="Segoe UI"/>
                <a:cs typeface="Segoe UI"/>
              </a:rPr>
              <a:t>s</a:t>
            </a:r>
            <a:r>
              <a:rPr sz="2000" b="1" spc="-40" dirty="0">
                <a:solidFill>
                  <a:srgbClr val="CDF4FF"/>
                </a:solidFill>
                <a:latin typeface="Segoe UI"/>
                <a:cs typeface="Segoe UI"/>
              </a:rPr>
              <a:t>o</a:t>
            </a:r>
            <a:r>
              <a:rPr sz="2000" b="1" spc="30" dirty="0">
                <a:solidFill>
                  <a:srgbClr val="CDF4FF"/>
                </a:solidFill>
                <a:latin typeface="Segoe UI"/>
                <a:cs typeface="Segoe UI"/>
              </a:rPr>
              <a:t>f</a:t>
            </a:r>
            <a:r>
              <a:rPr sz="2000" b="1" dirty="0">
                <a:solidFill>
                  <a:srgbClr val="CDF4FF"/>
                </a:solidFill>
                <a:latin typeface="Segoe UI"/>
                <a:cs typeface="Segoe UI"/>
              </a:rPr>
              <a:t>t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dirty="0">
                <a:solidFill>
                  <a:srgbClr val="CDF4FF"/>
                </a:solidFill>
                <a:latin typeface="Segoe UI"/>
                <a:cs typeface="Segoe UI"/>
              </a:rPr>
              <a:t>R</a:t>
            </a:r>
            <a:r>
              <a:rPr sz="2000" b="1" spc="-105" dirty="0">
                <a:solidFill>
                  <a:srgbClr val="CDF4FF"/>
                </a:solidFill>
                <a:latin typeface="Segoe UI"/>
                <a:cs typeface="Segoe UI"/>
              </a:rPr>
              <a:t> </a:t>
            </a:r>
            <a:r>
              <a:rPr sz="2000" b="1" spc="10" dirty="0">
                <a:solidFill>
                  <a:srgbClr val="CDF4FF"/>
                </a:solidFill>
                <a:latin typeface="Segoe UI"/>
                <a:cs typeface="Segoe UI"/>
              </a:rPr>
              <a:t>Server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3464" y="1318260"/>
            <a:ext cx="973836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095" y="449326"/>
            <a:ext cx="1480654" cy="449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2611" y="703361"/>
            <a:ext cx="298704" cy="262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3720" y="449326"/>
            <a:ext cx="4650739" cy="582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94120" y="2711195"/>
            <a:ext cx="3264408" cy="22616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831" y="1475232"/>
            <a:ext cx="5958840" cy="3208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51091" y="1827276"/>
            <a:ext cx="779145" cy="685800"/>
          </a:xfrm>
          <a:custGeom>
            <a:avLst/>
            <a:gdLst/>
            <a:ahLst/>
            <a:cxnLst/>
            <a:rect l="l" t="t" r="r" b="b"/>
            <a:pathLst>
              <a:path w="779145" h="685800">
                <a:moveTo>
                  <a:pt x="778763" y="514350"/>
                </a:moveTo>
                <a:lnTo>
                  <a:pt x="435863" y="514350"/>
                </a:lnTo>
                <a:lnTo>
                  <a:pt x="607313" y="685800"/>
                </a:lnTo>
                <a:lnTo>
                  <a:pt x="778763" y="514350"/>
                </a:lnTo>
                <a:close/>
              </a:path>
              <a:path w="779145" h="685800">
                <a:moveTo>
                  <a:pt x="693038" y="0"/>
                </a:moveTo>
                <a:lnTo>
                  <a:pt x="0" y="0"/>
                </a:lnTo>
                <a:lnTo>
                  <a:pt x="0" y="171450"/>
                </a:lnTo>
                <a:lnTo>
                  <a:pt x="521588" y="171450"/>
                </a:lnTo>
                <a:lnTo>
                  <a:pt x="521588" y="514350"/>
                </a:lnTo>
                <a:lnTo>
                  <a:pt x="693038" y="514350"/>
                </a:lnTo>
                <a:lnTo>
                  <a:pt x="693038" y="0"/>
                </a:lnTo>
                <a:close/>
              </a:path>
            </a:pathLst>
          </a:custGeom>
          <a:solidFill>
            <a:srgbClr val="007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1091" y="1827276"/>
            <a:ext cx="779145" cy="685800"/>
          </a:xfrm>
          <a:custGeom>
            <a:avLst/>
            <a:gdLst/>
            <a:ahLst/>
            <a:cxnLst/>
            <a:rect l="l" t="t" r="r" b="b"/>
            <a:pathLst>
              <a:path w="779145" h="685800">
                <a:moveTo>
                  <a:pt x="0" y="171450"/>
                </a:moveTo>
                <a:lnTo>
                  <a:pt x="521588" y="171450"/>
                </a:lnTo>
                <a:lnTo>
                  <a:pt x="521588" y="514350"/>
                </a:lnTo>
                <a:lnTo>
                  <a:pt x="435863" y="514350"/>
                </a:lnTo>
                <a:lnTo>
                  <a:pt x="607313" y="685800"/>
                </a:lnTo>
                <a:lnTo>
                  <a:pt x="778763" y="514350"/>
                </a:lnTo>
                <a:lnTo>
                  <a:pt x="693038" y="514350"/>
                </a:lnTo>
                <a:lnTo>
                  <a:pt x="693038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ln w="9144">
            <a:solidFill>
              <a:srgbClr val="0078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5111" y="5126735"/>
            <a:ext cx="643255" cy="607060"/>
          </a:xfrm>
          <a:custGeom>
            <a:avLst/>
            <a:gdLst/>
            <a:ahLst/>
            <a:cxnLst/>
            <a:rect l="l" t="t" r="r" b="b"/>
            <a:pathLst>
              <a:path w="643254" h="607060">
                <a:moveTo>
                  <a:pt x="151638" y="0"/>
                </a:moveTo>
                <a:lnTo>
                  <a:pt x="0" y="0"/>
                </a:lnTo>
                <a:lnTo>
                  <a:pt x="0" y="530732"/>
                </a:lnTo>
                <a:lnTo>
                  <a:pt x="491490" y="530732"/>
                </a:lnTo>
                <a:lnTo>
                  <a:pt x="491490" y="606551"/>
                </a:lnTo>
                <a:lnTo>
                  <a:pt x="643128" y="454913"/>
                </a:lnTo>
                <a:lnTo>
                  <a:pt x="567309" y="379094"/>
                </a:lnTo>
                <a:lnTo>
                  <a:pt x="151638" y="379094"/>
                </a:lnTo>
                <a:lnTo>
                  <a:pt x="151638" y="0"/>
                </a:lnTo>
                <a:close/>
              </a:path>
              <a:path w="643254" h="607060">
                <a:moveTo>
                  <a:pt x="491490" y="303275"/>
                </a:moveTo>
                <a:lnTo>
                  <a:pt x="491490" y="379094"/>
                </a:lnTo>
                <a:lnTo>
                  <a:pt x="567309" y="379094"/>
                </a:lnTo>
                <a:lnTo>
                  <a:pt x="491490" y="303275"/>
                </a:lnTo>
                <a:close/>
              </a:path>
            </a:pathLst>
          </a:custGeom>
          <a:solidFill>
            <a:srgbClr val="007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35111" y="5126735"/>
            <a:ext cx="643255" cy="607060"/>
          </a:xfrm>
          <a:custGeom>
            <a:avLst/>
            <a:gdLst/>
            <a:ahLst/>
            <a:cxnLst/>
            <a:rect l="l" t="t" r="r" b="b"/>
            <a:pathLst>
              <a:path w="643254" h="607060">
                <a:moveTo>
                  <a:pt x="151638" y="0"/>
                </a:moveTo>
                <a:lnTo>
                  <a:pt x="151638" y="379094"/>
                </a:lnTo>
                <a:lnTo>
                  <a:pt x="491490" y="379094"/>
                </a:lnTo>
                <a:lnTo>
                  <a:pt x="491490" y="303275"/>
                </a:lnTo>
                <a:lnTo>
                  <a:pt x="643128" y="454913"/>
                </a:lnTo>
                <a:lnTo>
                  <a:pt x="491490" y="606551"/>
                </a:lnTo>
                <a:lnTo>
                  <a:pt x="491490" y="530732"/>
                </a:lnTo>
                <a:lnTo>
                  <a:pt x="0" y="530732"/>
                </a:lnTo>
                <a:lnTo>
                  <a:pt x="0" y="0"/>
                </a:lnTo>
                <a:lnTo>
                  <a:pt x="151638" y="0"/>
                </a:lnTo>
                <a:close/>
              </a:path>
            </a:pathLst>
          </a:custGeom>
          <a:ln w="9144">
            <a:solidFill>
              <a:srgbClr val="0078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2612" y="4929609"/>
            <a:ext cx="532892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99"/>
              </a:lnSpc>
            </a:pPr>
            <a:r>
              <a:rPr sz="1550" spc="-5" dirty="0">
                <a:solidFill>
                  <a:srgbClr val="FF0000"/>
                </a:solidFill>
                <a:latin typeface="Segoe UI"/>
                <a:cs typeface="Segoe UI"/>
              </a:rPr>
              <a:t>Stream </a:t>
            </a:r>
            <a:r>
              <a:rPr sz="1550" spc="10" dirty="0">
                <a:solidFill>
                  <a:srgbClr val="FF0000"/>
                </a:solidFill>
                <a:latin typeface="Segoe UI"/>
                <a:cs typeface="Segoe UI"/>
              </a:rPr>
              <a:t>data </a:t>
            </a:r>
            <a:r>
              <a:rPr sz="1550" spc="5" dirty="0">
                <a:solidFill>
                  <a:srgbClr val="FF0000"/>
                </a:solidFill>
                <a:latin typeface="Segoe UI"/>
                <a:cs typeface="Segoe UI"/>
              </a:rPr>
              <a:t>in </a:t>
            </a:r>
            <a:r>
              <a:rPr sz="1550" dirty="0">
                <a:solidFill>
                  <a:srgbClr val="FF0000"/>
                </a:solidFill>
                <a:latin typeface="Segoe UI"/>
                <a:cs typeface="Segoe UI"/>
              </a:rPr>
              <a:t>to </a:t>
            </a:r>
            <a:r>
              <a:rPr sz="1550" spc="10" dirty="0">
                <a:solidFill>
                  <a:srgbClr val="FF0000"/>
                </a:solidFill>
                <a:latin typeface="Segoe UI"/>
                <a:cs typeface="Segoe UI"/>
              </a:rPr>
              <a:t>RAM </a:t>
            </a:r>
            <a:r>
              <a:rPr sz="1550" spc="5" dirty="0">
                <a:solidFill>
                  <a:srgbClr val="FF0000"/>
                </a:solidFill>
                <a:latin typeface="Segoe UI"/>
                <a:cs typeface="Segoe UI"/>
              </a:rPr>
              <a:t>in </a:t>
            </a:r>
            <a:r>
              <a:rPr sz="1550" spc="10" dirty="0">
                <a:solidFill>
                  <a:srgbClr val="FF0000"/>
                </a:solidFill>
                <a:latin typeface="Segoe UI"/>
                <a:cs typeface="Segoe UI"/>
              </a:rPr>
              <a:t>blocks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.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“Big Data”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can be any data 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size. </a:t>
            </a:r>
            <a:r>
              <a:rPr sz="1550" spc="-10" dirty="0">
                <a:solidFill>
                  <a:srgbClr val="FFFFFF"/>
                </a:solidFill>
                <a:latin typeface="Segoe UI"/>
                <a:cs typeface="Segoe UI"/>
              </a:rPr>
              <a:t>We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handle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Megabytes </a:t>
            </a:r>
            <a:r>
              <a:rPr sz="1550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Gigabytes </a:t>
            </a:r>
            <a:r>
              <a:rPr sz="1550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1550" spc="-10" dirty="0">
                <a:solidFill>
                  <a:srgbClr val="FFFFFF"/>
                </a:solidFill>
                <a:latin typeface="Segoe UI"/>
                <a:cs typeface="Segoe UI"/>
              </a:rPr>
              <a:t>Terabytes…</a:t>
            </a:r>
            <a:endParaRPr sz="155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86015" y="1786503"/>
            <a:ext cx="2553970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00"/>
              </a:lnSpc>
            </a:pP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Our ScaleR algorithms work 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inside multiple cores /</a:t>
            </a:r>
            <a:r>
              <a:rPr sz="1550" spc="-1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nodes  </a:t>
            </a:r>
            <a:r>
              <a:rPr sz="1550" spc="5" dirty="0">
                <a:solidFill>
                  <a:srgbClr val="FF0000"/>
                </a:solidFill>
                <a:latin typeface="Segoe UI"/>
                <a:cs typeface="Segoe UI"/>
              </a:rPr>
              <a:t>in parallel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at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high</a:t>
            </a:r>
            <a:r>
              <a:rPr sz="1550" spc="-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speed</a:t>
            </a:r>
            <a:endParaRPr sz="155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09709" y="5129253"/>
            <a:ext cx="2545080" cy="968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99"/>
              </a:lnSpc>
            </a:pP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Interim results </a:t>
            </a:r>
            <a:r>
              <a:rPr sz="1550" dirty="0">
                <a:solidFill>
                  <a:srgbClr val="FFFFFF"/>
                </a:solidFill>
                <a:latin typeface="Segoe UI"/>
                <a:cs typeface="Segoe UI"/>
              </a:rPr>
              <a:t>are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collected 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and combined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analytically</a:t>
            </a:r>
            <a:r>
              <a:rPr sz="1550" spc="-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550" dirty="0">
                <a:solidFill>
                  <a:srgbClr val="FFFFFF"/>
                </a:solidFill>
                <a:latin typeface="Segoe UI"/>
                <a:cs typeface="Segoe UI"/>
              </a:rPr>
              <a:t>to 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produce the output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on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the  </a:t>
            </a:r>
            <a:r>
              <a:rPr sz="1550" dirty="0">
                <a:solidFill>
                  <a:srgbClr val="FFFFFF"/>
                </a:solidFill>
                <a:latin typeface="Segoe UI"/>
                <a:cs typeface="Segoe UI"/>
              </a:rPr>
              <a:t>entire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155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set</a:t>
            </a:r>
            <a:endParaRPr sz="155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612" y="5612310"/>
            <a:ext cx="556641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99"/>
              </a:lnSpc>
            </a:pPr>
            <a:r>
              <a:rPr sz="1550" spc="10" dirty="0">
                <a:solidFill>
                  <a:srgbClr val="FF0000"/>
                </a:solidFill>
                <a:latin typeface="Segoe UI"/>
                <a:cs typeface="Segoe UI"/>
              </a:rPr>
              <a:t>XDF </a:t>
            </a:r>
            <a:r>
              <a:rPr sz="1550" spc="5" dirty="0">
                <a:solidFill>
                  <a:srgbClr val="FF0000"/>
                </a:solidFill>
                <a:latin typeface="Segoe UI"/>
                <a:cs typeface="Segoe UI"/>
              </a:rPr>
              <a:t>file </a:t>
            </a:r>
            <a:r>
              <a:rPr sz="1550" spc="10" dirty="0">
                <a:solidFill>
                  <a:srgbClr val="FF0000"/>
                </a:solidFill>
                <a:latin typeface="Segoe UI"/>
                <a:cs typeface="Segoe UI"/>
              </a:rPr>
              <a:t>format </a:t>
            </a:r>
            <a:r>
              <a:rPr sz="1550" dirty="0">
                <a:solidFill>
                  <a:srgbClr val="FFFFFF"/>
                </a:solidFill>
                <a:latin typeface="Segoe UI"/>
                <a:cs typeface="Segoe UI"/>
              </a:rPr>
              <a:t>is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optimised </a:t>
            </a:r>
            <a:r>
              <a:rPr sz="1550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work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with the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ScaleR </a:t>
            </a:r>
            <a:r>
              <a:rPr sz="1550" spc="15" dirty="0">
                <a:solidFill>
                  <a:srgbClr val="FFFFFF"/>
                </a:solidFill>
                <a:latin typeface="Segoe UI"/>
                <a:cs typeface="Segoe UI"/>
              </a:rPr>
              <a:t>library</a:t>
            </a:r>
            <a:r>
              <a:rPr sz="1550" spc="-1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and 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significantly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speeds up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iterative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algorithm</a:t>
            </a:r>
            <a:r>
              <a:rPr sz="1550" spc="-1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processing.</a:t>
            </a:r>
            <a:endParaRPr sz="15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2" y="123697"/>
            <a:ext cx="10644505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00" spc="-80" dirty="0">
                <a:solidFill>
                  <a:srgbClr val="FFFFFF"/>
                </a:solidFill>
              </a:rPr>
              <a:t>Scale</a:t>
            </a:r>
            <a:r>
              <a:rPr sz="4700" spc="-220" dirty="0">
                <a:solidFill>
                  <a:srgbClr val="FFFFFF"/>
                </a:solidFill>
              </a:rPr>
              <a:t> </a:t>
            </a:r>
            <a:r>
              <a:rPr sz="4700" dirty="0">
                <a:solidFill>
                  <a:srgbClr val="FFFFFF"/>
                </a:solidFill>
              </a:rPr>
              <a:t>R</a:t>
            </a:r>
            <a:r>
              <a:rPr sz="4700" spc="-195" dirty="0">
                <a:solidFill>
                  <a:srgbClr val="FFFFFF"/>
                </a:solidFill>
              </a:rPr>
              <a:t> </a:t>
            </a:r>
            <a:r>
              <a:rPr sz="4700" dirty="0">
                <a:solidFill>
                  <a:srgbClr val="FFFFFF"/>
                </a:solidFill>
              </a:rPr>
              <a:t>–</a:t>
            </a:r>
            <a:r>
              <a:rPr sz="4700" spc="-195" dirty="0">
                <a:solidFill>
                  <a:srgbClr val="FFFFFF"/>
                </a:solidFill>
              </a:rPr>
              <a:t> </a:t>
            </a:r>
            <a:r>
              <a:rPr sz="4700" spc="-110" dirty="0">
                <a:solidFill>
                  <a:srgbClr val="FFFFFF"/>
                </a:solidFill>
              </a:rPr>
              <a:t>Parallelized</a:t>
            </a:r>
            <a:r>
              <a:rPr sz="4700" spc="-220" dirty="0">
                <a:solidFill>
                  <a:srgbClr val="FFFFFF"/>
                </a:solidFill>
              </a:rPr>
              <a:t> </a:t>
            </a:r>
            <a:r>
              <a:rPr sz="4700" spc="-90" dirty="0">
                <a:solidFill>
                  <a:srgbClr val="FFFFFF"/>
                </a:solidFill>
              </a:rPr>
              <a:t>Algorithms</a:t>
            </a:r>
            <a:r>
              <a:rPr sz="4700" spc="-229" dirty="0">
                <a:solidFill>
                  <a:srgbClr val="FFFFFF"/>
                </a:solidFill>
              </a:rPr>
              <a:t> </a:t>
            </a:r>
            <a:r>
              <a:rPr sz="4700" dirty="0">
                <a:solidFill>
                  <a:srgbClr val="FFFFFF"/>
                </a:solidFill>
              </a:rPr>
              <a:t>&amp;</a:t>
            </a:r>
            <a:r>
              <a:rPr sz="4700" spc="-195" dirty="0">
                <a:solidFill>
                  <a:srgbClr val="FFFFFF"/>
                </a:solidFill>
              </a:rPr>
              <a:t> </a:t>
            </a:r>
            <a:r>
              <a:rPr sz="4700" spc="-90" dirty="0">
                <a:solidFill>
                  <a:srgbClr val="FFFFFF"/>
                </a:solidFill>
              </a:rPr>
              <a:t>Functions</a:t>
            </a:r>
            <a:endParaRPr sz="4700"/>
          </a:p>
        </p:txBody>
      </p:sp>
      <p:sp>
        <p:nvSpPr>
          <p:cNvPr id="3" name="object 3"/>
          <p:cNvSpPr txBox="1"/>
          <p:nvPr/>
        </p:nvSpPr>
        <p:spPr>
          <a:xfrm>
            <a:off x="313131" y="1634616"/>
            <a:ext cx="9525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131" y="2000758"/>
            <a:ext cx="95250" cy="110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131" y="3659758"/>
            <a:ext cx="95885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131" y="5123053"/>
            <a:ext cx="9588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131" y="5854903"/>
            <a:ext cx="9525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8598" y="1634616"/>
            <a:ext cx="9588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8217" y="2869946"/>
            <a:ext cx="952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436" y="1157985"/>
            <a:ext cx="2837815" cy="195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1850" spc="5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185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50" dirty="0">
                <a:solidFill>
                  <a:srgbClr val="FFFFFF"/>
                </a:solidFill>
                <a:latin typeface="Segoe UI"/>
                <a:cs typeface="Segoe UI"/>
              </a:rPr>
              <a:t>Preparation</a:t>
            </a:r>
            <a:endParaRPr sz="18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Data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import –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Delimited, Fixed, SAS,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SPSS,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OBDC</a:t>
            </a:r>
            <a:endParaRPr sz="1200">
              <a:latin typeface="Segoe UI"/>
              <a:cs typeface="Segoe UI"/>
            </a:endParaRPr>
          </a:p>
          <a:p>
            <a:pPr marL="12700" marR="501015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Variable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creation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&amp;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transformation 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Recode</a:t>
            </a:r>
            <a:r>
              <a:rPr sz="1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variables</a:t>
            </a:r>
            <a:endParaRPr sz="1200">
              <a:latin typeface="Segoe UI"/>
              <a:cs typeface="Segoe UI"/>
            </a:endParaRPr>
          </a:p>
          <a:p>
            <a:pPr marL="12700" marR="1278890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Factor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variables 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Missing value</a:t>
            </a:r>
            <a:r>
              <a:rPr sz="120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handling  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Sort,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Merge,</a:t>
            </a:r>
            <a:r>
              <a:rPr sz="1200" spc="-1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Split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Aggregate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by category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(means,</a:t>
            </a:r>
            <a:r>
              <a:rPr sz="1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sums)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9598" y="1157985"/>
            <a:ext cx="1678305" cy="121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850" dirty="0">
                <a:solidFill>
                  <a:srgbClr val="FFFFFF"/>
                </a:solidFill>
                <a:latin typeface="Segoe UI"/>
                <a:cs typeface="Segoe UI"/>
              </a:rPr>
              <a:t>Statistical</a:t>
            </a:r>
            <a:r>
              <a:rPr sz="185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50" spc="-30" dirty="0">
                <a:solidFill>
                  <a:srgbClr val="FFFFFF"/>
                </a:solidFill>
                <a:latin typeface="Segoe UI"/>
                <a:cs typeface="Segoe UI"/>
              </a:rPr>
              <a:t>Tests</a:t>
            </a:r>
            <a:endParaRPr sz="18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Chi Square</a:t>
            </a:r>
            <a:r>
              <a:rPr sz="1200" spc="-1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Test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Kendall Rank</a:t>
            </a:r>
            <a:r>
              <a:rPr sz="12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Correlation  Fisher’s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Exact 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Test 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Student’s</a:t>
            </a:r>
            <a:r>
              <a:rPr sz="1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t-Test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436" y="3354959"/>
            <a:ext cx="3299460" cy="269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2445" algn="ctr">
              <a:lnSpc>
                <a:spcPct val="100000"/>
              </a:lnSpc>
            </a:pPr>
            <a:r>
              <a:rPr sz="1850" spc="5" dirty="0">
                <a:solidFill>
                  <a:srgbClr val="FFFFFF"/>
                </a:solidFill>
                <a:latin typeface="Segoe UI"/>
                <a:cs typeface="Segoe UI"/>
              </a:rPr>
              <a:t>Descriptive</a:t>
            </a:r>
            <a:r>
              <a:rPr sz="185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50" dirty="0">
                <a:solidFill>
                  <a:srgbClr val="FFFFFF"/>
                </a:solidFill>
                <a:latin typeface="Segoe UI"/>
                <a:cs typeface="Segoe UI"/>
              </a:rPr>
              <a:t>Statistics</a:t>
            </a:r>
            <a:endParaRPr sz="18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Min / Max, Mean, Median</a:t>
            </a:r>
            <a:r>
              <a:rPr sz="1200" spc="-1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(approx.)</a:t>
            </a:r>
            <a:endParaRPr sz="1200">
              <a:latin typeface="Segoe UI"/>
              <a:cs typeface="Segoe UI"/>
            </a:endParaRPr>
          </a:p>
          <a:p>
            <a:pPr marL="12700" marR="199898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Quantiles (approx.) 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Standard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Deviation 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Variance 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Correlation  Covariance</a:t>
            </a:r>
            <a:endParaRPr sz="1200">
              <a:latin typeface="Segoe UI"/>
              <a:cs typeface="Segoe UI"/>
            </a:endParaRPr>
          </a:p>
          <a:p>
            <a:pPr marL="12700" marR="31242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Sum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Squares (cross product matrix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200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set 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variables)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Pairwise Cross</a:t>
            </a:r>
            <a:r>
              <a:rPr sz="120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tabs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Risk Ratio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&amp;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Odds</a:t>
            </a:r>
            <a:r>
              <a:rPr sz="12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Ratio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Cross-Tabulation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Data (standard tables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&amp;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long  form)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Marginal Summaries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Cross</a:t>
            </a:r>
            <a:r>
              <a:rPr sz="1200" spc="-1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Tabulations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8217" y="3715511"/>
            <a:ext cx="9525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8217" y="4081271"/>
            <a:ext cx="952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8217" y="5178805"/>
            <a:ext cx="95250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9598" y="2555494"/>
            <a:ext cx="3294379" cy="354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850" spc="5" dirty="0">
                <a:solidFill>
                  <a:srgbClr val="FFFFFF"/>
                </a:solidFill>
                <a:latin typeface="Segoe UI"/>
                <a:cs typeface="Segoe UI"/>
              </a:rPr>
              <a:t>Sampling</a:t>
            </a:r>
            <a:endParaRPr sz="1850">
              <a:latin typeface="Segoe UI"/>
              <a:cs typeface="Segoe UI"/>
            </a:endParaRPr>
          </a:p>
          <a:p>
            <a:pPr marL="12700" marR="758190">
              <a:lnSpc>
                <a:spcPct val="100000"/>
              </a:lnSpc>
              <a:spcBef>
                <a:spcPts val="254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Subsample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(observations &amp;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variables) 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Random</a:t>
            </a:r>
            <a:r>
              <a:rPr sz="1200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Sampling</a:t>
            </a:r>
            <a:endParaRPr sz="12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1850" dirty="0">
                <a:solidFill>
                  <a:srgbClr val="FFFFFF"/>
                </a:solidFill>
                <a:latin typeface="Segoe UI"/>
                <a:cs typeface="Segoe UI"/>
              </a:rPr>
              <a:t>Predictive</a:t>
            </a:r>
            <a:r>
              <a:rPr sz="185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50" spc="5" dirty="0">
                <a:solidFill>
                  <a:srgbClr val="FFFFFF"/>
                </a:solidFill>
                <a:latin typeface="Segoe UI"/>
                <a:cs typeface="Segoe UI"/>
              </a:rPr>
              <a:t>Models</a:t>
            </a:r>
            <a:endParaRPr sz="1850">
              <a:latin typeface="Segoe UI"/>
              <a:cs typeface="Segoe UI"/>
            </a:endParaRPr>
          </a:p>
          <a:p>
            <a:pPr marL="12700" marR="307340">
              <a:lnSpc>
                <a:spcPct val="100000"/>
              </a:lnSpc>
              <a:spcBef>
                <a:spcPts val="715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Sum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Squares (cross product matrix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200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set 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variables)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Multiple Linear</a:t>
            </a:r>
            <a:r>
              <a:rPr sz="1200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Regression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Generalized Linear Models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(GLM)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exponential  family distributions: binomial, Gaussian, inverse  Gaussian,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Poisson,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Tweedie.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Standard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link  functions: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cauchit,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identity,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log, logit, probit. User  defined distributions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&amp;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link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functions.</a:t>
            </a:r>
            <a:endParaRPr sz="1200">
              <a:latin typeface="Segoe UI"/>
              <a:cs typeface="Segoe UI"/>
            </a:endParaRPr>
          </a:p>
          <a:p>
            <a:pPr marL="12700" marR="98298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Covariance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&amp;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Correlation</a:t>
            </a:r>
            <a:r>
              <a:rPr sz="1200" spc="-1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Matrices  Logistic</a:t>
            </a:r>
            <a:r>
              <a:rPr sz="1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Regression</a:t>
            </a:r>
            <a:endParaRPr sz="1200">
              <a:latin typeface="Segoe UI"/>
              <a:cs typeface="Segoe UI"/>
            </a:endParaRPr>
          </a:p>
          <a:p>
            <a:pPr marL="12700" marR="109093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Classification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&amp;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Regression 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Trees 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Predictions/scoring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for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models 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Residuals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for all</a:t>
            </a:r>
            <a:r>
              <a:rPr sz="12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models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50528" y="3543554"/>
            <a:ext cx="9525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50528" y="4283964"/>
            <a:ext cx="9588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53855" y="3187700"/>
            <a:ext cx="165163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5" dirty="0">
                <a:solidFill>
                  <a:srgbClr val="FFFFFF"/>
                </a:solidFill>
                <a:latin typeface="Segoe UI"/>
                <a:cs typeface="Segoe UI"/>
              </a:rPr>
              <a:t>Cluster</a:t>
            </a:r>
            <a:r>
              <a:rPr sz="1850" spc="-11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50" spc="5" dirty="0">
                <a:solidFill>
                  <a:srgbClr val="FFFFFF"/>
                </a:solidFill>
                <a:latin typeface="Segoe UI"/>
                <a:cs typeface="Segoe UI"/>
              </a:rPr>
              <a:t>Analysis</a:t>
            </a:r>
            <a:endParaRPr sz="1850">
              <a:latin typeface="Segoe UI"/>
              <a:cs typeface="Segoe UI"/>
            </a:endParaRPr>
          </a:p>
          <a:p>
            <a:pPr marL="189865">
              <a:lnSpc>
                <a:spcPct val="100000"/>
              </a:lnSpc>
              <a:spcBef>
                <a:spcPts val="58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K-Means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53855" y="3927982"/>
            <a:ext cx="2367915" cy="109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75994" algn="ctr">
              <a:lnSpc>
                <a:spcPct val="100000"/>
              </a:lnSpc>
            </a:pPr>
            <a:r>
              <a:rPr sz="1850" dirty="0">
                <a:solidFill>
                  <a:srgbClr val="FFFFFF"/>
                </a:solidFill>
                <a:latin typeface="Segoe UI"/>
                <a:cs typeface="Segoe UI"/>
              </a:rPr>
              <a:t>Classification</a:t>
            </a:r>
            <a:endParaRPr sz="1850">
              <a:latin typeface="Segoe UI"/>
              <a:cs typeface="Segoe UI"/>
            </a:endParaRPr>
          </a:p>
          <a:p>
            <a:pPr marL="189865" marR="1148080">
              <a:lnSpc>
                <a:spcPct val="100000"/>
              </a:lnSpc>
              <a:spcBef>
                <a:spcPts val="580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Decision 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Trees 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Decision</a:t>
            </a:r>
            <a:r>
              <a:rPr sz="120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Forest</a:t>
            </a:r>
            <a:endParaRPr sz="1200">
              <a:latin typeface="Segoe UI"/>
              <a:cs typeface="Segoe UI"/>
            </a:endParaRPr>
          </a:p>
          <a:p>
            <a:pPr marL="18986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Gradient Boosted Decision</a:t>
            </a:r>
            <a:r>
              <a:rPr sz="1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Trees</a:t>
            </a:r>
            <a:endParaRPr sz="1200">
              <a:latin typeface="Segoe UI"/>
              <a:cs typeface="Segoe UI"/>
            </a:endParaRPr>
          </a:p>
          <a:p>
            <a:pPr marL="18986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Naïve</a:t>
            </a:r>
            <a:r>
              <a:rPr sz="12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Bayes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75852" y="1580134"/>
            <a:ext cx="9588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53855" y="1157985"/>
            <a:ext cx="1877060" cy="616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15" dirty="0">
                <a:solidFill>
                  <a:srgbClr val="FFFFFF"/>
                </a:solidFill>
                <a:latin typeface="Segoe UI"/>
                <a:cs typeface="Segoe UI"/>
              </a:rPr>
              <a:t>Variable</a:t>
            </a:r>
            <a:r>
              <a:rPr sz="185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50" spc="5" dirty="0">
                <a:solidFill>
                  <a:srgbClr val="FFFFFF"/>
                </a:solidFill>
                <a:latin typeface="Segoe UI"/>
                <a:cs typeface="Segoe UI"/>
              </a:rPr>
              <a:t>Selection</a:t>
            </a:r>
            <a:endParaRPr sz="1850">
              <a:latin typeface="Segoe UI"/>
              <a:cs typeface="Segoe UI"/>
            </a:endParaRPr>
          </a:p>
          <a:p>
            <a:pPr marL="115570">
              <a:lnSpc>
                <a:spcPct val="100000"/>
              </a:lnSpc>
              <a:spcBef>
                <a:spcPts val="1105"/>
              </a:spcBef>
            </a:pP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Stepwise</a:t>
            </a:r>
            <a:r>
              <a:rPr sz="12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Regression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3731" y="2568575"/>
            <a:ext cx="9588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53855" y="2237613"/>
            <a:ext cx="2643505" cy="70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5" dirty="0">
                <a:solidFill>
                  <a:srgbClr val="FFFFFF"/>
                </a:solidFill>
                <a:latin typeface="Segoe UI"/>
                <a:cs typeface="Segoe UI"/>
              </a:rPr>
              <a:t>Simulation</a:t>
            </a:r>
            <a:endParaRPr sz="1850">
              <a:latin typeface="Segoe UI"/>
              <a:cs typeface="Segoe UI"/>
            </a:endParaRPr>
          </a:p>
          <a:p>
            <a:pPr marL="163195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Simulation (e.g. Monte</a:t>
            </a:r>
            <a:r>
              <a:rPr sz="1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Carlo)</a:t>
            </a:r>
            <a:endParaRPr sz="1200">
              <a:latin typeface="Segoe UI"/>
              <a:cs typeface="Segoe UI"/>
            </a:endParaRPr>
          </a:p>
          <a:p>
            <a:pPr marL="16319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Parallel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Random Number</a:t>
            </a:r>
            <a:r>
              <a:rPr sz="120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Generation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59723" y="1449324"/>
            <a:ext cx="0" cy="4545965"/>
          </a:xfrm>
          <a:custGeom>
            <a:avLst/>
            <a:gdLst/>
            <a:ahLst/>
            <a:cxnLst/>
            <a:rect l="l" t="t" r="r" b="b"/>
            <a:pathLst>
              <a:path h="4545965">
                <a:moveTo>
                  <a:pt x="0" y="0"/>
                </a:moveTo>
                <a:lnTo>
                  <a:pt x="0" y="4545965"/>
                </a:lnTo>
              </a:path>
            </a:pathLst>
          </a:custGeom>
          <a:ln w="3175">
            <a:solidFill>
              <a:srgbClr val="0078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67200" y="1449324"/>
            <a:ext cx="0" cy="4545965"/>
          </a:xfrm>
          <a:custGeom>
            <a:avLst/>
            <a:gdLst/>
            <a:ahLst/>
            <a:cxnLst/>
            <a:rect l="l" t="t" r="r" b="b"/>
            <a:pathLst>
              <a:path h="4545965">
                <a:moveTo>
                  <a:pt x="0" y="0"/>
                </a:moveTo>
                <a:lnTo>
                  <a:pt x="0" y="4545965"/>
                </a:lnTo>
              </a:path>
            </a:pathLst>
          </a:custGeom>
          <a:ln w="3175">
            <a:solidFill>
              <a:srgbClr val="0078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92895" y="5167884"/>
            <a:ext cx="451103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50528" y="5560161"/>
            <a:ext cx="9525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53855" y="5204205"/>
            <a:ext cx="1381125" cy="915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5" dirty="0">
                <a:solidFill>
                  <a:srgbClr val="FFFFFF"/>
                </a:solidFill>
                <a:latin typeface="Segoe UI"/>
                <a:cs typeface="Segoe UI"/>
              </a:rPr>
              <a:t>Combination</a:t>
            </a:r>
            <a:endParaRPr sz="1850">
              <a:latin typeface="Segoe UI"/>
              <a:cs typeface="Segoe UI"/>
            </a:endParaRPr>
          </a:p>
          <a:p>
            <a:pPr marL="189865" marR="445134">
              <a:lnSpc>
                <a:spcPct val="100000"/>
              </a:lnSpc>
              <a:spcBef>
                <a:spcPts val="580"/>
              </a:spcBef>
            </a:pP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xData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p  rxExec  PEMA</a:t>
            </a:r>
            <a:r>
              <a:rPr sz="1200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API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44896" y="2103120"/>
            <a:ext cx="6277610" cy="3493135"/>
          </a:xfrm>
          <a:custGeom>
            <a:avLst/>
            <a:gdLst/>
            <a:ahLst/>
            <a:cxnLst/>
            <a:rect l="l" t="t" r="r" b="b"/>
            <a:pathLst>
              <a:path w="6277609" h="3493135">
                <a:moveTo>
                  <a:pt x="0" y="3493008"/>
                </a:moveTo>
                <a:lnTo>
                  <a:pt x="6277356" y="3493008"/>
                </a:lnTo>
                <a:lnTo>
                  <a:pt x="6277356" y="0"/>
                </a:lnTo>
                <a:lnTo>
                  <a:pt x="0" y="0"/>
                </a:lnTo>
                <a:lnTo>
                  <a:pt x="0" y="3493008"/>
                </a:lnTo>
                <a:close/>
              </a:path>
            </a:pathLst>
          </a:custGeom>
          <a:solidFill>
            <a:srgbClr val="001F50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43388" y="6044184"/>
            <a:ext cx="1653540" cy="356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9934" y="2291333"/>
            <a:ext cx="4993640" cy="6330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861" y="6619709"/>
            <a:ext cx="2147962" cy="125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883" rIns="0" bIns="0" rtlCol="0">
            <a:spAutoFit/>
          </a:bodyPr>
          <a:lstStyle/>
          <a:p>
            <a:pPr marL="78105">
              <a:lnSpc>
                <a:spcPct val="100000"/>
              </a:lnSpc>
            </a:pPr>
            <a:r>
              <a:rPr spc="-65" dirty="0">
                <a:solidFill>
                  <a:srgbClr val="006FC0"/>
                </a:solidFill>
              </a:rPr>
              <a:t>Write </a:t>
            </a:r>
            <a:r>
              <a:rPr spc="-55" dirty="0">
                <a:solidFill>
                  <a:srgbClr val="006FC0"/>
                </a:solidFill>
              </a:rPr>
              <a:t>Once </a:t>
            </a:r>
            <a:r>
              <a:rPr spc="-70" dirty="0">
                <a:solidFill>
                  <a:srgbClr val="006FC0"/>
                </a:solidFill>
              </a:rPr>
              <a:t>Deploy</a:t>
            </a:r>
            <a:r>
              <a:rPr spc="-650" dirty="0">
                <a:solidFill>
                  <a:srgbClr val="006FC0"/>
                </a:solidFill>
              </a:rPr>
              <a:t> </a:t>
            </a:r>
            <a:r>
              <a:rPr spc="-85" dirty="0">
                <a:solidFill>
                  <a:srgbClr val="006FC0"/>
                </a:solidFill>
              </a:rPr>
              <a:t>Anywhere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9716" y="4893564"/>
            <a:ext cx="7411720" cy="1629410"/>
          </a:xfrm>
          <a:prstGeom prst="rect">
            <a:avLst/>
          </a:prstGeom>
          <a:solidFill>
            <a:srgbClr val="F1F1F1"/>
          </a:solidFill>
          <a:ln w="9144">
            <a:solidFill>
              <a:srgbClr val="FF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04"/>
              </a:spcBef>
            </a:pPr>
            <a:r>
              <a:rPr sz="1050" b="1" spc="-5" dirty="0">
                <a:latin typeface="Courier New"/>
                <a:cs typeface="Courier New"/>
              </a:rPr>
              <a:t>### ANALYTICAL PROCESSING</a:t>
            </a:r>
            <a:r>
              <a:rPr sz="1050" b="1" spc="-1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###</a:t>
            </a:r>
            <a:endParaRPr sz="1050">
              <a:latin typeface="Courier New"/>
              <a:cs typeface="Courier New"/>
            </a:endParaRPr>
          </a:p>
          <a:p>
            <a:pPr marL="87630">
              <a:lnSpc>
                <a:spcPct val="100000"/>
              </a:lnSpc>
            </a:pPr>
            <a:r>
              <a:rPr sz="1050" b="1" spc="-5" dirty="0">
                <a:latin typeface="Courier New"/>
                <a:cs typeface="Courier New"/>
              </a:rPr>
              <a:t>### Statistical Summary </a:t>
            </a:r>
            <a:r>
              <a:rPr sz="1050" b="1" dirty="0">
                <a:latin typeface="Courier New"/>
                <a:cs typeface="Courier New"/>
              </a:rPr>
              <a:t>of </a:t>
            </a:r>
            <a:r>
              <a:rPr sz="1050" b="1" spc="-5" dirty="0">
                <a:latin typeface="Courier New"/>
                <a:cs typeface="Courier New"/>
              </a:rPr>
              <a:t>the</a:t>
            </a:r>
            <a:r>
              <a:rPr sz="1050" b="1" spc="-16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data</a:t>
            </a:r>
            <a:endParaRPr sz="1050">
              <a:latin typeface="Courier New"/>
              <a:cs typeface="Courier New"/>
            </a:endParaRPr>
          </a:p>
          <a:p>
            <a:pPr marL="387350">
              <a:lnSpc>
                <a:spcPct val="100000"/>
              </a:lnSpc>
            </a:pPr>
            <a:r>
              <a:rPr sz="1050" b="1" spc="-10" dirty="0">
                <a:latin typeface="Courier New"/>
                <a:cs typeface="Courier New"/>
              </a:rPr>
              <a:t>rxSummary(~ArrDelay+DayOfWeek, </a:t>
            </a:r>
            <a:r>
              <a:rPr sz="1050" b="1" spc="-5" dirty="0">
                <a:latin typeface="Courier New"/>
                <a:cs typeface="Courier New"/>
              </a:rPr>
              <a:t>data= </a:t>
            </a:r>
            <a:r>
              <a:rPr sz="1050" b="1" spc="-10" dirty="0">
                <a:latin typeface="Courier New"/>
                <a:cs typeface="Courier New"/>
              </a:rPr>
              <a:t>AirlineDataSet,</a:t>
            </a:r>
            <a:r>
              <a:rPr sz="1050" b="1" spc="135" dirty="0">
                <a:latin typeface="Courier New"/>
                <a:cs typeface="Courier New"/>
              </a:rPr>
              <a:t> </a:t>
            </a:r>
            <a:r>
              <a:rPr sz="1050" b="1" spc="-10" dirty="0">
                <a:latin typeface="Courier New"/>
                <a:cs typeface="Courier New"/>
              </a:rPr>
              <a:t>reportProgress=1)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1050" b="1" spc="-5" dirty="0">
                <a:latin typeface="Courier New"/>
                <a:cs typeface="Courier New"/>
              </a:rPr>
              <a:t>### CrossTab the</a:t>
            </a:r>
            <a:r>
              <a:rPr sz="1050" b="1" spc="-12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data</a:t>
            </a:r>
            <a:endParaRPr sz="1050">
              <a:latin typeface="Courier New"/>
              <a:cs typeface="Courier New"/>
            </a:endParaRPr>
          </a:p>
          <a:p>
            <a:pPr marL="387350">
              <a:lnSpc>
                <a:spcPct val="100000"/>
              </a:lnSpc>
            </a:pPr>
            <a:r>
              <a:rPr sz="1050" b="1" spc="-10" dirty="0">
                <a:latin typeface="Courier New"/>
                <a:cs typeface="Courier New"/>
              </a:rPr>
              <a:t>rxCrossTabs(ArrDelay </a:t>
            </a:r>
            <a:r>
              <a:rPr sz="1050" b="1" dirty="0">
                <a:latin typeface="Courier New"/>
                <a:cs typeface="Courier New"/>
              </a:rPr>
              <a:t>~ </a:t>
            </a:r>
            <a:r>
              <a:rPr sz="1050" b="1" spc="-5" dirty="0">
                <a:latin typeface="Courier New"/>
                <a:cs typeface="Courier New"/>
              </a:rPr>
              <a:t>DayOfWeek, data= </a:t>
            </a:r>
            <a:r>
              <a:rPr sz="1050" b="1" spc="-10" dirty="0">
                <a:latin typeface="Courier New"/>
                <a:cs typeface="Courier New"/>
              </a:rPr>
              <a:t>AirlineDataSet,</a:t>
            </a:r>
            <a:r>
              <a:rPr sz="1050" b="1" spc="40" dirty="0">
                <a:latin typeface="Courier New"/>
                <a:cs typeface="Courier New"/>
              </a:rPr>
              <a:t> </a:t>
            </a:r>
            <a:r>
              <a:rPr sz="1050" b="1" spc="-10" dirty="0">
                <a:latin typeface="Courier New"/>
                <a:cs typeface="Courier New"/>
              </a:rPr>
              <a:t>means=T)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1050" b="1" spc="-5" dirty="0">
                <a:latin typeface="Courier New"/>
                <a:cs typeface="Courier New"/>
              </a:rPr>
              <a:t>### Linear Model and</a:t>
            </a:r>
            <a:r>
              <a:rPr sz="1050" b="1" spc="-13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plot</a:t>
            </a:r>
            <a:endParaRPr sz="1050">
              <a:latin typeface="Courier New"/>
              <a:cs typeface="Courier New"/>
            </a:endParaRPr>
          </a:p>
          <a:p>
            <a:pPr marL="387350" marR="333375">
              <a:lnSpc>
                <a:spcPct val="100000"/>
              </a:lnSpc>
              <a:tabLst>
                <a:tab pos="2213610" algn="l"/>
              </a:tabLst>
            </a:pPr>
            <a:r>
              <a:rPr sz="1050" b="1" spc="-10" dirty="0">
                <a:latin typeface="Courier New"/>
                <a:cs typeface="Courier New"/>
              </a:rPr>
              <a:t>hdfsXdfArrLateLinMod	</a:t>
            </a:r>
            <a:r>
              <a:rPr sz="1050" b="1" spc="-5" dirty="0">
                <a:latin typeface="Courier New"/>
                <a:cs typeface="Courier New"/>
              </a:rPr>
              <a:t>&lt;- </a:t>
            </a:r>
            <a:r>
              <a:rPr sz="1050" b="1" spc="-10" dirty="0">
                <a:latin typeface="Courier New"/>
                <a:cs typeface="Courier New"/>
              </a:rPr>
              <a:t>rxLinMod(ArrDelay </a:t>
            </a:r>
            <a:r>
              <a:rPr sz="1050" b="1" dirty="0">
                <a:latin typeface="Courier New"/>
                <a:cs typeface="Courier New"/>
              </a:rPr>
              <a:t>~ </a:t>
            </a:r>
            <a:r>
              <a:rPr sz="1050" b="1" spc="-10" dirty="0">
                <a:latin typeface="Courier New"/>
                <a:cs typeface="Courier New"/>
              </a:rPr>
              <a:t>DayOfWeek </a:t>
            </a:r>
            <a:r>
              <a:rPr sz="1050" b="1" dirty="0">
                <a:latin typeface="Courier New"/>
                <a:cs typeface="Courier New"/>
              </a:rPr>
              <a:t>+ 0 , </a:t>
            </a:r>
            <a:r>
              <a:rPr sz="1050" b="1" spc="-5" dirty="0">
                <a:latin typeface="Courier New"/>
                <a:cs typeface="Courier New"/>
              </a:rPr>
              <a:t>data</a:t>
            </a:r>
            <a:r>
              <a:rPr sz="1050" b="1" spc="-45" dirty="0">
                <a:latin typeface="Courier New"/>
                <a:cs typeface="Courier New"/>
              </a:rPr>
              <a:t> </a:t>
            </a:r>
            <a:r>
              <a:rPr sz="1050" b="1" dirty="0">
                <a:latin typeface="Courier New"/>
                <a:cs typeface="Courier New"/>
              </a:rPr>
              <a:t>=</a:t>
            </a:r>
            <a:r>
              <a:rPr sz="1050" b="1" spc="-1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AirlineDataSet) </a:t>
            </a:r>
            <a:r>
              <a:rPr sz="1050" b="1" dirty="0">
                <a:latin typeface="Courier New"/>
                <a:cs typeface="Courier New"/>
              </a:rPr>
              <a:t> </a:t>
            </a:r>
            <a:r>
              <a:rPr sz="1050" b="1" spc="-10" dirty="0">
                <a:latin typeface="Courier New"/>
                <a:cs typeface="Courier New"/>
              </a:rPr>
              <a:t>plot(hdfsXdfArrLateLinMod$coefficients)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764" y="2503932"/>
            <a:ext cx="3877310" cy="1978660"/>
          </a:xfrm>
          <a:prstGeom prst="rect">
            <a:avLst/>
          </a:prstGeom>
          <a:ln w="9144">
            <a:solidFill>
              <a:srgbClr val="001F5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40"/>
              </a:spcBef>
            </a:pPr>
            <a:r>
              <a:rPr sz="1000" b="1" spc="15" dirty="0">
                <a:latin typeface="Courier New"/>
                <a:cs typeface="Courier New"/>
              </a:rPr>
              <a:t># </a:t>
            </a:r>
            <a:r>
              <a:rPr sz="1000" b="1" spc="10" dirty="0">
                <a:latin typeface="Courier New"/>
                <a:cs typeface="Courier New"/>
              </a:rPr>
              <a:t>SETUP SQLSERVER ENVIRONMENT</a:t>
            </a:r>
            <a:r>
              <a:rPr sz="1000" b="1" spc="-95" dirty="0">
                <a:latin typeface="Courier New"/>
                <a:cs typeface="Courier New"/>
              </a:rPr>
              <a:t> </a:t>
            </a:r>
            <a:r>
              <a:rPr sz="1000" b="1" spc="10" dirty="0">
                <a:latin typeface="Courier New"/>
                <a:cs typeface="Courier New"/>
              </a:rPr>
              <a:t>VARIABLES</a:t>
            </a:r>
            <a:endParaRPr sz="10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35"/>
              </a:spcBef>
            </a:pPr>
            <a:r>
              <a:rPr sz="1000" b="1" spc="10" dirty="0">
                <a:solidFill>
                  <a:srgbClr val="FF0000"/>
                </a:solidFill>
                <a:latin typeface="Courier New"/>
                <a:cs typeface="Courier New"/>
              </a:rPr>
              <a:t>mySqlServer &lt;-</a:t>
            </a:r>
            <a:r>
              <a:rPr sz="10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000" b="1" spc="5" dirty="0">
                <a:solidFill>
                  <a:srgbClr val="FF0000"/>
                </a:solidFill>
                <a:latin typeface="Courier New"/>
                <a:cs typeface="Courier New"/>
              </a:rPr>
              <a:t>RxInSqlServer()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000" b="1" spc="15" dirty="0">
                <a:latin typeface="Courier New"/>
                <a:cs typeface="Courier New"/>
              </a:rPr>
              <a:t># </a:t>
            </a:r>
            <a:r>
              <a:rPr sz="1000" b="1" spc="10" dirty="0">
                <a:latin typeface="Courier New"/>
                <a:cs typeface="Courier New"/>
              </a:rPr>
              <a:t>SQL SERVER COMPUTE CONTEXT AND TABLE</a:t>
            </a:r>
            <a:r>
              <a:rPr sz="1000" b="1" spc="-70" dirty="0">
                <a:latin typeface="Courier New"/>
                <a:cs typeface="Courier New"/>
              </a:rPr>
              <a:t> </a:t>
            </a:r>
            <a:r>
              <a:rPr sz="1000" b="1" spc="5" dirty="0">
                <a:latin typeface="Courier New"/>
                <a:cs typeface="Courier New"/>
              </a:rPr>
              <a:t>REF</a:t>
            </a:r>
            <a:endParaRPr sz="10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35"/>
              </a:spcBef>
            </a:pPr>
            <a:r>
              <a:rPr sz="1000" b="1" spc="10" dirty="0">
                <a:solidFill>
                  <a:srgbClr val="FF0000"/>
                </a:solidFill>
                <a:latin typeface="Courier New"/>
                <a:cs typeface="Courier New"/>
              </a:rPr>
              <a:t>rxSetComputeContext(mySqlServer)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86995" marR="582930">
              <a:lnSpc>
                <a:spcPct val="103000"/>
              </a:lnSpc>
            </a:pPr>
            <a:r>
              <a:rPr sz="1000" b="1" spc="10" dirty="0">
                <a:latin typeface="Courier New"/>
                <a:cs typeface="Courier New"/>
              </a:rPr>
              <a:t>AirlineDataSet </a:t>
            </a:r>
            <a:r>
              <a:rPr sz="1000" b="1" spc="15" dirty="0">
                <a:latin typeface="Courier New"/>
                <a:cs typeface="Courier New"/>
              </a:rPr>
              <a:t>&lt;-  </a:t>
            </a:r>
            <a:r>
              <a:rPr sz="1000" b="1" spc="5" dirty="0">
                <a:latin typeface="Courier New"/>
                <a:cs typeface="Courier New"/>
              </a:rPr>
              <a:t>RxSqlServerData(table=“AirlineDemoSmall”)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57294" y="2608960"/>
            <a:ext cx="2821503" cy="97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7294" y="3101213"/>
            <a:ext cx="2746827" cy="974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7294" y="3593465"/>
            <a:ext cx="3193414" cy="105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1141" y="3929253"/>
            <a:ext cx="1047369" cy="811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32425" y="3937380"/>
            <a:ext cx="71627" cy="707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0182" y="3967118"/>
            <a:ext cx="52232" cy="114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5714" y="4062221"/>
            <a:ext cx="807148" cy="998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32578" y="4063365"/>
            <a:ext cx="1491488" cy="811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40131" y="4065523"/>
            <a:ext cx="113093" cy="970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59172" y="4227957"/>
            <a:ext cx="885063" cy="1052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83732" y="4226814"/>
            <a:ext cx="28066" cy="998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9681" y="2146680"/>
            <a:ext cx="336042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egoe UI"/>
                <a:cs typeface="Segoe UI"/>
              </a:rPr>
              <a:t>Local </a:t>
            </a:r>
            <a:r>
              <a:rPr sz="1800" spc="-10" dirty="0">
                <a:latin typeface="Segoe UI"/>
                <a:cs typeface="Segoe UI"/>
              </a:rPr>
              <a:t>Parallel </a:t>
            </a:r>
            <a:r>
              <a:rPr sz="1800" dirty="0">
                <a:latin typeface="Segoe UI"/>
                <a:cs typeface="Segoe UI"/>
              </a:rPr>
              <a:t>– Linux or</a:t>
            </a:r>
            <a:r>
              <a:rPr sz="1800" spc="-8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Windows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9296" y="2116582"/>
            <a:ext cx="126619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egoe UI"/>
                <a:cs typeface="Segoe UI"/>
              </a:rPr>
              <a:t>In –</a:t>
            </a:r>
            <a:r>
              <a:rPr sz="1800" spc="-1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Hadoop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6082" y="1005840"/>
            <a:ext cx="1009332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5" dirty="0">
                <a:solidFill>
                  <a:srgbClr val="00BBF1"/>
                </a:solidFill>
                <a:latin typeface="Segoe UI"/>
                <a:cs typeface="Segoe UI"/>
              </a:rPr>
              <a:t>ScaleR functions </a:t>
            </a:r>
            <a:r>
              <a:rPr sz="2350" dirty="0">
                <a:solidFill>
                  <a:srgbClr val="00BBF1"/>
                </a:solidFill>
                <a:latin typeface="Segoe UI"/>
                <a:cs typeface="Segoe UI"/>
              </a:rPr>
              <a:t>can run in-Hadoop or </a:t>
            </a:r>
            <a:r>
              <a:rPr sz="2350" spc="-5" dirty="0">
                <a:solidFill>
                  <a:srgbClr val="00BBF1"/>
                </a:solidFill>
                <a:latin typeface="Segoe UI"/>
                <a:cs typeface="Segoe UI"/>
              </a:rPr>
              <a:t>in-Database </a:t>
            </a:r>
            <a:r>
              <a:rPr sz="2350" dirty="0">
                <a:solidFill>
                  <a:srgbClr val="00BBF1"/>
                </a:solidFill>
                <a:latin typeface="Segoe UI"/>
                <a:cs typeface="Segoe UI"/>
              </a:rPr>
              <a:t>without any </a:t>
            </a:r>
            <a:r>
              <a:rPr sz="2350" spc="-5" dirty="0">
                <a:solidFill>
                  <a:srgbClr val="00BBF1"/>
                </a:solidFill>
                <a:latin typeface="Segoe UI"/>
                <a:cs typeface="Segoe UI"/>
              </a:rPr>
              <a:t>functional</a:t>
            </a:r>
            <a:r>
              <a:rPr sz="2350" spc="290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2350" dirty="0">
                <a:solidFill>
                  <a:srgbClr val="00BBF1"/>
                </a:solidFill>
                <a:latin typeface="Segoe UI"/>
                <a:cs typeface="Segoe UI"/>
              </a:rPr>
              <a:t>R</a:t>
            </a:r>
            <a:endParaRPr sz="23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350" spc="-5" dirty="0">
                <a:solidFill>
                  <a:srgbClr val="00BBF1"/>
                </a:solidFill>
                <a:latin typeface="Segoe UI"/>
                <a:cs typeface="Segoe UI"/>
              </a:rPr>
              <a:t>recoding</a:t>
            </a:r>
            <a:endParaRPr sz="235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0227" y="4700015"/>
            <a:ext cx="1999614" cy="1391920"/>
          </a:xfrm>
          <a:custGeom>
            <a:avLst/>
            <a:gdLst/>
            <a:ahLst/>
            <a:cxnLst/>
            <a:rect l="l" t="t" r="r" b="b"/>
            <a:pathLst>
              <a:path w="1999614" h="1391920">
                <a:moveTo>
                  <a:pt x="1651635" y="0"/>
                </a:moveTo>
                <a:lnTo>
                  <a:pt x="0" y="0"/>
                </a:lnTo>
                <a:lnTo>
                  <a:pt x="0" y="1391411"/>
                </a:lnTo>
                <a:lnTo>
                  <a:pt x="1651635" y="1391411"/>
                </a:lnTo>
                <a:lnTo>
                  <a:pt x="1999488" y="695705"/>
                </a:lnTo>
                <a:lnTo>
                  <a:pt x="1651635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6354" y="4861536"/>
            <a:ext cx="1728470" cy="9690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R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script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– does</a:t>
            </a:r>
            <a:r>
              <a:rPr sz="1550" spc="-11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not</a:t>
            </a:r>
            <a:endParaRPr sz="1550">
              <a:latin typeface="Segoe UI"/>
              <a:cs typeface="Segoe UI"/>
            </a:endParaRPr>
          </a:p>
          <a:p>
            <a:pPr marL="12700" marR="5080">
              <a:lnSpc>
                <a:spcPct val="101299"/>
              </a:lnSpc>
            </a:pP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need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change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to 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run across</a:t>
            </a:r>
            <a:r>
              <a:rPr sz="155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different  platforms</a:t>
            </a:r>
            <a:endParaRPr sz="155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61032" y="4490465"/>
            <a:ext cx="3902710" cy="404495"/>
          </a:xfrm>
          <a:custGeom>
            <a:avLst/>
            <a:gdLst/>
            <a:ahLst/>
            <a:cxnLst/>
            <a:rect l="l" t="t" r="r" b="b"/>
            <a:pathLst>
              <a:path w="3902710" h="404495">
                <a:moveTo>
                  <a:pt x="3826002" y="289686"/>
                </a:moveTo>
                <a:lnTo>
                  <a:pt x="3787902" y="289686"/>
                </a:lnTo>
                <a:lnTo>
                  <a:pt x="3845052" y="403986"/>
                </a:lnTo>
                <a:lnTo>
                  <a:pt x="3892677" y="308736"/>
                </a:lnTo>
                <a:lnTo>
                  <a:pt x="3826002" y="308736"/>
                </a:lnTo>
                <a:lnTo>
                  <a:pt x="3826002" y="289686"/>
                </a:lnTo>
                <a:close/>
              </a:path>
              <a:path w="3902710" h="404495">
                <a:moveTo>
                  <a:pt x="3826002" y="202056"/>
                </a:moveTo>
                <a:lnTo>
                  <a:pt x="3826002" y="308736"/>
                </a:lnTo>
                <a:lnTo>
                  <a:pt x="3864102" y="308736"/>
                </a:lnTo>
                <a:lnTo>
                  <a:pt x="3864102" y="221106"/>
                </a:lnTo>
                <a:lnTo>
                  <a:pt x="3845052" y="221106"/>
                </a:lnTo>
                <a:lnTo>
                  <a:pt x="3826002" y="202056"/>
                </a:lnTo>
                <a:close/>
              </a:path>
              <a:path w="3902710" h="404495">
                <a:moveTo>
                  <a:pt x="3902202" y="289686"/>
                </a:moveTo>
                <a:lnTo>
                  <a:pt x="3864102" y="289686"/>
                </a:lnTo>
                <a:lnTo>
                  <a:pt x="3864102" y="308736"/>
                </a:lnTo>
                <a:lnTo>
                  <a:pt x="3892677" y="308736"/>
                </a:lnTo>
                <a:lnTo>
                  <a:pt x="3902202" y="289686"/>
                </a:lnTo>
                <a:close/>
              </a:path>
              <a:path w="3902710" h="404495">
                <a:moveTo>
                  <a:pt x="76200" y="95249"/>
                </a:moveTo>
                <a:lnTo>
                  <a:pt x="38100" y="95249"/>
                </a:lnTo>
                <a:lnTo>
                  <a:pt x="38100" y="202056"/>
                </a:lnTo>
                <a:lnTo>
                  <a:pt x="39594" y="209426"/>
                </a:lnTo>
                <a:lnTo>
                  <a:pt x="43672" y="215487"/>
                </a:lnTo>
                <a:lnTo>
                  <a:pt x="49726" y="219594"/>
                </a:lnTo>
                <a:lnTo>
                  <a:pt x="57150" y="221106"/>
                </a:lnTo>
                <a:lnTo>
                  <a:pt x="3826002" y="221106"/>
                </a:lnTo>
                <a:lnTo>
                  <a:pt x="3826002" y="202056"/>
                </a:lnTo>
                <a:lnTo>
                  <a:pt x="76200" y="202056"/>
                </a:lnTo>
                <a:lnTo>
                  <a:pt x="57150" y="183006"/>
                </a:lnTo>
                <a:lnTo>
                  <a:pt x="76200" y="183006"/>
                </a:lnTo>
                <a:lnTo>
                  <a:pt x="76200" y="95249"/>
                </a:lnTo>
                <a:close/>
              </a:path>
              <a:path w="3902710" h="404495">
                <a:moveTo>
                  <a:pt x="3845052" y="183006"/>
                </a:moveTo>
                <a:lnTo>
                  <a:pt x="76200" y="183006"/>
                </a:lnTo>
                <a:lnTo>
                  <a:pt x="76200" y="202056"/>
                </a:lnTo>
                <a:lnTo>
                  <a:pt x="3826002" y="202056"/>
                </a:lnTo>
                <a:lnTo>
                  <a:pt x="3845052" y="221106"/>
                </a:lnTo>
                <a:lnTo>
                  <a:pt x="3864102" y="221106"/>
                </a:lnTo>
                <a:lnTo>
                  <a:pt x="3864102" y="202056"/>
                </a:lnTo>
                <a:lnTo>
                  <a:pt x="3862607" y="194633"/>
                </a:lnTo>
                <a:lnTo>
                  <a:pt x="3858529" y="188579"/>
                </a:lnTo>
                <a:lnTo>
                  <a:pt x="3852475" y="184501"/>
                </a:lnTo>
                <a:lnTo>
                  <a:pt x="3845052" y="183006"/>
                </a:lnTo>
                <a:close/>
              </a:path>
              <a:path w="3902710" h="404495">
                <a:moveTo>
                  <a:pt x="76200" y="183006"/>
                </a:moveTo>
                <a:lnTo>
                  <a:pt x="57150" y="183006"/>
                </a:lnTo>
                <a:lnTo>
                  <a:pt x="76200" y="202056"/>
                </a:lnTo>
                <a:lnTo>
                  <a:pt x="76200" y="183006"/>
                </a:lnTo>
                <a:close/>
              </a:path>
              <a:path w="3902710" h="404495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3902710" h="404495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rgbClr val="0F7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48093" y="4490465"/>
            <a:ext cx="3077845" cy="228600"/>
          </a:xfrm>
          <a:custGeom>
            <a:avLst/>
            <a:gdLst/>
            <a:ahLst/>
            <a:cxnLst/>
            <a:rect l="l" t="t" r="r" b="b"/>
            <a:pathLst>
              <a:path w="3077845" h="228600">
                <a:moveTo>
                  <a:pt x="3001581" y="190372"/>
                </a:moveTo>
                <a:lnTo>
                  <a:pt x="0" y="190372"/>
                </a:lnTo>
                <a:lnTo>
                  <a:pt x="0" y="228472"/>
                </a:lnTo>
                <a:lnTo>
                  <a:pt x="3020567" y="228472"/>
                </a:lnTo>
                <a:lnTo>
                  <a:pt x="3027991" y="226998"/>
                </a:lnTo>
                <a:lnTo>
                  <a:pt x="3034045" y="222964"/>
                </a:lnTo>
                <a:lnTo>
                  <a:pt x="3038123" y="216953"/>
                </a:lnTo>
                <a:lnTo>
                  <a:pt x="3039617" y="209549"/>
                </a:lnTo>
                <a:lnTo>
                  <a:pt x="3039618" y="209422"/>
                </a:lnTo>
                <a:lnTo>
                  <a:pt x="3001517" y="209422"/>
                </a:lnTo>
                <a:lnTo>
                  <a:pt x="3001581" y="190372"/>
                </a:lnTo>
                <a:close/>
              </a:path>
              <a:path w="3077845" h="228600">
                <a:moveTo>
                  <a:pt x="3001836" y="113883"/>
                </a:moveTo>
                <a:lnTo>
                  <a:pt x="3001517" y="209422"/>
                </a:lnTo>
                <a:lnTo>
                  <a:pt x="3020567" y="190372"/>
                </a:lnTo>
                <a:lnTo>
                  <a:pt x="3039681" y="190372"/>
                </a:lnTo>
                <a:lnTo>
                  <a:pt x="3039934" y="114730"/>
                </a:lnTo>
                <a:lnTo>
                  <a:pt x="3001836" y="113883"/>
                </a:lnTo>
                <a:close/>
              </a:path>
              <a:path w="3077845" h="228600">
                <a:moveTo>
                  <a:pt x="3039681" y="190372"/>
                </a:moveTo>
                <a:lnTo>
                  <a:pt x="3020567" y="190372"/>
                </a:lnTo>
                <a:lnTo>
                  <a:pt x="3001517" y="209422"/>
                </a:lnTo>
                <a:lnTo>
                  <a:pt x="3039618" y="209422"/>
                </a:lnTo>
                <a:lnTo>
                  <a:pt x="3039681" y="190372"/>
                </a:lnTo>
                <a:close/>
              </a:path>
              <a:path w="3077845" h="228600">
                <a:moveTo>
                  <a:pt x="3068056" y="95122"/>
                </a:moveTo>
                <a:lnTo>
                  <a:pt x="3001899" y="95122"/>
                </a:lnTo>
                <a:lnTo>
                  <a:pt x="3039999" y="95249"/>
                </a:lnTo>
                <a:lnTo>
                  <a:pt x="3039934" y="114730"/>
                </a:lnTo>
                <a:lnTo>
                  <a:pt x="3077717" y="115569"/>
                </a:lnTo>
                <a:lnTo>
                  <a:pt x="3068056" y="95122"/>
                </a:lnTo>
                <a:close/>
              </a:path>
              <a:path w="3077845" h="228600">
                <a:moveTo>
                  <a:pt x="3001899" y="95122"/>
                </a:moveTo>
                <a:lnTo>
                  <a:pt x="3001836" y="113883"/>
                </a:lnTo>
                <a:lnTo>
                  <a:pt x="3039934" y="114730"/>
                </a:lnTo>
                <a:lnTo>
                  <a:pt x="3039999" y="95249"/>
                </a:lnTo>
                <a:lnTo>
                  <a:pt x="3001899" y="95122"/>
                </a:lnTo>
                <a:close/>
              </a:path>
              <a:path w="3077845" h="228600">
                <a:moveTo>
                  <a:pt x="3023107" y="0"/>
                </a:moveTo>
                <a:lnTo>
                  <a:pt x="2963417" y="113029"/>
                </a:lnTo>
                <a:lnTo>
                  <a:pt x="3001836" y="113883"/>
                </a:lnTo>
                <a:lnTo>
                  <a:pt x="3001899" y="95122"/>
                </a:lnTo>
                <a:lnTo>
                  <a:pt x="3068056" y="95122"/>
                </a:lnTo>
                <a:lnTo>
                  <a:pt x="3023107" y="0"/>
                </a:lnTo>
                <a:close/>
              </a:path>
            </a:pathLst>
          </a:custGeom>
          <a:solidFill>
            <a:srgbClr val="0F7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67284" y="2499360"/>
          <a:ext cx="7536180" cy="1981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2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3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50" b="1" spc="20" dirty="0">
                          <a:latin typeface="Courier New"/>
                          <a:cs typeface="Courier New"/>
                        </a:rPr>
                        <a:t># </a:t>
                      </a:r>
                      <a:r>
                        <a:rPr sz="950" b="1" spc="15" dirty="0">
                          <a:latin typeface="Courier New"/>
                          <a:cs typeface="Courier New"/>
                        </a:rPr>
                        <a:t>SETUP LINUX ENVIRONMENT</a:t>
                      </a:r>
                      <a:r>
                        <a:rPr sz="95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b="1" spc="15" dirty="0">
                          <a:latin typeface="Courier New"/>
                          <a:cs typeface="Courier New"/>
                        </a:rPr>
                        <a:t>VARIABLES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144">
                      <a:solidFill>
                        <a:srgbClr val="001F50"/>
                      </a:solidFill>
                      <a:prstDash val="solid"/>
                    </a:lnL>
                    <a:lnR w="48768">
                      <a:solidFill>
                        <a:srgbClr val="001F50"/>
                      </a:solidFill>
                      <a:prstDash val="solid"/>
                    </a:lnR>
                    <a:lnT w="9144">
                      <a:solidFill>
                        <a:srgbClr val="001F50"/>
                      </a:solidFill>
                      <a:prstDash val="solid"/>
                    </a:lnT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95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myHadoopCluster &lt;-</a:t>
                      </a:r>
                      <a:r>
                        <a:rPr sz="950" b="1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RxHadoopMR()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</a:pPr>
                      <a:r>
                        <a:rPr sz="95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rxSetComputeContext(myHadoopCluster)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</a:pPr>
                      <a:r>
                        <a:rPr sz="95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hdfsFS &lt;-</a:t>
                      </a:r>
                      <a:r>
                        <a:rPr sz="950" b="1" spc="-5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RxHdfsFileSystem()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513080" algn="ctr">
                        <a:lnSpc>
                          <a:spcPct val="100000"/>
                        </a:lnSpc>
                      </a:pPr>
                      <a:r>
                        <a:rPr sz="95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hdfsFS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48768">
                      <a:solidFill>
                        <a:srgbClr val="001F50"/>
                      </a:solidFill>
                      <a:prstDash val="solid"/>
                    </a:lnL>
                    <a:lnR w="9144">
                      <a:solidFill>
                        <a:srgbClr val="001F50"/>
                      </a:solidFill>
                      <a:prstDash val="solid"/>
                    </a:lnR>
                    <a:lnT w="9144">
                      <a:solidFill>
                        <a:srgbClr val="001F50"/>
                      </a:solidFill>
                      <a:prstDash val="solid"/>
                    </a:lnT>
                    <a:lnB w="9144">
                      <a:solidFill>
                        <a:srgbClr val="001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86995">
                        <a:lnSpc>
                          <a:spcPts val="1010"/>
                        </a:lnSpc>
                      </a:pPr>
                      <a:r>
                        <a:rPr sz="95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rxSetComputeContext("localpar")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144">
                      <a:solidFill>
                        <a:srgbClr val="001F50"/>
                      </a:solidFill>
                      <a:prstDash val="solid"/>
                    </a:lnL>
                    <a:lnR w="48768">
                      <a:solidFill>
                        <a:srgbClr val="001F5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8768">
                      <a:solidFill>
                        <a:srgbClr val="001F50"/>
                      </a:solidFill>
                      <a:prstDash val="solid"/>
                    </a:lnL>
                    <a:lnR w="9144">
                      <a:solidFill>
                        <a:srgbClr val="001F50"/>
                      </a:solidFill>
                      <a:prstDash val="solid"/>
                    </a:lnR>
                    <a:lnT w="9144">
                      <a:solidFill>
                        <a:srgbClr val="001F50"/>
                      </a:solidFill>
                      <a:prstDash val="solid"/>
                    </a:lnT>
                    <a:lnB w="9144">
                      <a:solidFill>
                        <a:srgbClr val="001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50" b="1" spc="20" dirty="0">
                          <a:latin typeface="Courier New"/>
                          <a:cs typeface="Courier New"/>
                        </a:rPr>
                        <a:t># </a:t>
                      </a:r>
                      <a:r>
                        <a:rPr sz="950" b="1" spc="15" dirty="0">
                          <a:latin typeface="Courier New"/>
                          <a:cs typeface="Courier New"/>
                        </a:rPr>
                        <a:t>CREATE LINUX, </a:t>
                      </a:r>
                      <a:r>
                        <a:rPr sz="950" b="1" spc="10" dirty="0">
                          <a:latin typeface="Courier New"/>
                          <a:cs typeface="Courier New"/>
                        </a:rPr>
                        <a:t>DIRECTORY </a:t>
                      </a:r>
                      <a:r>
                        <a:rPr sz="950" b="1" spc="15" dirty="0">
                          <a:latin typeface="Courier New"/>
                          <a:cs typeface="Courier New"/>
                        </a:rPr>
                        <a:t>AND FILE</a:t>
                      </a:r>
                      <a:r>
                        <a:rPr sz="950" b="1" spc="10" dirty="0">
                          <a:latin typeface="Courier New"/>
                          <a:cs typeface="Courier New"/>
                        </a:rPr>
                        <a:t> OBJECTS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144">
                      <a:solidFill>
                        <a:srgbClr val="001F50"/>
                      </a:solidFill>
                      <a:prstDash val="solid"/>
                    </a:lnL>
                    <a:lnR w="48768">
                      <a:solidFill>
                        <a:srgbClr val="001F5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8768">
                      <a:solidFill>
                        <a:srgbClr val="001F50"/>
                      </a:solidFill>
                      <a:prstDash val="solid"/>
                    </a:lnL>
                    <a:lnR w="9144">
                      <a:solidFill>
                        <a:srgbClr val="001F50"/>
                      </a:solidFill>
                      <a:prstDash val="solid"/>
                    </a:lnR>
                    <a:lnT w="9144">
                      <a:solidFill>
                        <a:srgbClr val="001F50"/>
                      </a:solidFill>
                      <a:prstDash val="solid"/>
                    </a:lnT>
                    <a:lnB w="9144">
                      <a:solidFill>
                        <a:srgbClr val="001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86995">
                        <a:lnSpc>
                          <a:spcPts val="1010"/>
                        </a:lnSpc>
                      </a:pPr>
                      <a:r>
                        <a:rPr sz="95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linuxFS &lt;-</a:t>
                      </a:r>
                      <a:r>
                        <a:rPr sz="950" b="1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RxNativeFileSystem()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144">
                      <a:solidFill>
                        <a:srgbClr val="001F50"/>
                      </a:solidFill>
                      <a:prstDash val="solid"/>
                    </a:lnL>
                    <a:lnR w="48768">
                      <a:solidFill>
                        <a:srgbClr val="001F5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8768">
                      <a:solidFill>
                        <a:srgbClr val="001F50"/>
                      </a:solidFill>
                      <a:prstDash val="solid"/>
                    </a:lnL>
                    <a:lnR w="9144">
                      <a:solidFill>
                        <a:srgbClr val="001F50"/>
                      </a:solidFill>
                      <a:prstDash val="solid"/>
                    </a:lnR>
                    <a:lnT w="9144">
                      <a:solidFill>
                        <a:srgbClr val="001F50"/>
                      </a:solidFill>
                      <a:prstDash val="solid"/>
                    </a:lnT>
                    <a:lnB w="9144">
                      <a:solidFill>
                        <a:srgbClr val="001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50" b="1" spc="15" dirty="0">
                          <a:latin typeface="Courier New"/>
                          <a:cs typeface="Courier New"/>
                        </a:rPr>
                        <a:t>AirlineDataSet</a:t>
                      </a:r>
                      <a:r>
                        <a:rPr sz="95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b="1" spc="15" dirty="0">
                          <a:latin typeface="Courier New"/>
                          <a:cs typeface="Courier New"/>
                        </a:rPr>
                        <a:t>&lt;-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144">
                      <a:solidFill>
                        <a:srgbClr val="001F50"/>
                      </a:solidFill>
                      <a:prstDash val="solid"/>
                    </a:lnL>
                    <a:lnR w="48768">
                      <a:solidFill>
                        <a:srgbClr val="001F5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8768">
                      <a:solidFill>
                        <a:srgbClr val="001F50"/>
                      </a:solidFill>
                      <a:prstDash val="solid"/>
                    </a:lnL>
                    <a:lnR w="9144">
                      <a:solidFill>
                        <a:srgbClr val="001F50"/>
                      </a:solidFill>
                      <a:prstDash val="solid"/>
                    </a:lnR>
                    <a:lnT w="9144">
                      <a:solidFill>
                        <a:srgbClr val="001F50"/>
                      </a:solidFill>
                      <a:prstDash val="solid"/>
                    </a:lnT>
                    <a:lnB w="9144">
                      <a:solidFill>
                        <a:srgbClr val="001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239">
                <a:tc>
                  <a:txBody>
                    <a:bodyPr/>
                    <a:lstStyle/>
                    <a:p>
                      <a:pPr marL="86995">
                        <a:lnSpc>
                          <a:spcPts val="1010"/>
                        </a:lnSpc>
                      </a:pPr>
                      <a:r>
                        <a:rPr sz="950" b="1" spc="15" dirty="0">
                          <a:latin typeface="Courier New"/>
                          <a:cs typeface="Courier New"/>
                        </a:rPr>
                        <a:t>RxXdfData(“AirlineDemoSmall.xdf”, </a:t>
                      </a:r>
                      <a:r>
                        <a:rPr sz="950" b="1" spc="10" dirty="0">
                          <a:latin typeface="Courier New"/>
                          <a:cs typeface="Courier New"/>
                        </a:rPr>
                        <a:t>fileSystem</a:t>
                      </a:r>
                      <a:r>
                        <a:rPr sz="95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b="1" spc="20" dirty="0">
                          <a:latin typeface="Courier New"/>
                          <a:cs typeface="Courier New"/>
                        </a:rPr>
                        <a:t>=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144">
                      <a:solidFill>
                        <a:srgbClr val="001F50"/>
                      </a:solidFill>
                      <a:prstDash val="solid"/>
                    </a:lnL>
                    <a:lnR w="48768">
                      <a:solidFill>
                        <a:srgbClr val="001F5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8768">
                      <a:solidFill>
                        <a:srgbClr val="001F50"/>
                      </a:solidFill>
                      <a:prstDash val="solid"/>
                    </a:lnL>
                    <a:lnR w="9144">
                      <a:solidFill>
                        <a:srgbClr val="001F50"/>
                      </a:solidFill>
                      <a:prstDash val="solid"/>
                    </a:lnR>
                    <a:lnT w="9144">
                      <a:solidFill>
                        <a:srgbClr val="001F50"/>
                      </a:solidFill>
                      <a:prstDash val="solid"/>
                    </a:lnT>
                    <a:lnB w="9144">
                      <a:solidFill>
                        <a:srgbClr val="001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4953">
                <a:tc>
                  <a:txBody>
                    <a:bodyPr/>
                    <a:lstStyle/>
                    <a:p>
                      <a:pPr marL="86995">
                        <a:lnSpc>
                          <a:spcPts val="1010"/>
                        </a:lnSpc>
                      </a:pPr>
                      <a:r>
                        <a:rPr sz="95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linuxFS</a:t>
                      </a:r>
                      <a:r>
                        <a:rPr sz="950" b="1" spc="15" dirty="0">
                          <a:latin typeface="Courier New"/>
                          <a:cs typeface="Courier New"/>
                        </a:rPr>
                        <a:t>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144">
                      <a:solidFill>
                        <a:srgbClr val="001F50"/>
                      </a:solidFill>
                      <a:prstDash val="solid"/>
                    </a:lnL>
                    <a:lnR w="48768">
                      <a:solidFill>
                        <a:srgbClr val="001F50"/>
                      </a:solidFill>
                      <a:prstDash val="solid"/>
                    </a:lnR>
                    <a:lnB w="9144">
                      <a:solidFill>
                        <a:srgbClr val="001F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8768">
                      <a:solidFill>
                        <a:srgbClr val="001F50"/>
                      </a:solidFill>
                      <a:prstDash val="solid"/>
                    </a:lnL>
                    <a:lnR w="9144">
                      <a:solidFill>
                        <a:srgbClr val="001F50"/>
                      </a:solidFill>
                      <a:prstDash val="solid"/>
                    </a:lnR>
                    <a:lnT w="9144">
                      <a:solidFill>
                        <a:srgbClr val="001F50"/>
                      </a:solidFill>
                      <a:prstDash val="solid"/>
                    </a:lnT>
                    <a:lnB w="9144">
                      <a:solidFill>
                        <a:srgbClr val="001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5949696" y="4482846"/>
            <a:ext cx="1036319" cy="236854"/>
          </a:xfrm>
          <a:custGeom>
            <a:avLst/>
            <a:gdLst/>
            <a:ahLst/>
            <a:cxnLst/>
            <a:rect l="l" t="t" r="r" b="b"/>
            <a:pathLst>
              <a:path w="1036320" h="236854">
                <a:moveTo>
                  <a:pt x="76200" y="95249"/>
                </a:moveTo>
                <a:lnTo>
                  <a:pt x="38100" y="95249"/>
                </a:lnTo>
                <a:lnTo>
                  <a:pt x="38100" y="217296"/>
                </a:lnTo>
                <a:lnTo>
                  <a:pt x="39594" y="224720"/>
                </a:lnTo>
                <a:lnTo>
                  <a:pt x="43672" y="230774"/>
                </a:lnTo>
                <a:lnTo>
                  <a:pt x="49726" y="234852"/>
                </a:lnTo>
                <a:lnTo>
                  <a:pt x="57150" y="236346"/>
                </a:lnTo>
                <a:lnTo>
                  <a:pt x="1035811" y="236346"/>
                </a:lnTo>
                <a:lnTo>
                  <a:pt x="1035811" y="217296"/>
                </a:lnTo>
                <a:lnTo>
                  <a:pt x="76200" y="217296"/>
                </a:lnTo>
                <a:lnTo>
                  <a:pt x="57150" y="198246"/>
                </a:lnTo>
                <a:lnTo>
                  <a:pt x="76200" y="198246"/>
                </a:lnTo>
                <a:lnTo>
                  <a:pt x="76200" y="95249"/>
                </a:lnTo>
                <a:close/>
              </a:path>
              <a:path w="1036320" h="236854">
                <a:moveTo>
                  <a:pt x="76200" y="198246"/>
                </a:moveTo>
                <a:lnTo>
                  <a:pt x="57150" y="198246"/>
                </a:lnTo>
                <a:lnTo>
                  <a:pt x="76200" y="217296"/>
                </a:lnTo>
                <a:lnTo>
                  <a:pt x="76200" y="198246"/>
                </a:lnTo>
                <a:close/>
              </a:path>
              <a:path w="1036320" h="236854">
                <a:moveTo>
                  <a:pt x="1035811" y="198246"/>
                </a:moveTo>
                <a:lnTo>
                  <a:pt x="76200" y="198246"/>
                </a:lnTo>
                <a:lnTo>
                  <a:pt x="76200" y="217296"/>
                </a:lnTo>
                <a:lnTo>
                  <a:pt x="1035811" y="217296"/>
                </a:lnTo>
                <a:lnTo>
                  <a:pt x="1035811" y="198246"/>
                </a:lnTo>
                <a:close/>
              </a:path>
              <a:path w="1036320" h="236854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1036320" h="236854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rgbClr val="0F7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398254" y="2157729"/>
            <a:ext cx="11182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SQL</a:t>
            </a:r>
            <a:r>
              <a:rPr sz="1800" spc="-9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Server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ct val="100000"/>
              </a:lnSpc>
            </a:pPr>
            <a:r>
              <a:rPr spc="-55" dirty="0"/>
              <a:t>The</a:t>
            </a:r>
            <a:r>
              <a:rPr spc="-220" dirty="0"/>
              <a:t> </a:t>
            </a:r>
            <a:r>
              <a:rPr spc="-80" dirty="0"/>
              <a:t>Challenge</a:t>
            </a:r>
            <a:r>
              <a:rPr spc="-240" dirty="0"/>
              <a:t> </a:t>
            </a:r>
            <a:r>
              <a:rPr spc="-95" dirty="0"/>
              <a:t>of</a:t>
            </a:r>
            <a:r>
              <a:rPr spc="-185" dirty="0"/>
              <a:t> </a:t>
            </a:r>
            <a:r>
              <a:rPr spc="-130" dirty="0"/>
              <a:t>Traditional</a:t>
            </a:r>
            <a:r>
              <a:rPr spc="-229" dirty="0"/>
              <a:t> </a:t>
            </a:r>
            <a:r>
              <a:rPr spc="-90" dirty="0"/>
              <a:t>Predictive</a:t>
            </a:r>
            <a:r>
              <a:rPr spc="-240" dirty="0"/>
              <a:t> </a:t>
            </a:r>
            <a:r>
              <a:rPr spc="-80" dirty="0"/>
              <a:t>Analytic</a:t>
            </a:r>
            <a:r>
              <a:rPr spc="-240" dirty="0"/>
              <a:t> </a:t>
            </a:r>
            <a:r>
              <a:rPr spc="-85" dirty="0"/>
              <a:t>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425462" y="1944484"/>
            <a:ext cx="61056" cy="10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9942" y="1826895"/>
            <a:ext cx="4513694" cy="248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462" y="2279764"/>
            <a:ext cx="61056" cy="10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3478" y="2162175"/>
            <a:ext cx="1732254" cy="192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7013" y="2268315"/>
            <a:ext cx="129857" cy="159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3548" y="2160142"/>
            <a:ext cx="1587627" cy="2490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462" y="2615044"/>
            <a:ext cx="61056" cy="100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589" y="2497454"/>
            <a:ext cx="1804835" cy="2482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4101" y="2603595"/>
            <a:ext cx="71704" cy="159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1488" y="2497454"/>
            <a:ext cx="2326259" cy="1926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9701" y="2769742"/>
            <a:ext cx="2539085" cy="2503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462" y="3224644"/>
            <a:ext cx="61056" cy="100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2050" y="3107054"/>
            <a:ext cx="4301020" cy="2482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701" y="3391280"/>
            <a:ext cx="910310" cy="23710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462" y="3834243"/>
            <a:ext cx="61056" cy="100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2050" y="3716654"/>
            <a:ext cx="3188373" cy="2482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7602" y="3822795"/>
            <a:ext cx="71704" cy="159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22978" y="3716654"/>
            <a:ext cx="997822" cy="2482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6589" y="3990975"/>
            <a:ext cx="1357795" cy="21310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5462" y="4443843"/>
            <a:ext cx="61056" cy="100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2050" y="4324222"/>
            <a:ext cx="3678212" cy="2503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7085" y="4598542"/>
            <a:ext cx="2968802" cy="19469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21168" y="1876044"/>
            <a:ext cx="2116835" cy="251002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16929" y="3775328"/>
            <a:ext cx="791337" cy="15011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0088" y="2702051"/>
            <a:ext cx="1321435" cy="462280"/>
          </a:xfrm>
          <a:custGeom>
            <a:avLst/>
            <a:gdLst/>
            <a:ahLst/>
            <a:cxnLst/>
            <a:rect l="l" t="t" r="r" b="b"/>
            <a:pathLst>
              <a:path w="1321434" h="462280">
                <a:moveTo>
                  <a:pt x="230885" y="0"/>
                </a:moveTo>
                <a:lnTo>
                  <a:pt x="0" y="230886"/>
                </a:lnTo>
                <a:lnTo>
                  <a:pt x="230885" y="461772"/>
                </a:lnTo>
                <a:lnTo>
                  <a:pt x="230885" y="346328"/>
                </a:lnTo>
                <a:lnTo>
                  <a:pt x="1321307" y="346328"/>
                </a:lnTo>
                <a:lnTo>
                  <a:pt x="1321307" y="115443"/>
                </a:lnTo>
                <a:lnTo>
                  <a:pt x="230885" y="115443"/>
                </a:lnTo>
                <a:lnTo>
                  <a:pt x="230885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28019" y="2767583"/>
            <a:ext cx="1252855" cy="1257300"/>
          </a:xfrm>
          <a:custGeom>
            <a:avLst/>
            <a:gdLst/>
            <a:ahLst/>
            <a:cxnLst/>
            <a:rect l="l" t="t" r="r" b="b"/>
            <a:pathLst>
              <a:path w="1252854" h="1257300">
                <a:moveTo>
                  <a:pt x="1168780" y="0"/>
                </a:moveTo>
                <a:lnTo>
                  <a:pt x="83947" y="0"/>
                </a:lnTo>
                <a:lnTo>
                  <a:pt x="51274" y="6598"/>
                </a:lnTo>
                <a:lnTo>
                  <a:pt x="24590" y="24590"/>
                </a:lnTo>
                <a:lnTo>
                  <a:pt x="6598" y="51274"/>
                </a:lnTo>
                <a:lnTo>
                  <a:pt x="0" y="83946"/>
                </a:lnTo>
                <a:lnTo>
                  <a:pt x="0" y="1173352"/>
                </a:lnTo>
                <a:lnTo>
                  <a:pt x="6598" y="1206025"/>
                </a:lnTo>
                <a:lnTo>
                  <a:pt x="24590" y="1232709"/>
                </a:lnTo>
                <a:lnTo>
                  <a:pt x="51274" y="1250701"/>
                </a:lnTo>
                <a:lnTo>
                  <a:pt x="83947" y="1257299"/>
                </a:lnTo>
                <a:lnTo>
                  <a:pt x="1168780" y="1257299"/>
                </a:lnTo>
                <a:lnTo>
                  <a:pt x="1201453" y="1250701"/>
                </a:lnTo>
                <a:lnTo>
                  <a:pt x="1228137" y="1232709"/>
                </a:lnTo>
                <a:lnTo>
                  <a:pt x="1246129" y="1206025"/>
                </a:lnTo>
                <a:lnTo>
                  <a:pt x="1252727" y="1173352"/>
                </a:lnTo>
                <a:lnTo>
                  <a:pt x="1252727" y="83946"/>
                </a:lnTo>
                <a:lnTo>
                  <a:pt x="1246129" y="51274"/>
                </a:lnTo>
                <a:lnTo>
                  <a:pt x="1228137" y="24590"/>
                </a:lnTo>
                <a:lnTo>
                  <a:pt x="1201453" y="6598"/>
                </a:lnTo>
                <a:lnTo>
                  <a:pt x="1168780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067033" y="2931884"/>
            <a:ext cx="774065" cy="575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91500"/>
              </a:lnSpc>
            </a:pPr>
            <a:r>
              <a:rPr sz="1350" spc="1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350" spc="5" dirty="0">
                <a:solidFill>
                  <a:srgbClr val="FFFFFF"/>
                </a:solidFill>
                <a:latin typeface="Segoe UI"/>
                <a:cs typeface="Segoe UI"/>
              </a:rPr>
              <a:t>edi</a:t>
            </a:r>
            <a:r>
              <a:rPr sz="1350" spc="1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350" spc="5" dirty="0">
                <a:solidFill>
                  <a:srgbClr val="FFFFFF"/>
                </a:solidFill>
                <a:latin typeface="Segoe UI"/>
                <a:cs typeface="Segoe UI"/>
              </a:rPr>
              <a:t>ti</a:t>
            </a:r>
            <a:r>
              <a:rPr sz="1350" spc="-5" dirty="0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sz="1350" spc="5" dirty="0">
                <a:solidFill>
                  <a:srgbClr val="FFFFFF"/>
                </a:solidFill>
                <a:latin typeface="Segoe UI"/>
                <a:cs typeface="Segoe UI"/>
              </a:rPr>
              <a:t>e  </a:t>
            </a:r>
            <a:r>
              <a:rPr sz="1350" spc="10" dirty="0">
                <a:solidFill>
                  <a:srgbClr val="FFFFFF"/>
                </a:solidFill>
                <a:latin typeface="Segoe UI"/>
                <a:cs typeface="Segoe UI"/>
              </a:rPr>
              <a:t>&amp; </a:t>
            </a:r>
            <a:r>
              <a:rPr sz="1350" dirty="0">
                <a:solidFill>
                  <a:srgbClr val="FFFFFF"/>
                </a:solidFill>
                <a:latin typeface="Segoe UI"/>
                <a:cs typeface="Segoe UI"/>
              </a:rPr>
              <a:t>BI  </a:t>
            </a:r>
            <a:r>
              <a:rPr sz="1350" spc="-30" dirty="0">
                <a:solidFill>
                  <a:srgbClr val="FFFFFF"/>
                </a:solidFill>
                <a:latin typeface="Segoe UI"/>
                <a:cs typeface="Segoe UI"/>
              </a:rPr>
              <a:t>App’s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45807" y="3444240"/>
            <a:ext cx="1318260" cy="478790"/>
          </a:xfrm>
          <a:custGeom>
            <a:avLst/>
            <a:gdLst/>
            <a:ahLst/>
            <a:cxnLst/>
            <a:rect l="l" t="t" r="r" b="b"/>
            <a:pathLst>
              <a:path w="1318259" h="478789">
                <a:moveTo>
                  <a:pt x="1078992" y="0"/>
                </a:moveTo>
                <a:lnTo>
                  <a:pt x="1078992" y="119634"/>
                </a:lnTo>
                <a:lnTo>
                  <a:pt x="0" y="119634"/>
                </a:lnTo>
                <a:lnTo>
                  <a:pt x="0" y="358902"/>
                </a:lnTo>
                <a:lnTo>
                  <a:pt x="1078992" y="358902"/>
                </a:lnTo>
                <a:lnTo>
                  <a:pt x="1078992" y="478536"/>
                </a:lnTo>
                <a:lnTo>
                  <a:pt x="1318260" y="239268"/>
                </a:lnTo>
                <a:lnTo>
                  <a:pt x="1078992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16211" y="2682239"/>
            <a:ext cx="1320165" cy="568960"/>
          </a:xfrm>
          <a:custGeom>
            <a:avLst/>
            <a:gdLst/>
            <a:ahLst/>
            <a:cxnLst/>
            <a:rect l="l" t="t" r="r" b="b"/>
            <a:pathLst>
              <a:path w="1320165" h="568960">
                <a:moveTo>
                  <a:pt x="284226" y="0"/>
                </a:moveTo>
                <a:lnTo>
                  <a:pt x="0" y="284225"/>
                </a:lnTo>
                <a:lnTo>
                  <a:pt x="284226" y="568451"/>
                </a:lnTo>
                <a:lnTo>
                  <a:pt x="284226" y="426338"/>
                </a:lnTo>
                <a:lnTo>
                  <a:pt x="1319784" y="426338"/>
                </a:lnTo>
                <a:lnTo>
                  <a:pt x="1319784" y="142112"/>
                </a:lnTo>
                <a:lnTo>
                  <a:pt x="284226" y="142112"/>
                </a:lnTo>
                <a:lnTo>
                  <a:pt x="284226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79280" y="3400044"/>
            <a:ext cx="1318260" cy="559435"/>
          </a:xfrm>
          <a:custGeom>
            <a:avLst/>
            <a:gdLst/>
            <a:ahLst/>
            <a:cxnLst/>
            <a:rect l="l" t="t" r="r" b="b"/>
            <a:pathLst>
              <a:path w="1318259" h="559435">
                <a:moveTo>
                  <a:pt x="1038605" y="0"/>
                </a:moveTo>
                <a:lnTo>
                  <a:pt x="1038605" y="139826"/>
                </a:lnTo>
                <a:lnTo>
                  <a:pt x="0" y="139826"/>
                </a:lnTo>
                <a:lnTo>
                  <a:pt x="0" y="419480"/>
                </a:lnTo>
                <a:lnTo>
                  <a:pt x="1038605" y="419480"/>
                </a:lnTo>
                <a:lnTo>
                  <a:pt x="1038605" y="559307"/>
                </a:lnTo>
                <a:lnTo>
                  <a:pt x="1318260" y="279653"/>
                </a:lnTo>
                <a:lnTo>
                  <a:pt x="1038605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387967" y="5144008"/>
            <a:ext cx="1186180" cy="652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89"/>
              </a:lnSpc>
            </a:pPr>
            <a:r>
              <a:rPr sz="1550" spc="-10" dirty="0">
                <a:solidFill>
                  <a:srgbClr val="505050"/>
                </a:solidFill>
                <a:latin typeface="Segoe UI"/>
                <a:cs typeface="Segoe UI"/>
              </a:rPr>
              <a:t>Vendor </a:t>
            </a:r>
            <a:r>
              <a:rPr sz="1550" spc="5" dirty="0">
                <a:solidFill>
                  <a:srgbClr val="505050"/>
                </a:solidFill>
                <a:latin typeface="Segoe UI"/>
                <a:cs typeface="Segoe UI"/>
              </a:rPr>
              <a:t>File  Analytic</a:t>
            </a:r>
            <a:r>
              <a:rPr sz="1550" spc="-85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550" spc="10" dirty="0">
                <a:solidFill>
                  <a:srgbClr val="505050"/>
                </a:solidFill>
                <a:latin typeface="Segoe UI"/>
                <a:cs typeface="Segoe UI"/>
              </a:rPr>
              <a:t>Data  </a:t>
            </a:r>
            <a:r>
              <a:rPr sz="1550" spc="-10" dirty="0">
                <a:solidFill>
                  <a:srgbClr val="505050"/>
                </a:solidFill>
                <a:latin typeface="Segoe UI"/>
                <a:cs typeface="Segoe UI"/>
              </a:rPr>
              <a:t>Store</a:t>
            </a:r>
            <a:endParaRPr sz="155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72959" y="2787396"/>
            <a:ext cx="63373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solidFill>
                  <a:srgbClr val="FFFFFF"/>
                </a:solidFill>
                <a:latin typeface="Segoe UI"/>
                <a:cs typeface="Segoe UI"/>
              </a:rPr>
              <a:t>Que</a:t>
            </a:r>
            <a:r>
              <a:rPr sz="1750" spc="6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endParaRPr sz="175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48270" y="3550539"/>
            <a:ext cx="486409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endParaRPr sz="175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79609" y="2818384"/>
            <a:ext cx="81851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4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equest</a:t>
            </a:r>
            <a:endParaRPr sz="175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665334" y="3538982"/>
            <a:ext cx="71818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5" dirty="0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endParaRPr sz="1750">
              <a:latin typeface="Segoe UI"/>
              <a:cs typeface="Segoe U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804147" y="4131564"/>
            <a:ext cx="449580" cy="862965"/>
          </a:xfrm>
          <a:custGeom>
            <a:avLst/>
            <a:gdLst/>
            <a:ahLst/>
            <a:cxnLst/>
            <a:rect l="l" t="t" r="r" b="b"/>
            <a:pathLst>
              <a:path w="449579" h="862964">
                <a:moveTo>
                  <a:pt x="449579" y="637794"/>
                </a:moveTo>
                <a:lnTo>
                  <a:pt x="0" y="637794"/>
                </a:lnTo>
                <a:lnTo>
                  <a:pt x="224790" y="862584"/>
                </a:lnTo>
                <a:lnTo>
                  <a:pt x="449579" y="637794"/>
                </a:lnTo>
                <a:close/>
              </a:path>
              <a:path w="449579" h="862964">
                <a:moveTo>
                  <a:pt x="337184" y="0"/>
                </a:moveTo>
                <a:lnTo>
                  <a:pt x="112395" y="0"/>
                </a:lnTo>
                <a:lnTo>
                  <a:pt x="112395" y="637794"/>
                </a:lnTo>
                <a:lnTo>
                  <a:pt x="337184" y="637794"/>
                </a:lnTo>
                <a:lnTo>
                  <a:pt x="337184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885065" y="4238371"/>
            <a:ext cx="249554" cy="5594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750" spc="-5" dirty="0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endParaRPr sz="1750">
              <a:latin typeface="Segoe UI"/>
              <a:cs typeface="Segoe U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313419" y="4142232"/>
            <a:ext cx="449580" cy="797560"/>
          </a:xfrm>
          <a:custGeom>
            <a:avLst/>
            <a:gdLst/>
            <a:ahLst/>
            <a:cxnLst/>
            <a:rect l="l" t="t" r="r" b="b"/>
            <a:pathLst>
              <a:path w="449579" h="797560">
                <a:moveTo>
                  <a:pt x="337184" y="224790"/>
                </a:moveTo>
                <a:lnTo>
                  <a:pt x="112395" y="224790"/>
                </a:lnTo>
                <a:lnTo>
                  <a:pt x="112395" y="797052"/>
                </a:lnTo>
                <a:lnTo>
                  <a:pt x="337184" y="797052"/>
                </a:lnTo>
                <a:lnTo>
                  <a:pt x="337184" y="224790"/>
                </a:lnTo>
                <a:close/>
              </a:path>
              <a:path w="449579" h="797560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407164" y="4313935"/>
            <a:ext cx="249554" cy="5168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750" spc="-5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ead</a:t>
            </a:r>
            <a:endParaRPr sz="175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98058" y="3757929"/>
            <a:ext cx="928369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solidFill>
                  <a:srgbClr val="505050"/>
                </a:solidFill>
                <a:latin typeface="Segoe UI"/>
                <a:cs typeface="Segoe UI"/>
              </a:rPr>
              <a:t>Databases</a:t>
            </a:r>
            <a:endParaRPr sz="1550">
              <a:latin typeface="Segoe UI"/>
              <a:cs typeface="Segoe U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829300" y="2975482"/>
            <a:ext cx="940435" cy="831850"/>
          </a:xfrm>
          <a:custGeom>
            <a:avLst/>
            <a:gdLst/>
            <a:ahLst/>
            <a:cxnLst/>
            <a:rect l="l" t="t" r="r" b="b"/>
            <a:pathLst>
              <a:path w="940434" h="831850">
                <a:moveTo>
                  <a:pt x="0" y="0"/>
                </a:moveTo>
                <a:lnTo>
                  <a:pt x="0" y="699769"/>
                </a:lnTo>
                <a:lnTo>
                  <a:pt x="5096" y="719239"/>
                </a:lnTo>
                <a:lnTo>
                  <a:pt x="43688" y="755306"/>
                </a:lnTo>
                <a:lnTo>
                  <a:pt x="115301" y="786188"/>
                </a:lnTo>
                <a:lnTo>
                  <a:pt x="161675" y="799177"/>
                </a:lnTo>
                <a:lnTo>
                  <a:pt x="214125" y="810260"/>
                </a:lnTo>
                <a:lnTo>
                  <a:pt x="271924" y="819234"/>
                </a:lnTo>
                <a:lnTo>
                  <a:pt x="334346" y="825895"/>
                </a:lnTo>
                <a:lnTo>
                  <a:pt x="400665" y="830041"/>
                </a:lnTo>
                <a:lnTo>
                  <a:pt x="470153" y="831468"/>
                </a:lnTo>
                <a:lnTo>
                  <a:pt x="539642" y="830041"/>
                </a:lnTo>
                <a:lnTo>
                  <a:pt x="605961" y="825895"/>
                </a:lnTo>
                <a:lnTo>
                  <a:pt x="668383" y="819234"/>
                </a:lnTo>
                <a:lnTo>
                  <a:pt x="726182" y="810260"/>
                </a:lnTo>
                <a:lnTo>
                  <a:pt x="778632" y="799177"/>
                </a:lnTo>
                <a:lnTo>
                  <a:pt x="825006" y="786188"/>
                </a:lnTo>
                <a:lnTo>
                  <a:pt x="864577" y="771497"/>
                </a:lnTo>
                <a:lnTo>
                  <a:pt x="920406" y="737819"/>
                </a:lnTo>
                <a:lnTo>
                  <a:pt x="940307" y="699769"/>
                </a:lnTo>
                <a:lnTo>
                  <a:pt x="940307" y="131699"/>
                </a:lnTo>
                <a:lnTo>
                  <a:pt x="470153" y="131699"/>
                </a:lnTo>
                <a:lnTo>
                  <a:pt x="400665" y="130271"/>
                </a:lnTo>
                <a:lnTo>
                  <a:pt x="334346" y="126125"/>
                </a:lnTo>
                <a:lnTo>
                  <a:pt x="271924" y="119464"/>
                </a:lnTo>
                <a:lnTo>
                  <a:pt x="214125" y="110490"/>
                </a:lnTo>
                <a:lnTo>
                  <a:pt x="161675" y="99407"/>
                </a:lnTo>
                <a:lnTo>
                  <a:pt x="115301" y="86418"/>
                </a:lnTo>
                <a:lnTo>
                  <a:pt x="75730" y="71727"/>
                </a:lnTo>
                <a:lnTo>
                  <a:pt x="19901" y="38049"/>
                </a:lnTo>
                <a:lnTo>
                  <a:pt x="5096" y="19469"/>
                </a:lnTo>
                <a:lnTo>
                  <a:pt x="0" y="0"/>
                </a:lnTo>
                <a:close/>
              </a:path>
              <a:path w="940434" h="831850">
                <a:moveTo>
                  <a:pt x="940307" y="0"/>
                </a:moveTo>
                <a:lnTo>
                  <a:pt x="920406" y="38049"/>
                </a:lnTo>
                <a:lnTo>
                  <a:pt x="864577" y="71727"/>
                </a:lnTo>
                <a:lnTo>
                  <a:pt x="825006" y="86418"/>
                </a:lnTo>
                <a:lnTo>
                  <a:pt x="778632" y="99407"/>
                </a:lnTo>
                <a:lnTo>
                  <a:pt x="726182" y="110490"/>
                </a:lnTo>
                <a:lnTo>
                  <a:pt x="668383" y="119464"/>
                </a:lnTo>
                <a:lnTo>
                  <a:pt x="605961" y="126125"/>
                </a:lnTo>
                <a:lnTo>
                  <a:pt x="539642" y="130271"/>
                </a:lnTo>
                <a:lnTo>
                  <a:pt x="470153" y="131699"/>
                </a:lnTo>
                <a:lnTo>
                  <a:pt x="940307" y="131699"/>
                </a:lnTo>
                <a:lnTo>
                  <a:pt x="940307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29300" y="2843783"/>
            <a:ext cx="940435" cy="263525"/>
          </a:xfrm>
          <a:custGeom>
            <a:avLst/>
            <a:gdLst/>
            <a:ahLst/>
            <a:cxnLst/>
            <a:rect l="l" t="t" r="r" b="b"/>
            <a:pathLst>
              <a:path w="940434" h="263525">
                <a:moveTo>
                  <a:pt x="470153" y="0"/>
                </a:moveTo>
                <a:lnTo>
                  <a:pt x="400665" y="1427"/>
                </a:lnTo>
                <a:lnTo>
                  <a:pt x="334346" y="5573"/>
                </a:lnTo>
                <a:lnTo>
                  <a:pt x="271924" y="12234"/>
                </a:lnTo>
                <a:lnTo>
                  <a:pt x="214125" y="21208"/>
                </a:lnTo>
                <a:lnTo>
                  <a:pt x="161675" y="32291"/>
                </a:lnTo>
                <a:lnTo>
                  <a:pt x="115301" y="45280"/>
                </a:lnTo>
                <a:lnTo>
                  <a:pt x="75730" y="59971"/>
                </a:lnTo>
                <a:lnTo>
                  <a:pt x="19901" y="93649"/>
                </a:lnTo>
                <a:lnTo>
                  <a:pt x="0" y="131699"/>
                </a:lnTo>
                <a:lnTo>
                  <a:pt x="5096" y="151168"/>
                </a:lnTo>
                <a:lnTo>
                  <a:pt x="43688" y="187235"/>
                </a:lnTo>
                <a:lnTo>
                  <a:pt x="115301" y="218117"/>
                </a:lnTo>
                <a:lnTo>
                  <a:pt x="161675" y="231106"/>
                </a:lnTo>
                <a:lnTo>
                  <a:pt x="214125" y="242189"/>
                </a:lnTo>
                <a:lnTo>
                  <a:pt x="271924" y="251163"/>
                </a:lnTo>
                <a:lnTo>
                  <a:pt x="334346" y="257824"/>
                </a:lnTo>
                <a:lnTo>
                  <a:pt x="400665" y="261970"/>
                </a:lnTo>
                <a:lnTo>
                  <a:pt x="470153" y="263398"/>
                </a:lnTo>
                <a:lnTo>
                  <a:pt x="539642" y="261970"/>
                </a:lnTo>
                <a:lnTo>
                  <a:pt x="605961" y="257824"/>
                </a:lnTo>
                <a:lnTo>
                  <a:pt x="668383" y="251163"/>
                </a:lnTo>
                <a:lnTo>
                  <a:pt x="726182" y="242189"/>
                </a:lnTo>
                <a:lnTo>
                  <a:pt x="778632" y="231106"/>
                </a:lnTo>
                <a:lnTo>
                  <a:pt x="825006" y="218117"/>
                </a:lnTo>
                <a:lnTo>
                  <a:pt x="864577" y="203426"/>
                </a:lnTo>
                <a:lnTo>
                  <a:pt x="920406" y="169748"/>
                </a:lnTo>
                <a:lnTo>
                  <a:pt x="940307" y="131699"/>
                </a:lnTo>
                <a:lnTo>
                  <a:pt x="935211" y="112229"/>
                </a:lnTo>
                <a:lnTo>
                  <a:pt x="896619" y="76162"/>
                </a:lnTo>
                <a:lnTo>
                  <a:pt x="825006" y="45280"/>
                </a:lnTo>
                <a:lnTo>
                  <a:pt x="778632" y="32291"/>
                </a:lnTo>
                <a:lnTo>
                  <a:pt x="726182" y="21208"/>
                </a:lnTo>
                <a:lnTo>
                  <a:pt x="668383" y="12234"/>
                </a:lnTo>
                <a:lnTo>
                  <a:pt x="605961" y="5573"/>
                </a:lnTo>
                <a:lnTo>
                  <a:pt x="539642" y="1427"/>
                </a:lnTo>
                <a:lnTo>
                  <a:pt x="470153" y="0"/>
                </a:lnTo>
                <a:close/>
              </a:path>
            </a:pathLst>
          </a:custGeom>
          <a:solidFill>
            <a:srgbClr val="667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34756" y="5125592"/>
            <a:ext cx="939165" cy="831850"/>
          </a:xfrm>
          <a:custGeom>
            <a:avLst/>
            <a:gdLst/>
            <a:ahLst/>
            <a:cxnLst/>
            <a:rect l="l" t="t" r="r" b="b"/>
            <a:pathLst>
              <a:path w="939165" h="831850">
                <a:moveTo>
                  <a:pt x="0" y="0"/>
                </a:moveTo>
                <a:lnTo>
                  <a:pt x="0" y="700239"/>
                </a:lnTo>
                <a:lnTo>
                  <a:pt x="5090" y="719670"/>
                </a:lnTo>
                <a:lnTo>
                  <a:pt x="43631" y="755670"/>
                </a:lnTo>
                <a:lnTo>
                  <a:pt x="115144" y="786503"/>
                </a:lnTo>
                <a:lnTo>
                  <a:pt x="161448" y="799473"/>
                </a:lnTo>
                <a:lnTo>
                  <a:pt x="213816" y="810540"/>
                </a:lnTo>
                <a:lnTo>
                  <a:pt x="271521" y="819503"/>
                </a:lnTo>
                <a:lnTo>
                  <a:pt x="333836" y="826156"/>
                </a:lnTo>
                <a:lnTo>
                  <a:pt x="400035" y="830297"/>
                </a:lnTo>
                <a:lnTo>
                  <a:pt x="469392" y="831722"/>
                </a:lnTo>
                <a:lnTo>
                  <a:pt x="538748" y="830297"/>
                </a:lnTo>
                <a:lnTo>
                  <a:pt x="604947" y="826156"/>
                </a:lnTo>
                <a:lnTo>
                  <a:pt x="667262" y="819503"/>
                </a:lnTo>
                <a:lnTo>
                  <a:pt x="724967" y="810540"/>
                </a:lnTo>
                <a:lnTo>
                  <a:pt x="777335" y="799473"/>
                </a:lnTo>
                <a:lnTo>
                  <a:pt x="823639" y="786503"/>
                </a:lnTo>
                <a:lnTo>
                  <a:pt x="863154" y="771834"/>
                </a:lnTo>
                <a:lnTo>
                  <a:pt x="918907" y="738214"/>
                </a:lnTo>
                <a:lnTo>
                  <a:pt x="938784" y="700239"/>
                </a:lnTo>
                <a:lnTo>
                  <a:pt x="938784" y="131571"/>
                </a:lnTo>
                <a:lnTo>
                  <a:pt x="469392" y="131571"/>
                </a:lnTo>
                <a:lnTo>
                  <a:pt x="400035" y="130144"/>
                </a:lnTo>
                <a:lnTo>
                  <a:pt x="333836" y="125999"/>
                </a:lnTo>
                <a:lnTo>
                  <a:pt x="271521" y="119339"/>
                </a:lnTo>
                <a:lnTo>
                  <a:pt x="213816" y="110369"/>
                </a:lnTo>
                <a:lnTo>
                  <a:pt x="161448" y="99292"/>
                </a:lnTo>
                <a:lnTo>
                  <a:pt x="115144" y="86312"/>
                </a:lnTo>
                <a:lnTo>
                  <a:pt x="75629" y="71632"/>
                </a:lnTo>
                <a:lnTo>
                  <a:pt x="19876" y="37991"/>
                </a:lnTo>
                <a:lnTo>
                  <a:pt x="5090" y="19437"/>
                </a:lnTo>
                <a:lnTo>
                  <a:pt x="0" y="0"/>
                </a:lnTo>
                <a:close/>
              </a:path>
              <a:path w="939165" h="831850">
                <a:moveTo>
                  <a:pt x="938784" y="0"/>
                </a:moveTo>
                <a:lnTo>
                  <a:pt x="918907" y="37991"/>
                </a:lnTo>
                <a:lnTo>
                  <a:pt x="863154" y="71632"/>
                </a:lnTo>
                <a:lnTo>
                  <a:pt x="823639" y="86312"/>
                </a:lnTo>
                <a:lnTo>
                  <a:pt x="777335" y="99292"/>
                </a:lnTo>
                <a:lnTo>
                  <a:pt x="724967" y="110369"/>
                </a:lnTo>
                <a:lnTo>
                  <a:pt x="667262" y="119339"/>
                </a:lnTo>
                <a:lnTo>
                  <a:pt x="604947" y="125999"/>
                </a:lnTo>
                <a:lnTo>
                  <a:pt x="538748" y="130144"/>
                </a:lnTo>
                <a:lnTo>
                  <a:pt x="469392" y="131571"/>
                </a:lnTo>
                <a:lnTo>
                  <a:pt x="938784" y="131571"/>
                </a:lnTo>
                <a:lnTo>
                  <a:pt x="938784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34756" y="4994147"/>
            <a:ext cx="939165" cy="263525"/>
          </a:xfrm>
          <a:custGeom>
            <a:avLst/>
            <a:gdLst/>
            <a:ahLst/>
            <a:cxnLst/>
            <a:rect l="l" t="t" r="r" b="b"/>
            <a:pathLst>
              <a:path w="939165" h="263525">
                <a:moveTo>
                  <a:pt x="469392" y="0"/>
                </a:moveTo>
                <a:lnTo>
                  <a:pt x="400035" y="1426"/>
                </a:lnTo>
                <a:lnTo>
                  <a:pt x="333836" y="5571"/>
                </a:lnTo>
                <a:lnTo>
                  <a:pt x="271521" y="12229"/>
                </a:lnTo>
                <a:lnTo>
                  <a:pt x="213816" y="21196"/>
                </a:lnTo>
                <a:lnTo>
                  <a:pt x="161448" y="32267"/>
                </a:lnTo>
                <a:lnTo>
                  <a:pt x="115144" y="45239"/>
                </a:lnTo>
                <a:lnTo>
                  <a:pt x="75629" y="59906"/>
                </a:lnTo>
                <a:lnTo>
                  <a:pt x="19876" y="93510"/>
                </a:lnTo>
                <a:lnTo>
                  <a:pt x="0" y="131444"/>
                </a:lnTo>
                <a:lnTo>
                  <a:pt x="5090" y="150882"/>
                </a:lnTo>
                <a:lnTo>
                  <a:pt x="43631" y="186903"/>
                </a:lnTo>
                <a:lnTo>
                  <a:pt x="115144" y="217757"/>
                </a:lnTo>
                <a:lnTo>
                  <a:pt x="161448" y="230737"/>
                </a:lnTo>
                <a:lnTo>
                  <a:pt x="213816" y="241814"/>
                </a:lnTo>
                <a:lnTo>
                  <a:pt x="271521" y="250784"/>
                </a:lnTo>
                <a:lnTo>
                  <a:pt x="333836" y="257444"/>
                </a:lnTo>
                <a:lnTo>
                  <a:pt x="400035" y="261589"/>
                </a:lnTo>
                <a:lnTo>
                  <a:pt x="469392" y="263016"/>
                </a:lnTo>
                <a:lnTo>
                  <a:pt x="538748" y="261589"/>
                </a:lnTo>
                <a:lnTo>
                  <a:pt x="604947" y="257444"/>
                </a:lnTo>
                <a:lnTo>
                  <a:pt x="667262" y="250784"/>
                </a:lnTo>
                <a:lnTo>
                  <a:pt x="724967" y="241814"/>
                </a:lnTo>
                <a:lnTo>
                  <a:pt x="777335" y="230737"/>
                </a:lnTo>
                <a:lnTo>
                  <a:pt x="823639" y="217757"/>
                </a:lnTo>
                <a:lnTo>
                  <a:pt x="863154" y="203077"/>
                </a:lnTo>
                <a:lnTo>
                  <a:pt x="918907" y="169436"/>
                </a:lnTo>
                <a:lnTo>
                  <a:pt x="938784" y="131444"/>
                </a:lnTo>
                <a:lnTo>
                  <a:pt x="933693" y="112038"/>
                </a:lnTo>
                <a:lnTo>
                  <a:pt x="895152" y="76064"/>
                </a:lnTo>
                <a:lnTo>
                  <a:pt x="823639" y="45239"/>
                </a:lnTo>
                <a:lnTo>
                  <a:pt x="777335" y="32267"/>
                </a:lnTo>
                <a:lnTo>
                  <a:pt x="724967" y="21196"/>
                </a:lnTo>
                <a:lnTo>
                  <a:pt x="667262" y="12229"/>
                </a:lnTo>
                <a:lnTo>
                  <a:pt x="604947" y="5571"/>
                </a:lnTo>
                <a:lnTo>
                  <a:pt x="538748" y="1426"/>
                </a:lnTo>
                <a:lnTo>
                  <a:pt x="469392" y="0"/>
                </a:lnTo>
                <a:close/>
              </a:path>
            </a:pathLst>
          </a:custGeom>
          <a:solidFill>
            <a:srgbClr val="66799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488" y="1464690"/>
            <a:ext cx="6196965" cy="1736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0" spc="-10" dirty="0">
                <a:solidFill>
                  <a:srgbClr val="505050"/>
                </a:solidFill>
                <a:latin typeface="Segoe UI Light"/>
                <a:cs typeface="Segoe UI Light"/>
              </a:rPr>
              <a:t>Leverage </a:t>
            </a:r>
            <a:r>
              <a:rPr sz="2200" b="0" spc="-5" dirty="0">
                <a:solidFill>
                  <a:srgbClr val="505050"/>
                </a:solidFill>
                <a:latin typeface="Segoe UI Light"/>
                <a:cs typeface="Segoe UI Light"/>
              </a:rPr>
              <a:t>Full </a:t>
            </a:r>
            <a:r>
              <a:rPr sz="2200" b="0" spc="-10" dirty="0">
                <a:solidFill>
                  <a:srgbClr val="505050"/>
                </a:solidFill>
                <a:latin typeface="Segoe UI Light"/>
                <a:cs typeface="Segoe UI Light"/>
              </a:rPr>
              <a:t>Capability </a:t>
            </a:r>
            <a:r>
              <a:rPr sz="2200" b="0" spc="-30" dirty="0">
                <a:solidFill>
                  <a:srgbClr val="505050"/>
                </a:solidFill>
                <a:latin typeface="Segoe UI Light"/>
                <a:cs typeface="Segoe UI Light"/>
              </a:rPr>
              <a:t>of</a:t>
            </a:r>
            <a:r>
              <a:rPr sz="2200" b="0" spc="8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200" b="0" spc="-10" dirty="0">
                <a:solidFill>
                  <a:srgbClr val="505050"/>
                </a:solidFill>
                <a:latin typeface="Segoe UI Light"/>
                <a:cs typeface="Segoe UI Light"/>
              </a:rPr>
              <a:t>R:</a:t>
            </a:r>
            <a:endParaRPr sz="2200">
              <a:latin typeface="Segoe UI Light"/>
              <a:cs typeface="Segoe UI Light"/>
            </a:endParaRPr>
          </a:p>
          <a:p>
            <a:pPr marL="585470" indent="-237490">
              <a:lnSpc>
                <a:spcPct val="100000"/>
              </a:lnSpc>
              <a:spcBef>
                <a:spcPts val="434"/>
              </a:spcBef>
              <a:buSzPct val="88888"/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Rich </a:t>
            </a:r>
            <a:r>
              <a:rPr sz="1800" spc="-10" dirty="0">
                <a:solidFill>
                  <a:srgbClr val="505050"/>
                </a:solidFill>
                <a:latin typeface="Segoe UI"/>
                <a:cs typeface="Segoe UI"/>
              </a:rPr>
              <a:t>Statistical, </a:t>
            </a: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Visualization </a:t>
            </a:r>
            <a:r>
              <a:rPr sz="1800" dirty="0">
                <a:solidFill>
                  <a:srgbClr val="505050"/>
                </a:solidFill>
                <a:latin typeface="Segoe UI"/>
                <a:cs typeface="Segoe UI"/>
              </a:rPr>
              <a:t>&amp; </a:t>
            </a:r>
            <a:r>
              <a:rPr sz="1800" spc="-10" dirty="0">
                <a:solidFill>
                  <a:srgbClr val="505050"/>
                </a:solidFill>
                <a:latin typeface="Segoe UI"/>
                <a:cs typeface="Segoe UI"/>
              </a:rPr>
              <a:t>Predictive</a:t>
            </a:r>
            <a:r>
              <a:rPr sz="1800" spc="5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505050"/>
                </a:solidFill>
                <a:latin typeface="Segoe UI"/>
                <a:cs typeface="Segoe UI"/>
              </a:rPr>
              <a:t>Analytics</a:t>
            </a:r>
            <a:endParaRPr sz="1800">
              <a:latin typeface="Segoe UI"/>
              <a:cs typeface="Segoe UI"/>
            </a:endParaRPr>
          </a:p>
          <a:p>
            <a:pPr marL="585470" indent="-237490">
              <a:lnSpc>
                <a:spcPct val="100000"/>
              </a:lnSpc>
              <a:spcBef>
                <a:spcPts val="430"/>
              </a:spcBef>
              <a:buSzPct val="88888"/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1800" dirty="0">
                <a:solidFill>
                  <a:srgbClr val="505050"/>
                </a:solidFill>
                <a:latin typeface="Segoe UI"/>
                <a:cs typeface="Segoe UI"/>
              </a:rPr>
              <a:t>A </a:t>
            </a:r>
            <a:r>
              <a:rPr sz="1800" spc="-10" dirty="0">
                <a:solidFill>
                  <a:srgbClr val="505050"/>
                </a:solidFill>
                <a:latin typeface="Segoe UI"/>
                <a:cs typeface="Segoe UI"/>
              </a:rPr>
              <a:t>Large </a:t>
            </a:r>
            <a:r>
              <a:rPr sz="1800" dirty="0">
                <a:solidFill>
                  <a:srgbClr val="505050"/>
                </a:solidFill>
                <a:latin typeface="Segoe UI"/>
                <a:cs typeface="Segoe UI"/>
              </a:rPr>
              <a:t>and </a:t>
            </a: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Growing Skill</a:t>
            </a:r>
            <a:r>
              <a:rPr sz="1800" spc="-80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Base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200" b="0" spc="-5" dirty="0">
                <a:solidFill>
                  <a:srgbClr val="505050"/>
                </a:solidFill>
                <a:latin typeface="Segoe UI Light"/>
                <a:cs typeface="Segoe UI Light"/>
              </a:rPr>
              <a:t>… including </a:t>
            </a:r>
            <a:r>
              <a:rPr sz="2200" b="0" spc="-10" dirty="0">
                <a:solidFill>
                  <a:srgbClr val="505050"/>
                </a:solidFill>
                <a:latin typeface="Segoe UI Light"/>
                <a:cs typeface="Segoe UI Light"/>
              </a:rPr>
              <a:t>Microsoft </a:t>
            </a:r>
            <a:r>
              <a:rPr sz="2200" b="0" spc="-5" dirty="0">
                <a:solidFill>
                  <a:srgbClr val="505050"/>
                </a:solidFill>
                <a:latin typeface="Segoe UI Light"/>
                <a:cs typeface="Segoe UI Light"/>
              </a:rPr>
              <a:t>R </a:t>
            </a:r>
            <a:r>
              <a:rPr sz="2200" b="0" spc="15" dirty="0">
                <a:solidFill>
                  <a:srgbClr val="505050"/>
                </a:solidFill>
                <a:latin typeface="Segoe UI Light"/>
                <a:cs typeface="Segoe UI Light"/>
              </a:rPr>
              <a:t>Servers </a:t>
            </a:r>
            <a:r>
              <a:rPr sz="2200" b="0" dirty="0">
                <a:solidFill>
                  <a:srgbClr val="505050"/>
                </a:solidFill>
                <a:latin typeface="Segoe UI Light"/>
                <a:cs typeface="Segoe UI Light"/>
              </a:rPr>
              <a:t>Big </a:t>
            </a:r>
            <a:r>
              <a:rPr sz="2200" b="0" spc="-10" dirty="0">
                <a:solidFill>
                  <a:srgbClr val="505050"/>
                </a:solidFill>
                <a:latin typeface="Segoe UI Light"/>
                <a:cs typeface="Segoe UI Light"/>
              </a:rPr>
              <a:t>Data</a:t>
            </a:r>
            <a:r>
              <a:rPr sz="2200" b="0" spc="75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200" b="0" spc="-5" dirty="0">
                <a:solidFill>
                  <a:srgbClr val="505050"/>
                </a:solidFill>
                <a:latin typeface="Segoe UI Light"/>
                <a:cs typeface="Segoe UI Light"/>
              </a:rPr>
              <a:t>Capabilities:</a:t>
            </a:r>
            <a:endParaRPr sz="2200">
              <a:latin typeface="Segoe UI Light"/>
              <a:cs typeface="Segoe UI Light"/>
            </a:endParaRPr>
          </a:p>
          <a:p>
            <a:pPr marL="585470" indent="-237490">
              <a:lnSpc>
                <a:spcPct val="100000"/>
              </a:lnSpc>
              <a:spcBef>
                <a:spcPts val="434"/>
              </a:spcBef>
              <a:buSzPct val="88888"/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Scalable</a:t>
            </a:r>
            <a:r>
              <a:rPr sz="1800" spc="-90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Computation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488" y="3245484"/>
            <a:ext cx="6296660" cy="273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5470" indent="-237490">
              <a:lnSpc>
                <a:spcPct val="100000"/>
              </a:lnSpc>
              <a:buSzPct val="88888"/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Scalable Data</a:t>
            </a:r>
            <a:r>
              <a:rPr sz="1800" spc="-75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Size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b="0" spc="-5" dirty="0">
                <a:solidFill>
                  <a:srgbClr val="505050"/>
                </a:solidFill>
                <a:latin typeface="Segoe UI Light"/>
                <a:cs typeface="Segoe UI Light"/>
              </a:rPr>
              <a:t>… all Running</a:t>
            </a:r>
            <a:r>
              <a:rPr sz="2200" b="0" spc="-25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200" b="0" spc="-10" dirty="0">
                <a:solidFill>
                  <a:srgbClr val="505050"/>
                </a:solidFill>
                <a:latin typeface="Segoe UI Light"/>
                <a:cs typeface="Segoe UI Light"/>
              </a:rPr>
              <a:t>In-Database:</a:t>
            </a:r>
            <a:endParaRPr sz="2200">
              <a:latin typeface="Segoe UI Light"/>
              <a:cs typeface="Segoe UI Light"/>
            </a:endParaRPr>
          </a:p>
          <a:p>
            <a:pPr marL="585470" indent="-237490">
              <a:lnSpc>
                <a:spcPct val="100000"/>
              </a:lnSpc>
              <a:spcBef>
                <a:spcPts val="434"/>
              </a:spcBef>
              <a:buSzPct val="88888"/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Divide </a:t>
            </a:r>
            <a:r>
              <a:rPr sz="1800" spc="-15" dirty="0">
                <a:solidFill>
                  <a:srgbClr val="505050"/>
                </a:solidFill>
                <a:latin typeface="Segoe UI"/>
                <a:cs typeface="Segoe UI"/>
              </a:rPr>
              <a:t>Work </a:t>
            </a:r>
            <a:r>
              <a:rPr sz="1800" spc="-10" dirty="0">
                <a:solidFill>
                  <a:srgbClr val="505050"/>
                </a:solidFill>
                <a:latin typeface="Segoe UI"/>
                <a:cs typeface="Segoe UI"/>
              </a:rPr>
              <a:t>Between </a:t>
            </a: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Data Scientists </a:t>
            </a:r>
            <a:r>
              <a:rPr sz="1800" dirty="0">
                <a:solidFill>
                  <a:srgbClr val="505050"/>
                </a:solidFill>
                <a:latin typeface="Segoe UI"/>
                <a:cs typeface="Segoe UI"/>
              </a:rPr>
              <a:t>and </a:t>
            </a: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Data</a:t>
            </a:r>
            <a:r>
              <a:rPr sz="1800" spc="30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Engineers</a:t>
            </a:r>
            <a:endParaRPr sz="1800">
              <a:latin typeface="Segoe UI"/>
              <a:cs typeface="Segoe UI"/>
            </a:endParaRPr>
          </a:p>
          <a:p>
            <a:pPr marL="585470" indent="-237490">
              <a:lnSpc>
                <a:spcPct val="100000"/>
              </a:lnSpc>
              <a:spcBef>
                <a:spcPts val="434"/>
              </a:spcBef>
              <a:buSzPct val="88888"/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1800" spc="-15" dirty="0">
                <a:solidFill>
                  <a:srgbClr val="505050"/>
                </a:solidFill>
                <a:latin typeface="Segoe UI"/>
                <a:cs typeface="Segoe UI"/>
              </a:rPr>
              <a:t>Reduce </a:t>
            </a: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Data</a:t>
            </a:r>
            <a:r>
              <a:rPr sz="1800" spc="-45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Duplication</a:t>
            </a:r>
            <a:endParaRPr sz="1800">
              <a:latin typeface="Segoe UI"/>
              <a:cs typeface="Segoe UI"/>
            </a:endParaRPr>
          </a:p>
          <a:p>
            <a:pPr marL="585470" indent="-237490">
              <a:lnSpc>
                <a:spcPct val="100000"/>
              </a:lnSpc>
              <a:spcBef>
                <a:spcPts val="430"/>
              </a:spcBef>
              <a:buSzPct val="88888"/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1800" spc="-15" dirty="0">
                <a:solidFill>
                  <a:srgbClr val="505050"/>
                </a:solidFill>
                <a:latin typeface="Segoe UI"/>
                <a:cs typeface="Segoe UI"/>
              </a:rPr>
              <a:t>Reduce </a:t>
            </a: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Data</a:t>
            </a:r>
            <a:r>
              <a:rPr sz="1800" spc="-65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Movement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200" b="0" spc="-5" dirty="0">
                <a:solidFill>
                  <a:srgbClr val="505050"/>
                </a:solidFill>
                <a:latin typeface="Segoe UI Light"/>
                <a:cs typeface="Segoe UI Light"/>
              </a:rPr>
              <a:t>… While </a:t>
            </a:r>
            <a:r>
              <a:rPr sz="2200" b="0" spc="-10" dirty="0">
                <a:solidFill>
                  <a:srgbClr val="505050"/>
                </a:solidFill>
                <a:latin typeface="Segoe UI Light"/>
                <a:cs typeface="Segoe UI Light"/>
              </a:rPr>
              <a:t>Protecting</a:t>
            </a:r>
            <a:r>
              <a:rPr sz="2200" b="0" spc="-3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200" b="0" spc="-5" dirty="0">
                <a:solidFill>
                  <a:srgbClr val="505050"/>
                </a:solidFill>
                <a:latin typeface="Segoe UI Light"/>
                <a:cs typeface="Segoe UI Light"/>
              </a:rPr>
              <a:t>Information:</a:t>
            </a:r>
            <a:endParaRPr sz="2200">
              <a:latin typeface="Segoe UI Light"/>
              <a:cs typeface="Segoe UI Light"/>
            </a:endParaRPr>
          </a:p>
          <a:p>
            <a:pPr marL="585470" indent="-237490">
              <a:lnSpc>
                <a:spcPct val="100000"/>
              </a:lnSpc>
              <a:spcBef>
                <a:spcPts val="434"/>
              </a:spcBef>
              <a:buSzPct val="88888"/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Eliminate Data Movement </a:t>
            </a:r>
            <a:r>
              <a:rPr sz="1800" dirty="0">
                <a:solidFill>
                  <a:srgbClr val="505050"/>
                </a:solidFill>
                <a:latin typeface="Segoe UI"/>
                <a:cs typeface="Segoe UI"/>
              </a:rPr>
              <a:t>&amp; Unnecessary</a:t>
            </a:r>
            <a:r>
              <a:rPr sz="1800" spc="-70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Copying</a:t>
            </a:r>
            <a:endParaRPr sz="1800">
              <a:latin typeface="Segoe UI"/>
              <a:cs typeface="Segoe UI"/>
            </a:endParaRPr>
          </a:p>
          <a:p>
            <a:pPr marL="585470" indent="-237490">
              <a:lnSpc>
                <a:spcPct val="100000"/>
              </a:lnSpc>
              <a:spcBef>
                <a:spcPts val="434"/>
              </a:spcBef>
              <a:buSzPct val="88888"/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Leverage </a:t>
            </a:r>
            <a:r>
              <a:rPr sz="1800" spc="-10" dirty="0">
                <a:solidFill>
                  <a:srgbClr val="505050"/>
                </a:solidFill>
                <a:latin typeface="Segoe UI"/>
                <a:cs typeface="Segoe UI"/>
              </a:rPr>
              <a:t>Database </a:t>
            </a:r>
            <a:r>
              <a:rPr sz="1800" spc="-5" dirty="0">
                <a:solidFill>
                  <a:srgbClr val="505050"/>
                </a:solidFill>
                <a:latin typeface="Segoe UI"/>
                <a:cs typeface="Segoe UI"/>
              </a:rPr>
              <a:t>Data</a:t>
            </a:r>
            <a:r>
              <a:rPr sz="1800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505050"/>
                </a:solidFill>
                <a:latin typeface="Segoe UI"/>
                <a:cs typeface="Segoe UI"/>
              </a:rPr>
              <a:t>Protections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0415" y="449326"/>
            <a:ext cx="1623809" cy="582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6614" y="703361"/>
            <a:ext cx="159562" cy="262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3597" y="449326"/>
            <a:ext cx="9147048" cy="582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6428" y="3332988"/>
            <a:ext cx="1289303" cy="979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01378" y="3524884"/>
            <a:ext cx="287655" cy="54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5" dirty="0">
                <a:solidFill>
                  <a:srgbClr val="505050"/>
                </a:solidFill>
                <a:latin typeface="Arial"/>
                <a:cs typeface="Arial"/>
              </a:rPr>
              <a:t>+</a:t>
            </a:r>
            <a:endParaRPr sz="3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02011" y="3100704"/>
            <a:ext cx="1628139" cy="1672589"/>
          </a:xfrm>
          <a:custGeom>
            <a:avLst/>
            <a:gdLst/>
            <a:ahLst/>
            <a:cxnLst/>
            <a:rect l="l" t="t" r="r" b="b"/>
            <a:pathLst>
              <a:path w="1628140" h="1672589">
                <a:moveTo>
                  <a:pt x="0" y="0"/>
                </a:moveTo>
                <a:lnTo>
                  <a:pt x="0" y="1444498"/>
                </a:lnTo>
                <a:lnTo>
                  <a:pt x="2987" y="1464161"/>
                </a:lnTo>
                <a:lnTo>
                  <a:pt x="26152" y="1502029"/>
                </a:lnTo>
                <a:lnTo>
                  <a:pt x="70609" y="1537496"/>
                </a:lnTo>
                <a:lnTo>
                  <a:pt x="134403" y="1570013"/>
                </a:lnTo>
                <a:lnTo>
                  <a:pt x="172941" y="1584994"/>
                </a:lnTo>
                <a:lnTo>
                  <a:pt x="215581" y="1599032"/>
                </a:lnTo>
                <a:lnTo>
                  <a:pt x="262078" y="1612059"/>
                </a:lnTo>
                <a:lnTo>
                  <a:pt x="312188" y="1624005"/>
                </a:lnTo>
                <a:lnTo>
                  <a:pt x="365666" y="1634802"/>
                </a:lnTo>
                <a:lnTo>
                  <a:pt x="422269" y="1644383"/>
                </a:lnTo>
                <a:lnTo>
                  <a:pt x="481752" y="1652677"/>
                </a:lnTo>
                <a:lnTo>
                  <a:pt x="543870" y="1659617"/>
                </a:lnTo>
                <a:lnTo>
                  <a:pt x="608380" y="1665134"/>
                </a:lnTo>
                <a:lnTo>
                  <a:pt x="675037" y="1669160"/>
                </a:lnTo>
                <a:lnTo>
                  <a:pt x="743597" y="1671625"/>
                </a:lnTo>
                <a:lnTo>
                  <a:pt x="813816" y="1672463"/>
                </a:lnTo>
                <a:lnTo>
                  <a:pt x="884034" y="1671625"/>
                </a:lnTo>
                <a:lnTo>
                  <a:pt x="952594" y="1669160"/>
                </a:lnTo>
                <a:lnTo>
                  <a:pt x="1019251" y="1665134"/>
                </a:lnTo>
                <a:lnTo>
                  <a:pt x="1083761" y="1659617"/>
                </a:lnTo>
                <a:lnTo>
                  <a:pt x="1145879" y="1652677"/>
                </a:lnTo>
                <a:lnTo>
                  <a:pt x="1205362" y="1644383"/>
                </a:lnTo>
                <a:lnTo>
                  <a:pt x="1261965" y="1634802"/>
                </a:lnTo>
                <a:lnTo>
                  <a:pt x="1315443" y="1624005"/>
                </a:lnTo>
                <a:lnTo>
                  <a:pt x="1365553" y="1612059"/>
                </a:lnTo>
                <a:lnTo>
                  <a:pt x="1412050" y="1599032"/>
                </a:lnTo>
                <a:lnTo>
                  <a:pt x="1454690" y="1584994"/>
                </a:lnTo>
                <a:lnTo>
                  <a:pt x="1493228" y="1570013"/>
                </a:lnTo>
                <a:lnTo>
                  <a:pt x="1557022" y="1537496"/>
                </a:lnTo>
                <a:lnTo>
                  <a:pt x="1601479" y="1502029"/>
                </a:lnTo>
                <a:lnTo>
                  <a:pt x="1624644" y="1464161"/>
                </a:lnTo>
                <a:lnTo>
                  <a:pt x="1627632" y="1444498"/>
                </a:lnTo>
                <a:lnTo>
                  <a:pt x="1627632" y="227965"/>
                </a:lnTo>
                <a:lnTo>
                  <a:pt x="813816" y="227965"/>
                </a:lnTo>
                <a:lnTo>
                  <a:pt x="743597" y="227127"/>
                </a:lnTo>
                <a:lnTo>
                  <a:pt x="675037" y="224662"/>
                </a:lnTo>
                <a:lnTo>
                  <a:pt x="608380" y="220636"/>
                </a:lnTo>
                <a:lnTo>
                  <a:pt x="543870" y="215119"/>
                </a:lnTo>
                <a:lnTo>
                  <a:pt x="481752" y="208179"/>
                </a:lnTo>
                <a:lnTo>
                  <a:pt x="422269" y="199885"/>
                </a:lnTo>
                <a:lnTo>
                  <a:pt x="365666" y="190304"/>
                </a:lnTo>
                <a:lnTo>
                  <a:pt x="312188" y="179507"/>
                </a:lnTo>
                <a:lnTo>
                  <a:pt x="262078" y="167561"/>
                </a:lnTo>
                <a:lnTo>
                  <a:pt x="215581" y="154534"/>
                </a:lnTo>
                <a:lnTo>
                  <a:pt x="172941" y="140496"/>
                </a:lnTo>
                <a:lnTo>
                  <a:pt x="134403" y="125515"/>
                </a:lnTo>
                <a:lnTo>
                  <a:pt x="70609" y="92998"/>
                </a:lnTo>
                <a:lnTo>
                  <a:pt x="26152" y="57531"/>
                </a:lnTo>
                <a:lnTo>
                  <a:pt x="2987" y="19663"/>
                </a:lnTo>
                <a:lnTo>
                  <a:pt x="0" y="0"/>
                </a:lnTo>
                <a:close/>
              </a:path>
              <a:path w="1628140" h="1672589">
                <a:moveTo>
                  <a:pt x="1627632" y="0"/>
                </a:moveTo>
                <a:lnTo>
                  <a:pt x="1615845" y="38863"/>
                </a:lnTo>
                <a:lnTo>
                  <a:pt x="1581790" y="75599"/>
                </a:lnTo>
                <a:lnTo>
                  <a:pt x="1527420" y="109660"/>
                </a:lnTo>
                <a:lnTo>
                  <a:pt x="1454690" y="140496"/>
                </a:lnTo>
                <a:lnTo>
                  <a:pt x="1412050" y="154534"/>
                </a:lnTo>
                <a:lnTo>
                  <a:pt x="1365553" y="167561"/>
                </a:lnTo>
                <a:lnTo>
                  <a:pt x="1315443" y="179507"/>
                </a:lnTo>
                <a:lnTo>
                  <a:pt x="1261965" y="190304"/>
                </a:lnTo>
                <a:lnTo>
                  <a:pt x="1205362" y="199885"/>
                </a:lnTo>
                <a:lnTo>
                  <a:pt x="1145879" y="208179"/>
                </a:lnTo>
                <a:lnTo>
                  <a:pt x="1083761" y="215119"/>
                </a:lnTo>
                <a:lnTo>
                  <a:pt x="1019251" y="220636"/>
                </a:lnTo>
                <a:lnTo>
                  <a:pt x="952594" y="224662"/>
                </a:lnTo>
                <a:lnTo>
                  <a:pt x="884034" y="227127"/>
                </a:lnTo>
                <a:lnTo>
                  <a:pt x="813816" y="227965"/>
                </a:lnTo>
                <a:lnTo>
                  <a:pt x="1627632" y="227965"/>
                </a:lnTo>
                <a:lnTo>
                  <a:pt x="1627632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2011" y="2872739"/>
            <a:ext cx="1628139" cy="455930"/>
          </a:xfrm>
          <a:custGeom>
            <a:avLst/>
            <a:gdLst/>
            <a:ahLst/>
            <a:cxnLst/>
            <a:rect l="l" t="t" r="r" b="b"/>
            <a:pathLst>
              <a:path w="1628140" h="455929">
                <a:moveTo>
                  <a:pt x="813816" y="0"/>
                </a:moveTo>
                <a:lnTo>
                  <a:pt x="743597" y="837"/>
                </a:lnTo>
                <a:lnTo>
                  <a:pt x="675037" y="3302"/>
                </a:lnTo>
                <a:lnTo>
                  <a:pt x="608380" y="7328"/>
                </a:lnTo>
                <a:lnTo>
                  <a:pt x="543870" y="12845"/>
                </a:lnTo>
                <a:lnTo>
                  <a:pt x="481752" y="19785"/>
                </a:lnTo>
                <a:lnTo>
                  <a:pt x="422269" y="28079"/>
                </a:lnTo>
                <a:lnTo>
                  <a:pt x="365666" y="37660"/>
                </a:lnTo>
                <a:lnTo>
                  <a:pt x="312188" y="48457"/>
                </a:lnTo>
                <a:lnTo>
                  <a:pt x="262078" y="60403"/>
                </a:lnTo>
                <a:lnTo>
                  <a:pt x="215581" y="73430"/>
                </a:lnTo>
                <a:lnTo>
                  <a:pt x="172941" y="87468"/>
                </a:lnTo>
                <a:lnTo>
                  <a:pt x="134403" y="102449"/>
                </a:lnTo>
                <a:lnTo>
                  <a:pt x="70609" y="134966"/>
                </a:lnTo>
                <a:lnTo>
                  <a:pt x="26152" y="170433"/>
                </a:lnTo>
                <a:lnTo>
                  <a:pt x="2987" y="208301"/>
                </a:lnTo>
                <a:lnTo>
                  <a:pt x="0" y="227964"/>
                </a:lnTo>
                <a:lnTo>
                  <a:pt x="2987" y="247628"/>
                </a:lnTo>
                <a:lnTo>
                  <a:pt x="26152" y="285496"/>
                </a:lnTo>
                <a:lnTo>
                  <a:pt x="70609" y="320963"/>
                </a:lnTo>
                <a:lnTo>
                  <a:pt x="134403" y="353480"/>
                </a:lnTo>
                <a:lnTo>
                  <a:pt x="172941" y="368461"/>
                </a:lnTo>
                <a:lnTo>
                  <a:pt x="215581" y="382499"/>
                </a:lnTo>
                <a:lnTo>
                  <a:pt x="262078" y="395526"/>
                </a:lnTo>
                <a:lnTo>
                  <a:pt x="312188" y="407472"/>
                </a:lnTo>
                <a:lnTo>
                  <a:pt x="365666" y="418269"/>
                </a:lnTo>
                <a:lnTo>
                  <a:pt x="422269" y="427850"/>
                </a:lnTo>
                <a:lnTo>
                  <a:pt x="481752" y="436144"/>
                </a:lnTo>
                <a:lnTo>
                  <a:pt x="543870" y="443084"/>
                </a:lnTo>
                <a:lnTo>
                  <a:pt x="608380" y="448601"/>
                </a:lnTo>
                <a:lnTo>
                  <a:pt x="675037" y="452627"/>
                </a:lnTo>
                <a:lnTo>
                  <a:pt x="743597" y="455092"/>
                </a:lnTo>
                <a:lnTo>
                  <a:pt x="813816" y="455930"/>
                </a:lnTo>
                <a:lnTo>
                  <a:pt x="884034" y="455092"/>
                </a:lnTo>
                <a:lnTo>
                  <a:pt x="952594" y="452627"/>
                </a:lnTo>
                <a:lnTo>
                  <a:pt x="1019251" y="448601"/>
                </a:lnTo>
                <a:lnTo>
                  <a:pt x="1083761" y="443084"/>
                </a:lnTo>
                <a:lnTo>
                  <a:pt x="1145879" y="436144"/>
                </a:lnTo>
                <a:lnTo>
                  <a:pt x="1205362" y="427850"/>
                </a:lnTo>
                <a:lnTo>
                  <a:pt x="1261965" y="418269"/>
                </a:lnTo>
                <a:lnTo>
                  <a:pt x="1315443" y="407472"/>
                </a:lnTo>
                <a:lnTo>
                  <a:pt x="1365553" y="395526"/>
                </a:lnTo>
                <a:lnTo>
                  <a:pt x="1412050" y="382499"/>
                </a:lnTo>
                <a:lnTo>
                  <a:pt x="1454690" y="368461"/>
                </a:lnTo>
                <a:lnTo>
                  <a:pt x="1493228" y="353480"/>
                </a:lnTo>
                <a:lnTo>
                  <a:pt x="1557022" y="320963"/>
                </a:lnTo>
                <a:lnTo>
                  <a:pt x="1601479" y="285496"/>
                </a:lnTo>
                <a:lnTo>
                  <a:pt x="1624644" y="247628"/>
                </a:lnTo>
                <a:lnTo>
                  <a:pt x="1627632" y="227964"/>
                </a:lnTo>
                <a:lnTo>
                  <a:pt x="1624644" y="208301"/>
                </a:lnTo>
                <a:lnTo>
                  <a:pt x="1601479" y="170433"/>
                </a:lnTo>
                <a:lnTo>
                  <a:pt x="1557022" y="134966"/>
                </a:lnTo>
                <a:lnTo>
                  <a:pt x="1493228" y="102449"/>
                </a:lnTo>
                <a:lnTo>
                  <a:pt x="1454690" y="87468"/>
                </a:lnTo>
                <a:lnTo>
                  <a:pt x="1412050" y="73430"/>
                </a:lnTo>
                <a:lnTo>
                  <a:pt x="1365553" y="60403"/>
                </a:lnTo>
                <a:lnTo>
                  <a:pt x="1315443" y="48457"/>
                </a:lnTo>
                <a:lnTo>
                  <a:pt x="1261965" y="37660"/>
                </a:lnTo>
                <a:lnTo>
                  <a:pt x="1205362" y="28079"/>
                </a:lnTo>
                <a:lnTo>
                  <a:pt x="1145879" y="19785"/>
                </a:lnTo>
                <a:lnTo>
                  <a:pt x="1083761" y="12845"/>
                </a:lnTo>
                <a:lnTo>
                  <a:pt x="1019251" y="7328"/>
                </a:lnTo>
                <a:lnTo>
                  <a:pt x="952594" y="3302"/>
                </a:lnTo>
                <a:lnTo>
                  <a:pt x="884034" y="837"/>
                </a:lnTo>
                <a:lnTo>
                  <a:pt x="813816" y="0"/>
                </a:lnTo>
                <a:close/>
              </a:path>
            </a:pathLst>
          </a:custGeom>
          <a:solidFill>
            <a:srgbClr val="667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265156" y="3392792"/>
            <a:ext cx="1102995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099"/>
              </a:lnSpc>
            </a:pP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SQL</a:t>
            </a:r>
            <a:r>
              <a:rPr sz="175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750" spc="10" dirty="0">
                <a:solidFill>
                  <a:srgbClr val="FFFFFF"/>
                </a:solidFill>
                <a:latin typeface="Segoe UI"/>
                <a:cs typeface="Segoe UI"/>
              </a:rPr>
              <a:t>Server  </a:t>
            </a: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2016</a:t>
            </a:r>
            <a:endParaRPr sz="1750">
              <a:latin typeface="Segoe UI"/>
              <a:cs typeface="Segoe UI"/>
            </a:endParaRPr>
          </a:p>
          <a:p>
            <a:pPr marL="59690" marR="49530" algn="ctr">
              <a:lnSpc>
                <a:spcPts val="2120"/>
              </a:lnSpc>
              <a:spcBef>
                <a:spcPts val="65"/>
              </a:spcBef>
            </a:pP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750" spc="-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750" spc="-1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er</a:t>
            </a:r>
            <a:r>
              <a:rPr sz="1750" dirty="0">
                <a:solidFill>
                  <a:srgbClr val="FFFFFF"/>
                </a:solidFill>
                <a:latin typeface="Segoe UI"/>
                <a:cs typeface="Segoe UI"/>
              </a:rPr>
              <a:t>prise  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Edition</a:t>
            </a:r>
            <a:endParaRPr sz="175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6160" y="6650787"/>
            <a:ext cx="292798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515253"/>
                </a:solidFill>
                <a:latin typeface="Segoe UI"/>
                <a:cs typeface="Segoe UI"/>
              </a:rPr>
              <a:t>Copyright </a:t>
            </a:r>
            <a:r>
              <a:rPr sz="950" spc="15" dirty="0">
                <a:solidFill>
                  <a:srgbClr val="515253"/>
                </a:solidFill>
                <a:latin typeface="Segoe UI"/>
                <a:cs typeface="Segoe UI"/>
              </a:rPr>
              <a:t>Microsoft </a:t>
            </a:r>
            <a:r>
              <a:rPr sz="950" spc="10" dirty="0">
                <a:solidFill>
                  <a:srgbClr val="515253"/>
                </a:solidFill>
                <a:latin typeface="Segoe UI"/>
                <a:cs typeface="Segoe UI"/>
              </a:rPr>
              <a:t>Corporation.  All rights</a:t>
            </a:r>
            <a:r>
              <a:rPr sz="950" spc="-155" dirty="0">
                <a:solidFill>
                  <a:srgbClr val="515253"/>
                </a:solidFill>
                <a:latin typeface="Segoe UI"/>
                <a:cs typeface="Segoe UI"/>
              </a:rPr>
              <a:t> </a:t>
            </a:r>
            <a:r>
              <a:rPr sz="950" spc="15" dirty="0">
                <a:solidFill>
                  <a:srgbClr val="515253"/>
                </a:solidFill>
                <a:latin typeface="Segoe UI"/>
                <a:cs typeface="Segoe UI"/>
              </a:rPr>
              <a:t>reserved.</a:t>
            </a:r>
            <a:endParaRPr sz="9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34606" y="2408047"/>
            <a:ext cx="88658" cy="886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8326" y="2266441"/>
            <a:ext cx="6501231" cy="302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606" y="2933826"/>
            <a:ext cx="88658" cy="88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994" y="2806064"/>
            <a:ext cx="4777905" cy="302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2329" y="3360165"/>
            <a:ext cx="55460" cy="553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9385" y="3282441"/>
            <a:ext cx="2606548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2329" y="3687826"/>
            <a:ext cx="55460" cy="553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9163" y="3610102"/>
            <a:ext cx="981583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2329" y="4017009"/>
            <a:ext cx="55460" cy="553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7607" y="3939285"/>
            <a:ext cx="3107563" cy="242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2329" y="4346194"/>
            <a:ext cx="55460" cy="553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9163" y="4268470"/>
            <a:ext cx="597662" cy="2410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12329" y="4673853"/>
            <a:ext cx="55460" cy="553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607" y="4596129"/>
            <a:ext cx="4147184" cy="242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7344" y="449326"/>
            <a:ext cx="2413203" cy="5824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523264" y="1287658"/>
            <a:ext cx="9535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This Talk is to get you Excited around Microsoft R-Server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4558" y="2017014"/>
            <a:ext cx="7458709" cy="1576070"/>
          </a:xfrm>
          <a:custGeom>
            <a:avLst/>
            <a:gdLst/>
            <a:ahLst/>
            <a:cxnLst/>
            <a:rect l="l" t="t" r="r" b="b"/>
            <a:pathLst>
              <a:path w="7458709" h="1576070">
                <a:moveTo>
                  <a:pt x="7195819" y="0"/>
                </a:moveTo>
                <a:lnTo>
                  <a:pt x="0" y="0"/>
                </a:lnTo>
                <a:lnTo>
                  <a:pt x="0" y="1575815"/>
                </a:lnTo>
                <a:lnTo>
                  <a:pt x="7195819" y="1575815"/>
                </a:lnTo>
                <a:lnTo>
                  <a:pt x="7243024" y="1571584"/>
                </a:lnTo>
                <a:lnTo>
                  <a:pt x="7287455" y="1559383"/>
                </a:lnTo>
                <a:lnTo>
                  <a:pt x="7328370" y="1539954"/>
                </a:lnTo>
                <a:lnTo>
                  <a:pt x="7365026" y="1514042"/>
                </a:lnTo>
                <a:lnTo>
                  <a:pt x="7396682" y="1482386"/>
                </a:lnTo>
                <a:lnTo>
                  <a:pt x="7422594" y="1445730"/>
                </a:lnTo>
                <a:lnTo>
                  <a:pt x="7442023" y="1404815"/>
                </a:lnTo>
                <a:lnTo>
                  <a:pt x="7454224" y="1360384"/>
                </a:lnTo>
                <a:lnTo>
                  <a:pt x="7458456" y="1313180"/>
                </a:lnTo>
                <a:lnTo>
                  <a:pt x="7458456" y="262636"/>
                </a:lnTo>
                <a:lnTo>
                  <a:pt x="7454224" y="215431"/>
                </a:lnTo>
                <a:lnTo>
                  <a:pt x="7442023" y="171000"/>
                </a:lnTo>
                <a:lnTo>
                  <a:pt x="7422594" y="130085"/>
                </a:lnTo>
                <a:lnTo>
                  <a:pt x="7396682" y="93429"/>
                </a:lnTo>
                <a:lnTo>
                  <a:pt x="7365026" y="61773"/>
                </a:lnTo>
                <a:lnTo>
                  <a:pt x="7328370" y="35861"/>
                </a:lnTo>
                <a:lnTo>
                  <a:pt x="7287455" y="16432"/>
                </a:lnTo>
                <a:lnTo>
                  <a:pt x="7243024" y="4231"/>
                </a:lnTo>
                <a:lnTo>
                  <a:pt x="7195819" y="0"/>
                </a:lnTo>
                <a:close/>
              </a:path>
            </a:pathLst>
          </a:custGeom>
          <a:solidFill>
            <a:srgbClr val="CACCD0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64558" y="2017014"/>
            <a:ext cx="7458709" cy="1576070"/>
          </a:xfrm>
          <a:custGeom>
            <a:avLst/>
            <a:gdLst/>
            <a:ahLst/>
            <a:cxnLst/>
            <a:rect l="l" t="t" r="r" b="b"/>
            <a:pathLst>
              <a:path w="7458709" h="1576070">
                <a:moveTo>
                  <a:pt x="7458456" y="262636"/>
                </a:moveTo>
                <a:lnTo>
                  <a:pt x="7458456" y="1313180"/>
                </a:lnTo>
                <a:lnTo>
                  <a:pt x="7454224" y="1360384"/>
                </a:lnTo>
                <a:lnTo>
                  <a:pt x="7442023" y="1404815"/>
                </a:lnTo>
                <a:lnTo>
                  <a:pt x="7422594" y="1445730"/>
                </a:lnTo>
                <a:lnTo>
                  <a:pt x="7396682" y="1482386"/>
                </a:lnTo>
                <a:lnTo>
                  <a:pt x="7365026" y="1514042"/>
                </a:lnTo>
                <a:lnTo>
                  <a:pt x="7328370" y="1539954"/>
                </a:lnTo>
                <a:lnTo>
                  <a:pt x="7287455" y="1559383"/>
                </a:lnTo>
                <a:lnTo>
                  <a:pt x="7243024" y="1571584"/>
                </a:lnTo>
                <a:lnTo>
                  <a:pt x="7195819" y="1575815"/>
                </a:lnTo>
                <a:lnTo>
                  <a:pt x="0" y="1575815"/>
                </a:lnTo>
                <a:lnTo>
                  <a:pt x="0" y="0"/>
                </a:lnTo>
                <a:lnTo>
                  <a:pt x="7195819" y="0"/>
                </a:lnTo>
                <a:lnTo>
                  <a:pt x="7243024" y="4231"/>
                </a:lnTo>
                <a:lnTo>
                  <a:pt x="7287455" y="16432"/>
                </a:lnTo>
                <a:lnTo>
                  <a:pt x="7328370" y="35861"/>
                </a:lnTo>
                <a:lnTo>
                  <a:pt x="7365026" y="61773"/>
                </a:lnTo>
                <a:lnTo>
                  <a:pt x="7396682" y="93429"/>
                </a:lnTo>
                <a:lnTo>
                  <a:pt x="7422594" y="130085"/>
                </a:lnTo>
                <a:lnTo>
                  <a:pt x="7442023" y="171000"/>
                </a:lnTo>
                <a:lnTo>
                  <a:pt x="7454224" y="215431"/>
                </a:lnTo>
                <a:lnTo>
                  <a:pt x="7458456" y="262636"/>
                </a:lnTo>
                <a:close/>
              </a:path>
            </a:pathLst>
          </a:custGeom>
          <a:ln w="10668">
            <a:solidFill>
              <a:srgbClr val="CAC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17263" y="2211196"/>
            <a:ext cx="7104380" cy="117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700" dirty="0">
                <a:solidFill>
                  <a:srgbClr val="505050"/>
                </a:solidFill>
                <a:latin typeface="Segoe UI"/>
                <a:cs typeface="Segoe UI"/>
              </a:rPr>
              <a:t>Use </a:t>
            </a:r>
            <a:r>
              <a:rPr sz="1700" spc="-5" dirty="0">
                <a:solidFill>
                  <a:srgbClr val="505050"/>
                </a:solidFill>
                <a:latin typeface="Segoe UI"/>
                <a:cs typeface="Segoe UI"/>
              </a:rPr>
              <a:t>your </a:t>
            </a:r>
            <a:r>
              <a:rPr sz="1700" spc="-10" dirty="0">
                <a:solidFill>
                  <a:srgbClr val="505050"/>
                </a:solidFill>
                <a:latin typeface="Segoe UI"/>
                <a:cs typeface="Segoe UI"/>
              </a:rPr>
              <a:t>preferred </a:t>
            </a:r>
            <a:r>
              <a:rPr sz="1700" dirty="0">
                <a:solidFill>
                  <a:srgbClr val="505050"/>
                </a:solidFill>
                <a:latin typeface="Segoe UI"/>
                <a:cs typeface="Segoe UI"/>
              </a:rPr>
              <a:t>R</a:t>
            </a:r>
            <a:r>
              <a:rPr sz="1700" spc="-60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505050"/>
                </a:solidFill>
                <a:latin typeface="Segoe UI"/>
                <a:cs typeface="Segoe UI"/>
              </a:rPr>
              <a:t>IDE</a:t>
            </a:r>
            <a:endParaRPr sz="1700">
              <a:latin typeface="Segoe UI"/>
              <a:cs typeface="Segoe UI"/>
            </a:endParaRPr>
          </a:p>
          <a:p>
            <a:pPr marL="184785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1700" spc="-5" dirty="0">
                <a:solidFill>
                  <a:srgbClr val="505050"/>
                </a:solidFill>
                <a:latin typeface="Segoe UI"/>
                <a:cs typeface="Segoe UI"/>
              </a:rPr>
              <a:t>Set compute context </a:t>
            </a:r>
            <a:r>
              <a:rPr sz="1700" spc="-10" dirty="0">
                <a:solidFill>
                  <a:srgbClr val="505050"/>
                </a:solidFill>
                <a:latin typeface="Segoe UI"/>
                <a:cs typeface="Segoe UI"/>
              </a:rPr>
              <a:t>to </a:t>
            </a:r>
            <a:r>
              <a:rPr sz="1700" spc="-5" dirty="0">
                <a:solidFill>
                  <a:srgbClr val="505050"/>
                </a:solidFill>
                <a:latin typeface="Segoe UI"/>
                <a:cs typeface="Segoe UI"/>
              </a:rPr>
              <a:t>SQL</a:t>
            </a:r>
            <a:r>
              <a:rPr sz="1700" spc="-15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700" spc="5" dirty="0">
                <a:solidFill>
                  <a:srgbClr val="505050"/>
                </a:solidFill>
                <a:latin typeface="Segoe UI"/>
                <a:cs typeface="Segoe UI"/>
              </a:rPr>
              <a:t>Server</a:t>
            </a:r>
            <a:endParaRPr sz="1700">
              <a:latin typeface="Segoe UI"/>
              <a:cs typeface="Segoe UI"/>
            </a:endParaRPr>
          </a:p>
          <a:p>
            <a:pPr marL="184785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1700" dirty="0">
                <a:solidFill>
                  <a:srgbClr val="505050"/>
                </a:solidFill>
                <a:latin typeface="Segoe UI"/>
                <a:cs typeface="Segoe UI"/>
              </a:rPr>
              <a:t>Use </a:t>
            </a:r>
            <a:r>
              <a:rPr sz="1700" spc="-10" dirty="0">
                <a:solidFill>
                  <a:srgbClr val="505050"/>
                </a:solidFill>
                <a:latin typeface="Segoe UI"/>
                <a:cs typeface="Segoe UI"/>
              </a:rPr>
              <a:t>RevoScaleR </a:t>
            </a:r>
            <a:r>
              <a:rPr sz="1700" spc="20" dirty="0">
                <a:solidFill>
                  <a:srgbClr val="505050"/>
                </a:solidFill>
                <a:latin typeface="Segoe UI"/>
                <a:cs typeface="Segoe UI"/>
              </a:rPr>
              <a:t>rx</a:t>
            </a:r>
            <a:r>
              <a:rPr sz="1700" spc="-35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700" spc="-5" dirty="0">
                <a:solidFill>
                  <a:srgbClr val="505050"/>
                </a:solidFill>
                <a:latin typeface="Segoe UI"/>
                <a:cs typeface="Segoe UI"/>
              </a:rPr>
              <a:t>functions</a:t>
            </a:r>
            <a:endParaRPr sz="1700">
              <a:latin typeface="Segoe UI"/>
              <a:cs typeface="Segoe UI"/>
            </a:endParaRPr>
          </a:p>
          <a:p>
            <a:pPr marL="184785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185420" algn="l"/>
              </a:tabLst>
            </a:pPr>
            <a:r>
              <a:rPr sz="1700" spc="-5" dirty="0">
                <a:solidFill>
                  <a:srgbClr val="505050"/>
                </a:solidFill>
                <a:latin typeface="Segoe UI"/>
                <a:cs typeface="Segoe UI"/>
              </a:rPr>
              <a:t>Wrap open-source </a:t>
            </a:r>
            <a:r>
              <a:rPr sz="1700" dirty="0">
                <a:solidFill>
                  <a:srgbClr val="505050"/>
                </a:solidFill>
                <a:latin typeface="Segoe UI"/>
                <a:cs typeface="Segoe UI"/>
              </a:rPr>
              <a:t>R </a:t>
            </a:r>
            <a:r>
              <a:rPr sz="1700" spc="-5" dirty="0">
                <a:solidFill>
                  <a:srgbClr val="505050"/>
                </a:solidFill>
                <a:latin typeface="Segoe UI"/>
                <a:cs typeface="Segoe UI"/>
              </a:rPr>
              <a:t>functions within </a:t>
            </a:r>
            <a:r>
              <a:rPr sz="1700" spc="5" dirty="0">
                <a:solidFill>
                  <a:srgbClr val="505050"/>
                </a:solidFill>
                <a:latin typeface="Segoe UI"/>
                <a:cs typeface="Segoe UI"/>
              </a:rPr>
              <a:t>rxExec </a:t>
            </a:r>
            <a:r>
              <a:rPr sz="1700" dirty="0">
                <a:solidFill>
                  <a:srgbClr val="505050"/>
                </a:solidFill>
                <a:latin typeface="Segoe UI"/>
                <a:cs typeface="Segoe UI"/>
              </a:rPr>
              <a:t>for </a:t>
            </a:r>
            <a:r>
              <a:rPr sz="1700" spc="-5" dirty="0">
                <a:solidFill>
                  <a:srgbClr val="505050"/>
                </a:solidFill>
                <a:latin typeface="Segoe UI"/>
                <a:cs typeface="Segoe UI"/>
              </a:rPr>
              <a:t>execution </a:t>
            </a:r>
            <a:r>
              <a:rPr sz="1700" dirty="0">
                <a:solidFill>
                  <a:srgbClr val="505050"/>
                </a:solidFill>
                <a:latin typeface="Segoe UI"/>
                <a:cs typeface="Segoe UI"/>
              </a:rPr>
              <a:t>on </a:t>
            </a:r>
            <a:r>
              <a:rPr sz="1700" spc="-5" dirty="0">
                <a:solidFill>
                  <a:srgbClr val="505050"/>
                </a:solidFill>
                <a:latin typeface="Segoe UI"/>
                <a:cs typeface="Segoe UI"/>
              </a:rPr>
              <a:t>SQL</a:t>
            </a:r>
            <a:r>
              <a:rPr sz="1700" spc="35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700" spc="5" dirty="0">
                <a:solidFill>
                  <a:srgbClr val="505050"/>
                </a:solidFill>
                <a:latin typeface="Segoe UI"/>
                <a:cs typeface="Segoe UI"/>
              </a:rPr>
              <a:t>Server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509" y="1818894"/>
            <a:ext cx="4194175" cy="1971039"/>
          </a:xfrm>
          <a:custGeom>
            <a:avLst/>
            <a:gdLst/>
            <a:ahLst/>
            <a:cxnLst/>
            <a:rect l="l" t="t" r="r" b="b"/>
            <a:pathLst>
              <a:path w="4194175" h="1971039">
                <a:moveTo>
                  <a:pt x="3865626" y="0"/>
                </a:moveTo>
                <a:lnTo>
                  <a:pt x="328421" y="0"/>
                </a:lnTo>
                <a:lnTo>
                  <a:pt x="279890" y="3561"/>
                </a:lnTo>
                <a:lnTo>
                  <a:pt x="233569" y="13907"/>
                </a:lnTo>
                <a:lnTo>
                  <a:pt x="189968" y="30528"/>
                </a:lnTo>
                <a:lnTo>
                  <a:pt x="149593" y="52917"/>
                </a:lnTo>
                <a:lnTo>
                  <a:pt x="112953" y="80565"/>
                </a:lnTo>
                <a:lnTo>
                  <a:pt x="80556" y="112963"/>
                </a:lnTo>
                <a:lnTo>
                  <a:pt x="52911" y="149604"/>
                </a:lnTo>
                <a:lnTo>
                  <a:pt x="30524" y="189979"/>
                </a:lnTo>
                <a:lnTo>
                  <a:pt x="13905" y="233579"/>
                </a:lnTo>
                <a:lnTo>
                  <a:pt x="3560" y="279896"/>
                </a:lnTo>
                <a:lnTo>
                  <a:pt x="0" y="328421"/>
                </a:lnTo>
                <a:lnTo>
                  <a:pt x="0" y="1642109"/>
                </a:lnTo>
                <a:lnTo>
                  <a:pt x="3560" y="1690635"/>
                </a:lnTo>
                <a:lnTo>
                  <a:pt x="13905" y="1736952"/>
                </a:lnTo>
                <a:lnTo>
                  <a:pt x="30524" y="1780552"/>
                </a:lnTo>
                <a:lnTo>
                  <a:pt x="52911" y="1820927"/>
                </a:lnTo>
                <a:lnTo>
                  <a:pt x="80556" y="1857568"/>
                </a:lnTo>
                <a:lnTo>
                  <a:pt x="112953" y="1889966"/>
                </a:lnTo>
                <a:lnTo>
                  <a:pt x="149593" y="1917614"/>
                </a:lnTo>
                <a:lnTo>
                  <a:pt x="189968" y="1940003"/>
                </a:lnTo>
                <a:lnTo>
                  <a:pt x="233569" y="1956624"/>
                </a:lnTo>
                <a:lnTo>
                  <a:pt x="279890" y="1966970"/>
                </a:lnTo>
                <a:lnTo>
                  <a:pt x="328421" y="1970531"/>
                </a:lnTo>
                <a:lnTo>
                  <a:pt x="3865626" y="1970531"/>
                </a:lnTo>
                <a:lnTo>
                  <a:pt x="3914151" y="1966970"/>
                </a:lnTo>
                <a:lnTo>
                  <a:pt x="3960468" y="1956624"/>
                </a:lnTo>
                <a:lnTo>
                  <a:pt x="4004068" y="1940003"/>
                </a:lnTo>
                <a:lnTo>
                  <a:pt x="4044443" y="1917614"/>
                </a:lnTo>
                <a:lnTo>
                  <a:pt x="4081084" y="1889966"/>
                </a:lnTo>
                <a:lnTo>
                  <a:pt x="4113482" y="1857568"/>
                </a:lnTo>
                <a:lnTo>
                  <a:pt x="4141130" y="1820927"/>
                </a:lnTo>
                <a:lnTo>
                  <a:pt x="4163519" y="1780552"/>
                </a:lnTo>
                <a:lnTo>
                  <a:pt x="4180140" y="1736952"/>
                </a:lnTo>
                <a:lnTo>
                  <a:pt x="4190486" y="1690635"/>
                </a:lnTo>
                <a:lnTo>
                  <a:pt x="4194048" y="1642109"/>
                </a:lnTo>
                <a:lnTo>
                  <a:pt x="4194048" y="328421"/>
                </a:lnTo>
                <a:lnTo>
                  <a:pt x="4190486" y="279896"/>
                </a:lnTo>
                <a:lnTo>
                  <a:pt x="4180140" y="233579"/>
                </a:lnTo>
                <a:lnTo>
                  <a:pt x="4163519" y="189979"/>
                </a:lnTo>
                <a:lnTo>
                  <a:pt x="4141130" y="149604"/>
                </a:lnTo>
                <a:lnTo>
                  <a:pt x="4113482" y="112963"/>
                </a:lnTo>
                <a:lnTo>
                  <a:pt x="4081084" y="80565"/>
                </a:lnTo>
                <a:lnTo>
                  <a:pt x="4044443" y="52917"/>
                </a:lnTo>
                <a:lnTo>
                  <a:pt x="4004068" y="30528"/>
                </a:lnTo>
                <a:lnTo>
                  <a:pt x="3960468" y="13907"/>
                </a:lnTo>
                <a:lnTo>
                  <a:pt x="3914151" y="3561"/>
                </a:lnTo>
                <a:lnTo>
                  <a:pt x="3865626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509" y="1818894"/>
            <a:ext cx="4194175" cy="1971039"/>
          </a:xfrm>
          <a:custGeom>
            <a:avLst/>
            <a:gdLst/>
            <a:ahLst/>
            <a:cxnLst/>
            <a:rect l="l" t="t" r="r" b="b"/>
            <a:pathLst>
              <a:path w="4194175" h="1971039">
                <a:moveTo>
                  <a:pt x="0" y="328421"/>
                </a:moveTo>
                <a:lnTo>
                  <a:pt x="3560" y="279896"/>
                </a:lnTo>
                <a:lnTo>
                  <a:pt x="13905" y="233579"/>
                </a:lnTo>
                <a:lnTo>
                  <a:pt x="30524" y="189979"/>
                </a:lnTo>
                <a:lnTo>
                  <a:pt x="52911" y="149604"/>
                </a:lnTo>
                <a:lnTo>
                  <a:pt x="80556" y="112963"/>
                </a:lnTo>
                <a:lnTo>
                  <a:pt x="112953" y="80565"/>
                </a:lnTo>
                <a:lnTo>
                  <a:pt x="149593" y="52917"/>
                </a:lnTo>
                <a:lnTo>
                  <a:pt x="189968" y="30528"/>
                </a:lnTo>
                <a:lnTo>
                  <a:pt x="233569" y="13907"/>
                </a:lnTo>
                <a:lnTo>
                  <a:pt x="279890" y="3561"/>
                </a:lnTo>
                <a:lnTo>
                  <a:pt x="328421" y="0"/>
                </a:lnTo>
                <a:lnTo>
                  <a:pt x="3865626" y="0"/>
                </a:lnTo>
                <a:lnTo>
                  <a:pt x="3914151" y="3561"/>
                </a:lnTo>
                <a:lnTo>
                  <a:pt x="3960468" y="13907"/>
                </a:lnTo>
                <a:lnTo>
                  <a:pt x="4004068" y="30528"/>
                </a:lnTo>
                <a:lnTo>
                  <a:pt x="4044443" y="52917"/>
                </a:lnTo>
                <a:lnTo>
                  <a:pt x="4081084" y="80565"/>
                </a:lnTo>
                <a:lnTo>
                  <a:pt x="4113482" y="112963"/>
                </a:lnTo>
                <a:lnTo>
                  <a:pt x="4141130" y="149604"/>
                </a:lnTo>
                <a:lnTo>
                  <a:pt x="4163519" y="189979"/>
                </a:lnTo>
                <a:lnTo>
                  <a:pt x="4180140" y="233579"/>
                </a:lnTo>
                <a:lnTo>
                  <a:pt x="4190486" y="279896"/>
                </a:lnTo>
                <a:lnTo>
                  <a:pt x="4194048" y="328421"/>
                </a:lnTo>
                <a:lnTo>
                  <a:pt x="4194048" y="1642109"/>
                </a:lnTo>
                <a:lnTo>
                  <a:pt x="4190486" y="1690635"/>
                </a:lnTo>
                <a:lnTo>
                  <a:pt x="4180140" y="1736952"/>
                </a:lnTo>
                <a:lnTo>
                  <a:pt x="4163519" y="1780552"/>
                </a:lnTo>
                <a:lnTo>
                  <a:pt x="4141130" y="1820927"/>
                </a:lnTo>
                <a:lnTo>
                  <a:pt x="4113482" y="1857568"/>
                </a:lnTo>
                <a:lnTo>
                  <a:pt x="4081084" y="1889966"/>
                </a:lnTo>
                <a:lnTo>
                  <a:pt x="4044443" y="1917614"/>
                </a:lnTo>
                <a:lnTo>
                  <a:pt x="4004068" y="1940003"/>
                </a:lnTo>
                <a:lnTo>
                  <a:pt x="3960468" y="1956624"/>
                </a:lnTo>
                <a:lnTo>
                  <a:pt x="3914151" y="1966970"/>
                </a:lnTo>
                <a:lnTo>
                  <a:pt x="3865626" y="1970531"/>
                </a:lnTo>
                <a:lnTo>
                  <a:pt x="328421" y="1970531"/>
                </a:lnTo>
                <a:lnTo>
                  <a:pt x="279890" y="1966970"/>
                </a:lnTo>
                <a:lnTo>
                  <a:pt x="233569" y="1956624"/>
                </a:lnTo>
                <a:lnTo>
                  <a:pt x="189968" y="1940003"/>
                </a:lnTo>
                <a:lnTo>
                  <a:pt x="149593" y="1917614"/>
                </a:lnTo>
                <a:lnTo>
                  <a:pt x="112953" y="1889966"/>
                </a:lnTo>
                <a:lnTo>
                  <a:pt x="80556" y="1857568"/>
                </a:lnTo>
                <a:lnTo>
                  <a:pt x="52911" y="1820927"/>
                </a:lnTo>
                <a:lnTo>
                  <a:pt x="30524" y="1780552"/>
                </a:lnTo>
                <a:lnTo>
                  <a:pt x="13905" y="1736952"/>
                </a:lnTo>
                <a:lnTo>
                  <a:pt x="3560" y="1690635"/>
                </a:lnTo>
                <a:lnTo>
                  <a:pt x="0" y="1642109"/>
                </a:lnTo>
                <a:lnTo>
                  <a:pt x="0" y="328421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4753" y="2381758"/>
            <a:ext cx="344487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-5" dirty="0">
                <a:solidFill>
                  <a:srgbClr val="FFFFFF"/>
                </a:solidFill>
                <a:latin typeface="Segoe UI"/>
                <a:cs typeface="Segoe UI"/>
              </a:rPr>
              <a:t>Run </a:t>
            </a:r>
            <a:r>
              <a:rPr sz="510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51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5100" spc="-5" dirty="0">
                <a:solidFill>
                  <a:srgbClr val="FFFFFF"/>
                </a:solidFill>
                <a:latin typeface="Segoe UI"/>
                <a:cs typeface="Segoe UI"/>
              </a:rPr>
              <a:t>script</a:t>
            </a:r>
            <a:endParaRPr sz="51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64558" y="4085082"/>
            <a:ext cx="7458709" cy="1576070"/>
          </a:xfrm>
          <a:custGeom>
            <a:avLst/>
            <a:gdLst/>
            <a:ahLst/>
            <a:cxnLst/>
            <a:rect l="l" t="t" r="r" b="b"/>
            <a:pathLst>
              <a:path w="7458709" h="1576070">
                <a:moveTo>
                  <a:pt x="7195819" y="0"/>
                </a:moveTo>
                <a:lnTo>
                  <a:pt x="0" y="0"/>
                </a:lnTo>
                <a:lnTo>
                  <a:pt x="0" y="1575816"/>
                </a:lnTo>
                <a:lnTo>
                  <a:pt x="7195819" y="1575816"/>
                </a:lnTo>
                <a:lnTo>
                  <a:pt x="7243024" y="1571584"/>
                </a:lnTo>
                <a:lnTo>
                  <a:pt x="7287455" y="1559383"/>
                </a:lnTo>
                <a:lnTo>
                  <a:pt x="7328370" y="1539954"/>
                </a:lnTo>
                <a:lnTo>
                  <a:pt x="7365026" y="1514042"/>
                </a:lnTo>
                <a:lnTo>
                  <a:pt x="7396682" y="1482386"/>
                </a:lnTo>
                <a:lnTo>
                  <a:pt x="7422594" y="1445730"/>
                </a:lnTo>
                <a:lnTo>
                  <a:pt x="7442023" y="1404815"/>
                </a:lnTo>
                <a:lnTo>
                  <a:pt x="7454224" y="1360384"/>
                </a:lnTo>
                <a:lnTo>
                  <a:pt x="7458456" y="1313180"/>
                </a:lnTo>
                <a:lnTo>
                  <a:pt x="7458456" y="262636"/>
                </a:lnTo>
                <a:lnTo>
                  <a:pt x="7454224" y="215431"/>
                </a:lnTo>
                <a:lnTo>
                  <a:pt x="7442023" y="171000"/>
                </a:lnTo>
                <a:lnTo>
                  <a:pt x="7422594" y="130085"/>
                </a:lnTo>
                <a:lnTo>
                  <a:pt x="7396682" y="93429"/>
                </a:lnTo>
                <a:lnTo>
                  <a:pt x="7365026" y="61773"/>
                </a:lnTo>
                <a:lnTo>
                  <a:pt x="7328370" y="35861"/>
                </a:lnTo>
                <a:lnTo>
                  <a:pt x="7287455" y="16432"/>
                </a:lnTo>
                <a:lnTo>
                  <a:pt x="7243024" y="4231"/>
                </a:lnTo>
                <a:lnTo>
                  <a:pt x="7195819" y="0"/>
                </a:lnTo>
                <a:close/>
              </a:path>
            </a:pathLst>
          </a:custGeom>
          <a:solidFill>
            <a:srgbClr val="CACCD0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4558" y="4085082"/>
            <a:ext cx="7458709" cy="1576070"/>
          </a:xfrm>
          <a:custGeom>
            <a:avLst/>
            <a:gdLst/>
            <a:ahLst/>
            <a:cxnLst/>
            <a:rect l="l" t="t" r="r" b="b"/>
            <a:pathLst>
              <a:path w="7458709" h="1576070">
                <a:moveTo>
                  <a:pt x="7458456" y="262636"/>
                </a:moveTo>
                <a:lnTo>
                  <a:pt x="7458456" y="1313180"/>
                </a:lnTo>
                <a:lnTo>
                  <a:pt x="7454224" y="1360384"/>
                </a:lnTo>
                <a:lnTo>
                  <a:pt x="7442023" y="1404815"/>
                </a:lnTo>
                <a:lnTo>
                  <a:pt x="7422594" y="1445730"/>
                </a:lnTo>
                <a:lnTo>
                  <a:pt x="7396682" y="1482386"/>
                </a:lnTo>
                <a:lnTo>
                  <a:pt x="7365026" y="1514042"/>
                </a:lnTo>
                <a:lnTo>
                  <a:pt x="7328370" y="1539954"/>
                </a:lnTo>
                <a:lnTo>
                  <a:pt x="7287455" y="1559383"/>
                </a:lnTo>
                <a:lnTo>
                  <a:pt x="7243024" y="1571584"/>
                </a:lnTo>
                <a:lnTo>
                  <a:pt x="7195819" y="1575816"/>
                </a:lnTo>
                <a:lnTo>
                  <a:pt x="0" y="1575816"/>
                </a:lnTo>
                <a:lnTo>
                  <a:pt x="0" y="0"/>
                </a:lnTo>
                <a:lnTo>
                  <a:pt x="7195819" y="0"/>
                </a:lnTo>
                <a:lnTo>
                  <a:pt x="7243024" y="4231"/>
                </a:lnTo>
                <a:lnTo>
                  <a:pt x="7287455" y="16432"/>
                </a:lnTo>
                <a:lnTo>
                  <a:pt x="7328370" y="35861"/>
                </a:lnTo>
                <a:lnTo>
                  <a:pt x="7365026" y="61773"/>
                </a:lnTo>
                <a:lnTo>
                  <a:pt x="7396682" y="93429"/>
                </a:lnTo>
                <a:lnTo>
                  <a:pt x="7422594" y="130085"/>
                </a:lnTo>
                <a:lnTo>
                  <a:pt x="7442023" y="171000"/>
                </a:lnTo>
                <a:lnTo>
                  <a:pt x="7454224" y="215431"/>
                </a:lnTo>
                <a:lnTo>
                  <a:pt x="7458456" y="262636"/>
                </a:lnTo>
                <a:close/>
              </a:path>
            </a:pathLst>
          </a:custGeom>
          <a:ln w="10668">
            <a:solidFill>
              <a:srgbClr val="CAC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17263" y="4431029"/>
            <a:ext cx="3213735" cy="87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700" spc="-10" dirty="0">
                <a:solidFill>
                  <a:srgbClr val="505050"/>
                </a:solidFill>
                <a:latin typeface="Segoe UI"/>
                <a:cs typeface="Segoe UI"/>
              </a:rPr>
              <a:t>Create stored</a:t>
            </a:r>
            <a:r>
              <a:rPr sz="1700" spc="-25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700" spc="-10" dirty="0">
                <a:solidFill>
                  <a:srgbClr val="505050"/>
                </a:solidFill>
                <a:latin typeface="Segoe UI"/>
                <a:cs typeface="Segoe UI"/>
              </a:rPr>
              <a:t>procedure</a:t>
            </a:r>
            <a:endParaRPr sz="1700">
              <a:latin typeface="Segoe UI"/>
              <a:cs typeface="Segoe UI"/>
            </a:endParaRPr>
          </a:p>
          <a:p>
            <a:pPr marL="184785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1700" dirty="0">
                <a:solidFill>
                  <a:srgbClr val="505050"/>
                </a:solidFill>
                <a:latin typeface="Segoe UI"/>
                <a:cs typeface="Segoe UI"/>
              </a:rPr>
              <a:t>Embedded R Language</a:t>
            </a:r>
            <a:r>
              <a:rPr sz="1700" spc="-95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700" dirty="0">
                <a:solidFill>
                  <a:srgbClr val="505050"/>
                </a:solidFill>
                <a:latin typeface="Segoe UI"/>
                <a:cs typeface="Segoe UI"/>
              </a:rPr>
              <a:t>support</a:t>
            </a:r>
            <a:endParaRPr sz="1700">
              <a:latin typeface="Segoe UI"/>
              <a:cs typeface="Segoe UI"/>
            </a:endParaRPr>
          </a:p>
          <a:p>
            <a:pPr marL="184785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1700" spc="-5" dirty="0">
                <a:solidFill>
                  <a:srgbClr val="505050"/>
                </a:solidFill>
                <a:latin typeface="Segoe UI"/>
                <a:cs typeface="Segoe UI"/>
              </a:rPr>
              <a:t>Execute directly </a:t>
            </a:r>
            <a:r>
              <a:rPr sz="1700" dirty="0">
                <a:solidFill>
                  <a:srgbClr val="505050"/>
                </a:solidFill>
                <a:latin typeface="Segoe UI"/>
                <a:cs typeface="Segoe UI"/>
              </a:rPr>
              <a:t>in </a:t>
            </a:r>
            <a:r>
              <a:rPr sz="1700" spc="-5" dirty="0">
                <a:solidFill>
                  <a:srgbClr val="505050"/>
                </a:solidFill>
                <a:latin typeface="Segoe UI"/>
                <a:cs typeface="Segoe UI"/>
              </a:rPr>
              <a:t>SSMS</a:t>
            </a:r>
            <a:r>
              <a:rPr sz="1700" spc="-70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sz="1700" spc="10" dirty="0">
                <a:solidFill>
                  <a:srgbClr val="505050"/>
                </a:solidFill>
                <a:latin typeface="Segoe UI"/>
                <a:cs typeface="Segoe UI"/>
              </a:rPr>
              <a:t>query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0509" y="3888485"/>
            <a:ext cx="4194175" cy="1971039"/>
          </a:xfrm>
          <a:custGeom>
            <a:avLst/>
            <a:gdLst/>
            <a:ahLst/>
            <a:cxnLst/>
            <a:rect l="l" t="t" r="r" b="b"/>
            <a:pathLst>
              <a:path w="4194175" h="1971039">
                <a:moveTo>
                  <a:pt x="3865626" y="0"/>
                </a:moveTo>
                <a:lnTo>
                  <a:pt x="328421" y="0"/>
                </a:lnTo>
                <a:lnTo>
                  <a:pt x="279890" y="3561"/>
                </a:lnTo>
                <a:lnTo>
                  <a:pt x="233569" y="13907"/>
                </a:lnTo>
                <a:lnTo>
                  <a:pt x="189968" y="30528"/>
                </a:lnTo>
                <a:lnTo>
                  <a:pt x="149593" y="52917"/>
                </a:lnTo>
                <a:lnTo>
                  <a:pt x="112953" y="80565"/>
                </a:lnTo>
                <a:lnTo>
                  <a:pt x="80556" y="112963"/>
                </a:lnTo>
                <a:lnTo>
                  <a:pt x="52911" y="149604"/>
                </a:lnTo>
                <a:lnTo>
                  <a:pt x="30524" y="189979"/>
                </a:lnTo>
                <a:lnTo>
                  <a:pt x="13905" y="233579"/>
                </a:lnTo>
                <a:lnTo>
                  <a:pt x="3560" y="279896"/>
                </a:lnTo>
                <a:lnTo>
                  <a:pt x="0" y="328421"/>
                </a:lnTo>
                <a:lnTo>
                  <a:pt x="0" y="1642110"/>
                </a:lnTo>
                <a:lnTo>
                  <a:pt x="3560" y="1690641"/>
                </a:lnTo>
                <a:lnTo>
                  <a:pt x="13905" y="1736962"/>
                </a:lnTo>
                <a:lnTo>
                  <a:pt x="30524" y="1780563"/>
                </a:lnTo>
                <a:lnTo>
                  <a:pt x="52911" y="1820938"/>
                </a:lnTo>
                <a:lnTo>
                  <a:pt x="80556" y="1857578"/>
                </a:lnTo>
                <a:lnTo>
                  <a:pt x="112953" y="1889975"/>
                </a:lnTo>
                <a:lnTo>
                  <a:pt x="149593" y="1917620"/>
                </a:lnTo>
                <a:lnTo>
                  <a:pt x="189968" y="1940007"/>
                </a:lnTo>
                <a:lnTo>
                  <a:pt x="233569" y="1956626"/>
                </a:lnTo>
                <a:lnTo>
                  <a:pt x="279890" y="1966971"/>
                </a:lnTo>
                <a:lnTo>
                  <a:pt x="328421" y="1970532"/>
                </a:lnTo>
                <a:lnTo>
                  <a:pt x="3865626" y="1970532"/>
                </a:lnTo>
                <a:lnTo>
                  <a:pt x="3914151" y="1966971"/>
                </a:lnTo>
                <a:lnTo>
                  <a:pt x="3960468" y="1956626"/>
                </a:lnTo>
                <a:lnTo>
                  <a:pt x="4004068" y="1940007"/>
                </a:lnTo>
                <a:lnTo>
                  <a:pt x="4044443" y="1917620"/>
                </a:lnTo>
                <a:lnTo>
                  <a:pt x="4081084" y="1889975"/>
                </a:lnTo>
                <a:lnTo>
                  <a:pt x="4113482" y="1857578"/>
                </a:lnTo>
                <a:lnTo>
                  <a:pt x="4141130" y="1820938"/>
                </a:lnTo>
                <a:lnTo>
                  <a:pt x="4163519" y="1780563"/>
                </a:lnTo>
                <a:lnTo>
                  <a:pt x="4180140" y="1736962"/>
                </a:lnTo>
                <a:lnTo>
                  <a:pt x="4190486" y="1690641"/>
                </a:lnTo>
                <a:lnTo>
                  <a:pt x="4194048" y="1642110"/>
                </a:lnTo>
                <a:lnTo>
                  <a:pt x="4194048" y="328421"/>
                </a:lnTo>
                <a:lnTo>
                  <a:pt x="4190486" y="279896"/>
                </a:lnTo>
                <a:lnTo>
                  <a:pt x="4180140" y="233579"/>
                </a:lnTo>
                <a:lnTo>
                  <a:pt x="4163519" y="189979"/>
                </a:lnTo>
                <a:lnTo>
                  <a:pt x="4141130" y="149604"/>
                </a:lnTo>
                <a:lnTo>
                  <a:pt x="4113482" y="112963"/>
                </a:lnTo>
                <a:lnTo>
                  <a:pt x="4081084" y="80565"/>
                </a:lnTo>
                <a:lnTo>
                  <a:pt x="4044443" y="52917"/>
                </a:lnTo>
                <a:lnTo>
                  <a:pt x="4004068" y="30528"/>
                </a:lnTo>
                <a:lnTo>
                  <a:pt x="3960468" y="13907"/>
                </a:lnTo>
                <a:lnTo>
                  <a:pt x="3914151" y="3561"/>
                </a:lnTo>
                <a:lnTo>
                  <a:pt x="3865626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509" y="3888485"/>
            <a:ext cx="4194175" cy="1971039"/>
          </a:xfrm>
          <a:custGeom>
            <a:avLst/>
            <a:gdLst/>
            <a:ahLst/>
            <a:cxnLst/>
            <a:rect l="l" t="t" r="r" b="b"/>
            <a:pathLst>
              <a:path w="4194175" h="1971039">
                <a:moveTo>
                  <a:pt x="0" y="328421"/>
                </a:moveTo>
                <a:lnTo>
                  <a:pt x="3560" y="279896"/>
                </a:lnTo>
                <a:lnTo>
                  <a:pt x="13905" y="233579"/>
                </a:lnTo>
                <a:lnTo>
                  <a:pt x="30524" y="189979"/>
                </a:lnTo>
                <a:lnTo>
                  <a:pt x="52911" y="149604"/>
                </a:lnTo>
                <a:lnTo>
                  <a:pt x="80556" y="112963"/>
                </a:lnTo>
                <a:lnTo>
                  <a:pt x="112953" y="80565"/>
                </a:lnTo>
                <a:lnTo>
                  <a:pt x="149593" y="52917"/>
                </a:lnTo>
                <a:lnTo>
                  <a:pt x="189968" y="30528"/>
                </a:lnTo>
                <a:lnTo>
                  <a:pt x="233569" y="13907"/>
                </a:lnTo>
                <a:lnTo>
                  <a:pt x="279890" y="3561"/>
                </a:lnTo>
                <a:lnTo>
                  <a:pt x="328421" y="0"/>
                </a:lnTo>
                <a:lnTo>
                  <a:pt x="3865626" y="0"/>
                </a:lnTo>
                <a:lnTo>
                  <a:pt x="3914151" y="3561"/>
                </a:lnTo>
                <a:lnTo>
                  <a:pt x="3960468" y="13907"/>
                </a:lnTo>
                <a:lnTo>
                  <a:pt x="4004068" y="30528"/>
                </a:lnTo>
                <a:lnTo>
                  <a:pt x="4044443" y="52917"/>
                </a:lnTo>
                <a:lnTo>
                  <a:pt x="4081084" y="80565"/>
                </a:lnTo>
                <a:lnTo>
                  <a:pt x="4113482" y="112963"/>
                </a:lnTo>
                <a:lnTo>
                  <a:pt x="4141130" y="149604"/>
                </a:lnTo>
                <a:lnTo>
                  <a:pt x="4163519" y="189979"/>
                </a:lnTo>
                <a:lnTo>
                  <a:pt x="4180140" y="233579"/>
                </a:lnTo>
                <a:lnTo>
                  <a:pt x="4190486" y="279896"/>
                </a:lnTo>
                <a:lnTo>
                  <a:pt x="4194048" y="328421"/>
                </a:lnTo>
                <a:lnTo>
                  <a:pt x="4194048" y="1642110"/>
                </a:lnTo>
                <a:lnTo>
                  <a:pt x="4190486" y="1690641"/>
                </a:lnTo>
                <a:lnTo>
                  <a:pt x="4180140" y="1736962"/>
                </a:lnTo>
                <a:lnTo>
                  <a:pt x="4163519" y="1780563"/>
                </a:lnTo>
                <a:lnTo>
                  <a:pt x="4141130" y="1820938"/>
                </a:lnTo>
                <a:lnTo>
                  <a:pt x="4113482" y="1857578"/>
                </a:lnTo>
                <a:lnTo>
                  <a:pt x="4081084" y="1889975"/>
                </a:lnTo>
                <a:lnTo>
                  <a:pt x="4044443" y="1917620"/>
                </a:lnTo>
                <a:lnTo>
                  <a:pt x="4004068" y="1940007"/>
                </a:lnTo>
                <a:lnTo>
                  <a:pt x="3960468" y="1956626"/>
                </a:lnTo>
                <a:lnTo>
                  <a:pt x="3914151" y="1966971"/>
                </a:lnTo>
                <a:lnTo>
                  <a:pt x="3865626" y="1970532"/>
                </a:lnTo>
                <a:lnTo>
                  <a:pt x="328421" y="1970532"/>
                </a:lnTo>
                <a:lnTo>
                  <a:pt x="279890" y="1966971"/>
                </a:lnTo>
                <a:lnTo>
                  <a:pt x="233569" y="1956626"/>
                </a:lnTo>
                <a:lnTo>
                  <a:pt x="189968" y="1940007"/>
                </a:lnTo>
                <a:lnTo>
                  <a:pt x="149593" y="1917620"/>
                </a:lnTo>
                <a:lnTo>
                  <a:pt x="112953" y="1889975"/>
                </a:lnTo>
                <a:lnTo>
                  <a:pt x="80556" y="1857578"/>
                </a:lnTo>
                <a:lnTo>
                  <a:pt x="52911" y="1820938"/>
                </a:lnTo>
                <a:lnTo>
                  <a:pt x="30524" y="1780563"/>
                </a:lnTo>
                <a:lnTo>
                  <a:pt x="13905" y="1736962"/>
                </a:lnTo>
                <a:lnTo>
                  <a:pt x="3560" y="1690641"/>
                </a:lnTo>
                <a:lnTo>
                  <a:pt x="0" y="1642110"/>
                </a:lnTo>
                <a:lnTo>
                  <a:pt x="0" y="328421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7341" y="4062983"/>
            <a:ext cx="3178175" cy="155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115"/>
              </a:lnSpc>
            </a:pPr>
            <a:r>
              <a:rPr sz="5100" spc="-20" dirty="0">
                <a:solidFill>
                  <a:srgbClr val="FFFFFF"/>
                </a:solidFill>
                <a:latin typeface="Segoe UI"/>
                <a:cs typeface="Segoe UI"/>
              </a:rPr>
              <a:t>Create</a:t>
            </a:r>
            <a:r>
              <a:rPr sz="51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5100" spc="-5" dirty="0">
                <a:solidFill>
                  <a:srgbClr val="FFFFFF"/>
                </a:solidFill>
                <a:latin typeface="Segoe UI"/>
                <a:cs typeface="Segoe UI"/>
              </a:rPr>
              <a:t>SQL</a:t>
            </a:r>
            <a:endParaRPr sz="5100">
              <a:latin typeface="Segoe UI"/>
              <a:cs typeface="Segoe UI"/>
            </a:endParaRPr>
          </a:p>
          <a:p>
            <a:pPr marL="635" algn="ctr">
              <a:lnSpc>
                <a:spcPts val="6115"/>
              </a:lnSpc>
            </a:pPr>
            <a:r>
              <a:rPr sz="5100" spc="40" dirty="0">
                <a:solidFill>
                  <a:srgbClr val="FFFFFF"/>
                </a:solidFill>
                <a:latin typeface="Segoe UI"/>
                <a:cs typeface="Segoe UI"/>
              </a:rPr>
              <a:t>query</a:t>
            </a:r>
            <a:endParaRPr sz="51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3336" y="449326"/>
            <a:ext cx="9082519" cy="579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15" y="6224014"/>
            <a:ext cx="1562100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2282" y="444880"/>
            <a:ext cx="2121890" cy="3788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9047" y="462915"/>
            <a:ext cx="2046858" cy="401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6053" y="462915"/>
            <a:ext cx="1921382" cy="360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2014" y="1453261"/>
            <a:ext cx="77723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1950" y="1340992"/>
            <a:ext cx="9859950" cy="3413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4280" y="1720214"/>
            <a:ext cx="901700" cy="2625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2820" y="1717420"/>
            <a:ext cx="1752981" cy="3430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014" y="2289936"/>
            <a:ext cx="77723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8877" y="2177669"/>
            <a:ext cx="4808702" cy="3413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4900" y="2180463"/>
            <a:ext cx="901700" cy="2625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04964" y="2177669"/>
            <a:ext cx="1011427" cy="2653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7031" y="2328829"/>
            <a:ext cx="93214" cy="153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6318" y="2180463"/>
            <a:ext cx="2708402" cy="3402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0157" y="2650744"/>
            <a:ext cx="44526" cy="444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6689" y="2588132"/>
            <a:ext cx="2204466" cy="15011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3578" y="2596133"/>
            <a:ext cx="531495" cy="1421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2014" y="3013836"/>
            <a:ext cx="77723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1950" y="2901569"/>
            <a:ext cx="4170502" cy="34302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99734" y="3052729"/>
            <a:ext cx="174498" cy="153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84850" y="2904363"/>
            <a:ext cx="2437638" cy="34023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63128" y="3052729"/>
            <a:ext cx="93212" cy="153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92414" y="2904363"/>
            <a:ext cx="2846831" cy="2988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19504" y="3360292"/>
            <a:ext cx="923747" cy="1830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10157" y="3749547"/>
            <a:ext cx="44526" cy="444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6689" y="3694938"/>
            <a:ext cx="133984" cy="13982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18488" y="3772913"/>
            <a:ext cx="53225" cy="125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93036" y="3684778"/>
            <a:ext cx="2355977" cy="19697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10157" y="4013200"/>
            <a:ext cx="44526" cy="444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56689" y="3950589"/>
            <a:ext cx="2509901" cy="19481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10157" y="4275328"/>
            <a:ext cx="44526" cy="444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7546" y="4210558"/>
            <a:ext cx="2106167" cy="15227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4377" y="4672329"/>
            <a:ext cx="88658" cy="8864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36332" y="4547742"/>
            <a:ext cx="7516888" cy="38582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92336" y="4716826"/>
            <a:ext cx="106238" cy="1747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49690" y="4558919"/>
            <a:ext cx="638048" cy="32067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10157" y="5064759"/>
            <a:ext cx="44526" cy="444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7546" y="4999990"/>
            <a:ext cx="7766938" cy="19697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10157" y="5328411"/>
            <a:ext cx="44526" cy="444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56689" y="5265801"/>
            <a:ext cx="1716786" cy="15011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1923" y="5351777"/>
            <a:ext cx="53225" cy="125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72282" y="5263641"/>
            <a:ext cx="3596513" cy="19697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504435" y="6650787"/>
            <a:ext cx="292798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515253"/>
                </a:solidFill>
                <a:latin typeface="Segoe UI"/>
                <a:cs typeface="Segoe UI"/>
              </a:rPr>
              <a:t>Copyright </a:t>
            </a:r>
            <a:r>
              <a:rPr sz="950" spc="15" dirty="0">
                <a:solidFill>
                  <a:srgbClr val="515253"/>
                </a:solidFill>
                <a:latin typeface="Segoe UI"/>
                <a:cs typeface="Segoe UI"/>
              </a:rPr>
              <a:t>Microsoft </a:t>
            </a:r>
            <a:r>
              <a:rPr sz="950" spc="10" dirty="0">
                <a:solidFill>
                  <a:srgbClr val="515253"/>
                </a:solidFill>
                <a:latin typeface="Segoe UI"/>
                <a:cs typeface="Segoe UI"/>
              </a:rPr>
              <a:t>Corporation.  All rights</a:t>
            </a:r>
            <a:r>
              <a:rPr sz="950" spc="-155" dirty="0">
                <a:solidFill>
                  <a:srgbClr val="515253"/>
                </a:solidFill>
                <a:latin typeface="Segoe UI"/>
                <a:cs typeface="Segoe UI"/>
              </a:rPr>
              <a:t> </a:t>
            </a:r>
            <a:r>
              <a:rPr sz="950" spc="15" dirty="0">
                <a:solidFill>
                  <a:srgbClr val="515253"/>
                </a:solidFill>
                <a:latin typeface="Segoe UI"/>
                <a:cs typeface="Segoe UI"/>
              </a:rPr>
              <a:t>reserved.</a:t>
            </a:r>
            <a:endParaRPr sz="9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44896" y="2103120"/>
            <a:ext cx="6277610" cy="3493135"/>
          </a:xfrm>
          <a:custGeom>
            <a:avLst/>
            <a:gdLst/>
            <a:ahLst/>
            <a:cxnLst/>
            <a:rect l="l" t="t" r="r" b="b"/>
            <a:pathLst>
              <a:path w="6277609" h="3493135">
                <a:moveTo>
                  <a:pt x="0" y="3493008"/>
                </a:moveTo>
                <a:lnTo>
                  <a:pt x="6277356" y="3493008"/>
                </a:lnTo>
                <a:lnTo>
                  <a:pt x="6277356" y="0"/>
                </a:lnTo>
                <a:lnTo>
                  <a:pt x="0" y="0"/>
                </a:lnTo>
                <a:lnTo>
                  <a:pt x="0" y="3493008"/>
                </a:lnTo>
                <a:close/>
              </a:path>
            </a:pathLst>
          </a:custGeom>
          <a:solidFill>
            <a:srgbClr val="001F50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43388" y="6044184"/>
            <a:ext cx="1653540" cy="356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82183" y="2114041"/>
            <a:ext cx="4676775" cy="188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100" dirty="0">
                <a:solidFill>
                  <a:srgbClr val="FFFFFF"/>
                </a:solidFill>
                <a:latin typeface="Segoe UI Light"/>
                <a:cs typeface="Segoe UI Light"/>
              </a:rPr>
              <a:t>Microsoft </a:t>
            </a:r>
            <a:r>
              <a:rPr sz="4400" b="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4400" b="0" spc="-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4400" b="0" spc="-45" dirty="0">
                <a:solidFill>
                  <a:srgbClr val="FFFFFF"/>
                </a:solidFill>
                <a:latin typeface="Segoe UI Light"/>
                <a:cs typeface="Segoe UI Light"/>
              </a:rPr>
              <a:t>Server</a:t>
            </a:r>
            <a:endParaRPr sz="44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400" b="0" spc="-90" dirty="0">
                <a:solidFill>
                  <a:srgbClr val="FFFFFF"/>
                </a:solidFill>
                <a:latin typeface="Segoe UI Light"/>
                <a:cs typeface="Segoe UI Light"/>
              </a:rPr>
              <a:t>Deployment</a:t>
            </a:r>
            <a:r>
              <a:rPr sz="4400" b="0" spc="-3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4400" b="0" spc="-85" dirty="0">
                <a:solidFill>
                  <a:srgbClr val="FFFFFF"/>
                </a:solidFill>
                <a:latin typeface="Segoe UI Light"/>
                <a:cs typeface="Segoe UI Light"/>
              </a:rPr>
              <a:t>Options</a:t>
            </a:r>
            <a:endParaRPr sz="4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15" y="6224014"/>
            <a:ext cx="1562100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9516" y="310515"/>
            <a:ext cx="5926797" cy="582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580" y="1632204"/>
            <a:ext cx="3525012" cy="1427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24300" y="1816607"/>
            <a:ext cx="2025396" cy="11780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9728" y="1812035"/>
            <a:ext cx="2034539" cy="1187450"/>
          </a:xfrm>
          <a:custGeom>
            <a:avLst/>
            <a:gdLst/>
            <a:ahLst/>
            <a:cxnLst/>
            <a:rect l="l" t="t" r="r" b="b"/>
            <a:pathLst>
              <a:path w="2034539" h="1187450">
                <a:moveTo>
                  <a:pt x="0" y="1187196"/>
                </a:moveTo>
                <a:lnTo>
                  <a:pt x="2034539" y="1187196"/>
                </a:lnTo>
                <a:lnTo>
                  <a:pt x="2034539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ln w="9144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216" y="1300733"/>
            <a:ext cx="921791" cy="2482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3811" y="1297939"/>
            <a:ext cx="3152393" cy="2496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02068" y="1522475"/>
            <a:ext cx="3250692" cy="2511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7440" y="1241678"/>
            <a:ext cx="1027937" cy="2482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7392" y="1251838"/>
            <a:ext cx="865251" cy="1812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57004" y="1351123"/>
            <a:ext cx="127253" cy="160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76968" y="1244091"/>
            <a:ext cx="1421129" cy="2458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86243" y="4608576"/>
            <a:ext cx="3928872" cy="17998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54823" y="4375022"/>
            <a:ext cx="1781936" cy="2482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37065" y="4703317"/>
            <a:ext cx="690244" cy="127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96652" y="4696205"/>
            <a:ext cx="789051" cy="17398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63851" y="4105655"/>
            <a:ext cx="4085844" cy="24582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5487" y="3735451"/>
            <a:ext cx="4351528" cy="2482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7779" y="1092708"/>
            <a:ext cx="3957828" cy="1933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66759" y="2368295"/>
            <a:ext cx="3825240" cy="1300480"/>
          </a:xfrm>
          <a:custGeom>
            <a:avLst/>
            <a:gdLst/>
            <a:ahLst/>
            <a:cxnLst/>
            <a:rect l="l" t="t" r="r" b="b"/>
            <a:pathLst>
              <a:path w="3825240" h="1300479">
                <a:moveTo>
                  <a:pt x="0" y="1299971"/>
                </a:moveTo>
                <a:lnTo>
                  <a:pt x="3825239" y="1299971"/>
                </a:lnTo>
                <a:lnTo>
                  <a:pt x="3825239" y="0"/>
                </a:lnTo>
                <a:lnTo>
                  <a:pt x="0" y="0"/>
                </a:lnTo>
                <a:lnTo>
                  <a:pt x="0" y="1299971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66759" y="3668267"/>
            <a:ext cx="3825240" cy="0"/>
          </a:xfrm>
          <a:custGeom>
            <a:avLst/>
            <a:gdLst/>
            <a:ahLst/>
            <a:cxnLst/>
            <a:rect l="l" t="t" r="r" b="b"/>
            <a:pathLst>
              <a:path w="3825240">
                <a:moveTo>
                  <a:pt x="0" y="0"/>
                </a:moveTo>
                <a:lnTo>
                  <a:pt x="3825239" y="0"/>
                </a:lnTo>
              </a:path>
            </a:pathLst>
          </a:custGeom>
          <a:ln w="9144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66759" y="2368295"/>
            <a:ext cx="3825240" cy="1300480"/>
          </a:xfrm>
          <a:custGeom>
            <a:avLst/>
            <a:gdLst/>
            <a:ahLst/>
            <a:cxnLst/>
            <a:rect l="l" t="t" r="r" b="b"/>
            <a:pathLst>
              <a:path w="3825240" h="1300479">
                <a:moveTo>
                  <a:pt x="3825239" y="0"/>
                </a:moveTo>
                <a:lnTo>
                  <a:pt x="0" y="0"/>
                </a:lnTo>
                <a:lnTo>
                  <a:pt x="0" y="1299971"/>
                </a:lnTo>
              </a:path>
            </a:pathLst>
          </a:custGeom>
          <a:ln w="9143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66759" y="2499233"/>
            <a:ext cx="3825240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515" marR="615315">
              <a:lnSpc>
                <a:spcPct val="100000"/>
              </a:lnSpc>
            </a:pPr>
            <a:r>
              <a:rPr sz="1050" spc="-5" dirty="0">
                <a:solidFill>
                  <a:srgbClr val="282828"/>
                </a:solidFill>
                <a:latin typeface="Courier New"/>
                <a:cs typeface="Courier New"/>
              </a:rPr>
              <a:t>myWs </a:t>
            </a:r>
            <a:r>
              <a:rPr sz="1050" dirty="0">
                <a:solidFill>
                  <a:srgbClr val="282828"/>
                </a:solidFill>
                <a:latin typeface="Courier New"/>
                <a:cs typeface="Courier New"/>
              </a:rPr>
              <a:t>&lt;- </a:t>
            </a:r>
            <a:r>
              <a:rPr sz="1050" spc="-5" dirty="0">
                <a:solidFill>
                  <a:srgbClr val="282828"/>
                </a:solidFill>
                <a:latin typeface="Courier New"/>
                <a:cs typeface="Courier New"/>
              </a:rPr>
              <a:t>workspace(id </a:t>
            </a:r>
            <a:r>
              <a:rPr sz="1050" dirty="0">
                <a:solidFill>
                  <a:srgbClr val="282828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282828"/>
                </a:solidFill>
                <a:latin typeface="Courier New"/>
                <a:cs typeface="Courier New"/>
              </a:rPr>
              <a:t>"WORKSPACE</a:t>
            </a:r>
            <a:r>
              <a:rPr sz="1050" spc="-14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282828"/>
                </a:solidFill>
                <a:latin typeface="Courier New"/>
                <a:cs typeface="Courier New"/>
              </a:rPr>
              <a:t>ID",  auth </a:t>
            </a:r>
            <a:r>
              <a:rPr sz="1050" dirty="0">
                <a:solidFill>
                  <a:srgbClr val="282828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"AUTH</a:t>
            </a:r>
            <a:r>
              <a:rPr sz="1050" spc="-1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KEY"</a:t>
            </a:r>
            <a:r>
              <a:rPr sz="1050" spc="-5" dirty="0">
                <a:solidFill>
                  <a:srgbClr val="282828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  <a:p>
            <a:pPr marL="183515" marR="139065">
              <a:lnSpc>
                <a:spcPct val="100000"/>
              </a:lnSpc>
            </a:pPr>
            <a:r>
              <a:rPr sz="1050" spc="-10" dirty="0">
                <a:solidFill>
                  <a:srgbClr val="282828"/>
                </a:solidFill>
                <a:latin typeface="Courier New"/>
                <a:cs typeface="Courier New"/>
              </a:rPr>
              <a:t>api_endpoint </a:t>
            </a:r>
            <a:r>
              <a:rPr sz="1050" dirty="0">
                <a:solidFill>
                  <a:srgbClr val="282828"/>
                </a:solidFill>
                <a:latin typeface="Courier New"/>
                <a:cs typeface="Courier New"/>
              </a:rPr>
              <a:t>=  </a:t>
            </a:r>
            <a:r>
              <a:rPr sz="1050" spc="-10" dirty="0">
                <a:solidFill>
                  <a:srgbClr val="282828"/>
                </a:solidFill>
                <a:latin typeface="Courier New"/>
                <a:cs typeface="Courier New"/>
              </a:rPr>
              <a:t>"</a:t>
            </a:r>
            <a:r>
              <a:rPr sz="1050" spc="-10" dirty="0">
                <a:solidFill>
                  <a:srgbClr val="FF0000"/>
                </a:solidFill>
                <a:latin typeface="Courier New"/>
                <a:cs typeface="Courier New"/>
              </a:rPr>
              <a:t>https://europewest.studio.azureml.net",  management_endpoint </a:t>
            </a:r>
            <a:r>
              <a:rPr sz="1050" dirty="0">
                <a:solidFill>
                  <a:srgbClr val="FF0000"/>
                </a:solidFill>
                <a:latin typeface="Courier New"/>
                <a:cs typeface="Courier New"/>
              </a:rPr>
              <a:t>=  </a:t>
            </a:r>
            <a:r>
              <a:rPr sz="1050" spc="-10" dirty="0">
                <a:solidFill>
                  <a:srgbClr val="FF0000"/>
                </a:solidFill>
                <a:latin typeface="Courier New"/>
                <a:cs typeface="Courier New"/>
              </a:rPr>
              <a:t>"https://europewest.management.azureml.net</a:t>
            </a:r>
            <a:r>
              <a:rPr sz="1050" spc="-10" dirty="0">
                <a:solidFill>
                  <a:srgbClr val="282828"/>
                </a:solidFill>
                <a:latin typeface="Courier New"/>
                <a:cs typeface="Courier New"/>
              </a:rPr>
              <a:t>")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498" y="448309"/>
            <a:ext cx="1611883" cy="328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88464" y="430402"/>
            <a:ext cx="1797050" cy="446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29278" y="621030"/>
            <a:ext cx="128816" cy="28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9600" y="430402"/>
            <a:ext cx="3926941" cy="3463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73693" y="448309"/>
            <a:ext cx="1611883" cy="3284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051" y="1401952"/>
            <a:ext cx="3501123" cy="196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0051" y="1773808"/>
            <a:ext cx="2443467" cy="1977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4908" y="1375409"/>
            <a:ext cx="89535" cy="969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0078D6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400" spc="10" dirty="0">
                <a:solidFill>
                  <a:srgbClr val="0078D6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solidFill>
                  <a:srgbClr val="0078D6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7277" y="2144014"/>
            <a:ext cx="2978513" cy="1983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3880" y="2153539"/>
            <a:ext cx="753618" cy="1455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4908" y="2485009"/>
            <a:ext cx="8953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78D6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0051" y="2517520"/>
            <a:ext cx="1203938" cy="1534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45716" y="2602007"/>
            <a:ext cx="57105" cy="126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24836" y="2517520"/>
            <a:ext cx="1974850" cy="19773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2458" y="2536317"/>
            <a:ext cx="240664" cy="1346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17864" y="4354067"/>
            <a:ext cx="3374135" cy="21930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55607" y="1592580"/>
            <a:ext cx="1278890" cy="759460"/>
          </a:xfrm>
          <a:custGeom>
            <a:avLst/>
            <a:gdLst/>
            <a:ahLst/>
            <a:cxnLst/>
            <a:rect l="l" t="t" r="r" b="b"/>
            <a:pathLst>
              <a:path w="1278890" h="759460">
                <a:moveTo>
                  <a:pt x="1278636" y="569214"/>
                </a:moveTo>
                <a:lnTo>
                  <a:pt x="899160" y="569214"/>
                </a:lnTo>
                <a:lnTo>
                  <a:pt x="1088898" y="758952"/>
                </a:lnTo>
                <a:lnTo>
                  <a:pt x="1278636" y="569214"/>
                </a:lnTo>
                <a:close/>
              </a:path>
              <a:path w="1278890" h="759460">
                <a:moveTo>
                  <a:pt x="851789" y="0"/>
                </a:moveTo>
                <a:lnTo>
                  <a:pt x="0" y="0"/>
                </a:lnTo>
                <a:lnTo>
                  <a:pt x="0" y="189737"/>
                </a:lnTo>
                <a:lnTo>
                  <a:pt x="851789" y="189737"/>
                </a:lnTo>
                <a:lnTo>
                  <a:pt x="896720" y="196996"/>
                </a:lnTo>
                <a:lnTo>
                  <a:pt x="935763" y="217202"/>
                </a:lnTo>
                <a:lnTo>
                  <a:pt x="966564" y="248003"/>
                </a:lnTo>
                <a:lnTo>
                  <a:pt x="986770" y="287046"/>
                </a:lnTo>
                <a:lnTo>
                  <a:pt x="994028" y="331978"/>
                </a:lnTo>
                <a:lnTo>
                  <a:pt x="994028" y="569214"/>
                </a:lnTo>
                <a:lnTo>
                  <a:pt x="1183767" y="569214"/>
                </a:lnTo>
                <a:lnTo>
                  <a:pt x="1183767" y="331978"/>
                </a:lnTo>
                <a:lnTo>
                  <a:pt x="1180165" y="282939"/>
                </a:lnTo>
                <a:lnTo>
                  <a:pt x="1169704" y="236129"/>
                </a:lnTo>
                <a:lnTo>
                  <a:pt x="1152898" y="192061"/>
                </a:lnTo>
                <a:lnTo>
                  <a:pt x="1130261" y="151250"/>
                </a:lnTo>
                <a:lnTo>
                  <a:pt x="1102309" y="114210"/>
                </a:lnTo>
                <a:lnTo>
                  <a:pt x="1069556" y="81457"/>
                </a:lnTo>
                <a:lnTo>
                  <a:pt x="1032516" y="53505"/>
                </a:lnTo>
                <a:lnTo>
                  <a:pt x="991705" y="30868"/>
                </a:lnTo>
                <a:lnTo>
                  <a:pt x="947637" y="14062"/>
                </a:lnTo>
                <a:lnTo>
                  <a:pt x="900827" y="3601"/>
                </a:lnTo>
                <a:lnTo>
                  <a:pt x="85178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93407" y="5082540"/>
            <a:ext cx="1851660" cy="421005"/>
          </a:xfrm>
          <a:custGeom>
            <a:avLst/>
            <a:gdLst/>
            <a:ahLst/>
            <a:cxnLst/>
            <a:rect l="l" t="t" r="r" b="b"/>
            <a:pathLst>
              <a:path w="1851659" h="421004">
                <a:moveTo>
                  <a:pt x="210312" y="0"/>
                </a:moveTo>
                <a:lnTo>
                  <a:pt x="0" y="210312"/>
                </a:lnTo>
                <a:lnTo>
                  <a:pt x="210312" y="420624"/>
                </a:lnTo>
                <a:lnTo>
                  <a:pt x="210312" y="315468"/>
                </a:lnTo>
                <a:lnTo>
                  <a:pt x="1851660" y="315468"/>
                </a:lnTo>
                <a:lnTo>
                  <a:pt x="1851660" y="105156"/>
                </a:lnTo>
                <a:lnTo>
                  <a:pt x="210312" y="105156"/>
                </a:lnTo>
                <a:lnTo>
                  <a:pt x="210312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91343" y="3692652"/>
            <a:ext cx="342900" cy="571500"/>
          </a:xfrm>
          <a:custGeom>
            <a:avLst/>
            <a:gdLst/>
            <a:ahLst/>
            <a:cxnLst/>
            <a:rect l="l" t="t" r="r" b="b"/>
            <a:pathLst>
              <a:path w="342900" h="571500">
                <a:moveTo>
                  <a:pt x="342900" y="400050"/>
                </a:moveTo>
                <a:lnTo>
                  <a:pt x="0" y="400050"/>
                </a:lnTo>
                <a:lnTo>
                  <a:pt x="171450" y="571500"/>
                </a:lnTo>
                <a:lnTo>
                  <a:pt x="342900" y="400050"/>
                </a:lnTo>
                <a:close/>
              </a:path>
              <a:path w="342900" h="571500">
                <a:moveTo>
                  <a:pt x="257175" y="0"/>
                </a:moveTo>
                <a:lnTo>
                  <a:pt x="85725" y="0"/>
                </a:lnTo>
                <a:lnTo>
                  <a:pt x="85725" y="400050"/>
                </a:lnTo>
                <a:lnTo>
                  <a:pt x="257175" y="400050"/>
                </a:lnTo>
                <a:lnTo>
                  <a:pt x="257175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000" y="3342132"/>
            <a:ext cx="4521708" cy="22372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3227" y="4460747"/>
            <a:ext cx="4287012" cy="1981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57272" y="5503162"/>
            <a:ext cx="4136135" cy="13045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15" y="6224014"/>
            <a:ext cx="1562100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17207" y="1400555"/>
            <a:ext cx="5239511" cy="2951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15581" y="1073911"/>
            <a:ext cx="364997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Example: fraud analytics deployed to BI</a:t>
            </a:r>
            <a:r>
              <a:rPr sz="1600" spc="-10" dirty="0">
                <a:latin typeface="Calibri"/>
                <a:cs typeface="Calibri"/>
              </a:rPr>
              <a:t> tool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3712" y="1383791"/>
            <a:ext cx="4997196" cy="2906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140" y="1379219"/>
            <a:ext cx="5006340" cy="2915920"/>
          </a:xfrm>
          <a:custGeom>
            <a:avLst/>
            <a:gdLst/>
            <a:ahLst/>
            <a:cxnLst/>
            <a:rect l="l" t="t" r="r" b="b"/>
            <a:pathLst>
              <a:path w="5006340" h="2915920">
                <a:moveTo>
                  <a:pt x="0" y="2915411"/>
                </a:moveTo>
                <a:lnTo>
                  <a:pt x="5006340" y="2915411"/>
                </a:lnTo>
                <a:lnTo>
                  <a:pt x="5006340" y="0"/>
                </a:lnTo>
                <a:lnTo>
                  <a:pt x="0" y="0"/>
                </a:lnTo>
                <a:lnTo>
                  <a:pt x="0" y="2915411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87525" y="1027938"/>
            <a:ext cx="383412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Example: Market Basket Analysis in HTML</a:t>
            </a:r>
            <a:r>
              <a:rPr sz="1600" spc="-10" dirty="0">
                <a:latin typeface="Calibri"/>
                <a:cs typeface="Calibri"/>
              </a:rPr>
              <a:t> tool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2021" y="2337815"/>
            <a:ext cx="1084580" cy="148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Size of circles  </a:t>
            </a:r>
            <a:r>
              <a:rPr sz="1200" dirty="0">
                <a:latin typeface="Calibri"/>
                <a:cs typeface="Calibri"/>
              </a:rPr>
              <a:t>indicate </a:t>
            </a:r>
            <a:r>
              <a:rPr sz="1200" spc="-5" dirty="0">
                <a:latin typeface="Calibri"/>
                <a:cs typeface="Calibri"/>
              </a:rPr>
              <a:t>credit  card </a:t>
            </a:r>
            <a:r>
              <a:rPr sz="1200" dirty="0">
                <a:latin typeface="Calibri"/>
                <a:cs typeface="Calibri"/>
              </a:rPr>
              <a:t>balance,  and the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darkness  of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circle  shows </a:t>
            </a:r>
            <a:r>
              <a:rPr sz="1200" dirty="0">
                <a:latin typeface="Calibri"/>
                <a:cs typeface="Calibri"/>
              </a:rPr>
              <a:t>the  </a:t>
            </a:r>
            <a:r>
              <a:rPr sz="1200" spc="-5" dirty="0">
                <a:latin typeface="Calibri"/>
                <a:cs typeface="Calibri"/>
              </a:rPr>
              <a:t>prediction of  </a:t>
            </a:r>
            <a:r>
              <a:rPr sz="1200" dirty="0">
                <a:latin typeface="Calibri"/>
                <a:cs typeface="Calibri"/>
              </a:rPr>
              <a:t>fraud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3691" y="3788664"/>
            <a:ext cx="3849624" cy="2531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12309" y="5232653"/>
            <a:ext cx="94043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Example:  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egrati</a:t>
            </a:r>
            <a:r>
              <a:rPr sz="1600" spc="-10" dirty="0">
                <a:latin typeface="Calibri"/>
                <a:cs typeface="Calibri"/>
              </a:rPr>
              <a:t>on 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Excel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1827" y="146430"/>
            <a:ext cx="1085151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solidFill>
                  <a:srgbClr val="000000"/>
                </a:solidFill>
                <a:latin typeface="Calibri Light"/>
                <a:cs typeface="Calibri Light"/>
              </a:rPr>
              <a:t>DeployR: </a:t>
            </a:r>
            <a:r>
              <a:rPr sz="4300" spc="-20" dirty="0">
                <a:solidFill>
                  <a:srgbClr val="000000"/>
                </a:solidFill>
                <a:latin typeface="Calibri Light"/>
                <a:cs typeface="Calibri Light"/>
              </a:rPr>
              <a:t>example </a:t>
            </a:r>
            <a:r>
              <a:rPr sz="4300" dirty="0">
                <a:solidFill>
                  <a:srgbClr val="000000"/>
                </a:solidFill>
                <a:latin typeface="Calibri Light"/>
                <a:cs typeface="Calibri Light"/>
              </a:rPr>
              <a:t>R as a </a:t>
            </a:r>
            <a:r>
              <a:rPr sz="4300" spc="5" dirty="0">
                <a:solidFill>
                  <a:srgbClr val="000000"/>
                </a:solidFill>
                <a:latin typeface="Calibri Light"/>
                <a:cs typeface="Calibri Light"/>
              </a:rPr>
              <a:t>service </a:t>
            </a:r>
            <a:r>
              <a:rPr sz="4300" spc="-35" dirty="0">
                <a:solidFill>
                  <a:srgbClr val="000000"/>
                </a:solidFill>
                <a:latin typeface="Calibri Light"/>
                <a:cs typeface="Calibri Light"/>
              </a:rPr>
              <a:t>for </a:t>
            </a:r>
            <a:r>
              <a:rPr sz="4300" dirty="0">
                <a:solidFill>
                  <a:srgbClr val="000000"/>
                </a:solidFill>
                <a:latin typeface="Calibri Light"/>
                <a:cs typeface="Calibri Light"/>
              </a:rPr>
              <a:t>BI / </a:t>
            </a:r>
            <a:r>
              <a:rPr sz="4300" spc="-10" dirty="0">
                <a:solidFill>
                  <a:srgbClr val="000000"/>
                </a:solidFill>
                <a:latin typeface="Calibri Light"/>
                <a:cs typeface="Calibri Light"/>
              </a:rPr>
              <a:t>web</a:t>
            </a:r>
            <a:r>
              <a:rPr sz="4300" spc="5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300" dirty="0">
                <a:solidFill>
                  <a:srgbClr val="000000"/>
                </a:solidFill>
                <a:latin typeface="Calibri Light"/>
                <a:cs typeface="Calibri Light"/>
              </a:rPr>
              <a:t>apps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77840" y="4303776"/>
            <a:ext cx="3127248" cy="23606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7632" y="5326379"/>
            <a:ext cx="276225" cy="251460"/>
          </a:xfrm>
          <a:custGeom>
            <a:avLst/>
            <a:gdLst/>
            <a:ahLst/>
            <a:cxnLst/>
            <a:rect l="l" t="t" r="r" b="b"/>
            <a:pathLst>
              <a:path w="276225" h="251460">
                <a:moveTo>
                  <a:pt x="150113" y="0"/>
                </a:moveTo>
                <a:lnTo>
                  <a:pt x="150113" y="62865"/>
                </a:lnTo>
                <a:lnTo>
                  <a:pt x="0" y="62865"/>
                </a:lnTo>
                <a:lnTo>
                  <a:pt x="0" y="188595"/>
                </a:lnTo>
                <a:lnTo>
                  <a:pt x="150113" y="188595"/>
                </a:lnTo>
                <a:lnTo>
                  <a:pt x="150113" y="251460"/>
                </a:lnTo>
                <a:lnTo>
                  <a:pt x="275843" y="125730"/>
                </a:lnTo>
                <a:lnTo>
                  <a:pt x="150113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89476" y="5326379"/>
            <a:ext cx="243840" cy="262255"/>
          </a:xfrm>
          <a:custGeom>
            <a:avLst/>
            <a:gdLst/>
            <a:ahLst/>
            <a:cxnLst/>
            <a:rect l="l" t="t" r="r" b="b"/>
            <a:pathLst>
              <a:path w="243839" h="262254">
                <a:moveTo>
                  <a:pt x="121920" y="0"/>
                </a:moveTo>
                <a:lnTo>
                  <a:pt x="0" y="131064"/>
                </a:lnTo>
                <a:lnTo>
                  <a:pt x="121920" y="262128"/>
                </a:lnTo>
                <a:lnTo>
                  <a:pt x="121920" y="196596"/>
                </a:lnTo>
                <a:lnTo>
                  <a:pt x="243839" y="196596"/>
                </a:lnTo>
                <a:lnTo>
                  <a:pt x="243839" y="65532"/>
                </a:lnTo>
                <a:lnTo>
                  <a:pt x="121920" y="65532"/>
                </a:lnTo>
                <a:lnTo>
                  <a:pt x="121920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36160" y="6644690"/>
            <a:ext cx="27044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515253"/>
                </a:solidFill>
                <a:latin typeface="Calibri"/>
                <a:cs typeface="Calibri"/>
              </a:rPr>
              <a:t>Copyright Microsoft Corporation.  </a:t>
            </a:r>
            <a:r>
              <a:rPr sz="950" spc="5" dirty="0">
                <a:solidFill>
                  <a:srgbClr val="515253"/>
                </a:solidFill>
                <a:latin typeface="Calibri"/>
                <a:cs typeface="Calibri"/>
              </a:rPr>
              <a:t>All </a:t>
            </a:r>
            <a:r>
              <a:rPr sz="950" spc="10" dirty="0">
                <a:solidFill>
                  <a:srgbClr val="515253"/>
                </a:solidFill>
                <a:latin typeface="Calibri"/>
                <a:cs typeface="Calibri"/>
              </a:rPr>
              <a:t>rights</a:t>
            </a:r>
            <a:r>
              <a:rPr sz="950" spc="-125" dirty="0">
                <a:solidFill>
                  <a:srgbClr val="515253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515253"/>
                </a:solidFill>
                <a:latin typeface="Calibri"/>
                <a:cs typeface="Calibri"/>
              </a:rPr>
              <a:t>reserved.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214" y="473201"/>
            <a:ext cx="1808911" cy="425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2186" y="703361"/>
            <a:ext cx="159562" cy="262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0045" y="473201"/>
            <a:ext cx="2967228" cy="558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281" y="1337310"/>
            <a:ext cx="4326458" cy="374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281" y="1771776"/>
            <a:ext cx="1253693" cy="2833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250" y="1755775"/>
            <a:ext cx="687451" cy="2993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6961" y="1924984"/>
            <a:ext cx="106238" cy="174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8854" y="1846452"/>
            <a:ext cx="1205992" cy="2086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22744" y="1326007"/>
            <a:ext cx="4884674" cy="3878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26301" y="1771776"/>
            <a:ext cx="1253617" cy="2833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17920" y="2226562"/>
            <a:ext cx="5974080" cy="46161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" y="2243326"/>
            <a:ext cx="5891784" cy="45598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9580" y="3083051"/>
            <a:ext cx="3224784" cy="691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29590" y="5943600"/>
            <a:ext cx="306476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2017 Microsoft Corporation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44896" y="2103120"/>
            <a:ext cx="6277610" cy="3493135"/>
          </a:xfrm>
          <a:custGeom>
            <a:avLst/>
            <a:gdLst/>
            <a:ahLst/>
            <a:cxnLst/>
            <a:rect l="l" t="t" r="r" b="b"/>
            <a:pathLst>
              <a:path w="6277609" h="3493135">
                <a:moveTo>
                  <a:pt x="0" y="3493008"/>
                </a:moveTo>
                <a:lnTo>
                  <a:pt x="6277356" y="3493008"/>
                </a:lnTo>
                <a:lnTo>
                  <a:pt x="6277356" y="0"/>
                </a:lnTo>
                <a:lnTo>
                  <a:pt x="0" y="0"/>
                </a:lnTo>
                <a:lnTo>
                  <a:pt x="0" y="3493008"/>
                </a:lnTo>
                <a:close/>
              </a:path>
            </a:pathLst>
          </a:custGeom>
          <a:solidFill>
            <a:srgbClr val="001F50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43388" y="6044184"/>
            <a:ext cx="1653540" cy="356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82183" y="2114041"/>
            <a:ext cx="5541645" cy="188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100" dirty="0">
                <a:solidFill>
                  <a:srgbClr val="FFFFFF"/>
                </a:solidFill>
                <a:latin typeface="Segoe UI Light"/>
                <a:cs typeface="Segoe UI Light"/>
              </a:rPr>
              <a:t>Microsoft </a:t>
            </a:r>
            <a:r>
              <a:rPr sz="4400" b="0" dirty="0">
                <a:solidFill>
                  <a:srgbClr val="FFFFFF"/>
                </a:solidFill>
                <a:latin typeface="Segoe UI Light"/>
                <a:cs typeface="Segoe UI Light"/>
              </a:rPr>
              <a:t>R </a:t>
            </a:r>
            <a:r>
              <a:rPr sz="4400" b="0" spc="-45" dirty="0">
                <a:solidFill>
                  <a:srgbClr val="FFFFFF"/>
                </a:solidFill>
                <a:latin typeface="Segoe UI Light"/>
                <a:cs typeface="Segoe UI Light"/>
              </a:rPr>
              <a:t>Server</a:t>
            </a:r>
            <a:r>
              <a:rPr sz="4400" b="0" spc="-5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44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(MRS)</a:t>
            </a:r>
            <a:endParaRPr sz="44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400" b="0" spc="-100" dirty="0">
                <a:solidFill>
                  <a:srgbClr val="FFFFFF"/>
                </a:solidFill>
                <a:latin typeface="Segoe UI Light"/>
                <a:cs typeface="Segoe UI Light"/>
              </a:rPr>
              <a:t>Introduction</a:t>
            </a:r>
            <a:endParaRPr sz="4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78" y="253491"/>
            <a:ext cx="234505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75" dirty="0">
                <a:solidFill>
                  <a:srgbClr val="FFFFFF"/>
                </a:solidFill>
              </a:rPr>
              <a:t>What </a:t>
            </a:r>
            <a:r>
              <a:rPr sz="4400" spc="-50" dirty="0">
                <a:solidFill>
                  <a:srgbClr val="FFFFFF"/>
                </a:solidFill>
              </a:rPr>
              <a:t>is</a:t>
            </a:r>
            <a:r>
              <a:rPr sz="4400" spc="-425" dirty="0">
                <a:solidFill>
                  <a:srgbClr val="FFFFFF"/>
                </a:solidFill>
              </a:rPr>
              <a:t> </a:t>
            </a:r>
            <a:r>
              <a:rPr sz="4400" spc="-45" dirty="0">
                <a:solidFill>
                  <a:srgbClr val="FFFFFF"/>
                </a:solidFill>
              </a:rPr>
              <a:t>R?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04188" y="1725167"/>
            <a:ext cx="2016760" cy="1381125"/>
          </a:xfrm>
          <a:prstGeom prst="rect">
            <a:avLst/>
          </a:prstGeom>
          <a:solidFill>
            <a:srgbClr val="D73A00"/>
          </a:solidFill>
        </p:spPr>
        <p:txBody>
          <a:bodyPr vert="horz" wrap="square" lIns="0" tIns="261620" rIns="0" bIns="0" rtlCol="0">
            <a:spAutoFit/>
          </a:bodyPr>
          <a:lstStyle/>
          <a:p>
            <a:pPr marL="391795" marR="235585" indent="-64135">
              <a:lnSpc>
                <a:spcPct val="100000"/>
              </a:lnSpc>
              <a:spcBef>
                <a:spcPts val="2060"/>
              </a:spcBef>
            </a:pPr>
            <a:r>
              <a:rPr sz="2750" b="0" spc="-5" dirty="0">
                <a:solidFill>
                  <a:srgbClr val="F1F1F1"/>
                </a:solidFill>
                <a:latin typeface="Segoe UI Light"/>
                <a:cs typeface="Segoe UI Light"/>
              </a:rPr>
              <a:t>Langu</a:t>
            </a:r>
            <a:r>
              <a:rPr sz="2750" b="0" spc="-10" dirty="0">
                <a:solidFill>
                  <a:srgbClr val="F1F1F1"/>
                </a:solidFill>
                <a:latin typeface="Segoe UI Light"/>
                <a:cs typeface="Segoe UI Light"/>
              </a:rPr>
              <a:t>age  </a:t>
            </a:r>
            <a:r>
              <a:rPr sz="2750" b="0" spc="-5" dirty="0">
                <a:solidFill>
                  <a:srgbClr val="F1F1F1"/>
                </a:solidFill>
                <a:latin typeface="Segoe UI Light"/>
                <a:cs typeface="Segoe UI Light"/>
              </a:rPr>
              <a:t>Platform</a:t>
            </a:r>
            <a:endParaRPr sz="275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4188" y="3188207"/>
            <a:ext cx="2016760" cy="1381125"/>
          </a:xfrm>
          <a:prstGeom prst="rect">
            <a:avLst/>
          </a:prstGeom>
          <a:solidFill>
            <a:srgbClr val="008271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</a:pPr>
            <a:r>
              <a:rPr sz="2400" b="0" spc="-5" dirty="0">
                <a:solidFill>
                  <a:srgbClr val="F1F1F1"/>
                </a:solidFill>
                <a:latin typeface="Segoe UI Light"/>
                <a:cs typeface="Segoe UI Light"/>
              </a:rPr>
              <a:t>Community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4188" y="4651247"/>
            <a:ext cx="2016760" cy="1381125"/>
          </a:xfrm>
          <a:prstGeom prst="rect">
            <a:avLst/>
          </a:prstGeom>
          <a:solidFill>
            <a:srgbClr val="B4009E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imes New Roman"/>
              <a:cs typeface="Times New Roman"/>
            </a:endParaRPr>
          </a:p>
          <a:p>
            <a:pPr marL="281305">
              <a:lnSpc>
                <a:spcPct val="100000"/>
              </a:lnSpc>
            </a:pPr>
            <a:r>
              <a:rPr sz="2750" b="0" spc="-5" dirty="0">
                <a:solidFill>
                  <a:srgbClr val="F1F1F1"/>
                </a:solidFill>
                <a:latin typeface="Segoe UI Light"/>
                <a:cs typeface="Segoe UI Light"/>
              </a:rPr>
              <a:t>Ecosystem</a:t>
            </a:r>
            <a:endParaRPr sz="275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5794" y="5022088"/>
            <a:ext cx="7591806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buFont typeface="Arial"/>
              <a:buChar char="•"/>
              <a:tabLst>
                <a:tab pos="297180" algn="l"/>
                <a:tab pos="297815" algn="l"/>
                <a:tab pos="1132205" algn="l"/>
              </a:tabLst>
            </a:pP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CRAN:	</a:t>
            </a:r>
            <a:r>
              <a:rPr lang="en-US"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12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000+ </a:t>
            </a:r>
            <a:r>
              <a:rPr sz="20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freely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available 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algorithms,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test data and</a:t>
            </a:r>
            <a:r>
              <a:rPr sz="20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evaluation</a:t>
            </a:r>
            <a:endParaRPr sz="2000" dirty="0">
              <a:latin typeface="Segoe UI Light"/>
              <a:cs typeface="Segoe UI Light"/>
            </a:endParaRPr>
          </a:p>
          <a:p>
            <a:pPr marL="297180" indent="-284480">
              <a:lnSpc>
                <a:spcPct val="100000"/>
              </a:lnSpc>
              <a:spcBef>
                <a:spcPts val="92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Many </a:t>
            </a:r>
            <a:r>
              <a:rPr sz="20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of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these </a:t>
            </a:r>
            <a:r>
              <a:rPr sz="20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are 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applicable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to 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big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data 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if</a:t>
            </a:r>
            <a:r>
              <a:rPr sz="2000" b="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scaled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5585" indent="-284480">
              <a:lnSpc>
                <a:spcPct val="100000"/>
              </a:lnSpc>
              <a:buFont typeface="Arial"/>
              <a:buChar char="•"/>
              <a:tabLst>
                <a:tab pos="2776220" algn="l"/>
                <a:tab pos="2776855" algn="l"/>
              </a:tabLst>
            </a:pPr>
            <a:r>
              <a:rPr dirty="0"/>
              <a:t>A </a:t>
            </a:r>
            <a:r>
              <a:rPr spc="-5" dirty="0"/>
              <a:t>programming language </a:t>
            </a:r>
            <a:r>
              <a:rPr dirty="0"/>
              <a:t>for statistics, </a:t>
            </a:r>
            <a:r>
              <a:rPr spc="-5" dirty="0"/>
              <a:t>analytics, and </a:t>
            </a:r>
            <a:r>
              <a:rPr dirty="0"/>
              <a:t>data</a:t>
            </a:r>
            <a:r>
              <a:rPr spc="-10" dirty="0"/>
              <a:t> </a:t>
            </a:r>
            <a:r>
              <a:rPr spc="-5" dirty="0"/>
              <a:t>science</a:t>
            </a:r>
          </a:p>
          <a:p>
            <a:pPr marL="2775585" indent="-28448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776220" algn="l"/>
                <a:tab pos="2776855" algn="l"/>
              </a:tabLst>
            </a:pPr>
            <a:r>
              <a:rPr dirty="0"/>
              <a:t>A data </a:t>
            </a:r>
            <a:r>
              <a:rPr spc="-5" dirty="0"/>
              <a:t>visualization</a:t>
            </a:r>
            <a:r>
              <a:rPr spc="-45" dirty="0"/>
              <a:t> </a:t>
            </a:r>
            <a:r>
              <a:rPr dirty="0"/>
              <a:t>framework</a:t>
            </a:r>
          </a:p>
          <a:p>
            <a:pPr marL="2775585" indent="-28448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776220" algn="l"/>
                <a:tab pos="2776855" algn="l"/>
              </a:tabLst>
            </a:pPr>
            <a:r>
              <a:rPr spc="-5" dirty="0"/>
              <a:t>Provided as Open</a:t>
            </a:r>
            <a:r>
              <a:rPr spc="-45" dirty="0"/>
              <a:t> </a:t>
            </a:r>
            <a:r>
              <a:rPr spc="-10" dirty="0"/>
              <a:t>Source</a:t>
            </a:r>
          </a:p>
          <a:p>
            <a:pPr marL="2775585" indent="-284480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2776220" algn="l"/>
                <a:tab pos="2776855" algn="l"/>
              </a:tabLst>
            </a:pPr>
            <a:r>
              <a:rPr dirty="0"/>
              <a:t>Used by </a:t>
            </a:r>
            <a:r>
              <a:rPr lang="en-US" spc="-5" dirty="0"/>
              <a:t>3.5</a:t>
            </a:r>
            <a:r>
              <a:rPr spc="-5" dirty="0"/>
              <a:t>M+ </a:t>
            </a:r>
            <a:r>
              <a:rPr dirty="0"/>
              <a:t>data </a:t>
            </a:r>
            <a:r>
              <a:rPr spc="-5" dirty="0"/>
              <a:t>scientists, statisticians </a:t>
            </a:r>
            <a:r>
              <a:rPr dirty="0"/>
              <a:t>and</a:t>
            </a:r>
            <a:r>
              <a:rPr spc="55" dirty="0"/>
              <a:t> </a:t>
            </a:r>
            <a:r>
              <a:rPr spc="-5" dirty="0"/>
              <a:t>analysts</a:t>
            </a:r>
          </a:p>
          <a:p>
            <a:pPr marL="2775585" indent="-28448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776220" algn="l"/>
                <a:tab pos="2776855" algn="l"/>
              </a:tabLst>
            </a:pPr>
            <a:r>
              <a:rPr spc="-60" dirty="0"/>
              <a:t>Taught </a:t>
            </a:r>
            <a:r>
              <a:rPr spc="-5" dirty="0"/>
              <a:t>in </a:t>
            </a:r>
            <a:r>
              <a:rPr dirty="0"/>
              <a:t>most </a:t>
            </a:r>
            <a:r>
              <a:rPr spc="-5" dirty="0"/>
              <a:t>university </a:t>
            </a:r>
            <a:r>
              <a:rPr dirty="0"/>
              <a:t>statistics</a:t>
            </a:r>
            <a:r>
              <a:rPr spc="65" dirty="0"/>
              <a:t> </a:t>
            </a:r>
            <a:r>
              <a:rPr spc="-5" dirty="0"/>
              <a:t>programs</a:t>
            </a:r>
          </a:p>
          <a:p>
            <a:pPr marL="2775585" indent="-28448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2776220" algn="l"/>
                <a:tab pos="2776855" algn="l"/>
              </a:tabLst>
            </a:pPr>
            <a:r>
              <a:rPr spc="-5" dirty="0"/>
              <a:t>New </a:t>
            </a:r>
            <a:r>
              <a:rPr dirty="0"/>
              <a:t>and </a:t>
            </a:r>
            <a:r>
              <a:rPr spc="-10" dirty="0"/>
              <a:t>recent </a:t>
            </a:r>
            <a:r>
              <a:rPr dirty="0"/>
              <a:t>graduates </a:t>
            </a:r>
            <a:r>
              <a:rPr spc="-10" dirty="0"/>
              <a:t>prefer</a:t>
            </a:r>
            <a:r>
              <a:rPr spc="-25" dirty="0"/>
              <a:t> </a:t>
            </a:r>
            <a:r>
              <a:rPr spc="-5" dirty="0"/>
              <a:t>it</a:t>
            </a:r>
          </a:p>
          <a:p>
            <a:pPr marL="2775585" indent="-28448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776220" algn="l"/>
                <a:tab pos="2776855" algn="l"/>
              </a:tabLst>
            </a:pPr>
            <a:r>
              <a:rPr dirty="0"/>
              <a:t>Active and thriving </a:t>
            </a:r>
            <a:r>
              <a:rPr spc="-5" dirty="0"/>
              <a:t>user groups </a:t>
            </a:r>
            <a:r>
              <a:rPr spc="-10" dirty="0"/>
              <a:t>across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world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861" y="6619709"/>
            <a:ext cx="2147962" cy="125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214" y="449326"/>
            <a:ext cx="11036985" cy="582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582322"/>
            <a:ext cx="5927380" cy="45005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1582322"/>
            <a:ext cx="5486400" cy="44374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6861" y="6235880"/>
            <a:ext cx="647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Source : http://blog.revolutionanalytics.com/popularity/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861" y="6619709"/>
            <a:ext cx="2147962" cy="125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602" y="1316989"/>
            <a:ext cx="8630386" cy="3431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96629" y="1468150"/>
            <a:ext cx="93212" cy="15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1917" y="1319783"/>
            <a:ext cx="1987168" cy="262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6095" y="444626"/>
            <a:ext cx="8466924" cy="5871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8192" y="2968752"/>
            <a:ext cx="7174992" cy="3288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2967" y="4009644"/>
            <a:ext cx="5836920" cy="1453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03091" y="4239767"/>
            <a:ext cx="5386070" cy="782907"/>
          </a:xfrm>
          <a:prstGeom prst="rect">
            <a:avLst/>
          </a:prstGeom>
          <a:solidFill>
            <a:srgbClr val="3B3B3B"/>
          </a:solidFill>
        </p:spPr>
        <p:txBody>
          <a:bodyPr vert="horz" wrap="square" lIns="0" tIns="4381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345"/>
              </a:spcBef>
            </a:pPr>
            <a:r>
              <a:rPr lang="en-US" sz="4800" spc="-10" dirty="0">
                <a:solidFill>
                  <a:srgbClr val="DECEEF"/>
                </a:solidFill>
                <a:latin typeface="Segoe UI"/>
                <a:cs typeface="Segoe UI"/>
                <a:hlinkClick r:id="rId10"/>
              </a:rPr>
              <a:t>12</a:t>
            </a:r>
            <a:r>
              <a:rPr sz="4800" spc="-10" dirty="0">
                <a:solidFill>
                  <a:srgbClr val="DECEEF"/>
                </a:solidFill>
                <a:latin typeface="Segoe UI"/>
                <a:cs typeface="Segoe UI"/>
                <a:hlinkClick r:id="rId10"/>
              </a:rPr>
              <a:t>,000+</a:t>
            </a:r>
            <a:r>
              <a:rPr sz="4800" spc="-55" dirty="0">
                <a:solidFill>
                  <a:srgbClr val="DECEEF"/>
                </a:solidFill>
                <a:latin typeface="Segoe UI"/>
                <a:cs typeface="Segoe UI"/>
                <a:hlinkClick r:id="rId10"/>
              </a:rPr>
              <a:t> </a:t>
            </a:r>
            <a:r>
              <a:rPr sz="4800" spc="-10" dirty="0">
                <a:solidFill>
                  <a:srgbClr val="DECEEF"/>
                </a:solidFill>
                <a:latin typeface="Segoe UI"/>
                <a:cs typeface="Segoe UI"/>
                <a:hlinkClick r:id="rId10"/>
              </a:rPr>
              <a:t>Packages</a:t>
            </a:r>
            <a:endParaRPr sz="4800" dirty="0">
              <a:latin typeface="Segoe UI"/>
              <a:cs typeface="Sego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47613" y="2010917"/>
            <a:ext cx="70104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10" dirty="0">
                <a:solidFill>
                  <a:srgbClr val="FFFFFF"/>
                </a:solidFill>
                <a:latin typeface="Segoe UI"/>
                <a:cs typeface="Segoe UI"/>
              </a:rPr>
              <a:t>CRAN</a:t>
            </a:r>
            <a:endParaRPr sz="1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2613" y="2303526"/>
            <a:ext cx="450913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900" b="1" spc="10" dirty="0">
                <a:solidFill>
                  <a:srgbClr val="FFFFFF"/>
                </a:solidFill>
                <a:latin typeface="Segoe UI"/>
                <a:cs typeface="Segoe UI"/>
              </a:rPr>
              <a:t>The Comprehensive R </a:t>
            </a:r>
            <a:r>
              <a:rPr sz="1900" b="1" spc="5" dirty="0">
                <a:solidFill>
                  <a:srgbClr val="FFFFFF"/>
                </a:solidFill>
                <a:latin typeface="Segoe UI"/>
                <a:cs typeface="Segoe UI"/>
              </a:rPr>
              <a:t>Archive</a:t>
            </a:r>
            <a:r>
              <a:rPr sz="1900" b="1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Segoe UI"/>
                <a:cs typeface="Segoe UI"/>
              </a:rPr>
              <a:t>Network</a:t>
            </a:r>
            <a:endParaRPr sz="1900">
              <a:latin typeface="Segoe UI"/>
              <a:cs typeface="Segoe UI"/>
            </a:endParaRPr>
          </a:p>
          <a:p>
            <a:pPr marL="1905" algn="ctr">
              <a:lnSpc>
                <a:spcPct val="100000"/>
              </a:lnSpc>
              <a:spcBef>
                <a:spcPts val="20"/>
              </a:spcBef>
            </a:pPr>
            <a:r>
              <a:rPr sz="1350" spc="-5" dirty="0">
                <a:solidFill>
                  <a:srgbClr val="FFFFFF"/>
                </a:solidFill>
                <a:latin typeface="Segoe UI"/>
                <a:cs typeface="Segoe UI"/>
              </a:rPr>
              <a:t>Resources For All Fields of</a:t>
            </a:r>
            <a:r>
              <a:rPr sz="1350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"/>
                <a:cs typeface="Segoe UI"/>
              </a:rPr>
              <a:t>Analysis</a:t>
            </a:r>
            <a:endParaRPr sz="13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00" spc="-100" dirty="0"/>
              <a:t>Microsoft</a:t>
            </a:r>
            <a:endParaRPr sz="4700"/>
          </a:p>
        </p:txBody>
      </p:sp>
      <p:sp>
        <p:nvSpPr>
          <p:cNvPr id="3" name="object 3"/>
          <p:cNvSpPr/>
          <p:nvPr/>
        </p:nvSpPr>
        <p:spPr>
          <a:xfrm>
            <a:off x="2820797" y="449326"/>
            <a:ext cx="3507358" cy="579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9283" y="1571244"/>
            <a:ext cx="9512935" cy="2005964"/>
          </a:xfrm>
          <a:custGeom>
            <a:avLst/>
            <a:gdLst/>
            <a:ahLst/>
            <a:cxnLst/>
            <a:rect l="l" t="t" r="r" b="b"/>
            <a:pathLst>
              <a:path w="9512935" h="2005964">
                <a:moveTo>
                  <a:pt x="0" y="2005583"/>
                </a:moveTo>
                <a:lnTo>
                  <a:pt x="9512808" y="2005583"/>
                </a:lnTo>
                <a:lnTo>
                  <a:pt x="9512808" y="0"/>
                </a:lnTo>
                <a:lnTo>
                  <a:pt x="0" y="0"/>
                </a:lnTo>
                <a:lnTo>
                  <a:pt x="0" y="2005583"/>
                </a:lnTo>
                <a:close/>
              </a:path>
            </a:pathLst>
          </a:custGeom>
          <a:ln w="9144">
            <a:solidFill>
              <a:srgbClr val="001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4772" y="1321308"/>
            <a:ext cx="6658609" cy="972819"/>
          </a:xfrm>
          <a:custGeom>
            <a:avLst/>
            <a:gdLst/>
            <a:ahLst/>
            <a:cxnLst/>
            <a:rect l="l" t="t" r="r" b="b"/>
            <a:pathLst>
              <a:path w="6658609" h="972819">
                <a:moveTo>
                  <a:pt x="6496304" y="0"/>
                </a:moveTo>
                <a:lnTo>
                  <a:pt x="162052" y="0"/>
                </a:lnTo>
                <a:lnTo>
                  <a:pt x="118959" y="5786"/>
                </a:lnTo>
                <a:lnTo>
                  <a:pt x="80245" y="22116"/>
                </a:lnTo>
                <a:lnTo>
                  <a:pt x="47450" y="47450"/>
                </a:lnTo>
                <a:lnTo>
                  <a:pt x="22116" y="80245"/>
                </a:lnTo>
                <a:lnTo>
                  <a:pt x="5786" y="118959"/>
                </a:lnTo>
                <a:lnTo>
                  <a:pt x="0" y="162051"/>
                </a:lnTo>
                <a:lnTo>
                  <a:pt x="0" y="810259"/>
                </a:lnTo>
                <a:lnTo>
                  <a:pt x="5786" y="853352"/>
                </a:lnTo>
                <a:lnTo>
                  <a:pt x="22116" y="892066"/>
                </a:lnTo>
                <a:lnTo>
                  <a:pt x="47450" y="924861"/>
                </a:lnTo>
                <a:lnTo>
                  <a:pt x="80245" y="950195"/>
                </a:lnTo>
                <a:lnTo>
                  <a:pt x="118959" y="966525"/>
                </a:lnTo>
                <a:lnTo>
                  <a:pt x="162052" y="972312"/>
                </a:lnTo>
                <a:lnTo>
                  <a:pt x="6496304" y="972312"/>
                </a:lnTo>
                <a:lnTo>
                  <a:pt x="6539396" y="966525"/>
                </a:lnTo>
                <a:lnTo>
                  <a:pt x="6578110" y="950195"/>
                </a:lnTo>
                <a:lnTo>
                  <a:pt x="6610905" y="924861"/>
                </a:lnTo>
                <a:lnTo>
                  <a:pt x="6636239" y="892066"/>
                </a:lnTo>
                <a:lnTo>
                  <a:pt x="6652569" y="853352"/>
                </a:lnTo>
                <a:lnTo>
                  <a:pt x="6658356" y="810259"/>
                </a:lnTo>
                <a:lnTo>
                  <a:pt x="6658356" y="162051"/>
                </a:lnTo>
                <a:lnTo>
                  <a:pt x="6652569" y="118959"/>
                </a:lnTo>
                <a:lnTo>
                  <a:pt x="6636239" y="80245"/>
                </a:lnTo>
                <a:lnTo>
                  <a:pt x="6610905" y="47450"/>
                </a:lnTo>
                <a:lnTo>
                  <a:pt x="6578110" y="22116"/>
                </a:lnTo>
                <a:lnTo>
                  <a:pt x="6539396" y="5786"/>
                </a:lnTo>
                <a:lnTo>
                  <a:pt x="6496304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91664" y="1509648"/>
            <a:ext cx="337883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Microsoft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600" b="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Open</a:t>
            </a:r>
            <a:endParaRPr sz="36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9283" y="4091940"/>
            <a:ext cx="9512935" cy="1884045"/>
          </a:xfrm>
          <a:custGeom>
            <a:avLst/>
            <a:gdLst/>
            <a:ahLst/>
            <a:cxnLst/>
            <a:rect l="l" t="t" r="r" b="b"/>
            <a:pathLst>
              <a:path w="9512935" h="1884045">
                <a:moveTo>
                  <a:pt x="0" y="1883664"/>
                </a:moveTo>
                <a:lnTo>
                  <a:pt x="9512808" y="1883664"/>
                </a:lnTo>
                <a:lnTo>
                  <a:pt x="9512808" y="0"/>
                </a:lnTo>
                <a:lnTo>
                  <a:pt x="0" y="0"/>
                </a:lnTo>
                <a:lnTo>
                  <a:pt x="0" y="1883664"/>
                </a:lnTo>
                <a:close/>
              </a:path>
            </a:pathLst>
          </a:custGeom>
          <a:ln w="9144">
            <a:solidFill>
              <a:srgbClr val="001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0679" y="3639311"/>
            <a:ext cx="6658609" cy="974090"/>
          </a:xfrm>
          <a:custGeom>
            <a:avLst/>
            <a:gdLst/>
            <a:ahLst/>
            <a:cxnLst/>
            <a:rect l="l" t="t" r="r" b="b"/>
            <a:pathLst>
              <a:path w="6658609" h="974089">
                <a:moveTo>
                  <a:pt x="6496050" y="0"/>
                </a:moveTo>
                <a:lnTo>
                  <a:pt x="162306" y="0"/>
                </a:lnTo>
                <a:lnTo>
                  <a:pt x="119150" y="5796"/>
                </a:lnTo>
                <a:lnTo>
                  <a:pt x="80376" y="22154"/>
                </a:lnTo>
                <a:lnTo>
                  <a:pt x="47529" y="47529"/>
                </a:lnTo>
                <a:lnTo>
                  <a:pt x="22154" y="80376"/>
                </a:lnTo>
                <a:lnTo>
                  <a:pt x="5796" y="119150"/>
                </a:lnTo>
                <a:lnTo>
                  <a:pt x="0" y="162306"/>
                </a:lnTo>
                <a:lnTo>
                  <a:pt x="0" y="811530"/>
                </a:lnTo>
                <a:lnTo>
                  <a:pt x="5796" y="854685"/>
                </a:lnTo>
                <a:lnTo>
                  <a:pt x="22154" y="893459"/>
                </a:lnTo>
                <a:lnTo>
                  <a:pt x="47529" y="926306"/>
                </a:lnTo>
                <a:lnTo>
                  <a:pt x="80376" y="951681"/>
                </a:lnTo>
                <a:lnTo>
                  <a:pt x="119150" y="968039"/>
                </a:lnTo>
                <a:lnTo>
                  <a:pt x="162306" y="973836"/>
                </a:lnTo>
                <a:lnTo>
                  <a:pt x="6496050" y="973836"/>
                </a:lnTo>
                <a:lnTo>
                  <a:pt x="6539205" y="968039"/>
                </a:lnTo>
                <a:lnTo>
                  <a:pt x="6577979" y="951681"/>
                </a:lnTo>
                <a:lnTo>
                  <a:pt x="6610826" y="926306"/>
                </a:lnTo>
                <a:lnTo>
                  <a:pt x="6636201" y="893459"/>
                </a:lnTo>
                <a:lnTo>
                  <a:pt x="6652559" y="854685"/>
                </a:lnTo>
                <a:lnTo>
                  <a:pt x="6658356" y="811530"/>
                </a:lnTo>
                <a:lnTo>
                  <a:pt x="6658356" y="162306"/>
                </a:lnTo>
                <a:lnTo>
                  <a:pt x="6652559" y="119150"/>
                </a:lnTo>
                <a:lnTo>
                  <a:pt x="6636201" y="80376"/>
                </a:lnTo>
                <a:lnTo>
                  <a:pt x="6610826" y="47529"/>
                </a:lnTo>
                <a:lnTo>
                  <a:pt x="6577979" y="22154"/>
                </a:lnTo>
                <a:lnTo>
                  <a:pt x="6539205" y="5796"/>
                </a:lnTo>
                <a:lnTo>
                  <a:pt x="6496050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55089" y="2471039"/>
            <a:ext cx="6763384" cy="332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b="0" spc="-15" dirty="0">
                <a:solidFill>
                  <a:srgbClr val="505050"/>
                </a:solidFill>
                <a:latin typeface="Segoe UI Light"/>
                <a:cs typeface="Segoe UI Light"/>
              </a:rPr>
              <a:t>Free </a:t>
            </a:r>
            <a:r>
              <a:rPr sz="2400" b="0" spc="-5" dirty="0">
                <a:solidFill>
                  <a:srgbClr val="505050"/>
                </a:solidFill>
                <a:latin typeface="Segoe UI Light"/>
                <a:cs typeface="Segoe UI Light"/>
              </a:rPr>
              <a:t>and </a:t>
            </a:r>
            <a:r>
              <a:rPr sz="2400" b="0" dirty="0">
                <a:solidFill>
                  <a:srgbClr val="505050"/>
                </a:solidFill>
                <a:latin typeface="Segoe UI Light"/>
                <a:cs typeface="Segoe UI Light"/>
              </a:rPr>
              <a:t>open </a:t>
            </a:r>
            <a:r>
              <a:rPr sz="2400" b="0" spc="-10" dirty="0">
                <a:solidFill>
                  <a:srgbClr val="505050"/>
                </a:solidFill>
                <a:latin typeface="Segoe UI Light"/>
                <a:cs typeface="Segoe UI Light"/>
              </a:rPr>
              <a:t>source </a:t>
            </a:r>
            <a:r>
              <a:rPr sz="2400" b="0" dirty="0">
                <a:solidFill>
                  <a:srgbClr val="505050"/>
                </a:solidFill>
                <a:latin typeface="Segoe UI Light"/>
                <a:cs typeface="Segoe UI Light"/>
              </a:rPr>
              <a:t>R</a:t>
            </a:r>
            <a:r>
              <a:rPr sz="2400" b="0" spc="3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400" b="0" spc="-5" dirty="0">
                <a:solidFill>
                  <a:srgbClr val="505050"/>
                </a:solidFill>
                <a:latin typeface="Segoe UI Light"/>
                <a:cs typeface="Segoe UI Light"/>
              </a:rPr>
              <a:t>distribution</a:t>
            </a:r>
            <a:endParaRPr sz="24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sz="2400" b="0" dirty="0">
                <a:solidFill>
                  <a:srgbClr val="505050"/>
                </a:solidFill>
                <a:latin typeface="Segoe UI Light"/>
                <a:cs typeface="Segoe UI Light"/>
              </a:rPr>
              <a:t>Enhanced </a:t>
            </a:r>
            <a:r>
              <a:rPr sz="2400" b="0" spc="-5" dirty="0">
                <a:solidFill>
                  <a:srgbClr val="505050"/>
                </a:solidFill>
                <a:latin typeface="Segoe UI Light"/>
                <a:cs typeface="Segoe UI Light"/>
              </a:rPr>
              <a:t>and distributed by</a:t>
            </a:r>
            <a:r>
              <a:rPr sz="2400" b="0" spc="1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400" b="0" spc="-10" dirty="0">
                <a:solidFill>
                  <a:srgbClr val="505050"/>
                </a:solidFill>
                <a:latin typeface="Segoe UI Light"/>
                <a:cs typeface="Segoe UI Light"/>
              </a:rPr>
              <a:t>Microsoft</a:t>
            </a:r>
            <a:endParaRPr sz="24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buClr>
                <a:srgbClr val="505050"/>
              </a:buClr>
              <a:buFont typeface="Segoe UI Ligh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1689"/>
              </a:spcBef>
            </a:pPr>
            <a:r>
              <a:rPr sz="3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Microsoft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600" b="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30" dirty="0">
                <a:solidFill>
                  <a:srgbClr val="FFFFFF"/>
                </a:solidFill>
                <a:latin typeface="Segoe UI Light"/>
                <a:cs typeface="Segoe UI Light"/>
              </a:rPr>
              <a:t>Server</a:t>
            </a:r>
            <a:endParaRPr sz="36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b="0" spc="-10" dirty="0">
                <a:solidFill>
                  <a:srgbClr val="505050"/>
                </a:solidFill>
                <a:latin typeface="Segoe UI Light"/>
                <a:cs typeface="Segoe UI Light"/>
              </a:rPr>
              <a:t>Secure, </a:t>
            </a:r>
            <a:r>
              <a:rPr sz="2400" b="0" spc="-5" dirty="0">
                <a:solidFill>
                  <a:srgbClr val="505050"/>
                </a:solidFill>
                <a:latin typeface="Segoe UI Light"/>
                <a:cs typeface="Segoe UI Light"/>
              </a:rPr>
              <a:t>Scalable </a:t>
            </a:r>
            <a:r>
              <a:rPr sz="2400" b="0" dirty="0">
                <a:solidFill>
                  <a:srgbClr val="505050"/>
                </a:solidFill>
                <a:latin typeface="Segoe UI Light"/>
                <a:cs typeface="Segoe UI Light"/>
              </a:rPr>
              <a:t>and </a:t>
            </a:r>
            <a:r>
              <a:rPr sz="2400" b="0" spc="5" dirty="0">
                <a:solidFill>
                  <a:srgbClr val="505050"/>
                </a:solidFill>
                <a:latin typeface="Segoe UI Light"/>
                <a:cs typeface="Segoe UI Light"/>
              </a:rPr>
              <a:t>Supported </a:t>
            </a:r>
            <a:r>
              <a:rPr sz="2400" b="0" dirty="0">
                <a:solidFill>
                  <a:srgbClr val="505050"/>
                </a:solidFill>
                <a:latin typeface="Segoe UI Light"/>
                <a:cs typeface="Segoe UI Light"/>
              </a:rPr>
              <a:t>Distribution </a:t>
            </a:r>
            <a:r>
              <a:rPr sz="2400" b="0" spc="-30" dirty="0">
                <a:solidFill>
                  <a:srgbClr val="505050"/>
                </a:solidFill>
                <a:latin typeface="Segoe UI Light"/>
                <a:cs typeface="Segoe UI Light"/>
              </a:rPr>
              <a:t>of </a:t>
            </a:r>
            <a:r>
              <a:rPr sz="2400" b="0" dirty="0">
                <a:solidFill>
                  <a:srgbClr val="505050"/>
                </a:solidFill>
                <a:latin typeface="Segoe UI Light"/>
                <a:cs typeface="Segoe UI Light"/>
              </a:rPr>
              <a:t>R</a:t>
            </a:r>
            <a:endParaRPr sz="24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sz="2400" b="0" dirty="0">
                <a:solidFill>
                  <a:srgbClr val="505050"/>
                </a:solidFill>
                <a:latin typeface="Segoe UI Light"/>
                <a:cs typeface="Segoe UI Light"/>
              </a:rPr>
              <a:t>With </a:t>
            </a:r>
            <a:r>
              <a:rPr sz="2400" b="0" spc="-5" dirty="0">
                <a:solidFill>
                  <a:srgbClr val="505050"/>
                </a:solidFill>
                <a:latin typeface="Segoe UI Light"/>
                <a:cs typeface="Segoe UI Light"/>
              </a:rPr>
              <a:t>commercial </a:t>
            </a:r>
            <a:r>
              <a:rPr sz="2400" b="0" dirty="0">
                <a:solidFill>
                  <a:srgbClr val="505050"/>
                </a:solidFill>
                <a:latin typeface="Segoe UI Light"/>
                <a:cs typeface="Segoe UI Light"/>
              </a:rPr>
              <a:t>components </a:t>
            </a:r>
            <a:r>
              <a:rPr sz="2400" b="0" spc="-10" dirty="0">
                <a:solidFill>
                  <a:srgbClr val="505050"/>
                </a:solidFill>
                <a:latin typeface="Segoe UI Light"/>
                <a:cs typeface="Segoe UI Light"/>
              </a:rPr>
              <a:t>created </a:t>
            </a:r>
            <a:r>
              <a:rPr sz="2400" b="0" spc="-5" dirty="0">
                <a:solidFill>
                  <a:srgbClr val="505050"/>
                </a:solidFill>
                <a:latin typeface="Segoe UI Light"/>
                <a:cs typeface="Segoe UI Light"/>
              </a:rPr>
              <a:t>by</a:t>
            </a:r>
            <a:r>
              <a:rPr sz="2400" b="0" spc="1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400" b="0" spc="-10" dirty="0">
                <a:solidFill>
                  <a:srgbClr val="505050"/>
                </a:solidFill>
                <a:latin typeface="Segoe UI Light"/>
                <a:cs typeface="Segoe UI Light"/>
              </a:rPr>
              <a:t>Microsoft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6160" y="6650787"/>
            <a:ext cx="292798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515253"/>
                </a:solidFill>
                <a:latin typeface="Segoe UI"/>
                <a:cs typeface="Segoe UI"/>
              </a:rPr>
              <a:t>Copyright </a:t>
            </a:r>
            <a:r>
              <a:rPr sz="950" spc="15" dirty="0">
                <a:solidFill>
                  <a:srgbClr val="515253"/>
                </a:solidFill>
                <a:latin typeface="Segoe UI"/>
                <a:cs typeface="Segoe UI"/>
              </a:rPr>
              <a:t>Microsoft </a:t>
            </a:r>
            <a:r>
              <a:rPr sz="950" spc="10" dirty="0">
                <a:solidFill>
                  <a:srgbClr val="515253"/>
                </a:solidFill>
                <a:latin typeface="Segoe UI"/>
                <a:cs typeface="Segoe UI"/>
              </a:rPr>
              <a:t>Corporation.  All rights</a:t>
            </a:r>
            <a:r>
              <a:rPr sz="950" spc="-155" dirty="0">
                <a:solidFill>
                  <a:srgbClr val="515253"/>
                </a:solidFill>
                <a:latin typeface="Segoe UI"/>
                <a:cs typeface="Segoe UI"/>
              </a:rPr>
              <a:t> </a:t>
            </a:r>
            <a:r>
              <a:rPr sz="950" spc="15" dirty="0">
                <a:solidFill>
                  <a:srgbClr val="515253"/>
                </a:solidFill>
                <a:latin typeface="Segoe UI"/>
                <a:cs typeface="Segoe UI"/>
              </a:rPr>
              <a:t>reserved.</a:t>
            </a:r>
            <a:endParaRPr sz="9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9058" y="1304036"/>
            <a:ext cx="66395" cy="66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6899" y="1210055"/>
            <a:ext cx="4633683" cy="2898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770" y="1649729"/>
            <a:ext cx="49796" cy="49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8382" y="1579244"/>
            <a:ext cx="4040251" cy="217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0770" y="1945385"/>
            <a:ext cx="49796" cy="49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8382" y="1874901"/>
            <a:ext cx="3009772" cy="2185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72102" y="1872488"/>
            <a:ext cx="910589" cy="1709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0770" y="2241042"/>
            <a:ext cx="49796" cy="49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8382" y="2168144"/>
            <a:ext cx="6590792" cy="2209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9058" y="2587244"/>
            <a:ext cx="66395" cy="66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5964" y="2493264"/>
            <a:ext cx="2610840" cy="2898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3889" y="2620345"/>
            <a:ext cx="79780" cy="131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05428" y="2490977"/>
            <a:ext cx="1953260" cy="2270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0770" y="2931414"/>
            <a:ext cx="49796" cy="497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68082" y="2860929"/>
            <a:ext cx="1586369" cy="2185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1733" y="2860929"/>
            <a:ext cx="735711" cy="1685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2050" y="2860929"/>
            <a:ext cx="552958" cy="1946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89552" y="2957308"/>
            <a:ext cx="59726" cy="141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81880" y="2863088"/>
            <a:ext cx="2188210" cy="216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9058" y="3276091"/>
            <a:ext cx="66395" cy="6642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6899" y="3182111"/>
            <a:ext cx="2178519" cy="28981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7836" y="3309193"/>
            <a:ext cx="79781" cy="1312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85820" y="3182111"/>
            <a:ext cx="2314702" cy="29121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0770" y="3621785"/>
            <a:ext cx="49796" cy="49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78382" y="3551301"/>
            <a:ext cx="2186178" cy="2174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1615" y="3647680"/>
            <a:ext cx="112013" cy="1411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17163" y="3551301"/>
            <a:ext cx="1203833" cy="2174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5865" y="3553459"/>
            <a:ext cx="976249" cy="16636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0770" y="3917441"/>
            <a:ext cx="49796" cy="49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78382" y="3846957"/>
            <a:ext cx="818007" cy="16852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56967" y="3943336"/>
            <a:ext cx="112013" cy="141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0389" y="3846957"/>
            <a:ext cx="955675" cy="21742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85184" y="3849115"/>
            <a:ext cx="1385697" cy="16636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88661" y="3844544"/>
            <a:ext cx="716407" cy="17094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32501" y="3846957"/>
            <a:ext cx="537337" cy="21742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0770" y="4213097"/>
            <a:ext cx="49796" cy="49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78382" y="4142613"/>
            <a:ext cx="902207" cy="21742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52979" y="4238992"/>
            <a:ext cx="112013" cy="141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46401" y="4140200"/>
            <a:ext cx="474344" cy="17094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33954" y="4283583"/>
            <a:ext cx="30225" cy="5372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59048" y="4142613"/>
            <a:ext cx="631063" cy="16852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03573" y="4283583"/>
            <a:ext cx="30225" cy="5372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30192" y="4193794"/>
            <a:ext cx="475996" cy="11734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20794" y="4148963"/>
            <a:ext cx="613917" cy="18834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8057" y="4142613"/>
            <a:ext cx="623823" cy="21856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30770" y="4508753"/>
            <a:ext cx="49796" cy="49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0208" y="4447285"/>
            <a:ext cx="864628" cy="1595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92020" y="4534648"/>
            <a:ext cx="112013" cy="1411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83917" y="4438269"/>
            <a:ext cx="1748535" cy="19189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07636" y="4447285"/>
            <a:ext cx="864615" cy="15951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79746" y="4438269"/>
            <a:ext cx="2581275" cy="21742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9058" y="4854955"/>
            <a:ext cx="66395" cy="664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6899" y="4760976"/>
            <a:ext cx="5495251" cy="29121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30770" y="5199126"/>
            <a:ext cx="49796" cy="49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78382" y="5128640"/>
            <a:ext cx="4800092" cy="21856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0770" y="5494782"/>
            <a:ext cx="49796" cy="49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78382" y="5421884"/>
            <a:ext cx="2231390" cy="17100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44315" y="5520676"/>
            <a:ext cx="59726" cy="1411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29025" y="5424296"/>
            <a:ext cx="1410080" cy="21859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9058" y="5840945"/>
            <a:ext cx="66395" cy="6639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35964" y="5747003"/>
            <a:ext cx="3501491" cy="28980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65345" y="5874034"/>
            <a:ext cx="79781" cy="1312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57369" y="5744667"/>
            <a:ext cx="4731131" cy="25961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0146" y="433197"/>
            <a:ext cx="3470249" cy="49656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5437632"/>
            <a:ext cx="7169784" cy="118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buSzPct val="89583"/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24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More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efficient 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and multi-threaded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math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computation.</a:t>
            </a:r>
            <a:endParaRPr sz="2400">
              <a:latin typeface="Segoe UI Light"/>
              <a:cs typeface="Segoe UI Light"/>
            </a:endParaRPr>
          </a:p>
          <a:p>
            <a:pPr marL="347980" indent="-335280">
              <a:lnSpc>
                <a:spcPct val="100000"/>
              </a:lnSpc>
              <a:spcBef>
                <a:spcPts val="290"/>
              </a:spcBef>
              <a:buSzPct val="89583"/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Benefits math 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intensive</a:t>
            </a:r>
            <a:r>
              <a:rPr sz="2400" b="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processing.</a:t>
            </a:r>
            <a:endParaRPr sz="2400">
              <a:latin typeface="Segoe UI Light"/>
              <a:cs typeface="Segoe UI Light"/>
            </a:endParaRPr>
          </a:p>
          <a:p>
            <a:pPr marL="347980" indent="-335280">
              <a:lnSpc>
                <a:spcPct val="100000"/>
              </a:lnSpc>
              <a:spcBef>
                <a:spcPts val="285"/>
              </a:spcBef>
              <a:buSzPct val="89583"/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No 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benefit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to </a:t>
            </a:r>
            <a:r>
              <a:rPr sz="24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program 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logic and data</a:t>
            </a:r>
            <a:r>
              <a:rPr sz="2400" b="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transform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70" dirty="0">
                <a:solidFill>
                  <a:srgbClr val="FFFFFF"/>
                </a:solidFill>
              </a:rPr>
              <a:t>CRAN</a:t>
            </a:r>
            <a:r>
              <a:rPr sz="4000" spc="-23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R</a:t>
            </a:r>
            <a:r>
              <a:rPr sz="4000" spc="-210" dirty="0">
                <a:solidFill>
                  <a:srgbClr val="FFFFFF"/>
                </a:solidFill>
              </a:rPr>
              <a:t> </a:t>
            </a:r>
            <a:r>
              <a:rPr sz="4000" spc="-95" dirty="0">
                <a:solidFill>
                  <a:srgbClr val="FFFFFF"/>
                </a:solidFill>
              </a:rPr>
              <a:t>compared</a:t>
            </a:r>
            <a:r>
              <a:rPr sz="4000" spc="-254" dirty="0">
                <a:solidFill>
                  <a:srgbClr val="FFFFFF"/>
                </a:solidFill>
              </a:rPr>
              <a:t> </a:t>
            </a:r>
            <a:r>
              <a:rPr sz="4000" spc="-45" dirty="0">
                <a:solidFill>
                  <a:srgbClr val="FFFFFF"/>
                </a:solidFill>
              </a:rPr>
              <a:t>to</a:t>
            </a:r>
            <a:r>
              <a:rPr sz="4000" spc="-220" dirty="0">
                <a:solidFill>
                  <a:srgbClr val="FFFFFF"/>
                </a:solidFill>
              </a:rPr>
              <a:t> </a:t>
            </a:r>
            <a:r>
              <a:rPr sz="4000" spc="-95" dirty="0">
                <a:solidFill>
                  <a:srgbClr val="FFFFFF"/>
                </a:solidFill>
              </a:rPr>
              <a:t>Microsoft</a:t>
            </a:r>
            <a:r>
              <a:rPr sz="4000" spc="-24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R</a:t>
            </a:r>
            <a:r>
              <a:rPr sz="4000" spc="-210" dirty="0">
                <a:solidFill>
                  <a:srgbClr val="FFFFFF"/>
                </a:solidFill>
              </a:rPr>
              <a:t> </a:t>
            </a:r>
            <a:r>
              <a:rPr sz="4000" spc="-75" dirty="0">
                <a:solidFill>
                  <a:srgbClr val="FFFFFF"/>
                </a:solidFill>
              </a:rPr>
              <a:t>Open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967739" y="1578863"/>
            <a:ext cx="5344668" cy="3342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8980" y="1581911"/>
            <a:ext cx="3861816" cy="2051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89266" y="3798189"/>
            <a:ext cx="3388360" cy="829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735" indent="-280035">
              <a:lnSpc>
                <a:spcPct val="100000"/>
              </a:lnSpc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Matrix calculation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–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upto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27x</a:t>
            </a:r>
            <a:r>
              <a:rPr sz="155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faster</a:t>
            </a:r>
            <a:endParaRPr sz="1550">
              <a:latin typeface="Segoe UI"/>
              <a:cs typeface="Segoe UI"/>
            </a:endParaRPr>
          </a:p>
          <a:p>
            <a:pPr marL="292735" indent="-28003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Matrix functions –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upto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16x</a:t>
            </a:r>
            <a:r>
              <a:rPr sz="1550" spc="-11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faster</a:t>
            </a:r>
            <a:endParaRPr sz="1550">
              <a:latin typeface="Segoe UI"/>
              <a:cs typeface="Segoe UI"/>
            </a:endParaRPr>
          </a:p>
          <a:p>
            <a:pPr marL="292735" indent="-28003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Programation </a:t>
            </a:r>
            <a:r>
              <a:rPr sz="1550" spc="10" dirty="0">
                <a:solidFill>
                  <a:srgbClr val="FFFFFF"/>
                </a:solidFill>
                <a:latin typeface="Segoe UI"/>
                <a:cs typeface="Segoe UI"/>
              </a:rPr>
              <a:t>–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0x</a:t>
            </a:r>
            <a:r>
              <a:rPr sz="155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Segoe UI"/>
                <a:cs typeface="Segoe UI"/>
              </a:rPr>
              <a:t>faster</a:t>
            </a:r>
            <a:endParaRPr sz="15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1322</Words>
  <Application>Microsoft Office PowerPoint</Application>
  <PresentationFormat>Widescreen</PresentationFormat>
  <Paragraphs>336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Segoe UI</vt:lpstr>
      <vt:lpstr>Segoe UI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What is R?</vt:lpstr>
      <vt:lpstr>PowerPoint Presentation</vt:lpstr>
      <vt:lpstr>CRAN</vt:lpstr>
      <vt:lpstr>Microsoft</vt:lpstr>
      <vt:lpstr>PowerPoint Presentation</vt:lpstr>
      <vt:lpstr>CRAN R compared to Microsoft R Open</vt:lpstr>
      <vt:lpstr>PowerPoint Presentation</vt:lpstr>
      <vt:lpstr>PowerPoint Presentation</vt:lpstr>
      <vt:lpstr>R+CRAN</vt:lpstr>
      <vt:lpstr>PowerPoint Presentation</vt:lpstr>
      <vt:lpstr>PowerPoint Presentation</vt:lpstr>
      <vt:lpstr>Scale R – Parallelized Algorithms &amp; Functions</vt:lpstr>
      <vt:lpstr>PowerPoint Presentation</vt:lpstr>
      <vt:lpstr>Write Once Deploy Anywhere</vt:lpstr>
      <vt:lpstr>The Challenge of Traditional Predictive Analytic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DeployR: example R as a service for BI / web apps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Mrinal Chakraborty,  mrchakra@microsoft.com</dc:creator>
  <cp:lastModifiedBy>Mrinal Chakraborty</cp:lastModifiedBy>
  <cp:revision>12</cp:revision>
  <dcterms:created xsi:type="dcterms:W3CDTF">2017-02-22T04:25:15Z</dcterms:created>
  <dcterms:modified xsi:type="dcterms:W3CDTF">2017-05-10T15:03:05Z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2017-02-22T00:00:00Z</vt:filetime>
  </property>
  <property fmtid="{D5CDD505-2E9C-101B-9397-08002B2CF9AE}" pid="5" name="MSIP_Label_f42aa342-8706-4288-bd11-ebb85995028c_Enabled">
    <vt:lpwstr>True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Ref">
    <vt:lpwstr>https://api.informationprotection.azure.com/api/72f988bf-86f1-41af-91ab-2d7cd011db47</vt:lpwstr>
  </property>
  <property fmtid="{D5CDD505-2E9C-101B-9397-08002B2CF9AE}" pid="8" name="MSIP_Label_f42aa342-8706-4288-bd11-ebb85995028c_SetBy">
    <vt:lpwstr>mrchakra@microsoft.com</vt:lpwstr>
  </property>
  <property fmtid="{D5CDD505-2E9C-101B-9397-08002B2CF9AE}" pid="9" name="MSIP_Label_f42aa342-8706-4288-bd11-ebb85995028c_SetDate">
    <vt:lpwstr>2017-03-30T19:58:03.2402965+05:30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