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0658" autoAdjust="0"/>
    <p:restoredTop sz="94182" autoAdjust="0"/>
  </p:normalViewPr>
  <p:slideViewPr>
    <p:cSldViewPr snapToGrid="0" snapToObjects="1" showGuides="1">
      <p:cViewPr>
        <p:scale>
          <a:sx n="25" d="100"/>
          <a:sy n="25" d="100"/>
        </p:scale>
        <p:origin x="-186" y="55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xmlns="" val="7877814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xmlns="" val="37217414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theme" Target="../theme/theme2.xml"/><Relationship Id="rId7" Type="http://schemas.openxmlformats.org/officeDocument/2006/relationships/oleObject" Target="../embeddings/oleObject6.bin"/><Relationship Id="rId12"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6.png"/><Relationship Id="rId5" Type="http://schemas.openxmlformats.org/officeDocument/2006/relationships/oleObject" Target="../embeddings/oleObject5.bin"/><Relationship Id="rId15" Type="http://schemas.openxmlformats.org/officeDocument/2006/relationships/oleObject" Target="../embeddings/oleObject8.bin"/><Relationship Id="rId10" Type="http://schemas.openxmlformats.org/officeDocument/2006/relationships/image" Target="../media/image5.png"/><Relationship Id="rId4" Type="http://schemas.openxmlformats.org/officeDocument/2006/relationships/vmlDrawing" Target="../drawings/vmlDrawing2.vml"/><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theme" Target="../theme/theme3.xml"/><Relationship Id="rId7" Type="http://schemas.openxmlformats.org/officeDocument/2006/relationships/oleObject" Target="../embeddings/oleObject10.bin"/><Relationship Id="rId12"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6.png"/><Relationship Id="rId5" Type="http://schemas.openxmlformats.org/officeDocument/2006/relationships/oleObject" Target="../embeddings/oleObject9.bin"/><Relationship Id="rId15" Type="http://schemas.openxmlformats.org/officeDocument/2006/relationships/oleObject" Target="../embeddings/oleObject12.bin"/><Relationship Id="rId10" Type="http://schemas.openxmlformats.org/officeDocument/2006/relationships/image" Target="../media/image5.png"/><Relationship Id="rId4" Type="http://schemas.openxmlformats.org/officeDocument/2006/relationships/vmlDrawing" Target="../drawings/vmlDrawing3.vml"/><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alpha val="22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xmlns="" val="2923600614"/>
                  </p:ext>
                </p:extLst>
              </p:nvPr>
            </p:nvGraphicFramePr>
            <p:xfrm>
              <a:off x="-4533347" y="12734142"/>
              <a:ext cx="1828800" cy="1117600"/>
            </p:xfrm>
            <a:graphic>
              <a:graphicData uri="http://schemas.openxmlformats.org/presentationml/2006/ole">
                <p:oleObj spid="_x0000_s1142" name="Image" r:id="rId8" imgW="1828571" imgH="1117460" progId="">
                  <p:embed/>
                </p:oleObj>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xmlns="" val="3743875991"/>
                  </p:ext>
                </p:extLst>
              </p:nvPr>
            </p:nvGraphicFramePr>
            <p:xfrm>
              <a:off x="-2456641" y="12737835"/>
              <a:ext cx="1828800" cy="1117600"/>
            </p:xfrm>
            <a:graphic>
              <a:graphicData uri="http://schemas.openxmlformats.org/presentationml/2006/ole">
                <p:oleObj spid="_x0000_s1143" name="Image" r:id="rId9" imgW="1828571" imgH="1117460" progId="">
                  <p:embed/>
                </p:oleObj>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62704017"/>
                </p:ext>
              </p:extLst>
            </p:nvPr>
          </p:nvGraphicFramePr>
          <p:xfrm>
            <a:off x="46915679" y="3349444"/>
            <a:ext cx="5586150" cy="2063772"/>
          </p:xfrm>
          <a:graphic>
            <a:graphicData uri="http://schemas.openxmlformats.org/presentationml/2006/ole">
              <p:oleObj spid="_x0000_s1144" name="Image" r:id="rId10" imgW="4571429" imgH="1688889" progId="">
                <p:embed/>
              </p:oleObj>
            </a:graphicData>
          </a:graphic>
        </p:graphicFrame>
        <p:pic>
          <p:nvPicPr>
            <p:cNvPr id="57" name="Picture 56"/>
            <p:cNvPicPr>
              <a:picLocks noChangeAspect="1"/>
            </p:cNvPicPr>
            <p:nvPr userDrawn="1"/>
          </p:nvPicPr>
          <p:blipFill>
            <a:blip r:embed="rId11"/>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040245264"/>
                </p:ext>
              </p:extLst>
            </p:nvPr>
          </p:nvGraphicFramePr>
          <p:xfrm>
            <a:off x="44629619" y="12347263"/>
            <a:ext cx="1482266" cy="992162"/>
          </p:xfrm>
          <a:graphic>
            <a:graphicData uri="http://schemas.openxmlformats.org/presentationml/2006/ole">
              <p:oleObj spid="_x0000_s1145" name="Image" r:id="rId12" imgW="1574603" imgH="1053968" progId="">
                <p:embed/>
              </p:oleObj>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alpha val="22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xmlns="" val="262704017"/>
                </p:ext>
              </p:extLst>
            </p:nvPr>
          </p:nvGraphicFramePr>
          <p:xfrm>
            <a:off x="46915679" y="3349444"/>
            <a:ext cx="5586150" cy="2063772"/>
          </p:xfrm>
          <a:graphic>
            <a:graphicData uri="http://schemas.openxmlformats.org/presentationml/2006/ole">
              <p:oleObj spid="_x0000_s2170" name="Image" r:id="rId5" imgW="4571429" imgH="1688889" progId="">
                <p:embed/>
              </p:oleObj>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xmlns="" val="2040245264"/>
                </p:ext>
              </p:extLst>
            </p:nvPr>
          </p:nvGraphicFramePr>
          <p:xfrm>
            <a:off x="44629619" y="12347263"/>
            <a:ext cx="1482266" cy="992162"/>
          </p:xfrm>
          <a:graphic>
            <a:graphicData uri="http://schemas.openxmlformats.org/presentationml/2006/ole">
              <p:oleObj spid="_x0000_s2171" name="Image" r:id="rId7" imgW="1574603" imgH="1053968" progId="">
                <p:embed/>
              </p:oleObj>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xmlns="" val="1199812768"/>
                  </p:ext>
                </p:extLst>
              </p:nvPr>
            </p:nvGraphicFramePr>
            <p:xfrm>
              <a:off x="-4533347" y="12734142"/>
              <a:ext cx="1828800" cy="1117600"/>
            </p:xfrm>
            <a:graphic>
              <a:graphicData uri="http://schemas.openxmlformats.org/presentationml/2006/ole">
                <p:oleObj spid="_x0000_s2172" name="Image" r:id="rId14" imgW="1828571" imgH="1117460" progId="">
                  <p:embed/>
                </p:oleObj>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xmlns="" val="4096349677"/>
                  </p:ext>
                </p:extLst>
              </p:nvPr>
            </p:nvGraphicFramePr>
            <p:xfrm>
              <a:off x="-2456641" y="12737835"/>
              <a:ext cx="1828800" cy="1117600"/>
            </p:xfrm>
            <a:graphic>
              <a:graphicData uri="http://schemas.openxmlformats.org/presentationml/2006/ole">
                <p:oleObj spid="_x0000_s2173" name="Image" r:id="rId15" imgW="1828571" imgH="1117460" progId="">
                  <p:embed/>
                </p:oleObj>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alpha val="22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xmlns="" val="262704017"/>
                </p:ext>
              </p:extLst>
            </p:nvPr>
          </p:nvGraphicFramePr>
          <p:xfrm>
            <a:off x="46915679" y="3349444"/>
            <a:ext cx="5586150" cy="2063772"/>
          </p:xfrm>
          <a:graphic>
            <a:graphicData uri="http://schemas.openxmlformats.org/presentationml/2006/ole">
              <p:oleObj spid="_x0000_s3194" name="Image" r:id="rId5" imgW="4571429" imgH="1688889" progId="">
                <p:embed/>
              </p:oleObj>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xmlns="" val="2040245264"/>
                </p:ext>
              </p:extLst>
            </p:nvPr>
          </p:nvGraphicFramePr>
          <p:xfrm>
            <a:off x="44629619" y="12347263"/>
            <a:ext cx="1482266" cy="992162"/>
          </p:xfrm>
          <a:graphic>
            <a:graphicData uri="http://schemas.openxmlformats.org/presentationml/2006/ole">
              <p:oleObj spid="_x0000_s3195" name="Image" r:id="rId7" imgW="1574603" imgH="1053968" progId="">
                <p:embed/>
              </p:oleObj>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xmlns="" val="1199812768"/>
                  </p:ext>
                </p:extLst>
              </p:nvPr>
            </p:nvGraphicFramePr>
            <p:xfrm>
              <a:off x="-4533347" y="12734142"/>
              <a:ext cx="1828800" cy="1117600"/>
            </p:xfrm>
            <a:graphic>
              <a:graphicData uri="http://schemas.openxmlformats.org/presentationml/2006/ole">
                <p:oleObj spid="_x0000_s3196" name="Image" r:id="rId14" imgW="1828571" imgH="1117460" progId="">
                  <p:embed/>
                </p:oleObj>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xmlns="" val="4096349677"/>
                  </p:ext>
                </p:extLst>
              </p:nvPr>
            </p:nvGraphicFramePr>
            <p:xfrm>
              <a:off x="-2456641" y="12737835"/>
              <a:ext cx="1828800" cy="1117600"/>
            </p:xfrm>
            <a:graphic>
              <a:graphicData uri="http://schemas.openxmlformats.org/presentationml/2006/ole">
                <p:oleObj spid="_x0000_s3197" name="Image" r:id="rId15" imgW="1828571" imgH="1117460" progId="">
                  <p:embed/>
                </p:oleObj>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387224" y="26586398"/>
            <a:ext cx="6405975" cy="4428359"/>
          </a:xfrm>
          <a:prstGeom prst="rect">
            <a:avLst/>
          </a:prstGeom>
        </p:spPr>
      </p:pic>
      <p:sp>
        <p:nvSpPr>
          <p:cNvPr id="449" name="Text Placeholder 448"/>
          <p:cNvSpPr>
            <a:spLocks noGrp="1"/>
          </p:cNvSpPr>
          <p:nvPr>
            <p:ph type="body" sz="quarter" idx="10"/>
          </p:nvPr>
        </p:nvSpPr>
        <p:spPr>
          <a:xfrm>
            <a:off x="904186" y="6295353"/>
            <a:ext cx="13591277" cy="2271369"/>
          </a:xfrm>
        </p:spPr>
        <p:txBody>
          <a:bodyPr/>
          <a:lstStyle/>
          <a:p>
            <a:pPr algn="just"/>
            <a:r>
              <a:rPr lang="en-US" sz="2800" dirty="0">
                <a:latin typeface="+mj-lt"/>
              </a:rPr>
              <a:t>The Publication Management System (PMS) of CSE department, IITH provides </a:t>
            </a:r>
            <a:r>
              <a:rPr lang="en-US" sz="2800" dirty="0" smtClean="0">
                <a:latin typeface="+mj-lt"/>
              </a:rPr>
              <a:t>scientific </a:t>
            </a:r>
            <a:r>
              <a:rPr lang="en-US" sz="2800" dirty="0">
                <a:latin typeface="+mj-lt"/>
              </a:rPr>
              <a:t>publications from all </a:t>
            </a:r>
            <a:r>
              <a:rPr lang="en-US" sz="2800" dirty="0" smtClean="0">
                <a:latin typeface="+mj-lt"/>
              </a:rPr>
              <a:t>the current </a:t>
            </a:r>
            <a:r>
              <a:rPr lang="en-US" sz="2800" dirty="0">
                <a:latin typeface="+mj-lt"/>
              </a:rPr>
              <a:t>faculties of the department. </a:t>
            </a:r>
            <a:r>
              <a:rPr lang="en-US" sz="2800" dirty="0" smtClean="0">
                <a:latin typeface="+mj-lt"/>
              </a:rPr>
              <a:t>It also </a:t>
            </a:r>
            <a:r>
              <a:rPr lang="en-US" sz="2800" dirty="0" smtClean="0">
                <a:latin typeface="+mj-lt"/>
              </a:rPr>
              <a:t>shows a </a:t>
            </a:r>
            <a:r>
              <a:rPr lang="en-US" sz="2800" dirty="0" smtClean="0">
                <a:latin typeface="+mj-lt"/>
              </a:rPr>
              <a:t>comparison of Research work among various IITs.</a:t>
            </a:r>
          </a:p>
          <a:p>
            <a:pPr algn="just"/>
            <a:r>
              <a:rPr lang="en-US" sz="2800" dirty="0" smtClean="0">
                <a:latin typeface="+mj-lt"/>
              </a:rPr>
              <a:t>The system is fully automated replacing the existing manual entry system.</a:t>
            </a:r>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64" name="Text Placeholder 463"/>
          <p:cNvSpPr>
            <a:spLocks noGrp="1"/>
          </p:cNvSpPr>
          <p:nvPr>
            <p:ph type="body" sz="quarter" idx="20"/>
          </p:nvPr>
        </p:nvSpPr>
        <p:spPr>
          <a:xfrm>
            <a:off x="904186" y="8856515"/>
            <a:ext cx="13573125" cy="754045"/>
          </a:xfrm>
        </p:spPr>
        <p:txBody>
          <a:bodyPr/>
          <a:lstStyle/>
          <a:p>
            <a:r>
              <a:rPr lang="en-US" dirty="0" smtClean="0"/>
              <a:t>Salient features</a:t>
            </a:r>
            <a:endParaRPr lang="en-US" dirty="0"/>
          </a:p>
        </p:txBody>
      </p:sp>
      <p:sp>
        <p:nvSpPr>
          <p:cNvPr id="2" name="Text Placeholder 1"/>
          <p:cNvSpPr>
            <a:spLocks noGrp="1"/>
          </p:cNvSpPr>
          <p:nvPr>
            <p:ph type="body" sz="quarter" idx="24"/>
          </p:nvPr>
        </p:nvSpPr>
        <p:spPr>
          <a:xfrm>
            <a:off x="1088127" y="13069620"/>
            <a:ext cx="13579475" cy="754045"/>
          </a:xfrm>
        </p:spPr>
        <p:txBody>
          <a:bodyPr/>
          <a:lstStyle/>
          <a:p>
            <a:r>
              <a:rPr lang="en-US" dirty="0" smtClean="0"/>
              <a:t>System Flow Diagrams</a:t>
            </a:r>
            <a:endParaRPr lang="en-US" dirty="0"/>
          </a:p>
        </p:txBody>
      </p:sp>
      <p:sp>
        <p:nvSpPr>
          <p:cNvPr id="3" name="Text Placeholder 2"/>
          <p:cNvSpPr>
            <a:spLocks noGrp="1"/>
          </p:cNvSpPr>
          <p:nvPr>
            <p:ph type="body" sz="quarter" idx="25"/>
          </p:nvPr>
        </p:nvSpPr>
        <p:spPr/>
        <p:txBody>
          <a:bodyPr/>
          <a:lstStyle/>
          <a:p>
            <a:r>
              <a:rPr lang="en-US" dirty="0" smtClean="0"/>
              <a:t>Improved Front End</a:t>
            </a:r>
            <a:endParaRPr lang="en-US" dirty="0"/>
          </a:p>
        </p:txBody>
      </p:sp>
      <p:sp>
        <p:nvSpPr>
          <p:cNvPr id="7" name="Text Placeholder 6"/>
          <p:cNvSpPr>
            <a:spLocks noGrp="1"/>
          </p:cNvSpPr>
          <p:nvPr>
            <p:ph type="body" sz="quarter" idx="29"/>
          </p:nvPr>
        </p:nvSpPr>
        <p:spPr>
          <a:xfrm>
            <a:off x="14779469" y="17249757"/>
            <a:ext cx="13576029" cy="754045"/>
          </a:xfrm>
        </p:spPr>
        <p:txBody>
          <a:bodyPr/>
          <a:lstStyle/>
          <a:p>
            <a:r>
              <a:rPr lang="en-US" dirty="0" smtClean="0"/>
              <a:t>Publication Comparison Graph</a:t>
            </a:r>
            <a:endParaRPr lang="en-US" dirty="0"/>
          </a:p>
        </p:txBody>
      </p:sp>
      <p:sp>
        <p:nvSpPr>
          <p:cNvPr id="9" name="Text Placeholder 8"/>
          <p:cNvSpPr>
            <a:spLocks noGrp="1"/>
          </p:cNvSpPr>
          <p:nvPr>
            <p:ph type="body" sz="quarter" idx="150"/>
          </p:nvPr>
        </p:nvSpPr>
        <p:spPr>
          <a:xfrm>
            <a:off x="6146522" y="3235044"/>
            <a:ext cx="31998968" cy="1280160"/>
          </a:xfrm>
        </p:spPr>
        <p:txBody>
          <a:bodyPr/>
          <a:lstStyle/>
          <a:p>
            <a:r>
              <a:rPr lang="en-US" sz="6600" dirty="0"/>
              <a:t>Indian Institute of Technology Hyderabad</a:t>
            </a:r>
          </a:p>
          <a:p>
            <a:endParaRPr lang="en-US" dirty="0"/>
          </a:p>
        </p:txBody>
      </p:sp>
      <p:sp>
        <p:nvSpPr>
          <p:cNvPr id="10" name="Text Placeholder 9"/>
          <p:cNvSpPr>
            <a:spLocks noGrp="1"/>
          </p:cNvSpPr>
          <p:nvPr>
            <p:ph type="body" sz="quarter" idx="151"/>
          </p:nvPr>
        </p:nvSpPr>
        <p:spPr>
          <a:xfrm>
            <a:off x="5944099" y="2074978"/>
            <a:ext cx="34019630" cy="1280160"/>
          </a:xfrm>
        </p:spPr>
        <p:txBody>
          <a:bodyPr>
            <a:normAutofit fontScale="25000" lnSpcReduction="20000"/>
          </a:bodyPr>
          <a:lstStyle/>
          <a:p>
            <a:r>
              <a:rPr lang="en-US" sz="24000" i="1" dirty="0" err="1" smtClean="0"/>
              <a:t>Mrinal</a:t>
            </a:r>
            <a:r>
              <a:rPr lang="en-US" sz="24000" i="1" dirty="0" smtClean="0"/>
              <a:t> </a:t>
            </a:r>
            <a:r>
              <a:rPr lang="en-US" sz="24000" i="1" dirty="0" err="1" smtClean="0"/>
              <a:t>Aich</a:t>
            </a:r>
            <a:r>
              <a:rPr lang="en-US" sz="24000" i="1" dirty="0" smtClean="0"/>
              <a:t>, </a:t>
            </a:r>
            <a:r>
              <a:rPr lang="en-US" sz="24000" i="1" dirty="0" err="1" smtClean="0"/>
              <a:t>Tulja</a:t>
            </a:r>
            <a:r>
              <a:rPr lang="en-US" sz="24000" i="1" dirty="0" smtClean="0"/>
              <a:t> </a:t>
            </a:r>
            <a:r>
              <a:rPr lang="en-US" sz="24000" i="1" dirty="0" err="1" smtClean="0"/>
              <a:t>Vamshi</a:t>
            </a:r>
            <a:r>
              <a:rPr lang="en-US" sz="24000" i="1" dirty="0" smtClean="0"/>
              <a:t> </a:t>
            </a:r>
            <a:r>
              <a:rPr lang="en-US" sz="24000" i="1" dirty="0" err="1" smtClean="0"/>
              <a:t>Kiran</a:t>
            </a:r>
            <a:r>
              <a:rPr lang="en-US" sz="24000" i="1" dirty="0" smtClean="0"/>
              <a:t>, </a:t>
            </a:r>
            <a:r>
              <a:rPr lang="en-US" sz="24000" i="1" dirty="0" err="1" smtClean="0"/>
              <a:t>Vinod</a:t>
            </a:r>
            <a:r>
              <a:rPr lang="en-US" sz="24000" i="1" dirty="0" smtClean="0"/>
              <a:t> </a:t>
            </a:r>
            <a:r>
              <a:rPr lang="en-US" sz="24000" i="1" dirty="0" err="1" smtClean="0"/>
              <a:t>Chhapariya</a:t>
            </a:r>
            <a:r>
              <a:rPr lang="en-US" sz="24000" i="1" dirty="0" smtClean="0"/>
              <a:t>, </a:t>
            </a:r>
            <a:r>
              <a:rPr lang="en-US" sz="24000" i="1" dirty="0" err="1" smtClean="0"/>
              <a:t>Neeraj</a:t>
            </a:r>
            <a:r>
              <a:rPr lang="en-US" sz="24000" i="1" dirty="0" smtClean="0"/>
              <a:t> Kumar </a:t>
            </a:r>
          </a:p>
          <a:p>
            <a:r>
              <a:rPr lang="en-US" sz="12800" dirty="0" smtClean="0"/>
              <a:t>cs16mtech11009, cs16mtech11020, cs16mtech11019, cs16mtech11010    (@ iith.ac.in)</a:t>
            </a:r>
            <a:endParaRPr lang="en-US" sz="14400" dirty="0"/>
          </a:p>
        </p:txBody>
      </p:sp>
      <p:sp>
        <p:nvSpPr>
          <p:cNvPr id="11" name="Text Placeholder 10"/>
          <p:cNvSpPr>
            <a:spLocks noGrp="1"/>
          </p:cNvSpPr>
          <p:nvPr>
            <p:ph type="body" sz="quarter" idx="153"/>
          </p:nvPr>
        </p:nvSpPr>
        <p:spPr>
          <a:xfrm>
            <a:off x="5948498" y="437005"/>
            <a:ext cx="31998968" cy="1637973"/>
          </a:xfrm>
        </p:spPr>
        <p:txBody>
          <a:bodyPr>
            <a:normAutofit fontScale="92500" lnSpcReduction="10000"/>
          </a:bodyPr>
          <a:lstStyle/>
          <a:p>
            <a:r>
              <a:rPr lang="en-US" dirty="0" smtClean="0"/>
              <a:t>Automating Publication Management System</a:t>
            </a:r>
            <a:endParaRPr lang="en-US" dirty="0"/>
          </a:p>
        </p:txBody>
      </p:sp>
      <p:sp>
        <p:nvSpPr>
          <p:cNvPr id="30" name="Text Placeholder 466"/>
          <p:cNvSpPr txBox="1">
            <a:spLocks/>
          </p:cNvSpPr>
          <p:nvPr/>
        </p:nvSpPr>
        <p:spPr>
          <a:xfrm>
            <a:off x="15764930" y="22581427"/>
            <a:ext cx="13571534" cy="861752"/>
          </a:xfrm>
          <a:prstGeom prst="rect">
            <a:avLst/>
          </a:prstGeom>
        </p:spPr>
        <p:txBody>
          <a:bodyPr wrap="square" lIns="228589" tIns="228589" rIns="228589" bIns="228589">
            <a:normAutofit/>
          </a:bodyPr>
          <a:lstStyle>
            <a:lvl1pPr marL="0" indent="0" algn="l" defTabSz="4388900" rtl="0" eaLnBrk="1" latinLnBrk="0" hangingPunct="1">
              <a:spcBef>
                <a:spcPct val="20000"/>
              </a:spcBef>
              <a:buFont typeface="Arial" pitchFamily="34" charset="0"/>
              <a:buNone/>
              <a:defRPr sz="26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Wingdings" panose="05000000000000000000" pitchFamily="2" charset="2"/>
              <a:buChar char="Ø"/>
            </a:pPr>
            <a:endParaRPr lang="en-US" dirty="0"/>
          </a:p>
        </p:txBody>
      </p:sp>
      <p:sp>
        <p:nvSpPr>
          <p:cNvPr id="38" name="Text Placeholder 452"/>
          <p:cNvSpPr>
            <a:spLocks noGrp="1"/>
          </p:cNvSpPr>
          <p:nvPr>
            <p:ph type="body" sz="quarter" idx="19"/>
          </p:nvPr>
        </p:nvSpPr>
        <p:spPr>
          <a:xfrm>
            <a:off x="15449356" y="6447269"/>
            <a:ext cx="13592864" cy="5201402"/>
          </a:xfrm>
        </p:spPr>
        <p:txBody>
          <a:bodyPr/>
          <a:lstStyle/>
          <a:p>
            <a:pPr marL="457200" lvl="0" indent="-228600">
              <a:spcBef>
                <a:spcPts val="0"/>
              </a:spcBef>
              <a:buFont typeface="Arial" pitchFamily="34" charset="0"/>
              <a:buChar char="•"/>
            </a:pPr>
            <a:r>
              <a:rPr lang="en" sz="2800" dirty="0" smtClean="0">
                <a:latin typeface="+mj-lt"/>
              </a:rPr>
              <a:t>Automation is implemented through Periodic scripts which runs in the background. </a:t>
            </a:r>
            <a:br>
              <a:rPr lang="en" sz="2800" dirty="0" smtClean="0">
                <a:latin typeface="+mj-lt"/>
              </a:rPr>
            </a:br>
            <a:r>
              <a:rPr lang="en" sz="2800" dirty="0" smtClean="0">
                <a:latin typeface="+mj-lt"/>
              </a:rPr>
              <a:t>(a) </a:t>
            </a:r>
            <a:r>
              <a:rPr lang="en" sz="2800" dirty="0" smtClean="0">
                <a:latin typeface="+mj-lt"/>
              </a:rPr>
              <a:t>Google Scholar account of each faculty is crawled every 24 hours. </a:t>
            </a:r>
            <a:br>
              <a:rPr lang="en" sz="2800" dirty="0" smtClean="0">
                <a:latin typeface="+mj-lt"/>
              </a:rPr>
            </a:br>
            <a:r>
              <a:rPr lang="en" sz="2800" dirty="0" smtClean="0">
                <a:latin typeface="+mj-lt"/>
              </a:rPr>
              <a:t>(b) </a:t>
            </a:r>
            <a:r>
              <a:rPr lang="en" sz="2800" dirty="0" smtClean="0">
                <a:latin typeface="+mj-lt"/>
              </a:rPr>
              <a:t>CSE Faculty Web Page is crawled once in a month.</a:t>
            </a:r>
          </a:p>
          <a:p>
            <a:pPr marL="457200" lvl="0" indent="-228600">
              <a:spcBef>
                <a:spcPts val="0"/>
              </a:spcBef>
              <a:buFont typeface="Arial" pitchFamily="34" charset="0"/>
              <a:buChar char="•"/>
            </a:pPr>
            <a:r>
              <a:rPr lang="en" sz="2800" dirty="0" smtClean="0">
                <a:latin typeface="+mj-lt"/>
              </a:rPr>
              <a:t>Notification mail is sent to all members of CSE IITH community about a new publication.</a:t>
            </a:r>
          </a:p>
          <a:p>
            <a:pPr marL="457200" lvl="0" indent="-228600">
              <a:spcBef>
                <a:spcPts val="0"/>
              </a:spcBef>
              <a:buFont typeface="Arial" pitchFamily="34" charset="0"/>
              <a:buChar char="•"/>
            </a:pPr>
            <a:r>
              <a:rPr lang="en" sz="2800" dirty="0" smtClean="0">
                <a:latin typeface="+mj-lt"/>
              </a:rPr>
              <a:t>A new faculty is sent a notification mail about his/her PMS profile creation.</a:t>
            </a:r>
          </a:p>
          <a:p>
            <a:pPr marL="457200" lvl="0" indent="-228600">
              <a:spcBef>
                <a:spcPts val="0"/>
              </a:spcBef>
              <a:buFont typeface="Arial" pitchFamily="34" charset="0"/>
              <a:buChar char="•"/>
            </a:pPr>
            <a:r>
              <a:rPr lang="en-IN" sz="2800" dirty="0" smtClean="0">
                <a:latin typeface="+mj-lt"/>
              </a:rPr>
              <a:t>For a leaving faculty, </a:t>
            </a:r>
            <a:r>
              <a:rPr lang="en-IN" sz="2800" dirty="0" smtClean="0">
                <a:latin typeface="+mj-lt"/>
              </a:rPr>
              <a:t>a</a:t>
            </a:r>
            <a:r>
              <a:rPr lang="en-IN" sz="2800" dirty="0" smtClean="0">
                <a:latin typeface="+mj-lt"/>
              </a:rPr>
              <a:t>ll publication </a:t>
            </a:r>
            <a:r>
              <a:rPr lang="en-IN" sz="2800" dirty="0" smtClean="0">
                <a:latin typeface="+mj-lt"/>
              </a:rPr>
              <a:t>entries along with </a:t>
            </a:r>
            <a:r>
              <a:rPr lang="en-IN" sz="2800" dirty="0" smtClean="0">
                <a:latin typeface="+mj-lt"/>
              </a:rPr>
              <a:t>the PMS profile </a:t>
            </a:r>
            <a:r>
              <a:rPr lang="en-IN" sz="2800" dirty="0" smtClean="0">
                <a:latin typeface="+mj-lt"/>
              </a:rPr>
              <a:t>will be </a:t>
            </a:r>
            <a:r>
              <a:rPr lang="en-IN" sz="2800" dirty="0" smtClean="0">
                <a:latin typeface="+mj-lt"/>
              </a:rPr>
              <a:t>deleted.</a:t>
            </a:r>
          </a:p>
          <a:p>
            <a:pPr marL="457200" lvl="0" indent="-228600">
              <a:spcBef>
                <a:spcPts val="0"/>
              </a:spcBef>
              <a:buFont typeface="Arial" pitchFamily="34" charset="0"/>
              <a:buChar char="•"/>
            </a:pPr>
            <a:r>
              <a:rPr lang="en-IN" sz="2800" dirty="0" smtClean="0">
                <a:latin typeface="+mj-lt"/>
              </a:rPr>
              <a:t>The frontend is improved and it goes with the CSE-IITH Homepage.</a:t>
            </a:r>
          </a:p>
          <a:p>
            <a:pPr marL="457200" lvl="0" indent="-228600">
              <a:spcBef>
                <a:spcPts val="0"/>
              </a:spcBef>
              <a:buFont typeface="Arial" pitchFamily="34" charset="0"/>
              <a:buChar char="•"/>
            </a:pPr>
            <a:r>
              <a:rPr lang="en-IN" sz="2800" dirty="0" smtClean="0">
                <a:latin typeface="+mj-lt"/>
              </a:rPr>
              <a:t>The search functionality gives almost 100% Recall with high Precision.</a:t>
            </a:r>
          </a:p>
          <a:p>
            <a:pPr marL="457200" lvl="0" indent="-228600">
              <a:spcBef>
                <a:spcPts val="0"/>
              </a:spcBef>
              <a:buFont typeface="Arial" pitchFamily="34" charset="0"/>
              <a:buChar char="•"/>
            </a:pPr>
            <a:r>
              <a:rPr lang="en-IN" sz="2800" dirty="0" smtClean="0">
                <a:latin typeface="+mj-lt"/>
              </a:rPr>
              <a:t>Maintaining of </a:t>
            </a:r>
            <a:r>
              <a:rPr lang="en-IN" sz="2800" dirty="0" smtClean="0">
                <a:latin typeface="+mj-lt"/>
              </a:rPr>
              <a:t>year-wise </a:t>
            </a:r>
            <a:r>
              <a:rPr lang="en-IN" sz="2800" dirty="0" smtClean="0">
                <a:latin typeface="+mj-lt"/>
              </a:rPr>
              <a:t>research work by current professors of various IITs, to provide a comparison of the quantity of research going-on across IITs.</a:t>
            </a:r>
          </a:p>
          <a:p>
            <a:pPr marL="457200" lvl="0" indent="-228600">
              <a:spcBef>
                <a:spcPts val="0"/>
              </a:spcBef>
              <a:buFont typeface="Arial" pitchFamily="34" charset="0"/>
              <a:buChar char="•"/>
            </a:pPr>
            <a:r>
              <a:rPr lang="en-IN" sz="2800" dirty="0" smtClean="0">
                <a:latin typeface="+mj-lt"/>
              </a:rPr>
              <a:t>The comparison can be designation-wise, year-wise and institute-wise.</a:t>
            </a:r>
            <a:endParaRPr lang="en-US" sz="2800" dirty="0" smtClean="0">
              <a:latin typeface="+mn-lt"/>
            </a:endParaRPr>
          </a:p>
        </p:txBody>
      </p:sp>
      <p:pic>
        <p:nvPicPr>
          <p:cNvPr id="20" name="Picture 19"/>
          <p:cNvPicPr>
            <a:picLocks noChangeAspect="1"/>
          </p:cNvPicPr>
          <p:nvPr/>
        </p:nvPicPr>
        <p:blipFill>
          <a:blip r:embed="rId4"/>
          <a:stretch>
            <a:fillRect/>
          </a:stretch>
        </p:blipFill>
        <p:spPr>
          <a:xfrm>
            <a:off x="1376227" y="14460433"/>
            <a:ext cx="5949877" cy="4171429"/>
          </a:xfrm>
          <a:prstGeom prst="rect">
            <a:avLst/>
          </a:prstGeom>
        </p:spPr>
      </p:pic>
      <p:pic>
        <p:nvPicPr>
          <p:cNvPr id="21" name="Picture 20"/>
          <p:cNvPicPr>
            <a:picLocks noChangeAspect="1"/>
          </p:cNvPicPr>
          <p:nvPr/>
        </p:nvPicPr>
        <p:blipFill>
          <a:blip r:embed="rId5"/>
          <a:stretch>
            <a:fillRect/>
          </a:stretch>
        </p:blipFill>
        <p:spPr>
          <a:xfrm>
            <a:off x="8094678" y="19778153"/>
            <a:ext cx="6155055" cy="4130540"/>
          </a:xfrm>
          <a:prstGeom prst="rect">
            <a:avLst/>
          </a:prstGeom>
        </p:spPr>
      </p:pic>
      <p:pic>
        <p:nvPicPr>
          <p:cNvPr id="22" name="Picture 21"/>
          <p:cNvPicPr>
            <a:picLocks noChangeAspect="1"/>
          </p:cNvPicPr>
          <p:nvPr/>
        </p:nvPicPr>
        <p:blipFill>
          <a:blip r:embed="rId6"/>
          <a:stretch>
            <a:fillRect/>
          </a:stretch>
        </p:blipFill>
        <p:spPr>
          <a:xfrm>
            <a:off x="1376227" y="19811875"/>
            <a:ext cx="5949877" cy="4096818"/>
          </a:xfrm>
          <a:prstGeom prst="rect">
            <a:avLst/>
          </a:prstGeom>
        </p:spPr>
      </p:pic>
      <p:pic>
        <p:nvPicPr>
          <p:cNvPr id="23" name="Picture 22"/>
          <p:cNvPicPr>
            <a:picLocks noChangeAspect="1"/>
          </p:cNvPicPr>
          <p:nvPr/>
        </p:nvPicPr>
        <p:blipFill>
          <a:blip r:embed="rId7"/>
          <a:stretch>
            <a:fillRect/>
          </a:stretch>
        </p:blipFill>
        <p:spPr>
          <a:xfrm>
            <a:off x="8104127" y="14460433"/>
            <a:ext cx="6185221" cy="4171429"/>
          </a:xfrm>
          <a:prstGeom prst="rect">
            <a:avLst/>
          </a:prstGeom>
        </p:spPr>
      </p:pic>
      <p:pic>
        <p:nvPicPr>
          <p:cNvPr id="5" name="Picture 4"/>
          <p:cNvPicPr>
            <a:picLocks noChangeAspect="1"/>
          </p:cNvPicPr>
          <p:nvPr/>
        </p:nvPicPr>
        <p:blipFill>
          <a:blip r:embed="rId8" cstate="print"/>
          <a:stretch>
            <a:fillRect/>
          </a:stretch>
        </p:blipFill>
        <p:spPr>
          <a:xfrm>
            <a:off x="237570" y="133350"/>
            <a:ext cx="4967978" cy="4571999"/>
          </a:xfrm>
          <a:prstGeom prst="rect">
            <a:avLst/>
          </a:prstGeom>
        </p:spPr>
      </p:pic>
      <p:sp>
        <p:nvSpPr>
          <p:cNvPr id="24" name="Text Placeholder 3"/>
          <p:cNvSpPr>
            <a:spLocks noGrp="1"/>
          </p:cNvSpPr>
          <p:nvPr>
            <p:ph type="body" sz="quarter" idx="26"/>
          </p:nvPr>
        </p:nvSpPr>
        <p:spPr>
          <a:xfrm>
            <a:off x="29548141" y="6123471"/>
            <a:ext cx="2603343" cy="1372661"/>
          </a:xfrm>
        </p:spPr>
        <p:txBody>
          <a:bodyPr/>
          <a:lstStyle/>
          <a:p>
            <a:r>
              <a:rPr lang="en-US" sz="2800" dirty="0" smtClean="0">
                <a:latin typeface="+mj-lt"/>
              </a:rPr>
              <a:t>Home Page</a:t>
            </a:r>
            <a:endParaRPr lang="en-US" sz="2800" dirty="0">
              <a:latin typeface="+mj-lt"/>
            </a:endParaRPr>
          </a:p>
          <a:p>
            <a:endParaRPr lang="en-US" sz="2400" dirty="0"/>
          </a:p>
        </p:txBody>
      </p:sp>
      <p:pic>
        <p:nvPicPr>
          <p:cNvPr id="16" name="Picture 15"/>
          <p:cNvPicPr>
            <a:picLocks noChangeAspect="1"/>
          </p:cNvPicPr>
          <p:nvPr/>
        </p:nvPicPr>
        <p:blipFill>
          <a:blip r:embed="rId9"/>
          <a:stretch>
            <a:fillRect/>
          </a:stretch>
        </p:blipFill>
        <p:spPr>
          <a:xfrm>
            <a:off x="29584737" y="12172592"/>
            <a:ext cx="6441586" cy="4098476"/>
          </a:xfrm>
          <a:prstGeom prst="rect">
            <a:avLst/>
          </a:prstGeom>
        </p:spPr>
      </p:pic>
      <p:pic>
        <p:nvPicPr>
          <p:cNvPr id="17" name="Picture 16"/>
          <p:cNvPicPr>
            <a:picLocks noChangeAspect="1"/>
          </p:cNvPicPr>
          <p:nvPr/>
        </p:nvPicPr>
        <p:blipFill>
          <a:blip r:embed="rId10"/>
          <a:stretch>
            <a:fillRect/>
          </a:stretch>
        </p:blipFill>
        <p:spPr>
          <a:xfrm>
            <a:off x="36178723" y="12104809"/>
            <a:ext cx="6673715" cy="4137130"/>
          </a:xfrm>
          <a:prstGeom prst="rect">
            <a:avLst/>
          </a:prstGeom>
        </p:spPr>
      </p:pic>
      <p:sp>
        <p:nvSpPr>
          <p:cNvPr id="35" name="Text Placeholder 1"/>
          <p:cNvSpPr>
            <a:spLocks noGrp="1"/>
          </p:cNvSpPr>
          <p:nvPr>
            <p:ph type="body" sz="quarter" idx="24"/>
          </p:nvPr>
        </p:nvSpPr>
        <p:spPr>
          <a:xfrm>
            <a:off x="29276410" y="16248246"/>
            <a:ext cx="13579475" cy="754045"/>
          </a:xfrm>
        </p:spPr>
        <p:txBody>
          <a:bodyPr/>
          <a:lstStyle/>
          <a:p>
            <a:r>
              <a:rPr lang="en-US" dirty="0" smtClean="0"/>
              <a:t>Notifications</a:t>
            </a:r>
            <a:endParaRPr lang="en-US" dirty="0"/>
          </a:p>
        </p:txBody>
      </p:sp>
      <p:pic>
        <p:nvPicPr>
          <p:cNvPr id="28" name="Picture 27"/>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29561116" y="17688727"/>
            <a:ext cx="6396047" cy="4464577"/>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36432040" y="17613153"/>
            <a:ext cx="6429268" cy="4503933"/>
          </a:xfrm>
          <a:prstGeom prst="rect">
            <a:avLst/>
          </a:prstGeom>
        </p:spPr>
      </p:pic>
      <p:sp>
        <p:nvSpPr>
          <p:cNvPr id="40" name="Text Placeholder 3"/>
          <p:cNvSpPr>
            <a:spLocks noGrp="1"/>
          </p:cNvSpPr>
          <p:nvPr>
            <p:ph type="body" sz="quarter" idx="26"/>
          </p:nvPr>
        </p:nvSpPr>
        <p:spPr>
          <a:xfrm>
            <a:off x="922339" y="13742046"/>
            <a:ext cx="7242408" cy="1840482"/>
          </a:xfrm>
        </p:spPr>
        <p:txBody>
          <a:bodyPr/>
          <a:lstStyle/>
          <a:p>
            <a:r>
              <a:rPr lang="en-US" sz="2800" dirty="0" smtClean="0">
                <a:latin typeface="+mj-lt"/>
              </a:rPr>
              <a:t>A new publication added from Google Scholar</a:t>
            </a:r>
            <a:endParaRPr lang="en-US" sz="2800" dirty="0">
              <a:latin typeface="+mj-lt"/>
            </a:endParaRPr>
          </a:p>
          <a:p>
            <a:endParaRPr lang="en-US" sz="2800" dirty="0"/>
          </a:p>
        </p:txBody>
      </p:sp>
      <p:sp>
        <p:nvSpPr>
          <p:cNvPr id="41" name="Text Placeholder 3"/>
          <p:cNvSpPr>
            <a:spLocks noGrp="1"/>
          </p:cNvSpPr>
          <p:nvPr>
            <p:ph type="body" sz="quarter" idx="26"/>
          </p:nvPr>
        </p:nvSpPr>
        <p:spPr>
          <a:xfrm>
            <a:off x="8079856" y="19036305"/>
            <a:ext cx="6353693" cy="892530"/>
          </a:xfrm>
        </p:spPr>
        <p:txBody>
          <a:bodyPr/>
          <a:lstStyle/>
          <a:p>
            <a:r>
              <a:rPr lang="en-US" sz="2800" dirty="0" smtClean="0">
                <a:latin typeface="+mj-lt"/>
              </a:rPr>
              <a:t>A CSE Faculty leaving the department</a:t>
            </a:r>
            <a:endParaRPr lang="en-US" sz="2800" dirty="0">
              <a:latin typeface="+mj-lt"/>
            </a:endParaRPr>
          </a:p>
        </p:txBody>
      </p:sp>
      <p:sp>
        <p:nvSpPr>
          <p:cNvPr id="42" name="Text Placeholder 3"/>
          <p:cNvSpPr>
            <a:spLocks noGrp="1"/>
          </p:cNvSpPr>
          <p:nvPr>
            <p:ph type="body" sz="quarter" idx="26"/>
          </p:nvPr>
        </p:nvSpPr>
        <p:spPr>
          <a:xfrm>
            <a:off x="1307978" y="19017741"/>
            <a:ext cx="6018126" cy="892530"/>
          </a:xfrm>
        </p:spPr>
        <p:txBody>
          <a:bodyPr/>
          <a:lstStyle/>
          <a:p>
            <a:r>
              <a:rPr lang="en-US" sz="2800" dirty="0" smtClean="0">
                <a:latin typeface="+mj-lt"/>
              </a:rPr>
              <a:t>A </a:t>
            </a:r>
            <a:r>
              <a:rPr lang="en-US" sz="2800" dirty="0" smtClean="0">
                <a:latin typeface="+mj-lt"/>
              </a:rPr>
              <a:t> new faculty joining the </a:t>
            </a:r>
            <a:r>
              <a:rPr lang="en-US" sz="2800" dirty="0" smtClean="0">
                <a:latin typeface="+mj-lt"/>
              </a:rPr>
              <a:t>department</a:t>
            </a:r>
            <a:endParaRPr lang="en-US" sz="2800" dirty="0">
              <a:latin typeface="+mj-lt"/>
            </a:endParaRPr>
          </a:p>
        </p:txBody>
      </p:sp>
      <p:sp>
        <p:nvSpPr>
          <p:cNvPr id="43" name="Text Placeholder 3"/>
          <p:cNvSpPr>
            <a:spLocks noGrp="1"/>
          </p:cNvSpPr>
          <p:nvPr>
            <p:ph type="body" sz="quarter" idx="26"/>
          </p:nvPr>
        </p:nvSpPr>
        <p:spPr>
          <a:xfrm>
            <a:off x="8094678" y="13730457"/>
            <a:ext cx="6572924" cy="1323417"/>
          </a:xfrm>
        </p:spPr>
        <p:txBody>
          <a:bodyPr/>
          <a:lstStyle/>
          <a:p>
            <a:r>
              <a:rPr lang="en-US" sz="2800" dirty="0" smtClean="0">
                <a:latin typeface="+mj-lt"/>
              </a:rPr>
              <a:t>Comparison of  </a:t>
            </a:r>
            <a:r>
              <a:rPr lang="en-US" sz="2800" dirty="0" smtClean="0">
                <a:latin typeface="+mj-lt"/>
              </a:rPr>
              <a:t>research work </a:t>
            </a:r>
            <a:r>
              <a:rPr lang="en-US" sz="2800" dirty="0" smtClean="0">
                <a:latin typeface="+mj-lt"/>
              </a:rPr>
              <a:t>among IITs</a:t>
            </a:r>
            <a:endParaRPr lang="en-US" sz="2800" dirty="0">
              <a:latin typeface="+mj-lt"/>
            </a:endParaRPr>
          </a:p>
        </p:txBody>
      </p:sp>
      <p:pic>
        <p:nvPicPr>
          <p:cNvPr id="32" name="Picture 31"/>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9621750" y="6791460"/>
            <a:ext cx="6380952" cy="4263315"/>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36178724" y="6791460"/>
            <a:ext cx="6673715" cy="4263316"/>
          </a:xfrm>
          <a:prstGeom prst="rect">
            <a:avLst/>
          </a:prstGeom>
        </p:spPr>
      </p:pic>
      <p:sp>
        <p:nvSpPr>
          <p:cNvPr id="47" name="Text Placeholder 3"/>
          <p:cNvSpPr>
            <a:spLocks noGrp="1"/>
          </p:cNvSpPr>
          <p:nvPr>
            <p:ph type="body" sz="quarter" idx="26"/>
          </p:nvPr>
        </p:nvSpPr>
        <p:spPr>
          <a:xfrm>
            <a:off x="29621750" y="11411302"/>
            <a:ext cx="4496865" cy="892530"/>
          </a:xfrm>
        </p:spPr>
        <p:txBody>
          <a:bodyPr/>
          <a:lstStyle/>
          <a:p>
            <a:r>
              <a:rPr lang="en-US" sz="2800" dirty="0" smtClean="0">
                <a:latin typeface="+mj-lt"/>
              </a:rPr>
              <a:t>Faculty Profile</a:t>
            </a:r>
            <a:endParaRPr lang="en-US" sz="2800" dirty="0">
              <a:latin typeface="+mj-lt"/>
            </a:endParaRPr>
          </a:p>
        </p:txBody>
      </p:sp>
      <p:sp>
        <p:nvSpPr>
          <p:cNvPr id="48" name="Text Placeholder 3"/>
          <p:cNvSpPr>
            <a:spLocks noGrp="1"/>
          </p:cNvSpPr>
          <p:nvPr>
            <p:ph type="body" sz="quarter" idx="26"/>
          </p:nvPr>
        </p:nvSpPr>
        <p:spPr>
          <a:xfrm>
            <a:off x="36336155" y="11277952"/>
            <a:ext cx="5459545" cy="954085"/>
          </a:xfrm>
        </p:spPr>
        <p:txBody>
          <a:bodyPr/>
          <a:lstStyle/>
          <a:p>
            <a:r>
              <a:rPr lang="en-US" sz="2800" dirty="0" smtClean="0">
                <a:latin typeface="+mj-lt"/>
              </a:rPr>
              <a:t>Keyword</a:t>
            </a:r>
            <a:r>
              <a:rPr lang="en-US" sz="3200" dirty="0" smtClean="0">
                <a:latin typeface="+mj-lt"/>
              </a:rPr>
              <a:t> </a:t>
            </a:r>
            <a:r>
              <a:rPr lang="en-US" sz="3200" dirty="0" smtClean="0">
                <a:latin typeface="+mj-lt"/>
              </a:rPr>
              <a:t>Search</a:t>
            </a:r>
            <a:endParaRPr lang="en-US" sz="3200" dirty="0">
              <a:latin typeface="+mj-lt"/>
            </a:endParaRPr>
          </a:p>
        </p:txBody>
      </p:sp>
      <p:sp>
        <p:nvSpPr>
          <p:cNvPr id="50" name="Text Placeholder 3"/>
          <p:cNvSpPr>
            <a:spLocks noGrp="1"/>
          </p:cNvSpPr>
          <p:nvPr>
            <p:ph type="body" sz="quarter" idx="26"/>
          </p:nvPr>
        </p:nvSpPr>
        <p:spPr>
          <a:xfrm>
            <a:off x="36178723" y="6079930"/>
            <a:ext cx="3789405" cy="1372661"/>
          </a:xfrm>
        </p:spPr>
        <p:txBody>
          <a:bodyPr/>
          <a:lstStyle/>
          <a:p>
            <a:r>
              <a:rPr lang="en-US" sz="2800" dirty="0" smtClean="0">
                <a:latin typeface="+mj-lt"/>
              </a:rPr>
              <a:t>Research Area Page</a:t>
            </a:r>
            <a:endParaRPr lang="en-US" sz="2800" dirty="0">
              <a:latin typeface="+mj-lt"/>
            </a:endParaRPr>
          </a:p>
          <a:p>
            <a:endParaRPr lang="en-US" sz="2400" dirty="0"/>
          </a:p>
        </p:txBody>
      </p:sp>
      <p:sp>
        <p:nvSpPr>
          <p:cNvPr id="51" name="Text Placeholder 3"/>
          <p:cNvSpPr>
            <a:spLocks noGrp="1"/>
          </p:cNvSpPr>
          <p:nvPr>
            <p:ph type="body" sz="quarter" idx="26"/>
          </p:nvPr>
        </p:nvSpPr>
        <p:spPr>
          <a:xfrm>
            <a:off x="29395742" y="16830367"/>
            <a:ext cx="6561422" cy="1323417"/>
          </a:xfrm>
        </p:spPr>
        <p:txBody>
          <a:bodyPr/>
          <a:lstStyle/>
          <a:p>
            <a:r>
              <a:rPr lang="en-US" sz="3200" dirty="0" smtClean="0">
                <a:latin typeface="+mj-lt"/>
              </a:rPr>
              <a:t>New Publication Mail </a:t>
            </a:r>
            <a:r>
              <a:rPr lang="en-US" sz="2400" dirty="0" smtClean="0">
                <a:latin typeface="+mj-lt"/>
              </a:rPr>
              <a:t>(to CSE </a:t>
            </a:r>
            <a:r>
              <a:rPr lang="en-US" sz="2400" dirty="0" smtClean="0">
                <a:latin typeface="+mj-lt"/>
              </a:rPr>
              <a:t>Community)</a:t>
            </a:r>
            <a:endParaRPr lang="en-US" sz="3200" dirty="0">
              <a:latin typeface="+mj-lt"/>
            </a:endParaRPr>
          </a:p>
        </p:txBody>
      </p:sp>
      <p:sp>
        <p:nvSpPr>
          <p:cNvPr id="52" name="Text Placeholder 3"/>
          <p:cNvSpPr>
            <a:spLocks noGrp="1"/>
          </p:cNvSpPr>
          <p:nvPr>
            <p:ph type="body" sz="quarter" idx="26"/>
          </p:nvPr>
        </p:nvSpPr>
        <p:spPr>
          <a:xfrm>
            <a:off x="36279502" y="16859108"/>
            <a:ext cx="6335413" cy="954085"/>
          </a:xfrm>
        </p:spPr>
        <p:txBody>
          <a:bodyPr/>
          <a:lstStyle/>
          <a:p>
            <a:r>
              <a:rPr lang="en-US" sz="3200" dirty="0" smtClean="0">
                <a:latin typeface="+mj-lt"/>
              </a:rPr>
              <a:t>Profile Created </a:t>
            </a:r>
            <a:r>
              <a:rPr lang="en-US" sz="2400" dirty="0" smtClean="0">
                <a:latin typeface="+mj-lt"/>
              </a:rPr>
              <a:t>(to New Faculty)</a:t>
            </a:r>
            <a:endParaRPr lang="en-US" sz="3200" dirty="0">
              <a:latin typeface="+mj-lt"/>
            </a:endParaRPr>
          </a:p>
        </p:txBody>
      </p:sp>
      <p:pic>
        <p:nvPicPr>
          <p:cNvPr id="37" name="Picture 36"/>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15374128" y="19379855"/>
            <a:ext cx="13125571" cy="5655088"/>
          </a:xfrm>
          <a:prstGeom prst="rect">
            <a:avLst/>
          </a:prstGeom>
        </p:spPr>
      </p:pic>
      <p:sp>
        <p:nvSpPr>
          <p:cNvPr id="56" name="Text Placeholder 3"/>
          <p:cNvSpPr>
            <a:spLocks noGrp="1"/>
          </p:cNvSpPr>
          <p:nvPr>
            <p:ph type="body" sz="quarter" idx="26"/>
          </p:nvPr>
        </p:nvSpPr>
        <p:spPr>
          <a:xfrm>
            <a:off x="14249734" y="25675623"/>
            <a:ext cx="8704180" cy="892530"/>
          </a:xfrm>
        </p:spPr>
        <p:txBody>
          <a:bodyPr/>
          <a:lstStyle/>
          <a:p>
            <a:pPr algn="ctr"/>
            <a:r>
              <a:rPr lang="en-US" sz="2800" dirty="0" smtClean="0">
                <a:latin typeface="+mj-lt"/>
              </a:rPr>
              <a:t>Research work of </a:t>
            </a:r>
            <a:r>
              <a:rPr lang="en-US" sz="2800" dirty="0" smtClean="0">
                <a:latin typeface="+mj-lt"/>
              </a:rPr>
              <a:t>Assistant </a:t>
            </a:r>
            <a:r>
              <a:rPr lang="en-US" sz="2800" dirty="0" smtClean="0">
                <a:latin typeface="+mj-lt"/>
              </a:rPr>
              <a:t>Professors in </a:t>
            </a:r>
            <a:r>
              <a:rPr lang="en-US" sz="2800" dirty="0" smtClean="0">
                <a:latin typeface="+mj-lt"/>
              </a:rPr>
              <a:t>2016</a:t>
            </a:r>
            <a:endParaRPr lang="en-US" sz="2800" dirty="0">
              <a:latin typeface="+mj-lt"/>
            </a:endParaRPr>
          </a:p>
        </p:txBody>
      </p:sp>
      <p:sp>
        <p:nvSpPr>
          <p:cNvPr id="57" name="Text Placeholder 3"/>
          <p:cNvSpPr>
            <a:spLocks noGrp="1"/>
          </p:cNvSpPr>
          <p:nvPr>
            <p:ph type="body" sz="quarter" idx="26"/>
          </p:nvPr>
        </p:nvSpPr>
        <p:spPr>
          <a:xfrm>
            <a:off x="22626829" y="25675623"/>
            <a:ext cx="6649581" cy="892530"/>
          </a:xfrm>
        </p:spPr>
        <p:txBody>
          <a:bodyPr/>
          <a:lstStyle/>
          <a:p>
            <a:r>
              <a:rPr lang="en-US" sz="2800" dirty="0" smtClean="0">
                <a:latin typeface="+mj-lt"/>
              </a:rPr>
              <a:t>Research work among IITH, IITG, IITR</a:t>
            </a:r>
            <a:endParaRPr lang="en-US" sz="2800" dirty="0">
              <a:latin typeface="+mj-lt"/>
            </a:endParaRPr>
          </a:p>
        </p:txBody>
      </p:sp>
      <p:sp>
        <p:nvSpPr>
          <p:cNvPr id="61" name="Text Placeholder 3"/>
          <p:cNvSpPr>
            <a:spLocks noGrp="1"/>
          </p:cNvSpPr>
          <p:nvPr>
            <p:ph type="body" sz="quarter" idx="26"/>
          </p:nvPr>
        </p:nvSpPr>
        <p:spPr>
          <a:xfrm>
            <a:off x="15858917" y="23908693"/>
            <a:ext cx="13183303" cy="830975"/>
          </a:xfrm>
        </p:spPr>
        <p:txBody>
          <a:bodyPr/>
          <a:lstStyle/>
          <a:p>
            <a:pPr algn="ctr"/>
            <a:r>
              <a:rPr lang="en-US" sz="2400" dirty="0" smtClean="0">
                <a:latin typeface="+mj-lt"/>
              </a:rPr>
              <a:t>Research work by all Associate and Assistant Professors </a:t>
            </a:r>
            <a:r>
              <a:rPr lang="en-US" sz="2400" dirty="0" smtClean="0">
                <a:latin typeface="+mj-lt"/>
              </a:rPr>
              <a:t> among </a:t>
            </a:r>
            <a:r>
              <a:rPr lang="en-US" sz="2400" dirty="0" smtClean="0">
                <a:latin typeface="+mj-lt"/>
              </a:rPr>
              <a:t>various IITs during 2015-2017</a:t>
            </a:r>
            <a:endParaRPr lang="en-US" sz="2400" dirty="0">
              <a:latin typeface="+mj-lt"/>
            </a:endParaRPr>
          </a:p>
        </p:txBody>
      </p:sp>
      <p:pic>
        <p:nvPicPr>
          <p:cNvPr id="46" name="Picture 45"/>
          <p:cNvPicPr>
            <a:picLocks noChangeAspect="1"/>
          </p:cNvPicPr>
          <p:nvPr/>
        </p:nvPicPr>
        <p:blipFill>
          <a:blip r:embed="rId16">
            <a:extLst>
              <a:ext uri="{28A0092B-C50C-407E-A947-70E740481C1C}">
                <a14:useLocalDpi xmlns:a14="http://schemas.microsoft.com/office/drawing/2010/main" xmlns="" val="0"/>
              </a:ext>
            </a:extLst>
          </a:blip>
          <a:stretch>
            <a:fillRect/>
          </a:stretch>
        </p:blipFill>
        <p:spPr>
          <a:xfrm>
            <a:off x="22170277" y="26510198"/>
            <a:ext cx="6380952" cy="4428359"/>
          </a:xfrm>
          <a:prstGeom prst="rect">
            <a:avLst/>
          </a:prstGeom>
        </p:spPr>
      </p:pic>
      <p:sp>
        <p:nvSpPr>
          <p:cNvPr id="65" name="Text Placeholder 452"/>
          <p:cNvSpPr>
            <a:spLocks noGrp="1"/>
          </p:cNvSpPr>
          <p:nvPr>
            <p:ph type="body" sz="quarter" idx="19"/>
          </p:nvPr>
        </p:nvSpPr>
        <p:spPr>
          <a:xfrm>
            <a:off x="1074738" y="9686760"/>
            <a:ext cx="13592864" cy="3625586"/>
          </a:xfrm>
        </p:spPr>
        <p:txBody>
          <a:bodyPr/>
          <a:lstStyle/>
          <a:p>
            <a:pPr marL="457200" indent="-457200" algn="just">
              <a:buFont typeface="Wingdings" panose="05000000000000000000" pitchFamily="2" charset="2"/>
              <a:buChar char="§"/>
            </a:pPr>
            <a:r>
              <a:rPr lang="en-US" sz="2800" dirty="0" smtClean="0">
                <a:latin typeface="+mj-lt"/>
              </a:rPr>
              <a:t>Periodically update the PMS system </a:t>
            </a:r>
            <a:r>
              <a:rPr lang="en-US" sz="2800" dirty="0">
                <a:latin typeface="+mj-lt"/>
              </a:rPr>
              <a:t>by checking </a:t>
            </a:r>
            <a:r>
              <a:rPr lang="en-US" sz="2800" dirty="0" smtClean="0">
                <a:latin typeface="+mj-lt"/>
              </a:rPr>
              <a:t>each faculty's </a:t>
            </a:r>
            <a:r>
              <a:rPr lang="en-US" sz="2800" dirty="0">
                <a:latin typeface="+mj-lt"/>
              </a:rPr>
              <a:t>Google </a:t>
            </a:r>
            <a:r>
              <a:rPr lang="en-US" sz="2800" dirty="0" smtClean="0">
                <a:latin typeface="+mj-lt"/>
              </a:rPr>
              <a:t>Scholar profile.</a:t>
            </a:r>
          </a:p>
          <a:p>
            <a:pPr marL="457200" indent="-457200" algn="just">
              <a:buFont typeface="Wingdings" panose="05000000000000000000" pitchFamily="2" charset="2"/>
              <a:buChar char="§"/>
            </a:pPr>
            <a:r>
              <a:rPr lang="en-US" sz="2800" dirty="0" smtClean="0">
                <a:latin typeface="+mj-lt"/>
              </a:rPr>
              <a:t>Inform the CSE </a:t>
            </a:r>
            <a:r>
              <a:rPr lang="en-US" sz="2800" dirty="0" smtClean="0">
                <a:latin typeface="+mj-lt"/>
              </a:rPr>
              <a:t>community of </a:t>
            </a:r>
            <a:r>
              <a:rPr lang="en-US" sz="2800" dirty="0">
                <a:latin typeface="+mj-lt"/>
              </a:rPr>
              <a:t>IITH about any </a:t>
            </a:r>
            <a:r>
              <a:rPr lang="en-US" sz="2800" dirty="0" smtClean="0">
                <a:latin typeface="+mj-lt"/>
              </a:rPr>
              <a:t>new publication </a:t>
            </a:r>
            <a:r>
              <a:rPr lang="en-US" sz="2800" dirty="0" smtClean="0">
                <a:latin typeface="+mj-lt"/>
              </a:rPr>
              <a:t>by a current faculty.</a:t>
            </a:r>
          </a:p>
          <a:p>
            <a:pPr marL="457200" indent="-457200" algn="just">
              <a:buFont typeface="Wingdings" panose="05000000000000000000" pitchFamily="2" charset="2"/>
              <a:buChar char="§"/>
            </a:pPr>
            <a:r>
              <a:rPr lang="en-US" sz="2800" dirty="0" smtClean="0">
                <a:latin typeface="+mj-lt"/>
              </a:rPr>
              <a:t>Stores the Title</a:t>
            </a:r>
            <a:r>
              <a:rPr lang="en-US" sz="2800" dirty="0">
                <a:latin typeface="+mj-lt"/>
              </a:rPr>
              <a:t>, A</a:t>
            </a:r>
            <a:r>
              <a:rPr lang="en-US" sz="2800" dirty="0" smtClean="0">
                <a:latin typeface="+mj-lt"/>
              </a:rPr>
              <a:t>bstract, </a:t>
            </a:r>
            <a:r>
              <a:rPr lang="en-US" sz="2800" dirty="0">
                <a:latin typeface="+mj-lt"/>
              </a:rPr>
              <a:t>A</a:t>
            </a:r>
            <a:r>
              <a:rPr lang="en-US" sz="2800" dirty="0" smtClean="0">
                <a:latin typeface="+mj-lt"/>
              </a:rPr>
              <a:t>uthors</a:t>
            </a:r>
            <a:r>
              <a:rPr lang="en-US" sz="2800" dirty="0">
                <a:latin typeface="+mj-lt"/>
              </a:rPr>
              <a:t>, </a:t>
            </a:r>
            <a:r>
              <a:rPr lang="en-US" sz="2800" dirty="0" smtClean="0">
                <a:latin typeface="+mj-lt"/>
              </a:rPr>
              <a:t>Year and </a:t>
            </a:r>
            <a:r>
              <a:rPr lang="en-US" sz="2800" dirty="0" err="1">
                <a:latin typeface="+mj-lt"/>
              </a:rPr>
              <a:t>B</a:t>
            </a:r>
            <a:r>
              <a:rPr lang="en-US" sz="2800" dirty="0" err="1" smtClean="0">
                <a:latin typeface="+mj-lt"/>
              </a:rPr>
              <a:t>ibtex</a:t>
            </a:r>
            <a:r>
              <a:rPr lang="en-US" sz="2800" dirty="0" smtClean="0">
                <a:latin typeface="+mj-lt"/>
              </a:rPr>
              <a:t> of </a:t>
            </a:r>
            <a:r>
              <a:rPr lang="en-US" sz="2800" dirty="0" smtClean="0">
                <a:latin typeface="+mj-lt"/>
              </a:rPr>
              <a:t>each research </a:t>
            </a:r>
            <a:r>
              <a:rPr lang="en-US" sz="2800" dirty="0" smtClean="0">
                <a:latin typeface="+mj-lt"/>
              </a:rPr>
              <a:t>publication.</a:t>
            </a:r>
          </a:p>
          <a:p>
            <a:pPr marL="457200" indent="-457200" algn="just">
              <a:buFont typeface="Wingdings" panose="05000000000000000000" pitchFamily="2" charset="2"/>
              <a:buChar char="§"/>
            </a:pPr>
            <a:r>
              <a:rPr lang="en-US" sz="2800" dirty="0" smtClean="0">
                <a:latin typeface="+mj-lt"/>
              </a:rPr>
              <a:t>Automate the </a:t>
            </a:r>
            <a:r>
              <a:rPr lang="en-US" sz="2800" dirty="0">
                <a:latin typeface="+mj-lt"/>
              </a:rPr>
              <a:t>creation and deletion of faculty </a:t>
            </a:r>
            <a:r>
              <a:rPr lang="en-US" sz="2800" dirty="0" smtClean="0">
                <a:latin typeface="+mj-lt"/>
              </a:rPr>
              <a:t>profiles </a:t>
            </a:r>
            <a:r>
              <a:rPr lang="en-US" sz="2400" dirty="0" smtClean="0">
                <a:latin typeface="+mj-lt"/>
              </a:rPr>
              <a:t>(via CSE </a:t>
            </a:r>
            <a:r>
              <a:rPr lang="en-US" sz="2400" dirty="0">
                <a:latin typeface="+mj-lt"/>
              </a:rPr>
              <a:t>department’s faculty </a:t>
            </a:r>
            <a:r>
              <a:rPr lang="en-US" sz="2400" dirty="0" smtClean="0">
                <a:latin typeface="+mj-lt"/>
              </a:rPr>
              <a:t>page)</a:t>
            </a:r>
          </a:p>
          <a:p>
            <a:pPr marL="457200" indent="-457200" algn="just">
              <a:buFont typeface="Wingdings" panose="05000000000000000000" pitchFamily="2" charset="2"/>
              <a:buChar char="§"/>
            </a:pPr>
            <a:r>
              <a:rPr lang="en-US" sz="2800" dirty="0">
                <a:latin typeface="+mj-lt"/>
              </a:rPr>
              <a:t>Show the latest publications in a side window at the PMS system’s homepage</a:t>
            </a:r>
            <a:r>
              <a:rPr lang="en-US" sz="2800" dirty="0" smtClean="0">
                <a:latin typeface="+mj-lt"/>
              </a:rPr>
              <a:t>.</a:t>
            </a:r>
          </a:p>
          <a:p>
            <a:pPr marL="457200" indent="-457200" algn="just">
              <a:buFont typeface="Wingdings" panose="05000000000000000000" pitchFamily="2" charset="2"/>
              <a:buChar char="§"/>
            </a:pPr>
            <a:r>
              <a:rPr lang="en-US" sz="2800" dirty="0" smtClean="0">
                <a:latin typeface="+mj-lt"/>
              </a:rPr>
              <a:t>Comparison of research work among various </a:t>
            </a:r>
            <a:r>
              <a:rPr lang="en-US" sz="2800" dirty="0" smtClean="0">
                <a:latin typeface="+mj-lt"/>
              </a:rPr>
              <a:t>IITs in recent past</a:t>
            </a:r>
            <a:r>
              <a:rPr lang="en-US" sz="3600" dirty="0" smtClean="0">
                <a:latin typeface="+mj-lt"/>
              </a:rPr>
              <a:t>.</a:t>
            </a:r>
            <a:endParaRPr lang="en-US" sz="2400" dirty="0" smtClean="0">
              <a:latin typeface="+mj-lt"/>
            </a:endParaRPr>
          </a:p>
        </p:txBody>
      </p:sp>
      <p:sp>
        <p:nvSpPr>
          <p:cNvPr id="44" name="Text Placeholder 463"/>
          <p:cNvSpPr>
            <a:spLocks noGrp="1"/>
          </p:cNvSpPr>
          <p:nvPr>
            <p:ph type="body" sz="quarter" idx="20"/>
          </p:nvPr>
        </p:nvSpPr>
        <p:spPr>
          <a:xfrm>
            <a:off x="15185090" y="5541308"/>
            <a:ext cx="13573125" cy="754045"/>
          </a:xfrm>
        </p:spPr>
        <p:txBody>
          <a:bodyPr/>
          <a:lstStyle/>
          <a:p>
            <a:r>
              <a:rPr lang="en-US" dirty="0" smtClean="0"/>
              <a:t>Technical Aspects</a:t>
            </a:r>
            <a:endParaRPr lang="en-US" dirty="0"/>
          </a:p>
        </p:txBody>
      </p:sp>
      <p:sp>
        <p:nvSpPr>
          <p:cNvPr id="59" name="Text Placeholder 48"/>
          <p:cNvSpPr>
            <a:spLocks noGrp="1"/>
          </p:cNvSpPr>
          <p:nvPr>
            <p:ph type="body" sz="quarter" idx="19"/>
          </p:nvPr>
        </p:nvSpPr>
        <p:spPr>
          <a:xfrm>
            <a:off x="15311024" y="18003693"/>
            <a:ext cx="13593763" cy="1384972"/>
          </a:xfrm>
        </p:spPr>
        <p:txBody>
          <a:bodyPr/>
          <a:lstStyle/>
          <a:p>
            <a:r>
              <a:rPr lang="en-IN" sz="2800" dirty="0" smtClean="0">
                <a:latin typeface="+mj-lt"/>
              </a:rPr>
              <a:t>The system gives a comparison of the amount of research publications </a:t>
            </a:r>
            <a:r>
              <a:rPr lang="en-IN" sz="2800" dirty="0" smtClean="0">
                <a:latin typeface="+mj-lt"/>
              </a:rPr>
              <a:t>by professors </a:t>
            </a:r>
            <a:r>
              <a:rPr lang="en-IN" sz="2800" dirty="0" smtClean="0">
                <a:latin typeface="+mj-lt"/>
              </a:rPr>
              <a:t>among  various IITs in the recent past</a:t>
            </a:r>
            <a:r>
              <a:rPr lang="en-IN" sz="3200" dirty="0" smtClean="0">
                <a:latin typeface="+mj-lt"/>
              </a:rPr>
              <a:t>. </a:t>
            </a:r>
            <a:r>
              <a:rPr lang="en-IN" sz="2800" dirty="0" smtClean="0">
                <a:latin typeface="+mj-lt"/>
              </a:rPr>
              <a:t>(Based on Institute, Designation and Year)</a:t>
            </a:r>
            <a:endParaRPr lang="en-IN" sz="3600" dirty="0">
              <a:latin typeface="+mj-lt"/>
            </a:endParaRPr>
          </a:p>
        </p:txBody>
      </p:sp>
      <p:sp>
        <p:nvSpPr>
          <p:cNvPr id="60" name="Text Placeholder 1"/>
          <p:cNvSpPr>
            <a:spLocks noGrp="1"/>
          </p:cNvSpPr>
          <p:nvPr>
            <p:ph type="body" sz="quarter" idx="24"/>
          </p:nvPr>
        </p:nvSpPr>
        <p:spPr>
          <a:xfrm>
            <a:off x="29395741" y="22290129"/>
            <a:ext cx="13579475" cy="754045"/>
          </a:xfrm>
        </p:spPr>
        <p:txBody>
          <a:bodyPr/>
          <a:lstStyle/>
          <a:p>
            <a:r>
              <a:rPr lang="en-US" dirty="0" smtClean="0">
                <a:latin typeface="+mj-lt"/>
              </a:rPr>
              <a:t>Dependencies and Future Work</a:t>
            </a:r>
            <a:endParaRPr lang="en-US" dirty="0">
              <a:latin typeface="+mj-lt"/>
            </a:endParaRPr>
          </a:p>
        </p:txBody>
      </p:sp>
      <p:sp>
        <p:nvSpPr>
          <p:cNvPr id="62" name="Text Placeholder 452"/>
          <p:cNvSpPr>
            <a:spLocks noGrp="1"/>
          </p:cNvSpPr>
          <p:nvPr>
            <p:ph type="body" sz="quarter" idx="19"/>
          </p:nvPr>
        </p:nvSpPr>
        <p:spPr>
          <a:xfrm>
            <a:off x="29548141" y="22849698"/>
            <a:ext cx="13205454" cy="2185191"/>
          </a:xfrm>
        </p:spPr>
        <p:txBody>
          <a:bodyPr/>
          <a:lstStyle/>
          <a:p>
            <a:pPr marL="457200" lvl="0" indent="-228600">
              <a:spcBef>
                <a:spcPts val="0"/>
              </a:spcBef>
              <a:buFont typeface="Arial" pitchFamily="34" charset="0"/>
              <a:buChar char="•"/>
            </a:pPr>
            <a:r>
              <a:rPr lang="en" sz="2800" dirty="0" smtClean="0">
                <a:latin typeface="+mj-lt"/>
              </a:rPr>
              <a:t>Deployment at the CSE Web Server.</a:t>
            </a:r>
          </a:p>
          <a:p>
            <a:pPr marL="457200" indent="-228600">
              <a:spcBef>
                <a:spcPts val="0"/>
              </a:spcBef>
              <a:buFont typeface="Arial" pitchFamily="34" charset="0"/>
              <a:buChar char="•"/>
            </a:pPr>
            <a:r>
              <a:rPr lang="en" sz="2800" dirty="0" smtClean="0">
                <a:latin typeface="+mj-lt"/>
              </a:rPr>
              <a:t>Not all faculties have their Google Scholar account</a:t>
            </a:r>
            <a:r>
              <a:rPr lang="en" sz="2800" dirty="0" smtClean="0">
                <a:latin typeface="+mj-lt"/>
              </a:rPr>
              <a:t>.</a:t>
            </a:r>
          </a:p>
          <a:p>
            <a:pPr marL="457200" lvl="0" indent="-228600">
              <a:spcBef>
                <a:spcPts val="0"/>
              </a:spcBef>
              <a:buFont typeface="Arial" pitchFamily="34" charset="0"/>
              <a:buChar char="•"/>
            </a:pPr>
            <a:r>
              <a:rPr lang="en" sz="2800" dirty="0" smtClean="0">
                <a:latin typeface="+mj-lt"/>
              </a:rPr>
              <a:t>Machine translation of foreign languages (non-ASCII characters).</a:t>
            </a:r>
          </a:p>
          <a:p>
            <a:pPr marL="457200" lvl="0" indent="-228600">
              <a:spcBef>
                <a:spcPts val="0"/>
              </a:spcBef>
              <a:buFont typeface="Arial" pitchFamily="34" charset="0"/>
              <a:buChar char="•"/>
            </a:pPr>
            <a:r>
              <a:rPr lang="en" sz="2800" dirty="0" smtClean="0">
                <a:latin typeface="+mj-lt"/>
              </a:rPr>
              <a:t>Google Scholar detects crawling and temporarily blocks access.</a:t>
            </a:r>
            <a:endParaRPr lang="en" sz="2800" dirty="0" smtClean="0">
              <a:latin typeface="+mj-lt"/>
            </a:endParaRPr>
          </a:p>
        </p:txBody>
      </p:sp>
      <p:sp>
        <p:nvSpPr>
          <p:cNvPr id="64" name="Text Placeholder 1"/>
          <p:cNvSpPr>
            <a:spLocks noGrp="1"/>
          </p:cNvSpPr>
          <p:nvPr>
            <p:ph type="body" sz="quarter" idx="24"/>
          </p:nvPr>
        </p:nvSpPr>
        <p:spPr>
          <a:xfrm>
            <a:off x="29395741" y="25034889"/>
            <a:ext cx="13579475" cy="754045"/>
          </a:xfrm>
        </p:spPr>
        <p:txBody>
          <a:bodyPr/>
          <a:lstStyle/>
          <a:p>
            <a:r>
              <a:rPr lang="en-US" dirty="0" smtClean="0"/>
              <a:t>Conclusion</a:t>
            </a:r>
            <a:endParaRPr lang="en-US" dirty="0"/>
          </a:p>
        </p:txBody>
      </p:sp>
      <p:sp>
        <p:nvSpPr>
          <p:cNvPr id="66" name="Text Placeholder 1"/>
          <p:cNvSpPr>
            <a:spLocks noGrp="1"/>
          </p:cNvSpPr>
          <p:nvPr>
            <p:ph type="body" sz="quarter" idx="24"/>
          </p:nvPr>
        </p:nvSpPr>
        <p:spPr>
          <a:xfrm>
            <a:off x="854074" y="24362645"/>
            <a:ext cx="13579475" cy="754045"/>
          </a:xfrm>
        </p:spPr>
        <p:txBody>
          <a:bodyPr/>
          <a:lstStyle/>
          <a:p>
            <a:r>
              <a:rPr lang="en-US" dirty="0" smtClean="0"/>
              <a:t>Issues in the Existing </a:t>
            </a:r>
            <a:r>
              <a:rPr lang="en-US" dirty="0" smtClean="0"/>
              <a:t>PMS </a:t>
            </a:r>
            <a:r>
              <a:rPr lang="en-US" dirty="0" smtClean="0"/>
              <a:t>System</a:t>
            </a:r>
            <a:endParaRPr lang="en-US" dirty="0"/>
          </a:p>
        </p:txBody>
      </p:sp>
      <p:pic>
        <p:nvPicPr>
          <p:cNvPr id="7170" name="Picture 2" descr="C:\Users\Michail\Pictures\Screenshots\pub_dupl.png"/>
          <p:cNvPicPr>
            <a:picLocks noChangeAspect="1" noChangeArrowheads="1"/>
          </p:cNvPicPr>
          <p:nvPr/>
        </p:nvPicPr>
        <p:blipFill>
          <a:blip r:embed="rId17"/>
          <a:srcRect/>
          <a:stretch>
            <a:fillRect/>
          </a:stretch>
        </p:blipFill>
        <p:spPr bwMode="auto">
          <a:xfrm>
            <a:off x="1174627" y="25483308"/>
            <a:ext cx="4030921" cy="2605596"/>
          </a:xfrm>
          <a:prstGeom prst="rect">
            <a:avLst/>
          </a:prstGeom>
          <a:noFill/>
        </p:spPr>
      </p:pic>
      <p:sp>
        <p:nvSpPr>
          <p:cNvPr id="67" name="Text Placeholder 3"/>
          <p:cNvSpPr>
            <a:spLocks noGrp="1"/>
          </p:cNvSpPr>
          <p:nvPr>
            <p:ph type="body" sz="quarter" idx="26"/>
          </p:nvPr>
        </p:nvSpPr>
        <p:spPr>
          <a:xfrm>
            <a:off x="1044574" y="24839254"/>
            <a:ext cx="4160974" cy="892530"/>
          </a:xfrm>
        </p:spPr>
        <p:txBody>
          <a:bodyPr/>
          <a:lstStyle/>
          <a:p>
            <a:r>
              <a:rPr lang="en-US" sz="2800" dirty="0" smtClean="0">
                <a:latin typeface="+mj-lt"/>
              </a:rPr>
              <a:t>Redundancy in Output</a:t>
            </a:r>
            <a:endParaRPr lang="en-US" sz="2800" dirty="0">
              <a:latin typeface="+mj-lt"/>
            </a:endParaRPr>
          </a:p>
        </p:txBody>
      </p:sp>
      <p:pic>
        <p:nvPicPr>
          <p:cNvPr id="7171" name="Picture 3" descr="C:\Users\Michail\Pictures\Screenshots\coauthors_dupl.png"/>
          <p:cNvPicPr>
            <a:picLocks noChangeAspect="1" noChangeArrowheads="1"/>
          </p:cNvPicPr>
          <p:nvPr/>
        </p:nvPicPr>
        <p:blipFill>
          <a:blip r:embed="rId18"/>
          <a:srcRect/>
          <a:stretch>
            <a:fillRect/>
          </a:stretch>
        </p:blipFill>
        <p:spPr bwMode="auto">
          <a:xfrm>
            <a:off x="10213147" y="25483308"/>
            <a:ext cx="4076201" cy="2605596"/>
          </a:xfrm>
          <a:prstGeom prst="rect">
            <a:avLst/>
          </a:prstGeom>
          <a:noFill/>
        </p:spPr>
      </p:pic>
      <p:sp>
        <p:nvSpPr>
          <p:cNvPr id="68" name="Text Placeholder 3"/>
          <p:cNvSpPr>
            <a:spLocks noGrp="1"/>
          </p:cNvSpPr>
          <p:nvPr>
            <p:ph type="body" sz="quarter" idx="26"/>
          </p:nvPr>
        </p:nvSpPr>
        <p:spPr>
          <a:xfrm>
            <a:off x="10488810" y="24834918"/>
            <a:ext cx="4160974" cy="892530"/>
          </a:xfrm>
        </p:spPr>
        <p:txBody>
          <a:bodyPr/>
          <a:lstStyle/>
          <a:p>
            <a:r>
              <a:rPr lang="en-US" sz="2800" dirty="0" smtClean="0">
                <a:latin typeface="+mj-lt"/>
              </a:rPr>
              <a:t>Redundant  Co-Authors</a:t>
            </a:r>
            <a:endParaRPr lang="en-US" sz="2800" dirty="0">
              <a:latin typeface="+mj-lt"/>
            </a:endParaRPr>
          </a:p>
        </p:txBody>
      </p:sp>
      <p:pic>
        <p:nvPicPr>
          <p:cNvPr id="7172" name="Picture 4" descr="C:\Users\Michail\Pictures\Screenshots\authors_duplication.png"/>
          <p:cNvPicPr>
            <a:picLocks noChangeAspect="1" noChangeArrowheads="1"/>
          </p:cNvPicPr>
          <p:nvPr/>
        </p:nvPicPr>
        <p:blipFill>
          <a:blip r:embed="rId19"/>
          <a:srcRect/>
          <a:stretch>
            <a:fillRect/>
          </a:stretch>
        </p:blipFill>
        <p:spPr bwMode="auto">
          <a:xfrm>
            <a:off x="5444141" y="25483308"/>
            <a:ext cx="4644619" cy="2605596"/>
          </a:xfrm>
          <a:prstGeom prst="rect">
            <a:avLst/>
          </a:prstGeom>
          <a:noFill/>
        </p:spPr>
      </p:pic>
      <p:sp>
        <p:nvSpPr>
          <p:cNvPr id="69" name="Text Placeholder 3"/>
          <p:cNvSpPr>
            <a:spLocks noGrp="1"/>
          </p:cNvSpPr>
          <p:nvPr>
            <p:ph type="body" sz="quarter" idx="26"/>
          </p:nvPr>
        </p:nvSpPr>
        <p:spPr>
          <a:xfrm>
            <a:off x="5063140" y="24839255"/>
            <a:ext cx="5623910" cy="892530"/>
          </a:xfrm>
        </p:spPr>
        <p:txBody>
          <a:bodyPr/>
          <a:lstStyle/>
          <a:p>
            <a:r>
              <a:rPr lang="en-US" sz="2800" dirty="0" smtClean="0">
                <a:latin typeface="+mj-lt"/>
              </a:rPr>
              <a:t>Same author with multiple names</a:t>
            </a:r>
            <a:endParaRPr lang="en-US" sz="2800" dirty="0">
              <a:latin typeface="+mj-lt"/>
            </a:endParaRPr>
          </a:p>
        </p:txBody>
      </p:sp>
      <p:pic>
        <p:nvPicPr>
          <p:cNvPr id="7173" name="Picture 5" descr="C:\Users\Michail\Pictures\Screenshots\Low Precision.png"/>
          <p:cNvPicPr>
            <a:picLocks noChangeAspect="1" noChangeArrowheads="1"/>
          </p:cNvPicPr>
          <p:nvPr/>
        </p:nvPicPr>
        <p:blipFill>
          <a:blip r:embed="rId20"/>
          <a:srcRect/>
          <a:stretch>
            <a:fillRect/>
          </a:stretch>
        </p:blipFill>
        <p:spPr bwMode="auto">
          <a:xfrm>
            <a:off x="5357439" y="28803600"/>
            <a:ext cx="4731322" cy="3200400"/>
          </a:xfrm>
          <a:prstGeom prst="rect">
            <a:avLst/>
          </a:prstGeom>
          <a:noFill/>
        </p:spPr>
      </p:pic>
      <p:pic>
        <p:nvPicPr>
          <p:cNvPr id="7175" name="Picture 7" descr="C:\Users\Michail\Pictures\Screenshots\edit_paper.png"/>
          <p:cNvPicPr>
            <a:picLocks noChangeAspect="1" noChangeArrowheads="1"/>
          </p:cNvPicPr>
          <p:nvPr/>
        </p:nvPicPr>
        <p:blipFill>
          <a:blip r:embed="rId21"/>
          <a:srcRect/>
          <a:stretch>
            <a:fillRect/>
          </a:stretch>
        </p:blipFill>
        <p:spPr bwMode="auto">
          <a:xfrm>
            <a:off x="1174627" y="28803600"/>
            <a:ext cx="4030921" cy="3200400"/>
          </a:xfrm>
          <a:prstGeom prst="rect">
            <a:avLst/>
          </a:prstGeom>
          <a:noFill/>
        </p:spPr>
      </p:pic>
      <p:pic>
        <p:nvPicPr>
          <p:cNvPr id="7177" name="Picture 9" descr="C:\Users\Michail\Pictures\Screenshots\edit_profile.png"/>
          <p:cNvPicPr>
            <a:picLocks noChangeAspect="1" noChangeArrowheads="1"/>
          </p:cNvPicPr>
          <p:nvPr/>
        </p:nvPicPr>
        <p:blipFill>
          <a:blip r:embed="rId22"/>
          <a:srcRect/>
          <a:stretch>
            <a:fillRect/>
          </a:stretch>
        </p:blipFill>
        <p:spPr bwMode="auto">
          <a:xfrm>
            <a:off x="10213147" y="28803600"/>
            <a:ext cx="4036587" cy="3162740"/>
          </a:xfrm>
          <a:prstGeom prst="rect">
            <a:avLst/>
          </a:prstGeom>
          <a:noFill/>
        </p:spPr>
      </p:pic>
      <p:sp>
        <p:nvSpPr>
          <p:cNvPr id="70" name="Text Placeholder 3"/>
          <p:cNvSpPr>
            <a:spLocks noGrp="1"/>
          </p:cNvSpPr>
          <p:nvPr>
            <p:ph type="body" sz="quarter" idx="26"/>
          </p:nvPr>
        </p:nvSpPr>
        <p:spPr>
          <a:xfrm>
            <a:off x="998538" y="28088904"/>
            <a:ext cx="3554412" cy="892530"/>
          </a:xfrm>
        </p:spPr>
        <p:txBody>
          <a:bodyPr/>
          <a:lstStyle/>
          <a:p>
            <a:r>
              <a:rPr lang="en-US" sz="2800" dirty="0" smtClean="0">
                <a:latin typeface="+mj-lt"/>
              </a:rPr>
              <a:t>Manual Paper Entry</a:t>
            </a:r>
            <a:endParaRPr lang="en-US" sz="2800" dirty="0">
              <a:latin typeface="+mj-lt"/>
            </a:endParaRPr>
          </a:p>
        </p:txBody>
      </p:sp>
      <p:sp>
        <p:nvSpPr>
          <p:cNvPr id="71" name="Text Placeholder 3"/>
          <p:cNvSpPr>
            <a:spLocks noGrp="1"/>
          </p:cNvSpPr>
          <p:nvPr>
            <p:ph type="body" sz="quarter" idx="26"/>
          </p:nvPr>
        </p:nvSpPr>
        <p:spPr>
          <a:xfrm>
            <a:off x="10213146" y="28088904"/>
            <a:ext cx="4036587" cy="892530"/>
          </a:xfrm>
        </p:spPr>
        <p:txBody>
          <a:bodyPr/>
          <a:lstStyle/>
          <a:p>
            <a:r>
              <a:rPr lang="en-US" sz="2800" dirty="0" smtClean="0">
                <a:latin typeface="+mj-lt"/>
              </a:rPr>
              <a:t>Manual Profile Creation</a:t>
            </a:r>
            <a:endParaRPr lang="en-US" sz="2800" dirty="0">
              <a:latin typeface="+mj-lt"/>
            </a:endParaRPr>
          </a:p>
        </p:txBody>
      </p:sp>
      <p:sp>
        <p:nvSpPr>
          <p:cNvPr id="72" name="Text Placeholder 3"/>
          <p:cNvSpPr>
            <a:spLocks noGrp="1"/>
          </p:cNvSpPr>
          <p:nvPr>
            <p:ph type="body" sz="quarter" idx="26"/>
          </p:nvPr>
        </p:nvSpPr>
        <p:spPr>
          <a:xfrm>
            <a:off x="5928212" y="28088904"/>
            <a:ext cx="4036587" cy="892530"/>
          </a:xfrm>
        </p:spPr>
        <p:txBody>
          <a:bodyPr/>
          <a:lstStyle/>
          <a:p>
            <a:r>
              <a:rPr lang="en-US" sz="2800" dirty="0" smtClean="0">
                <a:latin typeface="+mj-lt"/>
              </a:rPr>
              <a:t>Low precision Search</a:t>
            </a:r>
            <a:endParaRPr lang="en-US" sz="2800" dirty="0">
              <a:latin typeface="+mj-lt"/>
            </a:endParaRPr>
          </a:p>
        </p:txBody>
      </p:sp>
      <p:pic>
        <p:nvPicPr>
          <p:cNvPr id="7179" name="Picture 11" descr="C:\Users\Michail\Desktop\pms_schema (1).png"/>
          <p:cNvPicPr>
            <a:picLocks noChangeAspect="1" noChangeArrowheads="1"/>
          </p:cNvPicPr>
          <p:nvPr/>
        </p:nvPicPr>
        <p:blipFill>
          <a:blip r:embed="rId23"/>
          <a:srcRect/>
          <a:stretch>
            <a:fillRect/>
          </a:stretch>
        </p:blipFill>
        <p:spPr bwMode="auto">
          <a:xfrm>
            <a:off x="15449355" y="11648672"/>
            <a:ext cx="6060815" cy="5353620"/>
          </a:xfrm>
          <a:prstGeom prst="rect">
            <a:avLst/>
          </a:prstGeom>
          <a:noFill/>
        </p:spPr>
      </p:pic>
      <p:sp>
        <p:nvSpPr>
          <p:cNvPr id="73" name="Text Placeholder 452"/>
          <p:cNvSpPr>
            <a:spLocks noGrp="1"/>
          </p:cNvSpPr>
          <p:nvPr>
            <p:ph type="body" sz="quarter" idx="19"/>
          </p:nvPr>
        </p:nvSpPr>
        <p:spPr>
          <a:xfrm>
            <a:off x="21303274" y="12627429"/>
            <a:ext cx="7454941" cy="3046966"/>
          </a:xfrm>
        </p:spPr>
        <p:txBody>
          <a:bodyPr/>
          <a:lstStyle/>
          <a:p>
            <a:pPr marL="457200" lvl="0" indent="-228600">
              <a:spcBef>
                <a:spcPts val="0"/>
              </a:spcBef>
              <a:buFont typeface="Arial" pitchFamily="34" charset="0"/>
              <a:buChar char="•"/>
            </a:pPr>
            <a:r>
              <a:rPr lang="en-US" sz="2800" dirty="0" smtClean="0">
                <a:latin typeface="+mn-lt"/>
              </a:rPr>
              <a:t>The new Database schema is fully normalized as compared to the existing system.</a:t>
            </a:r>
          </a:p>
          <a:p>
            <a:pPr marL="457200" lvl="0" indent="-228600">
              <a:spcBef>
                <a:spcPts val="0"/>
              </a:spcBef>
              <a:buFont typeface="Arial" pitchFamily="34" charset="0"/>
              <a:buChar char="•"/>
            </a:pPr>
            <a:r>
              <a:rPr lang="en-US" sz="2800" dirty="0" smtClean="0">
                <a:latin typeface="+mn-lt"/>
              </a:rPr>
              <a:t>It maintains publication details of research papers by CSE-IITH faculties.</a:t>
            </a:r>
          </a:p>
          <a:p>
            <a:pPr marL="457200" lvl="0" indent="-228600">
              <a:spcBef>
                <a:spcPts val="0"/>
              </a:spcBef>
              <a:buFont typeface="Arial" pitchFamily="34" charset="0"/>
              <a:buChar char="•"/>
            </a:pPr>
            <a:r>
              <a:rPr lang="en-US" sz="2800" dirty="0" smtClean="0">
                <a:latin typeface="+mn-lt"/>
              </a:rPr>
              <a:t>Also, it keeps publication count of research papers by various faculties across IITs.</a:t>
            </a:r>
            <a:endParaRPr lang="en-US" sz="2800" dirty="0" smtClean="0">
              <a:latin typeface="+mn-lt"/>
            </a:endParaRPr>
          </a:p>
        </p:txBody>
      </p:sp>
      <p:sp>
        <p:nvSpPr>
          <p:cNvPr id="74" name="Text Placeholder 452"/>
          <p:cNvSpPr>
            <a:spLocks noGrp="1"/>
          </p:cNvSpPr>
          <p:nvPr>
            <p:ph type="body" sz="quarter" idx="19"/>
          </p:nvPr>
        </p:nvSpPr>
        <p:spPr>
          <a:xfrm>
            <a:off x="29650431" y="25595798"/>
            <a:ext cx="13205454" cy="2185191"/>
          </a:xfrm>
        </p:spPr>
        <p:txBody>
          <a:bodyPr/>
          <a:lstStyle/>
          <a:p>
            <a:pPr marL="457200" indent="-228600">
              <a:spcBef>
                <a:spcPts val="0"/>
              </a:spcBef>
            </a:pPr>
            <a:r>
              <a:rPr lang="en" sz="2800" dirty="0" smtClean="0">
                <a:latin typeface="+mj-lt"/>
              </a:rPr>
              <a:t>The new Automated PMS system can be replaced with the existing manual system at</a:t>
            </a:r>
          </a:p>
          <a:p>
            <a:pPr marL="457200" indent="-228600">
              <a:spcBef>
                <a:spcPts val="0"/>
              </a:spcBef>
            </a:pPr>
            <a:r>
              <a:rPr lang="en" sz="2800" dirty="0" smtClean="0">
                <a:latin typeface="+mj-lt"/>
              </a:rPr>
              <a:t>the CSE Web server. </a:t>
            </a:r>
            <a:r>
              <a:rPr lang="en" sz="2800" dirty="0" smtClean="0">
                <a:latin typeface="+mj-lt"/>
              </a:rPr>
              <a:t>A comparison between IITs can be done based on their research </a:t>
            </a:r>
          </a:p>
          <a:p>
            <a:pPr marL="457200" indent="-228600">
              <a:spcBef>
                <a:spcPts val="0"/>
              </a:spcBef>
            </a:pPr>
            <a:r>
              <a:rPr lang="en" sz="2800" dirty="0" smtClean="0">
                <a:latin typeface="+mj-lt"/>
              </a:rPr>
              <a:t>work. </a:t>
            </a:r>
            <a:r>
              <a:rPr lang="en" sz="2800" dirty="0" smtClean="0">
                <a:latin typeface="+mj-lt"/>
              </a:rPr>
              <a:t>It removes issues/bugs of the existing system. T</a:t>
            </a:r>
            <a:r>
              <a:rPr lang="en" sz="2800" dirty="0" smtClean="0">
                <a:latin typeface="+mj-lt"/>
              </a:rPr>
              <a:t>he system is completely robust.</a:t>
            </a:r>
          </a:p>
          <a:p>
            <a:pPr marL="457200" lvl="0" indent="-228600">
              <a:spcBef>
                <a:spcPts val="0"/>
              </a:spcBef>
              <a:buFont typeface="Arial" pitchFamily="34" charset="0"/>
              <a:buChar char="•"/>
            </a:pPr>
            <a:endParaRPr lang="en" sz="2800" dirty="0" smtClean="0">
              <a:latin typeface="+mj-lt"/>
            </a:endParaRPr>
          </a:p>
        </p:txBody>
      </p:sp>
      <p:sp>
        <p:nvSpPr>
          <p:cNvPr id="75" name="Text Placeholder 1"/>
          <p:cNvSpPr>
            <a:spLocks noGrp="1"/>
          </p:cNvSpPr>
          <p:nvPr>
            <p:ph type="body" sz="quarter" idx="24"/>
          </p:nvPr>
        </p:nvSpPr>
        <p:spPr>
          <a:xfrm>
            <a:off x="29395741" y="27575416"/>
            <a:ext cx="13579475" cy="754045"/>
          </a:xfrm>
        </p:spPr>
        <p:txBody>
          <a:bodyPr/>
          <a:lstStyle/>
          <a:p>
            <a:r>
              <a:rPr lang="en-US" dirty="0" smtClean="0"/>
              <a:t>Acknowledgement</a:t>
            </a:r>
            <a:endParaRPr lang="en-US" dirty="0"/>
          </a:p>
        </p:txBody>
      </p:sp>
      <p:sp>
        <p:nvSpPr>
          <p:cNvPr id="76" name="Text Placeholder 452"/>
          <p:cNvSpPr>
            <a:spLocks noGrp="1"/>
          </p:cNvSpPr>
          <p:nvPr>
            <p:ph type="body" sz="quarter" idx="19"/>
          </p:nvPr>
        </p:nvSpPr>
        <p:spPr>
          <a:xfrm>
            <a:off x="29681027" y="28072286"/>
            <a:ext cx="13205454" cy="2702256"/>
          </a:xfrm>
        </p:spPr>
        <p:txBody>
          <a:bodyPr/>
          <a:lstStyle/>
          <a:p>
            <a:pPr marL="457200" lvl="0" indent="-228600">
              <a:spcBef>
                <a:spcPts val="0"/>
              </a:spcBef>
              <a:buFont typeface="Arial" pitchFamily="34" charset="0"/>
              <a:buChar char="•"/>
            </a:pPr>
            <a:r>
              <a:rPr lang="en" sz="2800" dirty="0" smtClean="0">
                <a:latin typeface="+mj-lt"/>
              </a:rPr>
              <a:t>Prof. Manohar Kaul, Assistant Professor, Dept. of CSE, IIT Hyderabad.</a:t>
            </a:r>
          </a:p>
          <a:p>
            <a:pPr marL="457200" indent="-228600">
              <a:spcBef>
                <a:spcPts val="0"/>
              </a:spcBef>
              <a:buFont typeface="Arial" pitchFamily="34" charset="0"/>
              <a:buChar char="•"/>
            </a:pPr>
            <a:r>
              <a:rPr lang="en" sz="2800" dirty="0" smtClean="0">
                <a:latin typeface="+mj-lt"/>
              </a:rPr>
              <a:t>Kaniche Sagar Balasaheb, B.Tech (TA), </a:t>
            </a:r>
            <a:r>
              <a:rPr lang="en" sz="2800" dirty="0" smtClean="0">
                <a:latin typeface="+mj-lt"/>
              </a:rPr>
              <a:t>Dept. of CSE, IIT Hyderabad</a:t>
            </a:r>
            <a:r>
              <a:rPr lang="en" sz="2800" dirty="0" smtClean="0">
                <a:latin typeface="+mj-lt"/>
              </a:rPr>
              <a:t>.</a:t>
            </a:r>
          </a:p>
          <a:p>
            <a:pPr marL="457200" lvl="0" indent="-228600">
              <a:spcBef>
                <a:spcPts val="0"/>
              </a:spcBef>
            </a:pPr>
            <a:endParaRPr lang="en" sz="2800" dirty="0" smtClean="0">
              <a:latin typeface="+mj-lt"/>
            </a:endParaRPr>
          </a:p>
          <a:p>
            <a:r>
              <a:rPr lang="en-IN" sz="2800" dirty="0" smtClean="0">
                <a:latin typeface="+mj-lt"/>
              </a:rPr>
              <a:t/>
            </a:r>
            <a:br>
              <a:rPr lang="en-IN" sz="2800" dirty="0" smtClean="0">
                <a:latin typeface="+mj-lt"/>
              </a:rPr>
            </a:br>
            <a:endParaRPr lang="en" sz="2800" dirty="0" smtClean="0">
              <a:latin typeface="+mj-lt"/>
            </a:endParaRPr>
          </a:p>
        </p:txBody>
      </p:sp>
      <p:sp>
        <p:nvSpPr>
          <p:cNvPr id="77" name="Text Placeholder 452"/>
          <p:cNvSpPr>
            <a:spLocks noGrp="1"/>
          </p:cNvSpPr>
          <p:nvPr>
            <p:ph type="body" sz="quarter" idx="19"/>
          </p:nvPr>
        </p:nvSpPr>
        <p:spPr>
          <a:xfrm>
            <a:off x="29621750" y="29819648"/>
            <a:ext cx="13205454" cy="1323417"/>
          </a:xfrm>
        </p:spPr>
        <p:txBody>
          <a:bodyPr/>
          <a:lstStyle/>
          <a:p>
            <a:pPr marL="457200" indent="-228600" algn="ctr">
              <a:spcBef>
                <a:spcPts val="0"/>
              </a:spcBef>
            </a:pPr>
            <a:r>
              <a:rPr lang="en" sz="2800" dirty="0" smtClean="0">
                <a:latin typeface="+mj-lt"/>
              </a:rPr>
              <a:t>This work is done as a part of course </a:t>
            </a:r>
            <a:br>
              <a:rPr lang="en" sz="2800" dirty="0" smtClean="0">
                <a:latin typeface="+mj-lt"/>
              </a:rPr>
            </a:br>
            <a:r>
              <a:rPr lang="en-IN" sz="2800" b="1" dirty="0" smtClean="0">
                <a:latin typeface="+mj-lt"/>
              </a:rPr>
              <a:t>Software Technologies </a:t>
            </a:r>
            <a:r>
              <a:rPr lang="en" sz="2800" b="1" dirty="0" smtClean="0">
                <a:latin typeface="+mj-lt"/>
              </a:rPr>
              <a:t>CS5183 (Spring-2017) of Dept. of CSE, IIT Hyderabad.</a:t>
            </a:r>
          </a:p>
        </p:txBody>
      </p:sp>
    </p:spTree>
    <p:extLst>
      <p:ext uri="{BB962C8B-B14F-4D97-AF65-F5344CB8AC3E}">
        <p14:creationId xmlns:p14="http://schemas.microsoft.com/office/powerpoint/2010/main" xmlns=""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1154</TotalTime>
  <Words>490</Words>
  <Application>Microsoft Office PowerPoint</Application>
  <PresentationFormat>Custom</PresentationFormat>
  <Paragraphs>67</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Michail</cp:lastModifiedBy>
  <cp:revision>106</cp:revision>
  <dcterms:created xsi:type="dcterms:W3CDTF">2012-02-03T19:11:35Z</dcterms:created>
  <dcterms:modified xsi:type="dcterms:W3CDTF">2017-05-07T13:19:31Z</dcterms:modified>
</cp:coreProperties>
</file>