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</p:sldIdLst>
  <p:sldSz cy="5143500" cx="9144000"/>
  <p:notesSz cx="6858000" cy="9144000"/>
  <p:embeddedFontLst>
    <p:embeddedFont>
      <p:font typeface="Old Standard TT"/>
      <p:regular r:id="rId34"/>
      <p:bold r:id="rId35"/>
      <p: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font" Target="fonts/OldStandardTT-bold.fntdata"/><Relationship Id="rId12" Type="http://schemas.openxmlformats.org/officeDocument/2006/relationships/slide" Target="slides/slide8.xml"/><Relationship Id="rId34" Type="http://schemas.openxmlformats.org/officeDocument/2006/relationships/font" Target="fonts/OldStandardTT-regular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36" Type="http://schemas.openxmlformats.org/officeDocument/2006/relationships/font" Target="fonts/OldStandardTT-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1901d8f6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g21901d8f6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18f3a99e3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g218f3a99e3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18f3a99e3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g218f3a99e3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18f3a99e3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g218f3a99e3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18f3a99e3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g218f3a99e3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1901d8f63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g21901d8f63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18f3a99e3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g218f3a99e3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1901d8f63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g21901d8f63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18f3a99e3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g218f3a99e3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18f9252bb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g218f9252bb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18f9252b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" name="Google Shape;204;g218f9252b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18f9252bb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" name="Google Shape;210;g218f9252bb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18f9252bb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6" name="Google Shape;216;g218f9252bb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18f9252bb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2" name="Google Shape;222;g218f9252bb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18f9252bb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8" name="Google Shape;228;g218f9252bb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18f3a99e3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4" name="Google Shape;234;g218f3a99e3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0" name="Google Shape;240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18f3a99e3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g218f3a99e3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18f3a99e3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g218f3a99e3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1901d8f63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g21901d8f63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18f3a99e3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g218f3a99e3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299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ld Standard TT"/>
              <a:buNone/>
              <a:defRPr b="0" i="0" sz="42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ld Standard TT"/>
              <a:buNone/>
              <a:defRPr sz="420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ld Standard TT"/>
              <a:buNone/>
              <a:defRPr sz="420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ld Standard TT"/>
              <a:buNone/>
              <a:defRPr sz="420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ld Standard TT"/>
              <a:buNone/>
              <a:defRPr sz="420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ld Standard TT"/>
              <a:buNone/>
              <a:defRPr sz="420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ld Standard TT"/>
              <a:buNone/>
              <a:defRPr sz="420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ld Standard TT"/>
              <a:buNone/>
              <a:defRPr sz="420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ld Standard TT"/>
              <a:buNone/>
              <a:defRPr sz="420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Old Standard TT"/>
              <a:buNone/>
              <a:defRPr b="0" i="0" sz="2400" u="none" cap="none" strike="noStrike">
                <a:solidFill>
                  <a:schemeClr val="accent2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Old Standard TT"/>
              <a:buNone/>
              <a:defRPr b="0" i="0" sz="2400" u="none" cap="none" strike="noStrike">
                <a:solidFill>
                  <a:schemeClr val="accent2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Old Standard TT"/>
              <a:buNone/>
              <a:defRPr b="0" i="0" sz="2400" u="none" cap="none" strike="noStrike">
                <a:solidFill>
                  <a:schemeClr val="accent2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Old Standard TT"/>
              <a:buNone/>
              <a:defRPr b="0" i="0" sz="2400" u="none" cap="none" strike="noStrike">
                <a:solidFill>
                  <a:schemeClr val="accent2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Old Standard TT"/>
              <a:buNone/>
              <a:defRPr b="0" i="0" sz="2400" u="none" cap="none" strike="noStrike">
                <a:solidFill>
                  <a:schemeClr val="accent2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Old Standard TT"/>
              <a:buNone/>
              <a:defRPr b="0" i="0" sz="2400" u="none" cap="none" strike="noStrike">
                <a:solidFill>
                  <a:schemeClr val="accent2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Old Standard TT"/>
              <a:buNone/>
              <a:defRPr b="0" i="0" sz="2400" u="none" cap="none" strike="noStrike">
                <a:solidFill>
                  <a:schemeClr val="accent2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Old Standard TT"/>
              <a:buNone/>
              <a:defRPr b="0" i="0" sz="2400" u="none" cap="none" strike="noStrike">
                <a:solidFill>
                  <a:schemeClr val="accent2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Old Standard TT"/>
              <a:buNone/>
              <a:defRPr b="0" i="0" sz="2400" u="none" cap="none" strike="noStrike">
                <a:solidFill>
                  <a:schemeClr val="accent2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None/>
              <a:defRPr b="1" i="0" sz="14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None/>
              <a:defRPr b="1" sz="14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None/>
              <a:defRPr b="1" sz="14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None/>
              <a:defRPr b="1" sz="14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None/>
              <a:defRPr b="1" sz="14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None/>
              <a:defRPr b="1" sz="14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None/>
              <a:defRPr b="1" sz="14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None/>
              <a:defRPr b="1" sz="14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None/>
              <a:defRPr b="1" sz="14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None/>
              <a:defRPr b="0" i="0" sz="18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228600" lvl="1" marL="914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None/>
              <a:defRPr b="0" i="0" sz="1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228600" lvl="2" marL="1371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None/>
              <a:defRPr b="0" i="0" sz="1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228600" lvl="3" marL="18288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None/>
              <a:defRPr b="0" i="0" sz="1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228600" lvl="4" marL="22860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None/>
              <a:defRPr b="0" i="0" sz="1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228600" lvl="5" marL="27432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None/>
              <a:defRPr b="0" i="0" sz="1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228600" lvl="6" marL="3200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None/>
              <a:defRPr b="0" i="0" sz="1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228600" lvl="7" marL="3657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None/>
              <a:defRPr b="0" i="0" sz="1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228600" lvl="8" marL="4114800" marR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None/>
              <a:defRPr b="0" i="0" sz="1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None/>
              <a:defRPr b="0" i="0" sz="3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None/>
              <a:defRPr b="0" i="0" sz="18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None/>
              <a:defRPr b="0" i="0" sz="1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None/>
              <a:defRPr b="0" i="0" sz="1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None/>
              <a:defRPr b="0" i="0" sz="1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None/>
              <a:defRPr b="0" i="0" sz="1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None/>
              <a:defRPr b="0" i="0" sz="1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None/>
              <a:defRPr b="0" i="0" sz="1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None/>
              <a:defRPr b="0" i="0" sz="1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None/>
              <a:defRPr b="0" i="0" sz="1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641934" y="3597500"/>
            <a:ext cx="390299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ld Standard TT"/>
              <a:buNone/>
              <a:defRPr b="0" i="0" sz="6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ld Standard TT"/>
              <a:buNone/>
              <a:defRPr sz="600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ld Standard TT"/>
              <a:buNone/>
              <a:defRPr sz="600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ld Standard TT"/>
              <a:buNone/>
              <a:defRPr sz="600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ld Standard TT"/>
              <a:buNone/>
              <a:defRPr sz="600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ld Standard TT"/>
              <a:buNone/>
              <a:defRPr sz="600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ld Standard TT"/>
              <a:buNone/>
              <a:defRPr sz="600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ld Standard TT"/>
              <a:buNone/>
              <a:defRPr sz="600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ld Standard TT"/>
              <a:buNone/>
              <a:defRPr sz="600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None/>
              <a:defRPr b="0" i="0" sz="3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None/>
              <a:defRPr b="0" i="0" sz="1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None/>
              <a:defRPr b="0" i="0" sz="12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None/>
              <a:defRPr b="0" i="0" sz="12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None/>
              <a:defRPr b="0" i="0" sz="12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None/>
              <a:defRPr b="0" i="0" sz="12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None/>
              <a:defRPr b="0" i="0" sz="12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None/>
              <a:defRPr b="0" i="0" sz="12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None/>
              <a:defRPr b="0" i="0" sz="12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None/>
              <a:defRPr b="0" i="0" sz="12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None/>
              <a:defRPr b="0" i="0" sz="1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None/>
              <a:defRPr b="0" i="0" sz="12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None/>
              <a:defRPr b="0" i="0" sz="12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None/>
              <a:defRPr b="0" i="0" sz="12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None/>
              <a:defRPr b="0" i="0" sz="12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None/>
              <a:defRPr b="0" i="0" sz="12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None/>
              <a:defRPr b="0" i="0" sz="12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None/>
              <a:defRPr b="0" i="0" sz="12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None/>
              <a:defRPr b="0" i="0" sz="12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None/>
              <a:defRPr b="0" i="0" sz="3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None/>
              <a:defRPr b="0" i="0" sz="2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None/>
              <a:defRPr sz="24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None/>
              <a:defRPr sz="24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None/>
              <a:defRPr sz="24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None/>
              <a:defRPr sz="24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None/>
              <a:defRPr sz="24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None/>
              <a:defRPr sz="24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None/>
              <a:defRPr sz="24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None/>
              <a:defRPr sz="24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None/>
              <a:defRPr b="0" i="0" sz="12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None/>
              <a:defRPr b="0" i="0" sz="12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None/>
              <a:defRPr b="0" i="0" sz="12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None/>
              <a:defRPr b="0" i="0" sz="12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None/>
              <a:defRPr b="0" i="0" sz="12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None/>
              <a:defRPr b="0" i="0" sz="12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None/>
              <a:defRPr b="0" i="0" sz="12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None/>
              <a:defRPr b="0" i="0" sz="12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None/>
              <a:defRPr b="0" i="0" sz="12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ld Standard TT"/>
              <a:buNone/>
              <a:defRPr b="0" i="0" sz="54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ld Standard TT"/>
              <a:buNone/>
              <a:defRPr sz="540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ld Standard TT"/>
              <a:buNone/>
              <a:defRPr sz="540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ld Standard TT"/>
              <a:buNone/>
              <a:defRPr sz="540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ld Standard TT"/>
              <a:buNone/>
              <a:defRPr sz="540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ld Standard TT"/>
              <a:buNone/>
              <a:defRPr sz="540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ld Standard TT"/>
              <a:buNone/>
              <a:defRPr sz="540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ld Standard TT"/>
              <a:buNone/>
              <a:defRPr sz="540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ld Standard TT"/>
              <a:buNone/>
              <a:defRPr sz="540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ld Standard TT"/>
              <a:buNone/>
              <a:defRPr b="0" i="0" sz="4200" u="none" cap="none" strike="noStrike">
                <a:solidFill>
                  <a:schemeClr val="lt2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ld Standard TT"/>
              <a:buNone/>
              <a:defRPr sz="4200">
                <a:solidFill>
                  <a:schemeClr val="lt2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ld Standard TT"/>
              <a:buNone/>
              <a:defRPr sz="4200">
                <a:solidFill>
                  <a:schemeClr val="lt2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ld Standard TT"/>
              <a:buNone/>
              <a:defRPr sz="4200">
                <a:solidFill>
                  <a:schemeClr val="lt2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ld Standard TT"/>
              <a:buNone/>
              <a:defRPr sz="4200">
                <a:solidFill>
                  <a:schemeClr val="lt2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ld Standard TT"/>
              <a:buNone/>
              <a:defRPr sz="4200">
                <a:solidFill>
                  <a:schemeClr val="lt2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ld Standard TT"/>
              <a:buNone/>
              <a:defRPr sz="4200">
                <a:solidFill>
                  <a:schemeClr val="lt2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ld Standard TT"/>
              <a:buNone/>
              <a:defRPr sz="4200">
                <a:solidFill>
                  <a:schemeClr val="lt2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ld Standard TT"/>
              <a:buNone/>
              <a:defRPr sz="4200">
                <a:solidFill>
                  <a:schemeClr val="lt2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None/>
              <a:defRPr b="0" i="0" sz="21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None/>
              <a:defRPr b="0" i="0" sz="21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None/>
              <a:defRPr b="0" i="0" sz="21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None/>
              <a:defRPr b="0" i="0" sz="21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None/>
              <a:defRPr b="0" i="0" sz="21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None/>
              <a:defRPr b="0" i="0" sz="21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None/>
              <a:defRPr b="0" i="0" sz="21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None/>
              <a:defRPr b="0" i="0" sz="21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None/>
              <a:defRPr b="0" i="0" sz="21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ld Standard TT"/>
              <a:buNone/>
              <a:defRPr b="0" i="0" sz="18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ld Standard TT"/>
              <a:buNone/>
              <a:defRPr b="0" i="0" sz="14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ld Standard TT"/>
              <a:buNone/>
              <a:defRPr b="0" i="0" sz="14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ld Standard TT"/>
              <a:buNone/>
              <a:defRPr b="0" i="0" sz="14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ld Standard TT"/>
              <a:buNone/>
              <a:defRPr b="0" i="0" sz="14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ld Standard TT"/>
              <a:buNone/>
              <a:defRPr b="0" i="0" sz="14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ld Standard TT"/>
              <a:buNone/>
              <a:defRPr b="0" i="0" sz="14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ld Standard TT"/>
              <a:buNone/>
              <a:defRPr b="0" i="0" sz="14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Old Standard TT"/>
              <a:buNone/>
              <a:defRPr b="0" i="0" sz="14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None/>
              <a:defRPr b="0" i="0" sz="18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None/>
              <a:defRPr b="0" i="0" sz="1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None/>
              <a:defRPr b="0" i="0" sz="1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None/>
              <a:defRPr b="0" i="0" sz="1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None/>
              <a:defRPr b="0" i="0" sz="1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None/>
              <a:defRPr b="0" i="0" sz="1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None/>
              <a:defRPr b="0" i="0" sz="1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None/>
              <a:defRPr b="0" i="0" sz="1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None/>
              <a:defRPr b="0" i="0" sz="1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None/>
              <a:defRPr b="0" i="0" sz="3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None/>
              <a:defRPr b="0" i="0" sz="18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None/>
              <a:defRPr b="0" i="0" sz="1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None/>
              <a:defRPr b="0" i="0" sz="1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None/>
              <a:defRPr b="0" i="0" sz="1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None/>
              <a:defRPr b="0" i="0" sz="1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None/>
              <a:defRPr b="0" i="0" sz="1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None/>
              <a:defRPr b="0" i="0" sz="1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None/>
              <a:defRPr b="0" i="0" sz="1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None/>
              <a:defRPr b="0" i="0" sz="1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Old Standard TT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Old Standard TT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Old Standard TT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Old Standard TT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Old Standard TT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Old Standard TT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Old Standard TT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Old Standard TT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Old Standard TT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drive.google.com/open?id=0B_uFZDep4ARIQ3ZLRl8tem8tcU0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drive.google.com/open?id=0B_uFZDep4ARIZE9NMzUzd01oaUk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mailto:research@cse.iith.ac.in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rive.google.com/open?id=0B_uFZDep4ARIWUgxNElyWG8yQjQ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Old Standard TT"/>
              <a:buNone/>
            </a:pPr>
            <a:r>
              <a:rPr b="0" i="0" lang="en" sz="42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Automat</a:t>
            </a:r>
            <a:r>
              <a:rPr lang="en"/>
              <a:t>ing</a:t>
            </a:r>
            <a:r>
              <a:rPr b="0" i="0" lang="en" sz="42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Publication Management System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911889"/>
            <a:ext cx="81186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800"/>
              <a:t>Members : </a:t>
            </a:r>
            <a:r>
              <a:rPr b="0" i="0" lang="en" sz="1800" u="none" cap="none" strike="noStrike">
                <a:solidFill>
                  <a:schemeClr val="accent2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Mrinal Aich, Vinod Chhapariya, </a:t>
            </a:r>
            <a:r>
              <a:rPr lang="en" sz="1800"/>
              <a:t>Tulja Vamshi</a:t>
            </a:r>
            <a:r>
              <a:rPr b="0" i="0" lang="en" sz="1800" u="none" cap="none" strike="noStrike">
                <a:solidFill>
                  <a:schemeClr val="accent2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Kiran, Neeraj Kumar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Old Standard TT"/>
              <a:buNone/>
            </a:pPr>
            <a:r>
              <a:rPr lang="en" sz="1800"/>
              <a:t>Mentor    : Prof.Manohar Kaul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Old Standard TT"/>
              <a:buNone/>
            </a:pPr>
            <a:r>
              <a:rPr lang="en" sz="1800"/>
              <a:t>Dept. of CSE, Indian Institute of Technology, Hyderabad</a:t>
            </a:r>
            <a:endParaRPr sz="1800"/>
          </a:p>
        </p:txBody>
      </p:sp>
      <p:sp>
        <p:nvSpPr>
          <p:cNvPr id="61" name="Google Shape;61;p13"/>
          <p:cNvSpPr txBox="1"/>
          <p:nvPr>
            <p:ph type="ctrTitle"/>
          </p:nvPr>
        </p:nvSpPr>
        <p:spPr>
          <a:xfrm>
            <a:off x="4653600" y="-76200"/>
            <a:ext cx="4490400" cy="59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Software Technologies CS5183 (Spring-2017)</a:t>
            </a:r>
            <a:endParaRPr sz="1800"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Old Standard TT"/>
              <a:buNone/>
            </a:pPr>
            <a:r>
              <a:rPr b="1" lang="en" sz="2400"/>
              <a:t>Comparison Work </a:t>
            </a:r>
            <a:r>
              <a:rPr b="0" i="0" lang="en" sz="2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- Flow Diagram (</a:t>
            </a:r>
            <a:r>
              <a:rPr lang="en" sz="2400"/>
              <a:t>2</a:t>
            </a:r>
            <a:r>
              <a:rPr b="0" i="0" lang="en" sz="2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/</a:t>
            </a:r>
            <a:r>
              <a:rPr lang="en" sz="2400"/>
              <a:t>4</a:t>
            </a:r>
            <a:r>
              <a:rPr b="0" i="0" lang="en" sz="2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)</a:t>
            </a:r>
            <a:endParaRPr/>
          </a:p>
        </p:txBody>
      </p:sp>
      <p:pic>
        <p:nvPicPr>
          <p:cNvPr descr="2.png" id="119" name="Google Shape;11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2875" y="1058225"/>
            <a:ext cx="5638800" cy="3771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2"/>
          <p:cNvSpPr txBox="1"/>
          <p:nvPr/>
        </p:nvSpPr>
        <p:spPr>
          <a:xfrm>
            <a:off x="2128050" y="2161325"/>
            <a:ext cx="17901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1. Add faculty details of each IIT</a:t>
            </a:r>
            <a:endParaRPr sz="1000"/>
          </a:p>
        </p:txBody>
      </p:sp>
      <p:sp>
        <p:nvSpPr>
          <p:cNvPr id="121" name="Google Shape;121;p22"/>
          <p:cNvSpPr txBox="1"/>
          <p:nvPr/>
        </p:nvSpPr>
        <p:spPr>
          <a:xfrm>
            <a:off x="4882775" y="2161325"/>
            <a:ext cx="17901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2. Get Year-wise publication count for each faculty</a:t>
            </a:r>
            <a:endParaRPr sz="1000"/>
          </a:p>
        </p:txBody>
      </p:sp>
      <p:sp>
        <p:nvSpPr>
          <p:cNvPr id="122" name="Google Shape;122;p22"/>
          <p:cNvSpPr txBox="1"/>
          <p:nvPr/>
        </p:nvSpPr>
        <p:spPr>
          <a:xfrm>
            <a:off x="3987250" y="2855125"/>
            <a:ext cx="17901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3. Generate Graph</a:t>
            </a:r>
            <a:endParaRPr sz="1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" sz="2400"/>
              <a:t>Research Work Comparison </a:t>
            </a:r>
            <a:r>
              <a:rPr b="0" i="0" lang="en" sz="2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- Demonstration - (</a:t>
            </a:r>
            <a:r>
              <a:rPr lang="en" sz="2400"/>
              <a:t>2</a:t>
            </a:r>
            <a:r>
              <a:rPr b="0" i="0" lang="en" sz="2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/</a:t>
            </a:r>
            <a:r>
              <a:rPr lang="en" sz="2400"/>
              <a:t>4</a:t>
            </a:r>
            <a:r>
              <a:rPr b="0" i="0" lang="en" sz="2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) </a:t>
            </a:r>
            <a:endParaRPr/>
          </a:p>
        </p:txBody>
      </p:sp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</a:pPr>
            <a:r>
              <a:rPr lang="en"/>
              <a:t>Collect Information of all faculties in different IITs.</a:t>
            </a:r>
            <a:br>
              <a:rPr lang="en"/>
            </a:br>
            <a:endParaRPr/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Store the Year-wise publication count of each faculty.</a:t>
            </a:r>
            <a:br>
              <a:rPr lang="en"/>
            </a:br>
            <a:endParaRPr/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Compare either year-wise, designation-wise and institute-wise.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idx="1" type="body"/>
          </p:nvPr>
        </p:nvSpPr>
        <p:spPr>
          <a:xfrm>
            <a:off x="311700" y="4152725"/>
            <a:ext cx="8520600" cy="6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Shows combined Research work of both Associate and Assistant Professors from 2015-2017, over different IITs.</a:t>
            </a:r>
            <a:endParaRPr/>
          </a:p>
        </p:txBody>
      </p:sp>
      <p:pic>
        <p:nvPicPr>
          <p:cNvPr descr="Graph_All.png" id="134" name="Google Shape;13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525" y="139275"/>
            <a:ext cx="7877275" cy="405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idx="1" type="body"/>
          </p:nvPr>
        </p:nvSpPr>
        <p:spPr>
          <a:xfrm>
            <a:off x="311700" y="4152725"/>
            <a:ext cx="8520600" cy="6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Shows Research work of Assistant Professors in 2016, over different IITs.</a:t>
            </a:r>
            <a:endParaRPr/>
          </a:p>
        </p:txBody>
      </p:sp>
      <p:pic>
        <p:nvPicPr>
          <p:cNvPr descr="Graph_Assistan_2016.png" id="140" name="Google Shape;14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525" y="139275"/>
            <a:ext cx="7877276" cy="405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>
            <p:ph idx="1" type="body"/>
          </p:nvPr>
        </p:nvSpPr>
        <p:spPr>
          <a:xfrm>
            <a:off x="311700" y="4152725"/>
            <a:ext cx="8520600" cy="6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Shows Research work by Associate and Assistant Professors during 2015-2017, at  IIT Guwahati, IIT Hyderabad and IIT Roorkee.</a:t>
            </a:r>
            <a:endParaRPr/>
          </a:p>
        </p:txBody>
      </p:sp>
      <p:pic>
        <p:nvPicPr>
          <p:cNvPr descr="Graph_IITH_IITR_IITG.png" id="146" name="Google Shape;14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525" y="139275"/>
            <a:ext cx="7877276" cy="405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" sz="2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Faculty Leaves</a:t>
            </a:r>
            <a:r>
              <a:rPr b="0" i="0" lang="en" sz="2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- Flow Diagram (</a:t>
            </a:r>
            <a:r>
              <a:rPr lang="en" sz="2400"/>
              <a:t>3</a:t>
            </a:r>
            <a:r>
              <a:rPr b="0" i="0" lang="en" sz="2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/</a:t>
            </a:r>
            <a:r>
              <a:rPr lang="en" sz="2400"/>
              <a:t>4</a:t>
            </a:r>
            <a:r>
              <a:rPr b="0" i="0" lang="en" sz="2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)</a:t>
            </a:r>
            <a:endParaRPr/>
          </a:p>
        </p:txBody>
      </p:sp>
      <p:pic>
        <p:nvPicPr>
          <p:cNvPr descr="3.png" id="152" name="Google Shape;15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4550" y="1482725"/>
            <a:ext cx="5343525" cy="313372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7"/>
          <p:cNvSpPr txBox="1"/>
          <p:nvPr/>
        </p:nvSpPr>
        <p:spPr>
          <a:xfrm>
            <a:off x="2704975" y="4079075"/>
            <a:ext cx="17901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4</a:t>
            </a:r>
            <a:r>
              <a:rPr lang="en" sz="1000"/>
              <a:t>. Updates</a:t>
            </a:r>
            <a:endParaRPr sz="1000"/>
          </a:p>
        </p:txBody>
      </p:sp>
      <p:sp>
        <p:nvSpPr>
          <p:cNvPr id="154" name="Google Shape;154;p27"/>
          <p:cNvSpPr txBox="1"/>
          <p:nvPr/>
        </p:nvSpPr>
        <p:spPr>
          <a:xfrm>
            <a:off x="1780500" y="1044200"/>
            <a:ext cx="17901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1. Entry removed by </a:t>
            </a:r>
            <a:br>
              <a:rPr lang="en" sz="1000"/>
            </a:br>
            <a:r>
              <a:rPr lang="en" sz="1000"/>
              <a:t>CSE Web Team</a:t>
            </a:r>
            <a:endParaRPr sz="1000"/>
          </a:p>
        </p:txBody>
      </p:sp>
      <p:sp>
        <p:nvSpPr>
          <p:cNvPr id="155" name="Google Shape;155;p27"/>
          <p:cNvSpPr txBox="1"/>
          <p:nvPr/>
        </p:nvSpPr>
        <p:spPr>
          <a:xfrm>
            <a:off x="2323975" y="2631275"/>
            <a:ext cx="17901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2. Periodically </a:t>
            </a:r>
            <a:br>
              <a:rPr lang="en" sz="1000"/>
            </a:br>
            <a:r>
              <a:rPr lang="en" sz="1000"/>
              <a:t>check for updates</a:t>
            </a:r>
            <a:br>
              <a:rPr lang="en" sz="1000"/>
            </a:br>
            <a:r>
              <a:rPr lang="en" sz="1000"/>
              <a:t>(1 month)</a:t>
            </a:r>
            <a:endParaRPr sz="1000"/>
          </a:p>
        </p:txBody>
      </p:sp>
      <p:sp>
        <p:nvSpPr>
          <p:cNvPr id="156" name="Google Shape;156;p27"/>
          <p:cNvSpPr txBox="1"/>
          <p:nvPr/>
        </p:nvSpPr>
        <p:spPr>
          <a:xfrm>
            <a:off x="4609975" y="2783675"/>
            <a:ext cx="17901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3. Deletes Faculty </a:t>
            </a:r>
            <a:br>
              <a:rPr lang="en" sz="1000"/>
            </a:br>
            <a:r>
              <a:rPr lang="en" sz="1000"/>
              <a:t>Profile</a:t>
            </a:r>
            <a:endParaRPr sz="1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" sz="2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Faculty Leaves </a:t>
            </a:r>
            <a:r>
              <a:rPr b="0" i="0" lang="en" sz="2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- Demonstration - (</a:t>
            </a:r>
            <a:r>
              <a:rPr lang="en" sz="2400"/>
              <a:t>3/4</a:t>
            </a:r>
            <a:r>
              <a:rPr b="0" i="0" lang="en" sz="2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)</a:t>
            </a:r>
            <a:endParaRPr/>
          </a:p>
        </p:txBody>
      </p:sp>
      <p:sp>
        <p:nvSpPr>
          <p:cNvPr id="162" name="Google Shape;162;p28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0" i="0" lang="en" sz="18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Tweak the </a:t>
            </a:r>
            <a:r>
              <a:rPr lang="en"/>
              <a:t>d</a:t>
            </a:r>
            <a:r>
              <a:rPr b="0" i="0" lang="en" sz="18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atabase to remove a faculty information.</a:t>
            </a:r>
            <a:br>
              <a:rPr lang="en"/>
            </a:br>
            <a:endParaRPr/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</a:t>
            </a:r>
            <a:r>
              <a:rPr b="0" i="0" lang="en" sz="18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eriodic script detects the update.</a:t>
            </a:r>
            <a:br>
              <a:rPr b="0" i="0" lang="en" sz="18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</a:br>
            <a:endParaRPr/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0" i="0" lang="en" sz="18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All related information regarding the faculty is deleted.</a:t>
            </a:r>
            <a:br>
              <a:rPr b="0" i="0" lang="en" sz="18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</a:br>
            <a:r>
              <a:rPr b="0" i="0" lang="en" sz="18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	E.g. Profile, Publications, Research Area </a:t>
            </a:r>
            <a:r>
              <a:rPr b="0" i="0" lang="en" sz="1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(if faculty was working alone in that field)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Font typeface="Old Standard TT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9"/>
          <p:cNvSpPr txBox="1"/>
          <p:nvPr>
            <p:ph type="title"/>
          </p:nvPr>
        </p:nvSpPr>
        <p:spPr>
          <a:xfrm>
            <a:off x="311700" y="2065350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Old Standard TT"/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Demo Video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" sz="2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Faculty Joining</a:t>
            </a:r>
            <a:r>
              <a:rPr b="0" i="0" lang="en" sz="2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- Flow Diagram (</a:t>
            </a:r>
            <a:r>
              <a:rPr lang="en" sz="2400"/>
              <a:t>4</a:t>
            </a:r>
            <a:r>
              <a:rPr b="0" i="0" lang="en" sz="2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/</a:t>
            </a:r>
            <a:r>
              <a:rPr lang="en" sz="2400"/>
              <a:t>4</a:t>
            </a:r>
            <a:r>
              <a:rPr b="0" i="0" lang="en" sz="2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)</a:t>
            </a:r>
            <a:endParaRPr/>
          </a:p>
        </p:txBody>
      </p:sp>
      <p:pic>
        <p:nvPicPr>
          <p:cNvPr descr="4.png" id="173" name="Google Shape;17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5250" y="1201900"/>
            <a:ext cx="6628025" cy="378047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30"/>
          <p:cNvSpPr txBox="1"/>
          <p:nvPr/>
        </p:nvSpPr>
        <p:spPr>
          <a:xfrm>
            <a:off x="4916450" y="3660375"/>
            <a:ext cx="17901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5</a:t>
            </a:r>
            <a:r>
              <a:rPr lang="en" sz="1000"/>
              <a:t>. Updates</a:t>
            </a:r>
            <a:endParaRPr sz="1000"/>
          </a:p>
        </p:txBody>
      </p:sp>
      <p:sp>
        <p:nvSpPr>
          <p:cNvPr id="175" name="Google Shape;175;p30"/>
          <p:cNvSpPr txBox="1"/>
          <p:nvPr/>
        </p:nvSpPr>
        <p:spPr>
          <a:xfrm>
            <a:off x="1639850" y="840975"/>
            <a:ext cx="17901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1</a:t>
            </a:r>
            <a:r>
              <a:rPr lang="en" sz="1000"/>
              <a:t>. Entry added by</a:t>
            </a:r>
            <a:br>
              <a:rPr lang="en" sz="1000"/>
            </a:br>
            <a:r>
              <a:rPr lang="en" sz="1000"/>
              <a:t>CSE Web Team</a:t>
            </a:r>
            <a:endParaRPr sz="1000"/>
          </a:p>
        </p:txBody>
      </p:sp>
      <p:sp>
        <p:nvSpPr>
          <p:cNvPr id="176" name="Google Shape;176;p30"/>
          <p:cNvSpPr txBox="1"/>
          <p:nvPr/>
        </p:nvSpPr>
        <p:spPr>
          <a:xfrm>
            <a:off x="2401850" y="2212575"/>
            <a:ext cx="17901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2. Periodically </a:t>
            </a:r>
            <a:br>
              <a:rPr lang="en" sz="1000"/>
            </a:br>
            <a:r>
              <a:rPr lang="en" sz="1000"/>
              <a:t>checks for updates</a:t>
            </a:r>
            <a:br>
              <a:rPr lang="en" sz="1000"/>
            </a:br>
            <a:r>
              <a:rPr lang="en" sz="1000"/>
              <a:t>(1 month)</a:t>
            </a:r>
            <a:endParaRPr sz="1000"/>
          </a:p>
        </p:txBody>
      </p:sp>
      <p:sp>
        <p:nvSpPr>
          <p:cNvPr id="177" name="Google Shape;177;p30"/>
          <p:cNvSpPr txBox="1"/>
          <p:nvPr/>
        </p:nvSpPr>
        <p:spPr>
          <a:xfrm>
            <a:off x="6516650" y="2364975"/>
            <a:ext cx="17901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3. Checks for Faculty’s</a:t>
            </a:r>
            <a:br>
              <a:rPr lang="en" sz="1000"/>
            </a:br>
            <a:r>
              <a:rPr lang="en" sz="1000"/>
              <a:t>Google Scholar Profile</a:t>
            </a:r>
            <a:endParaRPr sz="1000"/>
          </a:p>
        </p:txBody>
      </p:sp>
      <p:sp>
        <p:nvSpPr>
          <p:cNvPr id="178" name="Google Shape;178;p30"/>
          <p:cNvSpPr txBox="1"/>
          <p:nvPr/>
        </p:nvSpPr>
        <p:spPr>
          <a:xfrm>
            <a:off x="2706650" y="3507975"/>
            <a:ext cx="17901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4. Creates </a:t>
            </a:r>
            <a:br>
              <a:rPr lang="en" sz="1000"/>
            </a:br>
            <a:r>
              <a:rPr lang="en" sz="1000"/>
              <a:t>Faculty Profile</a:t>
            </a:r>
            <a:endParaRPr sz="1000"/>
          </a:p>
        </p:txBody>
      </p:sp>
      <p:sp>
        <p:nvSpPr>
          <p:cNvPr id="179" name="Google Shape;179;p30"/>
          <p:cNvSpPr txBox="1"/>
          <p:nvPr/>
        </p:nvSpPr>
        <p:spPr>
          <a:xfrm>
            <a:off x="4230650" y="4041375"/>
            <a:ext cx="17901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6</a:t>
            </a:r>
            <a:r>
              <a:rPr lang="en" sz="1000"/>
              <a:t>. Notify</a:t>
            </a:r>
            <a:endParaRPr sz="1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" sz="2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Faculty Add </a:t>
            </a:r>
            <a:r>
              <a:rPr b="0" i="0" lang="en" sz="2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- Demonstration - (</a:t>
            </a:r>
            <a:r>
              <a:rPr lang="en" sz="2400"/>
              <a:t>4</a:t>
            </a:r>
            <a:r>
              <a:rPr b="0" i="0" lang="en" sz="2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/</a:t>
            </a:r>
            <a:r>
              <a:rPr lang="en" sz="2400"/>
              <a:t>4</a:t>
            </a:r>
            <a:r>
              <a:rPr b="0" i="0" lang="en" sz="2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) </a:t>
            </a:r>
            <a:endParaRPr/>
          </a:p>
        </p:txBody>
      </p:sp>
      <p:sp>
        <p:nvSpPr>
          <p:cNvPr id="185" name="Google Shape;185;p3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</a:pPr>
            <a:r>
              <a:rPr b="0" i="0" lang="en" sz="18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Remove the previous tweak.</a:t>
            </a:r>
            <a:br>
              <a:rPr b="0" i="0" lang="en" sz="18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</a:b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</a:pPr>
            <a:r>
              <a:rPr b="0" i="0" lang="en" sz="18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Periodic script detects that a faculty has joined.</a:t>
            </a:r>
            <a:br>
              <a:rPr b="0" i="0" lang="en" sz="18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</a:b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</a:pPr>
            <a:r>
              <a:rPr b="0" i="0" lang="en" sz="18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All related information regarding the faculty is added.</a:t>
            </a:r>
            <a:br>
              <a:rPr b="0" i="0" lang="en" sz="18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</a:br>
            <a:r>
              <a:rPr b="0" i="0" lang="en" sz="18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	E.g. Profile, Publications, Research Areas.</a:t>
            </a:r>
            <a:br>
              <a:rPr lang="en"/>
            </a:b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</a:pPr>
            <a:r>
              <a:rPr b="0" i="0" lang="en" sz="18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Notification (via mail) is sent to the faculty about his profile creation.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25887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Old Standard TT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Introduction</a:t>
            </a:r>
            <a:endParaRPr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87315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The Current Publication Management System(PMS)</a:t>
            </a:r>
            <a:r>
              <a:rPr b="0" i="0" lang="en" sz="18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of CSE</a:t>
            </a:r>
            <a:br>
              <a:rPr b="0" i="0" lang="en" sz="18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</a:b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</a:pPr>
            <a:r>
              <a:rPr b="0" i="0" lang="en" sz="18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Shows all scientific publications from the current faculties.</a:t>
            </a:r>
            <a:br>
              <a:rPr b="0" i="0" lang="en" sz="18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</a:b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</a:pPr>
            <a:r>
              <a:rPr b="0" i="0" lang="en" sz="18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Shows profile of each faculty with their research areas and publications.</a:t>
            </a:r>
            <a:br>
              <a:rPr b="0" i="0" lang="en" sz="18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</a:b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</a:pPr>
            <a:r>
              <a:rPr b="0" i="0" lang="en" sz="18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Search/browse for publications based on name, research area, author name and year of publication.</a:t>
            </a:r>
            <a:br>
              <a:rPr b="0" i="0" lang="en" sz="18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</a:br>
            <a:endParaRPr b="0" i="0" sz="1800" u="none" cap="none" strike="noStrike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</a:pPr>
            <a:r>
              <a:rPr lang="en"/>
              <a:t>The system updated </a:t>
            </a:r>
            <a:r>
              <a:rPr b="1" lang="en"/>
              <a:t>manually </a:t>
            </a:r>
            <a:r>
              <a:rPr lang="en"/>
              <a:t>and contains many issues/bugs.</a:t>
            </a:r>
            <a:br>
              <a:rPr b="0" i="0" lang="en" sz="18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</a:b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2"/>
          <p:cNvSpPr txBox="1"/>
          <p:nvPr>
            <p:ph type="title"/>
          </p:nvPr>
        </p:nvSpPr>
        <p:spPr>
          <a:xfrm>
            <a:off x="311700" y="2065350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Old Standard TT"/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Demo Video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Old Standard TT"/>
              <a:buNone/>
            </a:pPr>
            <a:r>
              <a:rPr lang="en"/>
              <a:t>Dependencies</a:t>
            </a:r>
            <a:endParaRPr/>
          </a:p>
        </p:txBody>
      </p:sp>
      <p:sp>
        <p:nvSpPr>
          <p:cNvPr id="196" name="Google Shape;196;p33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</a:pPr>
            <a:r>
              <a:rPr lang="en"/>
              <a:t>Not all faculties have their Google Scholar account.</a:t>
            </a:r>
            <a:br>
              <a:rPr lang="en"/>
            </a:br>
            <a:endParaRPr/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</a:pPr>
            <a:r>
              <a:rPr b="0" i="0" lang="en" sz="18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Google Scholar detects crawling and temporarily blocks the access</a:t>
            </a:r>
            <a:r>
              <a:rPr lang="en"/>
              <a:t>.</a:t>
            </a:r>
            <a:br>
              <a:rPr lang="en"/>
            </a:br>
            <a:endParaRPr/>
          </a:p>
          <a:p>
            <a:pPr indent="-2286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Font typeface="Old Standard TT"/>
              <a:buNone/>
            </a:pPr>
            <a:br>
              <a:rPr b="0" i="0" lang="en" sz="18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</a:b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Font typeface="Old Standard TT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4"/>
          <p:cNvSpPr txBox="1"/>
          <p:nvPr>
            <p:ph type="title"/>
          </p:nvPr>
        </p:nvSpPr>
        <p:spPr>
          <a:xfrm>
            <a:off x="311700" y="2065350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Old Standard TT"/>
              <a:buNone/>
            </a:pPr>
            <a:r>
              <a:rPr lang="en"/>
              <a:t>Issues of Existing PMS System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ub_dupl.png" id="206" name="Google Shape;20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2475" y="1339775"/>
            <a:ext cx="6722250" cy="311295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35"/>
          <p:cNvSpPr txBox="1"/>
          <p:nvPr>
            <p:ph idx="1" type="body"/>
          </p:nvPr>
        </p:nvSpPr>
        <p:spPr>
          <a:xfrm>
            <a:off x="682475" y="188538"/>
            <a:ext cx="85206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Redundancy in the Output</a:t>
            </a:r>
            <a:endParaRPr b="0" i="0" sz="2400" u="none" cap="none" strike="noStrike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6"/>
          <p:cNvSpPr txBox="1"/>
          <p:nvPr>
            <p:ph idx="1" type="body"/>
          </p:nvPr>
        </p:nvSpPr>
        <p:spPr>
          <a:xfrm>
            <a:off x="748750" y="205088"/>
            <a:ext cx="85206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2. Same Author with multiple names</a:t>
            </a:r>
            <a:endParaRPr b="0" i="0" sz="2400" u="none" cap="none" strike="noStrike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descr="authors_duplication.png" id="213" name="Google Shape;21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5438" y="1074750"/>
            <a:ext cx="7028674" cy="378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7"/>
          <p:cNvSpPr txBox="1"/>
          <p:nvPr>
            <p:ph idx="1" type="body"/>
          </p:nvPr>
        </p:nvSpPr>
        <p:spPr>
          <a:xfrm>
            <a:off x="748750" y="205088"/>
            <a:ext cx="85206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3</a:t>
            </a:r>
            <a:r>
              <a:rPr lang="en" sz="2400"/>
              <a:t>. Co-authors </a:t>
            </a:r>
            <a:r>
              <a:rPr lang="en" sz="2400"/>
              <a:t>repetition</a:t>
            </a:r>
            <a:endParaRPr b="0" i="0" sz="2400" u="none" cap="none" strike="noStrike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descr="coauthors_dupl.png" id="219" name="Google Shape;21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8750" y="1107875"/>
            <a:ext cx="7613951" cy="362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8"/>
          <p:cNvSpPr txBox="1"/>
          <p:nvPr>
            <p:ph idx="1" type="body"/>
          </p:nvPr>
        </p:nvSpPr>
        <p:spPr>
          <a:xfrm>
            <a:off x="748750" y="205088"/>
            <a:ext cx="85206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4</a:t>
            </a:r>
            <a:r>
              <a:rPr lang="en" sz="2400"/>
              <a:t>. Low Precision Search</a:t>
            </a:r>
            <a:endParaRPr b="0" i="0" sz="2400" u="none" cap="none" strike="noStrike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descr="Low Precision.png" id="225" name="Google Shape;22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8750" y="1141000"/>
            <a:ext cx="7061824" cy="365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9"/>
          <p:cNvSpPr txBox="1"/>
          <p:nvPr>
            <p:ph idx="1" type="body"/>
          </p:nvPr>
        </p:nvSpPr>
        <p:spPr>
          <a:xfrm>
            <a:off x="748750" y="205088"/>
            <a:ext cx="85206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5</a:t>
            </a:r>
            <a:r>
              <a:rPr lang="en" sz="2400"/>
              <a:t>. Low Recall Search</a:t>
            </a:r>
            <a:endParaRPr b="0" i="0" sz="2400" u="none" cap="none" strike="noStrike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descr="Search_with_2014.png" id="231" name="Google Shape;23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8750" y="1091300"/>
            <a:ext cx="6970701" cy="372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Old Standard TT"/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237" name="Google Shape;237;p40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Deployment at the CSE Web Server.</a:t>
            </a:r>
            <a:br>
              <a:rPr b="0" i="0" lang="en" sz="18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</a:br>
            <a:endParaRPr b="0" i="0" sz="1800" u="none" cap="none" strike="noStrike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</a:pPr>
            <a:r>
              <a:rPr lang="en"/>
              <a:t>Machine translation of foreign languages (non-ASCII characters).</a:t>
            </a:r>
            <a:endParaRPr/>
          </a:p>
          <a:p>
            <a:pPr indent="-2286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Font typeface="Old Standard TT"/>
              <a:buNone/>
            </a:pPr>
            <a:br>
              <a:rPr b="0" i="0" lang="en" sz="18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</a:b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Font typeface="Old Standard TT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Old Standard TT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43" name="Google Shape;243;p41"/>
          <p:cNvSpPr txBox="1"/>
          <p:nvPr>
            <p:ph idx="1" type="body"/>
          </p:nvPr>
        </p:nvSpPr>
        <p:spPr>
          <a:xfrm>
            <a:off x="311700" y="1058225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Old Standard TT"/>
              <a:buNone/>
            </a:pPr>
            <a:r>
              <a:rPr b="0" i="0" lang="en" sz="48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Thank You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3702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Old Standard TT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Objectives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030325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</a:pPr>
            <a:r>
              <a:rPr lang="en"/>
              <a:t>Complete </a:t>
            </a:r>
            <a:r>
              <a:rPr b="1" lang="en"/>
              <a:t>Automation</a:t>
            </a:r>
            <a:r>
              <a:rPr lang="en"/>
              <a:t> of the system.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</a:pPr>
            <a:r>
              <a:rPr b="0" i="0" lang="en" sz="18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Add publication by checking faculty’s Google scholar profile.</a:t>
            </a:r>
            <a:endParaRPr b="0" i="0" sz="1800" u="none" cap="none" strike="noStrike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</a:pPr>
            <a:r>
              <a:rPr lang="en"/>
              <a:t>Provide comparison of research work among different IITs.</a:t>
            </a:r>
            <a:br>
              <a:rPr b="0" i="0" lang="en" sz="18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</a:b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</a:pPr>
            <a:r>
              <a:rPr b="0" i="0" lang="en" sz="18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Automated creation and deletion of faculty profiles.</a:t>
            </a:r>
            <a:br>
              <a:rPr b="0" i="0" lang="en" sz="18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</a:b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</a:pPr>
            <a:r>
              <a:rPr b="0" i="0" lang="en" sz="18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Inform CSE IITH community about </a:t>
            </a:r>
            <a:r>
              <a:rPr lang="en"/>
              <a:t>new</a:t>
            </a:r>
            <a:r>
              <a:rPr b="0" i="0" lang="en" sz="18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publication by a current faculty</a:t>
            </a:r>
            <a:r>
              <a:rPr lang="en"/>
              <a:t>.</a:t>
            </a:r>
            <a:br>
              <a:rPr b="0" i="0" lang="en" sz="18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</a:br>
            <a:r>
              <a:rPr b="0" i="0" lang="en" sz="1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(via </a:t>
            </a:r>
            <a:r>
              <a:rPr b="0" i="0" lang="en" sz="1400" u="sng" cap="none" strike="noStrike">
                <a:solidFill>
                  <a:schemeClr val="hlink"/>
                </a:solidFill>
                <a:latin typeface="Old Standard TT"/>
                <a:ea typeface="Old Standard TT"/>
                <a:cs typeface="Old Standard TT"/>
                <a:sym typeface="Old Standard TT"/>
                <a:hlinkClick r:id="rId3"/>
              </a:rPr>
              <a:t>research@cse.iith.ac.in</a:t>
            </a:r>
            <a:r>
              <a:rPr b="0" i="0" lang="en" sz="1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)</a:t>
            </a:r>
            <a:br>
              <a:rPr b="0" i="0" lang="en" sz="1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</a:b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</a:pPr>
            <a:r>
              <a:rPr b="0" i="0" lang="en" sz="18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Improve on User-perspective of the system</a:t>
            </a:r>
            <a:r>
              <a:rPr lang="en"/>
              <a:t> and sync with Dept. Homepage.</a:t>
            </a:r>
            <a:endParaRPr b="0" i="0" sz="1800" u="none" cap="none" strike="noStrike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3702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Old Standard TT"/>
              <a:buNone/>
            </a:pPr>
            <a:r>
              <a:rPr lang="en"/>
              <a:t>Quick Demonstration of the new System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030325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</a:pPr>
            <a:r>
              <a:rPr lang="en"/>
              <a:t>Homepage</a:t>
            </a:r>
            <a:br>
              <a:rPr lang="en"/>
            </a:br>
            <a:endParaRPr/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Faculty Profile Page</a:t>
            </a:r>
            <a:br>
              <a:rPr lang="en"/>
            </a:br>
            <a:endParaRPr/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Improved Search</a:t>
            </a:r>
            <a:br>
              <a:rPr lang="en"/>
            </a:br>
            <a:endParaRPr/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Research Work Comparison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Old Standard TT"/>
              <a:buNone/>
            </a:pPr>
            <a:r>
              <a:rPr lang="en"/>
              <a:t>Technical Aspects </a:t>
            </a:r>
            <a:r>
              <a:rPr lang="en"/>
              <a:t>(1/2)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Automation is implemented through Periodic scripts.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Google Scholar account of each faculty is crawled every 24 hours.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</a:pPr>
            <a:r>
              <a:rPr lang="en"/>
              <a:t>CSE Faculty Web Page is crawled once in a month.</a:t>
            </a:r>
            <a:br>
              <a:rPr lang="en"/>
            </a:b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</a:pPr>
            <a:r>
              <a:rPr b="0" i="0" lang="en" sz="18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Add Publications(by Crawling) faculty’s Google Scholar Profile.</a:t>
            </a:r>
            <a:br>
              <a:rPr b="0" i="0" lang="en" sz="18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</a:br>
            <a:endParaRPr b="0" i="0" sz="1800" u="none" cap="none" strike="noStrike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</a:pPr>
            <a:r>
              <a:rPr lang="en"/>
              <a:t>Use of Faculty Web Page to automate Creation and Deletion of faculty profiles.</a:t>
            </a:r>
            <a:br>
              <a:rPr lang="en"/>
            </a:br>
            <a:endParaRPr b="0" i="0" sz="1800" u="none" cap="none" strike="noStrike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</a:pPr>
            <a:r>
              <a:rPr lang="en"/>
              <a:t>Notification mail is sent to CSE IITH community about a new publication.</a:t>
            </a:r>
            <a:br>
              <a:rPr lang="en"/>
            </a:b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</a:pPr>
            <a:r>
              <a:rPr lang="en"/>
              <a:t>Inform New Faculty about his profile creation.</a:t>
            </a:r>
            <a:br>
              <a:rPr lang="en"/>
            </a:br>
            <a:br>
              <a:rPr lang="en"/>
            </a:br>
            <a:br>
              <a:rPr b="0" i="0" lang="en" sz="1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</a:b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Old Standard TT"/>
              <a:buNone/>
            </a:pPr>
            <a:r>
              <a:rPr lang="en"/>
              <a:t>Technical Aspects </a:t>
            </a:r>
            <a:r>
              <a:rPr lang="en"/>
              <a:t>(2/2)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</a:pPr>
            <a:r>
              <a:rPr lang="en"/>
              <a:t>To compare the quantity of research going-on across IITs, </a:t>
            </a:r>
            <a:br>
              <a:rPr lang="en"/>
            </a:br>
            <a:r>
              <a:rPr i="1" lang="en"/>
              <a:t>year-wise </a:t>
            </a:r>
            <a:r>
              <a:rPr lang="en"/>
              <a:t>research work by current professors of various IITs is maintained.</a:t>
            </a:r>
            <a:br>
              <a:rPr lang="en"/>
            </a:b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</a:pPr>
            <a:r>
              <a:rPr lang="en"/>
              <a:t>The comparison can be designation-wise, year-wise and institute-wise.</a:t>
            </a:r>
            <a:br>
              <a:rPr b="0" i="0" lang="en" sz="18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The search functionality gives very good Recall with high Precision.</a:t>
            </a:r>
            <a:br>
              <a:rPr lang="en">
                <a:solidFill>
                  <a:srgbClr val="000000"/>
                </a:solidFill>
              </a:rPr>
            </a:b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/>
              <a:t>Improved front end to go with our website.</a:t>
            </a:r>
            <a:br>
              <a:rPr lang="en">
                <a:solidFill>
                  <a:srgbClr val="000000"/>
                </a:solidFill>
              </a:rPr>
            </a:b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/>
              <a:t>Track locally the publications already crawled using JSON file.</a:t>
            </a:r>
            <a:br>
              <a:rPr b="0" i="0" lang="en" sz="18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</a:br>
            <a:br>
              <a:rPr b="0" i="0" lang="en" sz="1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</a:b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Old Standard TT"/>
              <a:buNone/>
            </a:pPr>
            <a:r>
              <a:rPr b="1" i="0" lang="en" sz="2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Adding Publication</a:t>
            </a:r>
            <a:r>
              <a:rPr b="0" i="0" lang="en" sz="2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- Flow Diagram (1/</a:t>
            </a:r>
            <a:r>
              <a:rPr lang="en" sz="2400"/>
              <a:t>4</a:t>
            </a:r>
            <a:r>
              <a:rPr b="0" i="0" lang="en" sz="2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)</a:t>
            </a:r>
            <a:endParaRPr/>
          </a:p>
        </p:txBody>
      </p:sp>
      <p:pic>
        <p:nvPicPr>
          <p:cNvPr descr="1.png"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6125" y="1058225"/>
            <a:ext cx="4953000" cy="367665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9"/>
          <p:cNvSpPr txBox="1"/>
          <p:nvPr/>
        </p:nvSpPr>
        <p:spPr>
          <a:xfrm>
            <a:off x="5987875" y="1139600"/>
            <a:ext cx="17901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1. Publication Added</a:t>
            </a:r>
            <a:endParaRPr sz="1000"/>
          </a:p>
        </p:txBody>
      </p:sp>
      <p:sp>
        <p:nvSpPr>
          <p:cNvPr id="99" name="Google Shape;99;p19"/>
          <p:cNvSpPr txBox="1"/>
          <p:nvPr/>
        </p:nvSpPr>
        <p:spPr>
          <a:xfrm>
            <a:off x="4954350" y="2851950"/>
            <a:ext cx="17901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2</a:t>
            </a:r>
            <a:r>
              <a:rPr lang="en" sz="1000"/>
              <a:t>. Periodically </a:t>
            </a:r>
            <a:br>
              <a:rPr lang="en" sz="1000"/>
            </a:br>
            <a:r>
              <a:rPr lang="en" sz="1000"/>
              <a:t>checks for Updates</a:t>
            </a:r>
            <a:br>
              <a:rPr lang="en" sz="1000"/>
            </a:br>
            <a:r>
              <a:rPr lang="en" sz="1000"/>
              <a:t> </a:t>
            </a:r>
            <a:r>
              <a:rPr lang="en" sz="1000"/>
              <a:t>(24 hours)</a:t>
            </a:r>
            <a:endParaRPr sz="1000"/>
          </a:p>
        </p:txBody>
      </p:sp>
      <p:sp>
        <p:nvSpPr>
          <p:cNvPr id="100" name="Google Shape;100;p19"/>
          <p:cNvSpPr txBox="1"/>
          <p:nvPr/>
        </p:nvSpPr>
        <p:spPr>
          <a:xfrm>
            <a:off x="2661450" y="2466125"/>
            <a:ext cx="17901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3. Adds</a:t>
            </a:r>
            <a:br>
              <a:rPr lang="en" sz="1000"/>
            </a:br>
            <a:r>
              <a:rPr lang="en" sz="1000"/>
              <a:t> publication details</a:t>
            </a:r>
            <a:endParaRPr sz="1000"/>
          </a:p>
        </p:txBody>
      </p:sp>
      <p:sp>
        <p:nvSpPr>
          <p:cNvPr id="101" name="Google Shape;101;p19"/>
          <p:cNvSpPr txBox="1"/>
          <p:nvPr/>
        </p:nvSpPr>
        <p:spPr>
          <a:xfrm>
            <a:off x="2432850" y="3532925"/>
            <a:ext cx="17901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4. Updates</a:t>
            </a:r>
            <a:endParaRPr sz="1000"/>
          </a:p>
        </p:txBody>
      </p:sp>
      <p:sp>
        <p:nvSpPr>
          <p:cNvPr id="102" name="Google Shape;102;p19"/>
          <p:cNvSpPr txBox="1"/>
          <p:nvPr/>
        </p:nvSpPr>
        <p:spPr>
          <a:xfrm>
            <a:off x="3956850" y="3532925"/>
            <a:ext cx="17901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5. Notify</a:t>
            </a:r>
            <a:endParaRPr sz="1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Old Standard TT"/>
              <a:buNone/>
            </a:pPr>
            <a:r>
              <a:rPr b="1" i="0" lang="en" sz="2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Publication Add </a:t>
            </a:r>
            <a:r>
              <a:rPr b="0" i="0" lang="en" sz="2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- Demonstration - </a:t>
            </a:r>
            <a:r>
              <a:rPr lang="en" sz="2400"/>
              <a:t>(1/4</a:t>
            </a:r>
            <a:r>
              <a:rPr b="0" i="0" lang="en" sz="2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)</a:t>
            </a:r>
            <a:endParaRPr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59225" y="934025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ld Standard TT"/>
              <a:buChar char="●"/>
            </a:pPr>
            <a:r>
              <a:rPr b="0" i="0" lang="en" sz="22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Create a ‘Test faculty’ Google Scholar Profile with a publication.</a:t>
            </a:r>
            <a:br>
              <a:rPr b="0" i="0" lang="en" sz="22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</a:br>
            <a:endParaRPr sz="2200"/>
          </a:p>
          <a:p>
            <a:pPr indent="-3683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ld Standard TT"/>
              <a:buChar char="●"/>
            </a:pPr>
            <a:r>
              <a:rPr b="0" i="0" lang="en" sz="22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Add ‘Test faculty’ Information into the system.</a:t>
            </a:r>
            <a:br>
              <a:rPr b="0" i="0" lang="en" sz="22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</a:br>
            <a:endParaRPr/>
          </a:p>
          <a:p>
            <a:pPr indent="-3683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ld Standard TT"/>
              <a:buChar char="●"/>
            </a:pPr>
            <a:r>
              <a:rPr b="0" i="0" lang="en" sz="22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Script detects and crawls for his publications.</a:t>
            </a:r>
            <a:br>
              <a:rPr b="0" i="0" lang="en" sz="22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</a:br>
            <a:endParaRPr/>
          </a:p>
          <a:p>
            <a:pPr indent="-3683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ld Standard TT"/>
              <a:buChar char="●"/>
            </a:pPr>
            <a:r>
              <a:rPr b="0" i="0" lang="en" sz="22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Publication details added and subsequent updates.</a:t>
            </a:r>
            <a:br>
              <a:rPr b="0" i="0" lang="en" sz="22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</a:br>
            <a:endParaRPr/>
          </a:p>
          <a:p>
            <a:pPr indent="-3683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ld Standard TT"/>
              <a:buChar char="●"/>
            </a:pPr>
            <a:r>
              <a:rPr b="0" i="0" lang="en" sz="22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Notify everyone in the CSE community about it.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2065350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Old Standard TT"/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Demo Video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