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Helvetica Neue"/>
      <p:regular r:id="rId16"/>
      <p:bold r:id="rId17"/>
      <p:italic r:id="rId18"/>
      <p:boldItalic r:id="rId19"/>
    </p:embeddedFont>
    <p:embeddedFont>
      <p:font typeface="Helvetica Neue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regular.fntdata"/><Relationship Id="rId11" Type="http://schemas.openxmlformats.org/officeDocument/2006/relationships/slide" Target="slides/slide5.xml"/><Relationship Id="rId22" Type="http://schemas.openxmlformats.org/officeDocument/2006/relationships/font" Target="fonts/HelveticaNeueLight-italic.fntdata"/><Relationship Id="rId10" Type="http://schemas.openxmlformats.org/officeDocument/2006/relationships/slide" Target="slides/slide4.xml"/><Relationship Id="rId21" Type="http://schemas.openxmlformats.org/officeDocument/2006/relationships/font" Target="fonts/HelveticaNeueLight-bold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23" Type="http://schemas.openxmlformats.org/officeDocument/2006/relationships/font" Target="fonts/HelveticaNeueLight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HelveticaNeue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a3959f9ed_1_7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fa3959f9ed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a3959f9ed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fa3959f9ed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a3959f9ed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fa3959f9ed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fa3959f9ed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fa3959f9ed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fa39fa90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fa39fa90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6" name="Google Shape;56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9" name="Google Shape;69;p1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7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79" name="Google Shape;79;p17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7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7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97" name="Google Shape;97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6" name="Google Shape;116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23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hyperlink" Target="http://drive.google.com/file/d/1T1yDWNFg4a2ZY-yqIEHXsmYjSsZIYImN/view" TargetMode="External"/><Relationship Id="rId5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type="title"/>
          </p:nvPr>
        </p:nvSpPr>
        <p:spPr>
          <a:xfrm>
            <a:off x="1074725" y="424600"/>
            <a:ext cx="69354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7297"/>
              <a:buNone/>
            </a:pPr>
            <a:r>
              <a:rPr b="1" lang="en" sz="4811">
                <a:latin typeface="Helvetica Neue"/>
                <a:ea typeface="Helvetica Neue"/>
                <a:cs typeface="Helvetica Neue"/>
                <a:sym typeface="Helvetica Neue"/>
              </a:rPr>
              <a:t>Skill Sync</a:t>
            </a:r>
            <a:endParaRPr b="1" sz="481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2608"/>
              <a:buNone/>
            </a:pPr>
            <a:r>
              <a:rPr b="1" lang="en" sz="2300">
                <a:latin typeface="Helvetica Neue"/>
                <a:ea typeface="Helvetica Neue"/>
                <a:cs typeface="Helvetica Neue"/>
                <a:sym typeface="Helvetica Neue"/>
              </a:rPr>
              <a:t>Personalized Learning with Generative AI   </a:t>
            </a:r>
            <a:endParaRPr b="1" sz="2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6956"/>
              <a:buFont typeface="Helvetica Neue"/>
              <a:buNone/>
            </a:pPr>
            <a:r>
              <a:rPr b="1" lang="en"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23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465125" y="1901450"/>
            <a:ext cx="8222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 Name :  Team 2 (Bengaluru)            </a:t>
            </a:r>
            <a:endParaRPr b="1" i="0" sz="2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None/>
            </a:pPr>
            <a:br>
              <a:rPr i="0" lang="en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i="0" sz="2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4425" y="1749050"/>
            <a:ext cx="3488999" cy="26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/>
        </p:nvSpPr>
        <p:spPr>
          <a:xfrm>
            <a:off x="500750" y="2476500"/>
            <a:ext cx="4572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Team members:  Amogh Prabhu</a:t>
            </a:r>
            <a:endParaRPr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		        Mrinal Anand</a:t>
            </a:r>
            <a:endParaRPr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                    Hanumanth Vardhan</a:t>
            </a:r>
            <a:endParaRPr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		         Kushal Verma</a:t>
            </a:r>
            <a:endParaRPr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                    Garima Singh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5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273600"/>
            <a:ext cx="58851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6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6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6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Solution Overview</a:t>
            </a:r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263950" y="1227925"/>
            <a:ext cx="8423100" cy="3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application is a web-based platform built using Streamlit, designed to integrate a personalized learning assistant powered by Generative AI.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 Features of the application are: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❖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User-Friendly Interface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❖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Authentication                                           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❖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Chat History Management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❖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PDF Upload and Processing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❖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AI-Powered Interactions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❖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Dynamic Content Generation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6"/>
          <p:cNvPicPr preferRelativeResize="0"/>
          <p:nvPr/>
        </p:nvPicPr>
        <p:blipFill rotWithShape="1">
          <a:blip r:embed="rId4">
            <a:alphaModFix/>
          </a:blip>
          <a:srcRect b="-23043" l="-117810" r="-13190" t="-91318"/>
          <a:stretch/>
        </p:blipFill>
        <p:spPr>
          <a:xfrm>
            <a:off x="0" y="-80962"/>
            <a:ext cx="9144003" cy="500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>
            <p:ph type="title"/>
          </p:nvPr>
        </p:nvSpPr>
        <p:spPr>
          <a:xfrm>
            <a:off x="538300" y="-1975"/>
            <a:ext cx="53415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6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Why LLaMa 3?</a:t>
            </a:r>
            <a:endParaRPr sz="3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148950" y="958925"/>
            <a:ext cx="8693700" cy="3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35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Helvetica Neue"/>
              <a:buChar char="❖"/>
            </a:pPr>
            <a:r>
              <a:rPr lang="en" sz="2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State-of-the-Art Performance       </a:t>
            </a:r>
            <a:endParaRPr sz="2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Helvetica Neue"/>
              <a:buChar char="❖"/>
            </a:pPr>
            <a:r>
              <a:rPr lang="en" sz="2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Contextual Awareness</a:t>
            </a:r>
            <a:endParaRPr sz="2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Helvetica Neue"/>
              <a:buChar char="❖"/>
            </a:pPr>
            <a:r>
              <a:rPr lang="en" sz="2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Knowledge Base</a:t>
            </a:r>
            <a:endParaRPr sz="2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Helvetica Neue"/>
              <a:buChar char="❖"/>
            </a:pPr>
            <a:r>
              <a:rPr lang="en" sz="2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Efficient Resource Use</a:t>
            </a:r>
            <a:endParaRPr sz="2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Helvetica Neue"/>
              <a:buChar char="❖"/>
            </a:pPr>
            <a:r>
              <a:rPr lang="en" sz="2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Reduced Bias</a:t>
            </a:r>
            <a:endParaRPr sz="2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35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 sz="135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0" name="Google Shape;150;p27"/>
          <p:cNvPicPr preferRelativeResize="0"/>
          <p:nvPr/>
        </p:nvPicPr>
        <p:blipFill rotWithShape="1">
          <a:blip r:embed="rId4">
            <a:alphaModFix/>
          </a:blip>
          <a:srcRect b="0" l="7255" r="7367" t="0"/>
          <a:stretch/>
        </p:blipFill>
        <p:spPr>
          <a:xfrm>
            <a:off x="4419600" y="1846825"/>
            <a:ext cx="3994549" cy="23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8"/>
          <p:cNvSpPr txBox="1"/>
          <p:nvPr>
            <p:ph type="title"/>
          </p:nvPr>
        </p:nvSpPr>
        <p:spPr>
          <a:xfrm>
            <a:off x="505175" y="304800"/>
            <a:ext cx="81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2307"/>
              <a:buNone/>
            </a:pPr>
            <a:r>
              <a:rPr b="1" lang="en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Architecture Diagram</a:t>
            </a:r>
            <a:endParaRPr sz="3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175" y="997650"/>
            <a:ext cx="8249426" cy="37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9" title="Demo Video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925" y="724925"/>
            <a:ext cx="7361999" cy="413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9"/>
          <p:cNvSpPr txBox="1"/>
          <p:nvPr/>
        </p:nvSpPr>
        <p:spPr>
          <a:xfrm>
            <a:off x="762000" y="152400"/>
            <a:ext cx="821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Demo Video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