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63" r:id="rId2"/>
    <p:sldId id="265" r:id="rId3"/>
    <p:sldId id="284" r:id="rId4"/>
    <p:sldId id="285" r:id="rId5"/>
    <p:sldId id="260" r:id="rId6"/>
    <p:sldId id="287" r:id="rId7"/>
    <p:sldId id="288" r:id="rId8"/>
    <p:sldId id="261" r:id="rId9"/>
    <p:sldId id="286" r:id="rId10"/>
    <p:sldId id="264" r:id="rId11"/>
    <p:sldId id="262" r:id="rId12"/>
  </p:sldIdLst>
  <p:sldSz cx="9144000" cy="5143500" type="screen16x9"/>
  <p:notesSz cx="6858000" cy="9144000"/>
  <p:embeddedFontLst>
    <p:embeddedFont>
      <p:font typeface="Arial Black" panose="020B0A04020102020204" pitchFamily="34" charset="0"/>
      <p:regular r:id="rId14"/>
      <p:bold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8" d="100"/>
          <a:sy n="98" d="100"/>
        </p:scale>
        <p:origin x="104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FE1D383-4CEE-2343-7C9B-56A0FD774C23}"/>
            </a:ext>
          </a:extLst>
        </p:cNvPr>
        <p:cNvGrpSpPr/>
        <p:nvPr/>
      </p:nvGrpSpPr>
      <p:grpSpPr>
        <a:xfrm>
          <a:off x="0" y="0"/>
          <a:ext cx="0" cy="0"/>
          <a:chOff x="0" y="0"/>
          <a:chExt cx="0" cy="0"/>
        </a:xfrm>
      </p:grpSpPr>
      <p:sp>
        <p:nvSpPr>
          <p:cNvPr id="101" name="Google Shape;101;p6:notes">
            <a:extLst>
              <a:ext uri="{FF2B5EF4-FFF2-40B4-BE49-F238E27FC236}">
                <a16:creationId xmlns:a16="http://schemas.microsoft.com/office/drawing/2014/main" id="{DA69037B-A29F-653E-D2B5-6836D5DAD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a:extLst>
              <a:ext uri="{FF2B5EF4-FFF2-40B4-BE49-F238E27FC236}">
                <a16:creationId xmlns:a16="http://schemas.microsoft.com/office/drawing/2014/main" id="{7543D27C-15ED-BF51-23A2-56E34F96B8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35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3160437"/>
            <a:ext cx="6034200" cy="651621"/>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1800"/>
              <a:buNone/>
            </a:pPr>
            <a:r>
              <a:rPr lang="en" dirty="0"/>
              <a:t>Using AI and Data to Improve sustainability of Public Transport by making it more profitable and optimised</a:t>
            </a:r>
            <a:endParaRPr dirty="0"/>
          </a:p>
        </p:txBody>
      </p:sp>
      <p:sp>
        <p:nvSpPr>
          <p:cNvPr id="79" name="Google Shape;79;p3"/>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dirty="0"/>
              <a:t>Name:Mrinal Prakash Desai</a:t>
            </a:r>
            <a:br>
              <a:rPr lang="en" dirty="0"/>
            </a:br>
            <a:r>
              <a:rPr lang="en" dirty="0"/>
              <a:t>Company:VERTIV</a:t>
            </a:r>
            <a:br>
              <a:rPr lang="en" dirty="0"/>
            </a:br>
            <a:r>
              <a:rPr lang="en" dirty="0"/>
              <a:t>EMAIL:mrinal.datsci@gmail.com              Ph:8177858692/9766129357</a:t>
            </a:r>
            <a:endParaRPr dirty="0"/>
          </a:p>
        </p:txBody>
      </p:sp>
      <p:sp>
        <p:nvSpPr>
          <p:cNvPr id="80" name="Google Shape;80;p3"/>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chemeClr val="dk1"/>
              </a:buClr>
              <a:buSzPts val="4400"/>
              <a:buNone/>
            </a:pPr>
            <a:r>
              <a:rPr lang="en" dirty="0"/>
              <a:t>INFRASTRUCTURE </a:t>
            </a:r>
            <a:r>
              <a:rPr lang="en" sz="1800" dirty="0"/>
              <a:t>USE CASE:C (Public Transport)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6">
            <a:extLst>
              <a:ext uri="{FF2B5EF4-FFF2-40B4-BE49-F238E27FC236}">
                <a16:creationId xmlns:a16="http://schemas.microsoft.com/office/drawing/2014/main" id="{3D8AA426-BF38-F16B-C735-4897357091BA}"/>
              </a:ext>
            </a:extLst>
          </p:cNvPr>
          <p:cNvSpPr/>
          <p:nvPr/>
        </p:nvSpPr>
        <p:spPr>
          <a:xfrm>
            <a:off x="605481" y="821728"/>
            <a:ext cx="8283644" cy="3852164"/>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3" name="Google Shape;108;p6">
            <a:extLst>
              <a:ext uri="{FF2B5EF4-FFF2-40B4-BE49-F238E27FC236}">
                <a16:creationId xmlns:a16="http://schemas.microsoft.com/office/drawing/2014/main" id="{B552027C-2103-9939-4892-D0F3D5EA62A9}"/>
              </a:ext>
            </a:extLst>
          </p:cNvPr>
          <p:cNvSpPr/>
          <p:nvPr/>
        </p:nvSpPr>
        <p:spPr>
          <a:xfrm>
            <a:off x="2476855" y="290388"/>
            <a:ext cx="4800644" cy="5313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Dataset</a:t>
            </a:r>
            <a:endParaRPr sz="14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C65595B-754E-7BD0-F2A3-B44D63A2D4BF}"/>
              </a:ext>
            </a:extLst>
          </p:cNvPr>
          <p:cNvPicPr>
            <a:picLocks noChangeAspect="1"/>
          </p:cNvPicPr>
          <p:nvPr/>
        </p:nvPicPr>
        <p:blipFill>
          <a:blip r:embed="rId2"/>
          <a:stretch>
            <a:fillRect/>
          </a:stretch>
        </p:blipFill>
        <p:spPr>
          <a:xfrm>
            <a:off x="1002829" y="1361953"/>
            <a:ext cx="1108995" cy="295732"/>
          </a:xfrm>
          <a:prstGeom prst="rect">
            <a:avLst/>
          </a:prstGeom>
        </p:spPr>
      </p:pic>
      <p:pic>
        <p:nvPicPr>
          <p:cNvPr id="8" name="Picture 7">
            <a:extLst>
              <a:ext uri="{FF2B5EF4-FFF2-40B4-BE49-F238E27FC236}">
                <a16:creationId xmlns:a16="http://schemas.microsoft.com/office/drawing/2014/main" id="{4E70F97F-4B32-B159-1ACC-4FF11C8912A6}"/>
              </a:ext>
            </a:extLst>
          </p:cNvPr>
          <p:cNvPicPr>
            <a:picLocks noChangeAspect="1"/>
          </p:cNvPicPr>
          <p:nvPr/>
        </p:nvPicPr>
        <p:blipFill>
          <a:blip r:embed="rId3"/>
          <a:stretch>
            <a:fillRect/>
          </a:stretch>
        </p:blipFill>
        <p:spPr>
          <a:xfrm>
            <a:off x="1114313" y="2122820"/>
            <a:ext cx="1633228" cy="747679"/>
          </a:xfrm>
          <a:prstGeom prst="rect">
            <a:avLst/>
          </a:prstGeom>
        </p:spPr>
      </p:pic>
      <p:pic>
        <p:nvPicPr>
          <p:cNvPr id="5" name="Picture 4">
            <a:extLst>
              <a:ext uri="{FF2B5EF4-FFF2-40B4-BE49-F238E27FC236}">
                <a16:creationId xmlns:a16="http://schemas.microsoft.com/office/drawing/2014/main" id="{E2FCAD13-C579-01AF-F64B-A629C27E361A}"/>
              </a:ext>
            </a:extLst>
          </p:cNvPr>
          <p:cNvPicPr>
            <a:picLocks noChangeAspect="1"/>
          </p:cNvPicPr>
          <p:nvPr/>
        </p:nvPicPr>
        <p:blipFill>
          <a:blip r:embed="rId4"/>
          <a:stretch>
            <a:fillRect/>
          </a:stretch>
        </p:blipFill>
        <p:spPr>
          <a:xfrm>
            <a:off x="3136436" y="1251785"/>
            <a:ext cx="2155688" cy="1244874"/>
          </a:xfrm>
          <a:prstGeom prst="rect">
            <a:avLst/>
          </a:prstGeom>
        </p:spPr>
      </p:pic>
      <p:pic>
        <p:nvPicPr>
          <p:cNvPr id="9" name="Picture 8">
            <a:extLst>
              <a:ext uri="{FF2B5EF4-FFF2-40B4-BE49-F238E27FC236}">
                <a16:creationId xmlns:a16="http://schemas.microsoft.com/office/drawing/2014/main" id="{34734192-B0BF-BEE6-7AB1-5756A685D4BF}"/>
              </a:ext>
            </a:extLst>
          </p:cNvPr>
          <p:cNvPicPr>
            <a:picLocks noChangeAspect="1"/>
          </p:cNvPicPr>
          <p:nvPr/>
        </p:nvPicPr>
        <p:blipFill>
          <a:blip r:embed="rId5"/>
          <a:stretch>
            <a:fillRect/>
          </a:stretch>
        </p:blipFill>
        <p:spPr>
          <a:xfrm>
            <a:off x="5570318" y="1103127"/>
            <a:ext cx="2459369" cy="1393532"/>
          </a:xfrm>
          <a:prstGeom prst="rect">
            <a:avLst/>
          </a:prstGeom>
        </p:spPr>
      </p:pic>
      <p:pic>
        <p:nvPicPr>
          <p:cNvPr id="10" name="Picture 9">
            <a:extLst>
              <a:ext uri="{FF2B5EF4-FFF2-40B4-BE49-F238E27FC236}">
                <a16:creationId xmlns:a16="http://schemas.microsoft.com/office/drawing/2014/main" id="{4D4941E9-4A82-DAF7-0203-54C03D1BC782}"/>
              </a:ext>
            </a:extLst>
          </p:cNvPr>
          <p:cNvPicPr>
            <a:picLocks noChangeAspect="1"/>
          </p:cNvPicPr>
          <p:nvPr/>
        </p:nvPicPr>
        <p:blipFill>
          <a:blip r:embed="rId6"/>
          <a:stretch>
            <a:fillRect/>
          </a:stretch>
        </p:blipFill>
        <p:spPr>
          <a:xfrm>
            <a:off x="5681019" y="2747810"/>
            <a:ext cx="2734254" cy="1450700"/>
          </a:xfrm>
          <a:prstGeom prst="rect">
            <a:avLst/>
          </a:prstGeom>
        </p:spPr>
      </p:pic>
    </p:spTree>
    <p:extLst>
      <p:ext uri="{BB962C8B-B14F-4D97-AF65-F5344CB8AC3E}">
        <p14:creationId xmlns:p14="http://schemas.microsoft.com/office/powerpoint/2010/main" val="385204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4">
            <a:extLst>
              <a:ext uri="{FF2B5EF4-FFF2-40B4-BE49-F238E27FC236}">
                <a16:creationId xmlns:a16="http://schemas.microsoft.com/office/drawing/2014/main" id="{AD7022C3-D436-1923-3ED2-02287B28B06F}"/>
              </a:ext>
            </a:extLst>
          </p:cNvPr>
          <p:cNvSpPr/>
          <p:nvPr/>
        </p:nvSpPr>
        <p:spPr>
          <a:xfrm>
            <a:off x="246934" y="398746"/>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r>
              <a:rPr lang="en" sz="1100" b="1" dirty="0"/>
              <a:t>Streamlit: Website Design and Deployment-</a:t>
            </a:r>
            <a:r>
              <a:rPr lang="en" sz="1100" dirty="0"/>
              <a:t>All the Web Pages Forms will be  deisigned in Streamlit. </a:t>
            </a:r>
            <a:r>
              <a:rPr lang="en-IN" sz="1100" dirty="0"/>
              <a:t>B</a:t>
            </a:r>
            <a:r>
              <a:rPr lang="en" sz="1100" dirty="0"/>
              <a:t>y using Various elements like Selectbox ,Multiselect, buttons etc. Different Visualisation Libraries have been used be used inside Steamlit. Pandas was used for data processing.</a:t>
            </a:r>
          </a:p>
          <a:p>
            <a:pPr algn="just">
              <a:lnSpc>
                <a:spcPct val="115000"/>
              </a:lnSpc>
              <a:buSzPts val="1100"/>
            </a:pPr>
            <a:r>
              <a:rPr lang="en" sz="1100" dirty="0"/>
              <a:t>Folium and geopandas wwas use to provide Maps .Website has been deployed on </a:t>
            </a:r>
            <a:r>
              <a:rPr lang="en" sz="1100" dirty="0">
                <a:highlight>
                  <a:srgbClr val="FFFF00"/>
                </a:highlight>
              </a:rPr>
              <a:t>Steamlit Community Cloud.</a:t>
            </a:r>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3AA07C7B-C6C5-0DC9-2895-5BFED422B727}"/>
              </a:ext>
            </a:extLst>
          </p:cNvPr>
          <p:cNvSpPr/>
          <p:nvPr/>
        </p:nvSpPr>
        <p:spPr>
          <a:xfrm>
            <a:off x="2542479" y="66908"/>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Used-Streamlit</a:t>
            </a:r>
            <a:endParaRPr sz="1400" b="1" i="0" u="none" strike="noStrike" cap="none" dirty="0">
              <a:solidFill>
                <a:srgbClr val="000000"/>
              </a:solidFill>
              <a:latin typeface="Arial"/>
              <a:ea typeface="Arial"/>
              <a:cs typeface="Arial"/>
              <a:sym typeface="Arial"/>
            </a:endParaRPr>
          </a:p>
        </p:txBody>
      </p:sp>
      <p:pic>
        <p:nvPicPr>
          <p:cNvPr id="18" name="Picture 17">
            <a:extLst>
              <a:ext uri="{FF2B5EF4-FFF2-40B4-BE49-F238E27FC236}">
                <a16:creationId xmlns:a16="http://schemas.microsoft.com/office/drawing/2014/main" id="{0FA6A4FD-60AE-7E94-571C-9EF1A55D4FFE}"/>
              </a:ext>
            </a:extLst>
          </p:cNvPr>
          <p:cNvPicPr>
            <a:picLocks noChangeAspect="1"/>
          </p:cNvPicPr>
          <p:nvPr/>
        </p:nvPicPr>
        <p:blipFill>
          <a:blip r:embed="rId2"/>
          <a:stretch>
            <a:fillRect/>
          </a:stretch>
        </p:blipFill>
        <p:spPr>
          <a:xfrm>
            <a:off x="707313" y="829805"/>
            <a:ext cx="2786736" cy="936457"/>
          </a:xfrm>
          <a:prstGeom prst="rect">
            <a:avLst/>
          </a:prstGeom>
        </p:spPr>
      </p:pic>
      <p:pic>
        <p:nvPicPr>
          <p:cNvPr id="22" name="Picture 21">
            <a:extLst>
              <a:ext uri="{FF2B5EF4-FFF2-40B4-BE49-F238E27FC236}">
                <a16:creationId xmlns:a16="http://schemas.microsoft.com/office/drawing/2014/main" id="{BEC96673-5A4B-1E8A-C59B-C8F85D065303}"/>
              </a:ext>
            </a:extLst>
          </p:cNvPr>
          <p:cNvPicPr>
            <a:picLocks noChangeAspect="1"/>
          </p:cNvPicPr>
          <p:nvPr/>
        </p:nvPicPr>
        <p:blipFill>
          <a:blip r:embed="rId3"/>
          <a:stretch>
            <a:fillRect/>
          </a:stretch>
        </p:blipFill>
        <p:spPr>
          <a:xfrm>
            <a:off x="2902649" y="2680116"/>
            <a:ext cx="2843946" cy="1393628"/>
          </a:xfrm>
          <a:prstGeom prst="rect">
            <a:avLst/>
          </a:prstGeom>
        </p:spPr>
      </p:pic>
      <p:pic>
        <p:nvPicPr>
          <p:cNvPr id="5" name="Picture 4">
            <a:extLst>
              <a:ext uri="{FF2B5EF4-FFF2-40B4-BE49-F238E27FC236}">
                <a16:creationId xmlns:a16="http://schemas.microsoft.com/office/drawing/2014/main" id="{F94B3B57-1DF1-21DC-4418-8CA98AC1FFBA}"/>
              </a:ext>
            </a:extLst>
          </p:cNvPr>
          <p:cNvPicPr>
            <a:picLocks noChangeAspect="1"/>
          </p:cNvPicPr>
          <p:nvPr/>
        </p:nvPicPr>
        <p:blipFill>
          <a:blip r:embed="rId4"/>
          <a:stretch>
            <a:fillRect/>
          </a:stretch>
        </p:blipFill>
        <p:spPr>
          <a:xfrm>
            <a:off x="3828879" y="640581"/>
            <a:ext cx="1025619" cy="977815"/>
          </a:xfrm>
          <a:prstGeom prst="rect">
            <a:avLst/>
          </a:prstGeom>
        </p:spPr>
      </p:pic>
      <p:pic>
        <p:nvPicPr>
          <p:cNvPr id="1026" name="Picture 2" descr="GeoPandas logo — GeoPandas 0.14.1+0 ...">
            <a:extLst>
              <a:ext uri="{FF2B5EF4-FFF2-40B4-BE49-F238E27FC236}">
                <a16:creationId xmlns:a16="http://schemas.microsoft.com/office/drawing/2014/main" id="{6A6B7767-C953-014C-C7FF-CD46F7B7C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706" y="1069756"/>
            <a:ext cx="1962748" cy="6103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D9DF04-685A-E85B-3536-4ED229DB1584}"/>
              </a:ext>
            </a:extLst>
          </p:cNvPr>
          <p:cNvPicPr>
            <a:picLocks noChangeAspect="1"/>
          </p:cNvPicPr>
          <p:nvPr/>
        </p:nvPicPr>
        <p:blipFill>
          <a:blip r:embed="rId6"/>
          <a:stretch>
            <a:fillRect/>
          </a:stretch>
        </p:blipFill>
        <p:spPr>
          <a:xfrm>
            <a:off x="6751290" y="927242"/>
            <a:ext cx="1820379" cy="764747"/>
          </a:xfrm>
          <a:prstGeom prst="rect">
            <a:avLst/>
          </a:prstGeom>
        </p:spPr>
      </p:pic>
      <p:pic>
        <p:nvPicPr>
          <p:cNvPr id="11" name="Picture 10">
            <a:extLst>
              <a:ext uri="{FF2B5EF4-FFF2-40B4-BE49-F238E27FC236}">
                <a16:creationId xmlns:a16="http://schemas.microsoft.com/office/drawing/2014/main" id="{0A32E5B8-5AEF-96DC-7817-152380FF6B1B}"/>
              </a:ext>
            </a:extLst>
          </p:cNvPr>
          <p:cNvPicPr>
            <a:picLocks noChangeAspect="1"/>
          </p:cNvPicPr>
          <p:nvPr/>
        </p:nvPicPr>
        <p:blipFill>
          <a:blip r:embed="rId7"/>
          <a:stretch>
            <a:fillRect/>
          </a:stretch>
        </p:blipFill>
        <p:spPr>
          <a:xfrm>
            <a:off x="5122583" y="669910"/>
            <a:ext cx="1303310" cy="399846"/>
          </a:xfrm>
          <a:prstGeom prst="rect">
            <a:avLst/>
          </a:prstGeom>
        </p:spPr>
      </p:pic>
    </p:spTree>
    <p:extLst>
      <p:ext uri="{BB962C8B-B14F-4D97-AF65-F5344CB8AC3E}">
        <p14:creationId xmlns:p14="http://schemas.microsoft.com/office/powerpoint/2010/main" val="140886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6BBC-4545-B58B-4B11-F8091072C5C9}"/>
            </a:ext>
          </a:extLst>
        </p:cNvPr>
        <p:cNvGrpSpPr/>
        <p:nvPr/>
      </p:nvGrpSpPr>
      <p:grpSpPr>
        <a:xfrm>
          <a:off x="0" y="0"/>
          <a:ext cx="0" cy="0"/>
          <a:chOff x="0" y="0"/>
          <a:chExt cx="0" cy="0"/>
        </a:xfrm>
      </p:grpSpPr>
      <p:sp>
        <p:nvSpPr>
          <p:cNvPr id="3" name="Google Shape;89;p4">
            <a:extLst>
              <a:ext uri="{FF2B5EF4-FFF2-40B4-BE49-F238E27FC236}">
                <a16:creationId xmlns:a16="http://schemas.microsoft.com/office/drawing/2014/main" id="{4712620F-A41B-DDB7-8724-CE067B57B3F0}"/>
              </a:ext>
            </a:extLst>
          </p:cNvPr>
          <p:cNvSpPr/>
          <p:nvPr/>
        </p:nvSpPr>
        <p:spPr>
          <a:xfrm>
            <a:off x="388182" y="567292"/>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endParaRPr lang="en" sz="1100" b="1" dirty="0"/>
          </a:p>
          <a:p>
            <a:pPr algn="just">
              <a:lnSpc>
                <a:spcPct val="115000"/>
              </a:lnSpc>
              <a:buSzPts val="1100"/>
            </a:pPr>
            <a:endParaRPr lang="en" sz="1100" b="1" dirty="0"/>
          </a:p>
          <a:p>
            <a:pPr algn="just">
              <a:lnSpc>
                <a:spcPct val="115000"/>
              </a:lnSpc>
              <a:buSzPts val="1100"/>
            </a:pPr>
            <a:endParaRPr lang="en" sz="1100" dirty="0"/>
          </a:p>
          <a:p>
            <a:pPr algn="just">
              <a:lnSpc>
                <a:spcPct val="115000"/>
              </a:lnSpc>
              <a:buSzPts val="1100"/>
            </a:pPr>
            <a:r>
              <a:rPr lang="en" sz="1100" dirty="0"/>
              <a:t>Error Handling is used in Varios Parts.Sbowflake </a:t>
            </a:r>
          </a:p>
          <a:p>
            <a:pPr algn="just">
              <a:lnSpc>
                <a:spcPct val="115000"/>
              </a:lnSpc>
              <a:buSzPts val="1100"/>
            </a:pPr>
            <a:r>
              <a:rPr lang="en" sz="1100" dirty="0"/>
              <a:t>connector errors are used and accordingly </a:t>
            </a:r>
          </a:p>
          <a:p>
            <a:pPr algn="just">
              <a:lnSpc>
                <a:spcPct val="115000"/>
              </a:lnSpc>
              <a:buSzPts val="1100"/>
            </a:pPr>
            <a:r>
              <a:rPr lang="en" sz="1100" dirty="0"/>
              <a:t>Exceptions are raised.</a:t>
            </a:r>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4E027B68-9FF6-C792-E0E1-A75EAEE42615}"/>
              </a:ext>
            </a:extLst>
          </p:cNvPr>
          <p:cNvSpPr/>
          <p:nvPr/>
        </p:nvSpPr>
        <p:spPr>
          <a:xfrm>
            <a:off x="2391938" y="91506"/>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Error Handling</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92583901-76D1-A3EF-A797-8F8A20F66D06}"/>
              </a:ext>
            </a:extLst>
          </p:cNvPr>
          <p:cNvPicPr>
            <a:picLocks noChangeAspect="1"/>
          </p:cNvPicPr>
          <p:nvPr/>
        </p:nvPicPr>
        <p:blipFill>
          <a:blip r:embed="rId2"/>
          <a:stretch>
            <a:fillRect/>
          </a:stretch>
        </p:blipFill>
        <p:spPr>
          <a:xfrm>
            <a:off x="4014975" y="624070"/>
            <a:ext cx="3605025" cy="2844063"/>
          </a:xfrm>
          <a:prstGeom prst="rect">
            <a:avLst/>
          </a:prstGeom>
        </p:spPr>
      </p:pic>
      <p:pic>
        <p:nvPicPr>
          <p:cNvPr id="8" name="Picture 7">
            <a:extLst>
              <a:ext uri="{FF2B5EF4-FFF2-40B4-BE49-F238E27FC236}">
                <a16:creationId xmlns:a16="http://schemas.microsoft.com/office/drawing/2014/main" id="{C0E9B5F1-AEFC-6F7B-F6E2-EA7928D773B4}"/>
              </a:ext>
            </a:extLst>
          </p:cNvPr>
          <p:cNvPicPr>
            <a:picLocks noChangeAspect="1"/>
          </p:cNvPicPr>
          <p:nvPr/>
        </p:nvPicPr>
        <p:blipFill>
          <a:blip r:embed="rId3"/>
          <a:stretch>
            <a:fillRect/>
          </a:stretch>
        </p:blipFill>
        <p:spPr>
          <a:xfrm>
            <a:off x="4014975" y="3468133"/>
            <a:ext cx="3605025" cy="1351884"/>
          </a:xfrm>
          <a:prstGeom prst="rect">
            <a:avLst/>
          </a:prstGeom>
        </p:spPr>
      </p:pic>
    </p:spTree>
    <p:extLst>
      <p:ext uri="{BB962C8B-B14F-4D97-AF65-F5344CB8AC3E}">
        <p14:creationId xmlns:p14="http://schemas.microsoft.com/office/powerpoint/2010/main" val="173242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332100" y="426600"/>
            <a:ext cx="2553600" cy="4268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050" b="0" i="0" u="none" strike="noStrike" cap="none" dirty="0">
                <a:solidFill>
                  <a:srgbClr val="000000"/>
                </a:solidFill>
                <a:latin typeface="Arial"/>
                <a:ea typeface="Arial"/>
                <a:cs typeface="Arial"/>
                <a:sym typeface="Arial"/>
              </a:rPr>
              <a:t> According to national health survey the Ownership of private two wheelers is just 50% and Cars is 7% Across India.</a:t>
            </a:r>
          </a:p>
          <a:p>
            <a:pPr marL="0" marR="0" lvl="0" indent="0" algn="just" rtl="0">
              <a:lnSpc>
                <a:spcPct val="115000"/>
              </a:lnSpc>
              <a:spcBef>
                <a:spcPts val="0"/>
              </a:spcBef>
              <a:spcAft>
                <a:spcPts val="0"/>
              </a:spcAft>
              <a:buClr>
                <a:srgbClr val="000000"/>
              </a:buClr>
              <a:buSzPts val="1100"/>
              <a:buFont typeface="Arial"/>
              <a:buNone/>
            </a:pPr>
            <a:r>
              <a:rPr lang="en" sz="1050" dirty="0"/>
              <a:t>This shows the dependency of vast section of population on Public Transport.</a:t>
            </a:r>
          </a:p>
          <a:p>
            <a:pPr marL="0" marR="0" lvl="0" indent="0" algn="just" rtl="0">
              <a:lnSpc>
                <a:spcPct val="115000"/>
              </a:lnSpc>
              <a:spcBef>
                <a:spcPts val="0"/>
              </a:spcBef>
              <a:spcAft>
                <a:spcPts val="0"/>
              </a:spcAft>
              <a:buClr>
                <a:srgbClr val="000000"/>
              </a:buClr>
              <a:buSzPts val="1100"/>
              <a:buFont typeface="Arial"/>
              <a:buNone/>
            </a:pPr>
            <a:endParaRPr lang="en" sz="105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r>
              <a:rPr lang="en" sz="1050" dirty="0"/>
              <a:t>In this study we create an app to analyse various aspects of Public Transport including Railways and busses to discover ways and means to make it more sustrainable and profitable by finding ways to optimise the Transporation.</a:t>
            </a:r>
          </a:p>
          <a:p>
            <a:pPr marL="0" marR="0" lvl="0" indent="0" algn="just" rtl="0">
              <a:lnSpc>
                <a:spcPct val="115000"/>
              </a:lnSpc>
              <a:spcBef>
                <a:spcPts val="0"/>
              </a:spcBef>
              <a:spcAft>
                <a:spcPts val="0"/>
              </a:spcAft>
              <a:buClr>
                <a:srgbClr val="000000"/>
              </a:buClr>
              <a:buSzPts val="1100"/>
              <a:buFont typeface="Arial"/>
              <a:buNone/>
            </a:pPr>
            <a:endParaRPr lang="en" sz="1050" dirty="0"/>
          </a:p>
          <a:p>
            <a:pPr marL="0" marR="0" lvl="0" indent="0" algn="just" rtl="0">
              <a:lnSpc>
                <a:spcPct val="115000"/>
              </a:lnSpc>
              <a:spcBef>
                <a:spcPts val="0"/>
              </a:spcBef>
              <a:spcAft>
                <a:spcPts val="0"/>
              </a:spcAft>
              <a:buClr>
                <a:srgbClr val="000000"/>
              </a:buClr>
              <a:buSzPts val="1100"/>
              <a:buFont typeface="Arial"/>
              <a:buNone/>
            </a:pPr>
            <a:r>
              <a:rPr lang="en" sz="1050" dirty="0"/>
              <a:t>Indian Railways/Road Transport can earn by increasing passenders </a:t>
            </a:r>
            <a:r>
              <a:rPr lang="en" sz="1050"/>
              <a:t>and carrying more cargo</a:t>
            </a:r>
            <a:endParaRPr lang="en" sz="1050" dirty="0"/>
          </a:p>
          <a:p>
            <a:pPr marL="0" marR="0" lvl="0" indent="0" algn="just" rtl="0">
              <a:lnSpc>
                <a:spcPct val="115000"/>
              </a:lnSpc>
              <a:spcBef>
                <a:spcPts val="0"/>
              </a:spcBef>
              <a:spcAft>
                <a:spcPts val="0"/>
              </a:spcAft>
              <a:buClr>
                <a:srgbClr val="000000"/>
              </a:buClr>
              <a:buSzPts val="1100"/>
              <a:buFont typeface="Arial"/>
              <a:buNone/>
            </a:pPr>
            <a:endParaRPr lang="en" sz="105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endParaRPr lang="en" sz="1050" dirty="0"/>
          </a:p>
        </p:txBody>
      </p:sp>
      <p:sp>
        <p:nvSpPr>
          <p:cNvPr id="86" name="Google Shape;86;p4"/>
          <p:cNvSpPr/>
          <p:nvPr/>
        </p:nvSpPr>
        <p:spPr>
          <a:xfrm>
            <a:off x="892125" y="130113"/>
            <a:ext cx="1317300" cy="500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Hypothesis</a:t>
            </a:r>
            <a:endParaRPr sz="1400" b="1" i="0" u="none" strike="noStrike" cap="none">
              <a:solidFill>
                <a:srgbClr val="000000"/>
              </a:solidFill>
              <a:latin typeface="Arial"/>
              <a:ea typeface="Arial"/>
              <a:cs typeface="Arial"/>
              <a:sym typeface="Arial"/>
            </a:endParaRPr>
          </a:p>
        </p:txBody>
      </p:sp>
      <p:sp>
        <p:nvSpPr>
          <p:cNvPr id="87" name="Google Shape;87;p4"/>
          <p:cNvSpPr/>
          <p:nvPr/>
        </p:nvSpPr>
        <p:spPr>
          <a:xfrm>
            <a:off x="3234850" y="273500"/>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sp>
        <p:nvSpPr>
          <p:cNvPr id="89" name="Google Shape;89;p4"/>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&lt;Add logos or names of languages / libraries / repositories / platforms used / </a:t>
            </a:r>
            <a:r>
              <a:rPr lang="en" sz="1100" b="1" i="0" u="none" strike="noStrike" cap="none">
                <a:solidFill>
                  <a:srgbClr val="000000"/>
                </a:solidFill>
                <a:latin typeface="Arial"/>
                <a:ea typeface="Arial"/>
                <a:cs typeface="Arial"/>
                <a:sym typeface="Arial"/>
              </a:rPr>
              <a:t>cite data sources used</a:t>
            </a:r>
            <a:r>
              <a:rPr lang="en" sz="1100" b="0" i="0" u="none" strike="noStrike" cap="none">
                <a:solidFill>
                  <a:srgbClr val="000000"/>
                </a:solidFill>
                <a:latin typeface="Arial"/>
                <a:ea typeface="Arial"/>
                <a:cs typeface="Arial"/>
                <a:sym typeface="Arial"/>
              </a:rPr>
              <a:t>&gt;</a:t>
            </a:r>
            <a:endParaRPr sz="1100" b="0" i="0" u="none" strike="noStrike" cap="none">
              <a:solidFill>
                <a:srgbClr val="000000"/>
              </a:solidFill>
              <a:latin typeface="Arial"/>
              <a:ea typeface="Arial"/>
              <a:cs typeface="Arial"/>
              <a:sym typeface="Arial"/>
            </a:endParaRPr>
          </a:p>
        </p:txBody>
      </p:sp>
      <p:sp>
        <p:nvSpPr>
          <p:cNvPr id="90" name="Google Shape;90;p4"/>
          <p:cNvSpPr/>
          <p:nvPr/>
        </p:nvSpPr>
        <p:spPr>
          <a:xfrm>
            <a:off x="4616850" y="2380525"/>
            <a:ext cx="2722200" cy="29573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a:t>
            </a:r>
            <a:endParaRPr sz="1400" b="1" i="0" u="none" strike="noStrike" cap="none" dirty="0">
              <a:solidFill>
                <a:srgbClr val="000000"/>
              </a:solidFill>
              <a:latin typeface="Arial"/>
              <a:ea typeface="Arial"/>
              <a:cs typeface="Arial"/>
              <a:sym typeface="Arial"/>
            </a:endParaRPr>
          </a:p>
        </p:txBody>
      </p:sp>
      <p:sp>
        <p:nvSpPr>
          <p:cNvPr id="2" name="Google Shape;89;p4">
            <a:extLst>
              <a:ext uri="{FF2B5EF4-FFF2-40B4-BE49-F238E27FC236}">
                <a16:creationId xmlns:a16="http://schemas.microsoft.com/office/drawing/2014/main" id="{2A52607E-ED9A-38CF-6D01-8AB9CC093CEE}"/>
              </a:ext>
            </a:extLst>
          </p:cNvPr>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C5202F4-DECA-90D6-684C-5F361893649F}"/>
              </a:ext>
            </a:extLst>
          </p:cNvPr>
          <p:cNvPicPr>
            <a:picLocks noChangeAspect="1"/>
          </p:cNvPicPr>
          <p:nvPr/>
        </p:nvPicPr>
        <p:blipFill>
          <a:blip r:embed="rId3"/>
          <a:stretch>
            <a:fillRect/>
          </a:stretch>
        </p:blipFill>
        <p:spPr>
          <a:xfrm>
            <a:off x="3517557" y="2939513"/>
            <a:ext cx="832021" cy="486757"/>
          </a:xfrm>
          <a:prstGeom prst="rect">
            <a:avLst/>
          </a:prstGeom>
        </p:spPr>
      </p:pic>
      <p:pic>
        <p:nvPicPr>
          <p:cNvPr id="4" name="Picture 3">
            <a:extLst>
              <a:ext uri="{FF2B5EF4-FFF2-40B4-BE49-F238E27FC236}">
                <a16:creationId xmlns:a16="http://schemas.microsoft.com/office/drawing/2014/main" id="{DD3563D5-E67D-F968-56A9-B118ADD74AC9}"/>
              </a:ext>
            </a:extLst>
          </p:cNvPr>
          <p:cNvPicPr>
            <a:picLocks noChangeAspect="1"/>
          </p:cNvPicPr>
          <p:nvPr/>
        </p:nvPicPr>
        <p:blipFill>
          <a:blip r:embed="rId4"/>
          <a:stretch>
            <a:fillRect/>
          </a:stretch>
        </p:blipFill>
        <p:spPr>
          <a:xfrm>
            <a:off x="4397427" y="2904055"/>
            <a:ext cx="533869" cy="518419"/>
          </a:xfrm>
          <a:prstGeom prst="rect">
            <a:avLst/>
          </a:prstGeom>
        </p:spPr>
      </p:pic>
      <p:pic>
        <p:nvPicPr>
          <p:cNvPr id="5" name="Picture 4">
            <a:extLst>
              <a:ext uri="{FF2B5EF4-FFF2-40B4-BE49-F238E27FC236}">
                <a16:creationId xmlns:a16="http://schemas.microsoft.com/office/drawing/2014/main" id="{4640DD9D-52B3-10A1-131D-97360F97EECD}"/>
              </a:ext>
            </a:extLst>
          </p:cNvPr>
          <p:cNvPicPr>
            <a:picLocks noChangeAspect="1"/>
          </p:cNvPicPr>
          <p:nvPr/>
        </p:nvPicPr>
        <p:blipFill>
          <a:blip r:embed="rId5"/>
          <a:stretch>
            <a:fillRect/>
          </a:stretch>
        </p:blipFill>
        <p:spPr>
          <a:xfrm>
            <a:off x="5017120" y="2878967"/>
            <a:ext cx="915980" cy="518419"/>
          </a:xfrm>
          <a:prstGeom prst="rect">
            <a:avLst/>
          </a:prstGeom>
        </p:spPr>
      </p:pic>
      <p:pic>
        <p:nvPicPr>
          <p:cNvPr id="7" name="Picture 6">
            <a:extLst>
              <a:ext uri="{FF2B5EF4-FFF2-40B4-BE49-F238E27FC236}">
                <a16:creationId xmlns:a16="http://schemas.microsoft.com/office/drawing/2014/main" id="{210F1FD5-717D-C29A-38CB-A35ACCE626DA}"/>
              </a:ext>
            </a:extLst>
          </p:cNvPr>
          <p:cNvPicPr>
            <a:picLocks noChangeAspect="1"/>
          </p:cNvPicPr>
          <p:nvPr/>
        </p:nvPicPr>
        <p:blipFill>
          <a:blip r:embed="rId6"/>
          <a:stretch>
            <a:fillRect/>
          </a:stretch>
        </p:blipFill>
        <p:spPr>
          <a:xfrm>
            <a:off x="5977950" y="2975084"/>
            <a:ext cx="907204" cy="415613"/>
          </a:xfrm>
          <a:prstGeom prst="rect">
            <a:avLst/>
          </a:prstGeom>
        </p:spPr>
      </p:pic>
      <p:pic>
        <p:nvPicPr>
          <p:cNvPr id="8" name="Picture 7">
            <a:extLst>
              <a:ext uri="{FF2B5EF4-FFF2-40B4-BE49-F238E27FC236}">
                <a16:creationId xmlns:a16="http://schemas.microsoft.com/office/drawing/2014/main" id="{EB3D1BA0-7FB7-0C52-DC13-991B612778F3}"/>
              </a:ext>
            </a:extLst>
          </p:cNvPr>
          <p:cNvPicPr>
            <a:picLocks noChangeAspect="1"/>
          </p:cNvPicPr>
          <p:nvPr/>
        </p:nvPicPr>
        <p:blipFill>
          <a:blip r:embed="rId7"/>
          <a:stretch>
            <a:fillRect/>
          </a:stretch>
        </p:blipFill>
        <p:spPr>
          <a:xfrm>
            <a:off x="6930004" y="2975084"/>
            <a:ext cx="1108995" cy="295732"/>
          </a:xfrm>
          <a:prstGeom prst="rect">
            <a:avLst/>
          </a:prstGeom>
        </p:spPr>
      </p:pic>
      <p:pic>
        <p:nvPicPr>
          <p:cNvPr id="12" name="Picture 11">
            <a:extLst>
              <a:ext uri="{FF2B5EF4-FFF2-40B4-BE49-F238E27FC236}">
                <a16:creationId xmlns:a16="http://schemas.microsoft.com/office/drawing/2014/main" id="{715A1A3C-A6B4-2F74-4CE1-8ECE9599AEB9}"/>
              </a:ext>
            </a:extLst>
          </p:cNvPr>
          <p:cNvPicPr>
            <a:picLocks noChangeAspect="1"/>
          </p:cNvPicPr>
          <p:nvPr/>
        </p:nvPicPr>
        <p:blipFill>
          <a:blip r:embed="rId8"/>
          <a:stretch>
            <a:fillRect/>
          </a:stretch>
        </p:blipFill>
        <p:spPr>
          <a:xfrm>
            <a:off x="4636681" y="3573611"/>
            <a:ext cx="1086983" cy="723036"/>
          </a:xfrm>
          <a:prstGeom prst="rect">
            <a:avLst/>
          </a:prstGeom>
        </p:spPr>
      </p:pic>
      <p:pic>
        <p:nvPicPr>
          <p:cNvPr id="18" name="Picture 17">
            <a:extLst>
              <a:ext uri="{FF2B5EF4-FFF2-40B4-BE49-F238E27FC236}">
                <a16:creationId xmlns:a16="http://schemas.microsoft.com/office/drawing/2014/main" id="{1921C624-046B-8518-8BE5-497DF4300C19}"/>
              </a:ext>
            </a:extLst>
          </p:cNvPr>
          <p:cNvPicPr>
            <a:picLocks noChangeAspect="1"/>
          </p:cNvPicPr>
          <p:nvPr/>
        </p:nvPicPr>
        <p:blipFill>
          <a:blip r:embed="rId9"/>
          <a:stretch>
            <a:fillRect/>
          </a:stretch>
        </p:blipFill>
        <p:spPr>
          <a:xfrm>
            <a:off x="6124750" y="3573611"/>
            <a:ext cx="1169450" cy="723036"/>
          </a:xfrm>
          <a:prstGeom prst="rect">
            <a:avLst/>
          </a:prstGeom>
        </p:spPr>
      </p:pic>
      <p:pic>
        <p:nvPicPr>
          <p:cNvPr id="11" name="Picture 10">
            <a:extLst>
              <a:ext uri="{FF2B5EF4-FFF2-40B4-BE49-F238E27FC236}">
                <a16:creationId xmlns:a16="http://schemas.microsoft.com/office/drawing/2014/main" id="{8BF58ADF-EA0D-5386-A858-9BFDB0EA33F0}"/>
              </a:ext>
            </a:extLst>
          </p:cNvPr>
          <p:cNvPicPr>
            <a:picLocks noChangeAspect="1"/>
          </p:cNvPicPr>
          <p:nvPr/>
        </p:nvPicPr>
        <p:blipFill>
          <a:blip r:embed="rId10"/>
          <a:stretch>
            <a:fillRect/>
          </a:stretch>
        </p:blipFill>
        <p:spPr>
          <a:xfrm>
            <a:off x="3911124" y="380717"/>
            <a:ext cx="4340751" cy="1793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#1</a:t>
            </a:r>
            <a:endParaRPr/>
          </a:p>
        </p:txBody>
      </p:sp>
      <p:sp>
        <p:nvSpPr>
          <p:cNvPr id="96" name="Google Shape;96;p5"/>
          <p:cNvSpPr/>
          <p:nvPr/>
        </p:nvSpPr>
        <p:spPr>
          <a:xfrm>
            <a:off x="371376" y="1186700"/>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look at ways and means to make the Public Transportation more lucrative for population.</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Giving them viable option.</a:t>
            </a: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98" name="Google Shape;98;p5"/>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99" name="Google Shape;99;p5"/>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B3AD3FD-868B-89E5-4008-8158E1B1EA0A}"/>
              </a:ext>
            </a:extLst>
          </p:cNvPr>
          <p:cNvPicPr>
            <a:picLocks noChangeAspect="1"/>
          </p:cNvPicPr>
          <p:nvPr/>
        </p:nvPicPr>
        <p:blipFill>
          <a:blip r:embed="rId3"/>
          <a:stretch>
            <a:fillRect/>
          </a:stretch>
        </p:blipFill>
        <p:spPr>
          <a:xfrm>
            <a:off x="3478363" y="1647845"/>
            <a:ext cx="2187274" cy="2505305"/>
          </a:xfrm>
          <a:prstGeom prst="rect">
            <a:avLst/>
          </a:prstGeom>
        </p:spPr>
      </p:pic>
      <p:sp>
        <p:nvSpPr>
          <p:cNvPr id="2" name="TextBox 1">
            <a:extLst>
              <a:ext uri="{FF2B5EF4-FFF2-40B4-BE49-F238E27FC236}">
                <a16:creationId xmlns:a16="http://schemas.microsoft.com/office/drawing/2014/main" id="{133ECD24-D0E1-9D7F-F5E1-92DCC118CA46}"/>
              </a:ext>
            </a:extLst>
          </p:cNvPr>
          <p:cNvSpPr txBox="1"/>
          <p:nvPr/>
        </p:nvSpPr>
        <p:spPr>
          <a:xfrm>
            <a:off x="6363629" y="2029522"/>
            <a:ext cx="1650381" cy="523220"/>
          </a:xfrm>
          <a:prstGeom prst="rect">
            <a:avLst/>
          </a:prstGeom>
          <a:noFill/>
        </p:spPr>
        <p:txBody>
          <a:bodyPr wrap="square" rtlCol="0">
            <a:spAutoFit/>
          </a:bodyPr>
          <a:lstStyle/>
          <a:p>
            <a:r>
              <a:rPr lang="en-IN" dirty="0"/>
              <a:t>Millions use public transport.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5">
            <a:extLst>
              <a:ext uri="{FF2B5EF4-FFF2-40B4-BE49-F238E27FC236}">
                <a16:creationId xmlns:a16="http://schemas.microsoft.com/office/drawing/2014/main" id="{61DB4182-A5FB-20BE-47CB-4DA57D263F35}"/>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7A7A4932-5F76-9EDE-BAAE-80969833FF85}"/>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Route Analysis App</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71C51E4A-F7D8-732F-ED33-1209B1557E47}"/>
              </a:ext>
            </a:extLst>
          </p:cNvPr>
          <p:cNvPicPr>
            <a:picLocks noChangeAspect="1"/>
          </p:cNvPicPr>
          <p:nvPr/>
        </p:nvPicPr>
        <p:blipFill>
          <a:blip r:embed="rId2"/>
          <a:stretch>
            <a:fillRect/>
          </a:stretch>
        </p:blipFill>
        <p:spPr>
          <a:xfrm>
            <a:off x="700924" y="1042106"/>
            <a:ext cx="4740896" cy="2914517"/>
          </a:xfrm>
          <a:prstGeom prst="rect">
            <a:avLst/>
          </a:prstGeom>
        </p:spPr>
      </p:pic>
      <p:pic>
        <p:nvPicPr>
          <p:cNvPr id="8" name="Picture 7">
            <a:extLst>
              <a:ext uri="{FF2B5EF4-FFF2-40B4-BE49-F238E27FC236}">
                <a16:creationId xmlns:a16="http://schemas.microsoft.com/office/drawing/2014/main" id="{A6C23F01-0494-F806-9617-C773D6E51C1C}"/>
              </a:ext>
            </a:extLst>
          </p:cNvPr>
          <p:cNvPicPr>
            <a:picLocks noChangeAspect="1"/>
          </p:cNvPicPr>
          <p:nvPr/>
        </p:nvPicPr>
        <p:blipFill>
          <a:blip r:embed="rId3"/>
          <a:stretch>
            <a:fillRect/>
          </a:stretch>
        </p:blipFill>
        <p:spPr>
          <a:xfrm>
            <a:off x="3699544" y="446049"/>
            <a:ext cx="5105145" cy="726397"/>
          </a:xfrm>
          <a:prstGeom prst="rect">
            <a:avLst/>
          </a:prstGeom>
        </p:spPr>
      </p:pic>
      <p:sp>
        <p:nvSpPr>
          <p:cNvPr id="9" name="TextBox 8">
            <a:extLst>
              <a:ext uri="{FF2B5EF4-FFF2-40B4-BE49-F238E27FC236}">
                <a16:creationId xmlns:a16="http://schemas.microsoft.com/office/drawing/2014/main" id="{D6EBEBBD-5E33-27CE-28B6-39D47B368C36}"/>
              </a:ext>
            </a:extLst>
          </p:cNvPr>
          <p:cNvSpPr txBox="1"/>
          <p:nvPr/>
        </p:nvSpPr>
        <p:spPr>
          <a:xfrm>
            <a:off x="6252117" y="1709854"/>
            <a:ext cx="1826711" cy="2462213"/>
          </a:xfrm>
          <a:prstGeom prst="rect">
            <a:avLst/>
          </a:prstGeom>
          <a:noFill/>
        </p:spPr>
        <p:txBody>
          <a:bodyPr wrap="square" rtlCol="0">
            <a:spAutoFit/>
          </a:bodyPr>
          <a:lstStyle/>
          <a:p>
            <a:r>
              <a:rPr lang="en-IN" dirty="0"/>
              <a:t>We create simple network analysis app using </a:t>
            </a:r>
            <a:r>
              <a:rPr lang="en-IN" dirty="0" err="1"/>
              <a:t>streamlit</a:t>
            </a:r>
            <a:r>
              <a:rPr lang="en-IN" dirty="0"/>
              <a:t> link analysis library for officials to analyse their routes. .We use snowflake LLM functions to find answers on how to optimise routes.---</a:t>
            </a:r>
            <a:r>
              <a:rPr lang="en-IN" dirty="0">
                <a:highlight>
                  <a:srgbClr val="FFFF00"/>
                </a:highlight>
              </a:rPr>
              <a:t>already built</a:t>
            </a:r>
          </a:p>
        </p:txBody>
      </p:sp>
    </p:spTree>
    <p:extLst>
      <p:ext uri="{BB962C8B-B14F-4D97-AF65-F5344CB8AC3E}">
        <p14:creationId xmlns:p14="http://schemas.microsoft.com/office/powerpoint/2010/main" val="344406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7C72-D6E3-E986-E96C-2960AB3B673D}"/>
            </a:ext>
          </a:extLst>
        </p:cNvPr>
        <p:cNvGrpSpPr/>
        <p:nvPr/>
      </p:nvGrpSpPr>
      <p:grpSpPr>
        <a:xfrm>
          <a:off x="0" y="0"/>
          <a:ext cx="0" cy="0"/>
          <a:chOff x="0" y="0"/>
          <a:chExt cx="0" cy="0"/>
        </a:xfrm>
      </p:grpSpPr>
      <p:sp>
        <p:nvSpPr>
          <p:cNvPr id="4" name="Google Shape;98;p5">
            <a:extLst>
              <a:ext uri="{FF2B5EF4-FFF2-40B4-BE49-F238E27FC236}">
                <a16:creationId xmlns:a16="http://schemas.microsoft.com/office/drawing/2014/main" id="{8A68206B-A4B3-8AB2-AF93-3A080F601B9D}"/>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11C115BA-F4D7-F1FA-6972-9EBD04F09DAA}"/>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Lasts mile analysis App</a:t>
            </a:r>
            <a:endParaRPr sz="1400" b="1" i="0" u="none" strike="noStrike" cap="none" dirty="0">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3198867C-57BE-5D40-362A-05070595E35A}"/>
              </a:ext>
            </a:extLst>
          </p:cNvPr>
          <p:cNvSpPr txBox="1"/>
          <p:nvPr/>
        </p:nvSpPr>
        <p:spPr>
          <a:xfrm>
            <a:off x="5360019" y="1709854"/>
            <a:ext cx="2718809" cy="954107"/>
          </a:xfrm>
          <a:prstGeom prst="rect">
            <a:avLst/>
          </a:prstGeom>
          <a:noFill/>
        </p:spPr>
        <p:txBody>
          <a:bodyPr wrap="square" rtlCol="0">
            <a:spAutoFit/>
          </a:bodyPr>
          <a:lstStyle/>
          <a:p>
            <a:r>
              <a:rPr lang="en-IN" dirty="0"/>
              <a:t>We create simple app using snowflake and folium to demand new routes and stops for public. .---</a:t>
            </a:r>
            <a:r>
              <a:rPr lang="en-IN" dirty="0">
                <a:highlight>
                  <a:srgbClr val="FFFF00"/>
                </a:highlight>
              </a:rPr>
              <a:t>already built</a:t>
            </a:r>
            <a:endParaRPr lang="en-IN" dirty="0"/>
          </a:p>
        </p:txBody>
      </p:sp>
      <p:pic>
        <p:nvPicPr>
          <p:cNvPr id="3" name="Picture 2">
            <a:extLst>
              <a:ext uri="{FF2B5EF4-FFF2-40B4-BE49-F238E27FC236}">
                <a16:creationId xmlns:a16="http://schemas.microsoft.com/office/drawing/2014/main" id="{583C6AD2-5BED-9F11-BDCA-E5A99BB48B3B}"/>
              </a:ext>
            </a:extLst>
          </p:cNvPr>
          <p:cNvPicPr>
            <a:picLocks noChangeAspect="1"/>
          </p:cNvPicPr>
          <p:nvPr/>
        </p:nvPicPr>
        <p:blipFill>
          <a:blip r:embed="rId2"/>
          <a:stretch>
            <a:fillRect/>
          </a:stretch>
        </p:blipFill>
        <p:spPr>
          <a:xfrm>
            <a:off x="587297" y="1172446"/>
            <a:ext cx="4772722" cy="2832272"/>
          </a:xfrm>
          <a:prstGeom prst="rect">
            <a:avLst/>
          </a:prstGeom>
        </p:spPr>
      </p:pic>
      <p:pic>
        <p:nvPicPr>
          <p:cNvPr id="10" name="Picture 9">
            <a:extLst>
              <a:ext uri="{FF2B5EF4-FFF2-40B4-BE49-F238E27FC236}">
                <a16:creationId xmlns:a16="http://schemas.microsoft.com/office/drawing/2014/main" id="{20487C26-5338-E580-3E1C-26A368956B57}"/>
              </a:ext>
            </a:extLst>
          </p:cNvPr>
          <p:cNvPicPr>
            <a:picLocks noChangeAspect="1"/>
          </p:cNvPicPr>
          <p:nvPr/>
        </p:nvPicPr>
        <p:blipFill>
          <a:blip r:embed="rId3"/>
          <a:stretch>
            <a:fillRect/>
          </a:stretch>
        </p:blipFill>
        <p:spPr>
          <a:xfrm>
            <a:off x="5215177" y="2811918"/>
            <a:ext cx="2427125" cy="1415823"/>
          </a:xfrm>
          <a:prstGeom prst="rect">
            <a:avLst/>
          </a:prstGeom>
        </p:spPr>
      </p:pic>
      <p:pic>
        <p:nvPicPr>
          <p:cNvPr id="12" name="Picture 11">
            <a:extLst>
              <a:ext uri="{FF2B5EF4-FFF2-40B4-BE49-F238E27FC236}">
                <a16:creationId xmlns:a16="http://schemas.microsoft.com/office/drawing/2014/main" id="{CDA527C9-E4E8-30E9-523A-235BEBEDFB51}"/>
              </a:ext>
            </a:extLst>
          </p:cNvPr>
          <p:cNvPicPr>
            <a:picLocks noChangeAspect="1"/>
          </p:cNvPicPr>
          <p:nvPr/>
        </p:nvPicPr>
        <p:blipFill>
          <a:blip r:embed="rId4"/>
          <a:stretch>
            <a:fillRect/>
          </a:stretch>
        </p:blipFill>
        <p:spPr>
          <a:xfrm>
            <a:off x="1001187" y="475377"/>
            <a:ext cx="6576630" cy="883997"/>
          </a:xfrm>
          <a:prstGeom prst="rect">
            <a:avLst/>
          </a:prstGeom>
        </p:spPr>
      </p:pic>
    </p:spTree>
    <p:extLst>
      <p:ext uri="{BB962C8B-B14F-4D97-AF65-F5344CB8AC3E}">
        <p14:creationId xmlns:p14="http://schemas.microsoft.com/office/powerpoint/2010/main" val="71724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#2</a:t>
            </a:r>
            <a:endParaRPr/>
          </a:p>
        </p:txBody>
      </p:sp>
      <p:sp>
        <p:nvSpPr>
          <p:cNvPr id="105" name="Google Shape;105;p6"/>
          <p:cNvSpPr/>
          <p:nvPr/>
        </p:nvSpPr>
        <p:spPr>
          <a:xfrm>
            <a:off x="340525" y="1088575"/>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We look at ways and means to make the Public Transportation more optimized.</a:t>
            </a:r>
          </a:p>
        </p:txBody>
      </p:sp>
      <p:sp>
        <p:nvSpPr>
          <p:cNvPr id="106" name="Google Shape;106;p6"/>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take various feedback from snowflake analysis regarding various amenities provided on transport</a:t>
            </a:r>
            <a:r>
              <a:rPr lang="en-IN" sz="1100" dirty="0"/>
              <a:t> .---</a:t>
            </a:r>
            <a:r>
              <a:rPr lang="en-IN" sz="1100" dirty="0">
                <a:highlight>
                  <a:srgbClr val="FFFF00"/>
                </a:highlight>
              </a:rPr>
              <a:t>already built</a:t>
            </a:r>
            <a:endParaRPr sz="1100" b="0" i="0" u="none" strike="noStrike" cap="none" dirty="0">
              <a:solidFill>
                <a:srgbClr val="000000"/>
              </a:solidFill>
              <a:latin typeface="Arial"/>
              <a:ea typeface="Arial"/>
              <a:cs typeface="Arial"/>
              <a:sym typeface="Arial"/>
            </a:endParaRPr>
          </a:p>
        </p:txBody>
      </p:sp>
      <p:sp>
        <p:nvSpPr>
          <p:cNvPr id="108" name="Google Shape;108;p6"/>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C6AE4CB-ED7F-85CC-26E0-6F1E08E96A15}"/>
              </a:ext>
            </a:extLst>
          </p:cNvPr>
          <p:cNvPicPr>
            <a:picLocks noChangeAspect="1"/>
          </p:cNvPicPr>
          <p:nvPr/>
        </p:nvPicPr>
        <p:blipFill>
          <a:blip r:embed="rId3"/>
          <a:stretch>
            <a:fillRect/>
          </a:stretch>
        </p:blipFill>
        <p:spPr>
          <a:xfrm>
            <a:off x="3755633" y="1721012"/>
            <a:ext cx="4388683" cy="589904"/>
          </a:xfrm>
          <a:prstGeom prst="rect">
            <a:avLst/>
          </a:prstGeom>
        </p:spPr>
      </p:pic>
      <p:pic>
        <p:nvPicPr>
          <p:cNvPr id="4" name="Picture 3">
            <a:extLst>
              <a:ext uri="{FF2B5EF4-FFF2-40B4-BE49-F238E27FC236}">
                <a16:creationId xmlns:a16="http://schemas.microsoft.com/office/drawing/2014/main" id="{E21EB441-3B86-1D22-EED4-5D9A718522A7}"/>
              </a:ext>
            </a:extLst>
          </p:cNvPr>
          <p:cNvPicPr>
            <a:picLocks noChangeAspect="1"/>
          </p:cNvPicPr>
          <p:nvPr/>
        </p:nvPicPr>
        <p:blipFill>
          <a:blip r:embed="rId4"/>
          <a:stretch>
            <a:fillRect/>
          </a:stretch>
        </p:blipFill>
        <p:spPr>
          <a:xfrm>
            <a:off x="5145176" y="3248722"/>
            <a:ext cx="3812969" cy="113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A62F404-5654-739E-FE39-DC7280210B7B}"/>
            </a:ext>
          </a:extLst>
        </p:cNvPr>
        <p:cNvGrpSpPr/>
        <p:nvPr/>
      </p:nvGrpSpPr>
      <p:grpSpPr>
        <a:xfrm>
          <a:off x="0" y="0"/>
          <a:ext cx="0" cy="0"/>
          <a:chOff x="0" y="0"/>
          <a:chExt cx="0" cy="0"/>
        </a:xfrm>
      </p:grpSpPr>
      <p:sp>
        <p:nvSpPr>
          <p:cNvPr id="104" name="Google Shape;104;p6">
            <a:extLst>
              <a:ext uri="{FF2B5EF4-FFF2-40B4-BE49-F238E27FC236}">
                <a16:creationId xmlns:a16="http://schemas.microsoft.com/office/drawing/2014/main" id="{E6FB4CD2-B643-6DA0-F472-45CD26089673}"/>
              </a:ext>
            </a:extLst>
          </p:cNvPr>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dirty="0"/>
              <a:t>Insight and Recommendations #3</a:t>
            </a:r>
            <a:endParaRPr dirty="0"/>
          </a:p>
        </p:txBody>
      </p:sp>
      <p:sp>
        <p:nvSpPr>
          <p:cNvPr id="105" name="Google Shape;105;p6">
            <a:extLst>
              <a:ext uri="{FF2B5EF4-FFF2-40B4-BE49-F238E27FC236}">
                <a16:creationId xmlns:a16="http://schemas.microsoft.com/office/drawing/2014/main" id="{1EE9F9CC-59B0-7EA4-EED2-3EB57D6C0D40}"/>
              </a:ext>
            </a:extLst>
          </p:cNvPr>
          <p:cNvSpPr/>
          <p:nvPr/>
        </p:nvSpPr>
        <p:spPr>
          <a:xfrm>
            <a:off x="457225" y="1088432"/>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use various means to analyse and forecast trends based on data available.</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provide various visualisations to Public to raise their awareness using libraries like plotly.</a:t>
            </a:r>
          </a:p>
          <a:p>
            <a:pPr marL="0" marR="0" lvl="0" indent="0" algn="just" rtl="0">
              <a:lnSpc>
                <a:spcPct val="115000"/>
              </a:lnSpc>
              <a:spcBef>
                <a:spcPts val="0"/>
              </a:spcBef>
              <a:spcAft>
                <a:spcPts val="0"/>
              </a:spcAft>
              <a:buClr>
                <a:srgbClr val="000000"/>
              </a:buClr>
              <a:buSzPts val="1100"/>
              <a:buFont typeface="Arial"/>
              <a:buNone/>
            </a:pPr>
            <a:endParaRPr lang="en" sz="1100" dirty="0">
              <a:highlight>
                <a:srgbClr val="FFFF00"/>
              </a:highlight>
            </a:endParaRPr>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highlight>
                  <a:srgbClr val="FFFF00"/>
                </a:highlight>
                <a:latin typeface="Arial"/>
                <a:ea typeface="Arial"/>
                <a:cs typeface="Arial"/>
                <a:sym typeface="Arial"/>
              </a:rPr>
              <a:t>We recommend new policies based on this to improve profits and public experience.</a:t>
            </a:r>
            <a:endParaRPr sz="1100" b="0" i="0" u="none" strike="noStrike" cap="none" dirty="0">
              <a:solidFill>
                <a:srgbClr val="000000"/>
              </a:solidFill>
              <a:highlight>
                <a:srgbClr val="FFFF00"/>
              </a:highlight>
              <a:latin typeface="Arial"/>
              <a:ea typeface="Arial"/>
              <a:cs typeface="Arial"/>
              <a:sym typeface="Arial"/>
            </a:endParaRPr>
          </a:p>
        </p:txBody>
      </p:sp>
      <p:sp>
        <p:nvSpPr>
          <p:cNvPr id="106" name="Google Shape;106;p6">
            <a:extLst>
              <a:ext uri="{FF2B5EF4-FFF2-40B4-BE49-F238E27FC236}">
                <a16:creationId xmlns:a16="http://schemas.microsoft.com/office/drawing/2014/main" id="{61EC05DE-48EF-7EC1-DD85-8443FFA8401E}"/>
              </a:ext>
            </a:extLst>
          </p:cNvPr>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a:extLst>
              <a:ext uri="{FF2B5EF4-FFF2-40B4-BE49-F238E27FC236}">
                <a16:creationId xmlns:a16="http://schemas.microsoft.com/office/drawing/2014/main" id="{A514FAFD-FBBE-99CA-CAA3-2AA85B809295}"/>
              </a:ext>
            </a:extLst>
          </p:cNvPr>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08" name="Google Shape;108;p6">
            <a:extLst>
              <a:ext uri="{FF2B5EF4-FFF2-40B4-BE49-F238E27FC236}">
                <a16:creationId xmlns:a16="http://schemas.microsoft.com/office/drawing/2014/main" id="{4172AB25-1143-E510-5705-602FFDA628FC}"/>
              </a:ext>
            </a:extLst>
          </p:cNvPr>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B11CB419-FC63-5F2F-96F9-94F96DC7597F}"/>
              </a:ext>
            </a:extLst>
          </p:cNvPr>
          <p:cNvPicPr>
            <a:picLocks noChangeAspect="1"/>
          </p:cNvPicPr>
          <p:nvPr/>
        </p:nvPicPr>
        <p:blipFill>
          <a:blip r:embed="rId3"/>
          <a:stretch>
            <a:fillRect/>
          </a:stretch>
        </p:blipFill>
        <p:spPr>
          <a:xfrm>
            <a:off x="5218772" y="1445675"/>
            <a:ext cx="2929851" cy="1951471"/>
          </a:xfrm>
          <a:prstGeom prst="rect">
            <a:avLst/>
          </a:prstGeom>
        </p:spPr>
      </p:pic>
      <p:pic>
        <p:nvPicPr>
          <p:cNvPr id="10" name="Picture 9">
            <a:extLst>
              <a:ext uri="{FF2B5EF4-FFF2-40B4-BE49-F238E27FC236}">
                <a16:creationId xmlns:a16="http://schemas.microsoft.com/office/drawing/2014/main" id="{9DA3B7B4-D91A-78DF-3795-CF8BAAAAD575}"/>
              </a:ext>
            </a:extLst>
          </p:cNvPr>
          <p:cNvPicPr>
            <a:picLocks noChangeAspect="1"/>
          </p:cNvPicPr>
          <p:nvPr/>
        </p:nvPicPr>
        <p:blipFill>
          <a:blip r:embed="rId4"/>
          <a:stretch>
            <a:fillRect/>
          </a:stretch>
        </p:blipFill>
        <p:spPr>
          <a:xfrm>
            <a:off x="3352267" y="1647918"/>
            <a:ext cx="1562235" cy="662997"/>
          </a:xfrm>
          <a:prstGeom prst="rect">
            <a:avLst/>
          </a:prstGeom>
        </p:spPr>
      </p:pic>
      <p:pic>
        <p:nvPicPr>
          <p:cNvPr id="2" name="Picture 1">
            <a:extLst>
              <a:ext uri="{FF2B5EF4-FFF2-40B4-BE49-F238E27FC236}">
                <a16:creationId xmlns:a16="http://schemas.microsoft.com/office/drawing/2014/main" id="{F60B5D2A-CBB9-D801-DBC6-241195E58E24}"/>
              </a:ext>
            </a:extLst>
          </p:cNvPr>
          <p:cNvPicPr>
            <a:picLocks noChangeAspect="1"/>
          </p:cNvPicPr>
          <p:nvPr/>
        </p:nvPicPr>
        <p:blipFill>
          <a:blip r:embed="rId5"/>
          <a:stretch>
            <a:fillRect/>
          </a:stretch>
        </p:blipFill>
        <p:spPr>
          <a:xfrm>
            <a:off x="5152948" y="3466429"/>
            <a:ext cx="1820379" cy="764747"/>
          </a:xfrm>
          <a:prstGeom prst="rect">
            <a:avLst/>
          </a:prstGeom>
        </p:spPr>
      </p:pic>
      <p:pic>
        <p:nvPicPr>
          <p:cNvPr id="3" name="Picture 2">
            <a:extLst>
              <a:ext uri="{FF2B5EF4-FFF2-40B4-BE49-F238E27FC236}">
                <a16:creationId xmlns:a16="http://schemas.microsoft.com/office/drawing/2014/main" id="{C3A050E4-9180-EE28-215F-E3526648CCF5}"/>
              </a:ext>
            </a:extLst>
          </p:cNvPr>
          <p:cNvPicPr>
            <a:picLocks noChangeAspect="1"/>
          </p:cNvPicPr>
          <p:nvPr/>
        </p:nvPicPr>
        <p:blipFill>
          <a:blip r:embed="rId6"/>
          <a:stretch>
            <a:fillRect/>
          </a:stretch>
        </p:blipFill>
        <p:spPr>
          <a:xfrm>
            <a:off x="3524241" y="3209097"/>
            <a:ext cx="1303310" cy="399846"/>
          </a:xfrm>
          <a:prstGeom prst="rect">
            <a:avLst/>
          </a:prstGeom>
        </p:spPr>
      </p:pic>
    </p:spTree>
    <p:extLst>
      <p:ext uri="{BB962C8B-B14F-4D97-AF65-F5344CB8AC3E}">
        <p14:creationId xmlns:p14="http://schemas.microsoft.com/office/powerpoint/2010/main" val="85467555"/>
      </p:ext>
    </p:extLst>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468</Words>
  <Application>Microsoft Office PowerPoint</Application>
  <PresentationFormat>On-screen Show (16:9)</PresentationFormat>
  <Paragraphs>59</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Black</vt:lpstr>
      <vt:lpstr>Montserrat</vt:lpstr>
      <vt:lpstr>Arial</vt:lpstr>
      <vt:lpstr>Snowflake Corporate 2024</vt:lpstr>
      <vt:lpstr>Using AI and Data to Improve sustainability of Public Transport by making it more profitable and optimised</vt:lpstr>
      <vt:lpstr>PowerPoint Presentation</vt:lpstr>
      <vt:lpstr>PowerPoint Presentation</vt:lpstr>
      <vt:lpstr>PowerPoint Presentation</vt:lpstr>
      <vt:lpstr>Insight and Recommendations #1</vt:lpstr>
      <vt:lpstr>PowerPoint Presentation</vt:lpstr>
      <vt:lpstr>PowerPoint Presentation</vt:lpstr>
      <vt:lpstr>Insight and Recommendations #2</vt:lpstr>
      <vt:lpstr>Insight and Recommendations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Dell</cp:lastModifiedBy>
  <cp:revision>29</cp:revision>
  <dcterms:modified xsi:type="dcterms:W3CDTF">2024-10-25T16:21:44Z</dcterms:modified>
</cp:coreProperties>
</file>