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63" r:id="rId2"/>
    <p:sldId id="265" r:id="rId3"/>
    <p:sldId id="284" r:id="rId4"/>
    <p:sldId id="285" r:id="rId5"/>
    <p:sldId id="260" r:id="rId6"/>
    <p:sldId id="287" r:id="rId7"/>
    <p:sldId id="288" r:id="rId8"/>
    <p:sldId id="261" r:id="rId9"/>
    <p:sldId id="286" r:id="rId10"/>
    <p:sldId id="264" r:id="rId11"/>
    <p:sldId id="262" r:id="rId12"/>
  </p:sldIdLst>
  <p:sldSz cx="9144000" cy="5143500" type="screen16x9"/>
  <p:notesSz cx="6858000" cy="9144000"/>
  <p:embeddedFontLst>
    <p:embeddedFont>
      <p:font typeface="Arial Black" panose="020B0A04020102020204" pitchFamily="34" charset="0"/>
      <p:regular r:id="rId14"/>
      <p:bold r:id="rId15"/>
    </p:embeddedFon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EeApkBRQR+hZkAiCuLd7ov7yl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FE1D383-4CEE-2343-7C9B-56A0FD774C23}"/>
            </a:ext>
          </a:extLst>
        </p:cNvPr>
        <p:cNvGrpSpPr/>
        <p:nvPr/>
      </p:nvGrpSpPr>
      <p:grpSpPr>
        <a:xfrm>
          <a:off x="0" y="0"/>
          <a:ext cx="0" cy="0"/>
          <a:chOff x="0" y="0"/>
          <a:chExt cx="0" cy="0"/>
        </a:xfrm>
      </p:grpSpPr>
      <p:sp>
        <p:nvSpPr>
          <p:cNvPr id="101" name="Google Shape;101;p6:notes">
            <a:extLst>
              <a:ext uri="{FF2B5EF4-FFF2-40B4-BE49-F238E27FC236}">
                <a16:creationId xmlns:a16="http://schemas.microsoft.com/office/drawing/2014/main" id="{DA69037B-A29F-653E-D2B5-6836D5DADD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a:extLst>
              <a:ext uri="{FF2B5EF4-FFF2-40B4-BE49-F238E27FC236}">
                <a16:creationId xmlns:a16="http://schemas.microsoft.com/office/drawing/2014/main" id="{7543D27C-15ED-BF51-23A2-56E34F96B8F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35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01">
  <p:cSld name="Data Cloud_1_1">
    <p:bg>
      <p:bgPr>
        <a:solidFill>
          <a:schemeClr val="accent1"/>
        </a:solidFill>
        <a:effectLst/>
      </p:bgPr>
    </p:bg>
    <p:spTree>
      <p:nvGrpSpPr>
        <p:cNvPr id="1" name="Shape 18"/>
        <p:cNvGrpSpPr/>
        <p:nvPr/>
      </p:nvGrpSpPr>
      <p:grpSpPr>
        <a:xfrm>
          <a:off x="0" y="0"/>
          <a:ext cx="0" cy="0"/>
          <a:chOff x="0" y="0"/>
          <a:chExt cx="0" cy="0"/>
        </a:xfrm>
      </p:grpSpPr>
      <p:grpSp>
        <p:nvGrpSpPr>
          <p:cNvPr id="19" name="Google Shape;19;p10"/>
          <p:cNvGrpSpPr/>
          <p:nvPr/>
        </p:nvGrpSpPr>
        <p:grpSpPr>
          <a:xfrm>
            <a:off x="-10" y="3770439"/>
            <a:ext cx="9143997" cy="1371564"/>
            <a:chOff x="-10" y="3735321"/>
            <a:chExt cx="9139427" cy="1408177"/>
          </a:xfrm>
        </p:grpSpPr>
        <p:pic>
          <p:nvPicPr>
            <p:cNvPr id="20" name="Google Shape;20;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1" name="Google Shape;21;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2" name="Google Shape;22;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grpSp>
        <p:nvGrpSpPr>
          <p:cNvPr id="23" name="Google Shape;23;p10"/>
          <p:cNvGrpSpPr/>
          <p:nvPr/>
        </p:nvGrpSpPr>
        <p:grpSpPr>
          <a:xfrm>
            <a:off x="-10" y="3770439"/>
            <a:ext cx="9143997" cy="1371564"/>
            <a:chOff x="-10" y="3735321"/>
            <a:chExt cx="9139427" cy="1408177"/>
          </a:xfrm>
        </p:grpSpPr>
        <p:pic>
          <p:nvPicPr>
            <p:cNvPr id="24" name="Google Shape;24;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5" name="Google Shape;25;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6" name="Google Shape;26;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
        <p:nvSpPr>
          <p:cNvPr id="27" name="Google Shape;27;p10"/>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28" name="Google Shape;28;p10"/>
          <p:cNvSpPr txBox="1">
            <a:spLocks noGrp="1"/>
          </p:cNvSpPr>
          <p:nvPr>
            <p:ph type="title"/>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29" name="Google Shape;29;p10"/>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30" name="Google Shape;30;p10"/>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31" name="Google Shape;31;p10"/>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i="0" u="none" strike="noStrike" cap="none">
                <a:solidFill>
                  <a:schemeClr val="dk1"/>
                </a:solidFill>
              </a:defRPr>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footer only) 2">
  <p:cSld name="Blank (footer only) 2">
    <p:bg>
      <p:bgPr>
        <a:solidFill>
          <a:schemeClr val="lt1"/>
        </a:solid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11"/>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5" name="Google Shape;35;p11"/>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2023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footer only)">
  <p:cSld name="Data Cloud_1">
    <p:spTree>
      <p:nvGrpSpPr>
        <p:cNvPr id="1" name="Shape 36"/>
        <p:cNvGrpSpPr/>
        <p:nvPr/>
      </p:nvGrpSpPr>
      <p:grpSpPr>
        <a:xfrm>
          <a:off x="0" y="0"/>
          <a:ext cx="0" cy="0"/>
          <a:chOff x="0" y="0"/>
          <a:chExt cx="0" cy="0"/>
        </a:xfrm>
      </p:grpSpPr>
      <p:sp>
        <p:nvSpPr>
          <p:cNvPr id="37" name="Google Shape;37;p12"/>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12"/>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 name="Google Shape;39;p12"/>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2024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02">
  <p:cSld name="Thank You_1">
    <p:bg>
      <p:bgPr>
        <a:solidFill>
          <a:schemeClr val="accent1"/>
        </a:solidFill>
        <a:effectLst/>
      </p:bgPr>
    </p:bg>
    <p:spTree>
      <p:nvGrpSpPr>
        <p:cNvPr id="1" name="Shape 40"/>
        <p:cNvGrpSpPr/>
        <p:nvPr/>
      </p:nvGrpSpPr>
      <p:grpSpPr>
        <a:xfrm>
          <a:off x="0" y="0"/>
          <a:ext cx="0" cy="0"/>
          <a:chOff x="0" y="0"/>
          <a:chExt cx="0" cy="0"/>
        </a:xfrm>
      </p:grpSpPr>
      <p:sp>
        <p:nvSpPr>
          <p:cNvPr id="41" name="Google Shape;41;p13"/>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42" name="Google Shape;42;p13"/>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
        <p:nvSpPr>
          <p:cNvPr id="43" name="Google Shape;43;p13"/>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grpSp>
        <p:nvGrpSpPr>
          <p:cNvPr id="44" name="Google Shape;44;p13"/>
          <p:cNvGrpSpPr/>
          <p:nvPr/>
        </p:nvGrpSpPr>
        <p:grpSpPr>
          <a:xfrm>
            <a:off x="-10" y="3770439"/>
            <a:ext cx="9143997" cy="1371564"/>
            <a:chOff x="-10" y="3735321"/>
            <a:chExt cx="9139427" cy="1408177"/>
          </a:xfrm>
        </p:grpSpPr>
        <p:pic>
          <p:nvPicPr>
            <p:cNvPr id="45" name="Google Shape;45;p13"/>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46" name="Google Shape;46;p13"/>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47" name="Google Shape;47;p13"/>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02">
  <p:cSld name="Data Cloud_1_1_3_2">
    <p:bg>
      <p:bgPr>
        <a:solidFill>
          <a:schemeClr val="accent1"/>
        </a:solidFill>
        <a:effectLst/>
      </p:bgPr>
    </p:bg>
    <p:spTree>
      <p:nvGrpSpPr>
        <p:cNvPr id="1" name="Shape 48"/>
        <p:cNvGrpSpPr/>
        <p:nvPr/>
      </p:nvGrpSpPr>
      <p:grpSpPr>
        <a:xfrm>
          <a:off x="0" y="0"/>
          <a:ext cx="0" cy="0"/>
          <a:chOff x="0" y="0"/>
          <a:chExt cx="0" cy="0"/>
        </a:xfrm>
      </p:grpSpPr>
      <p:grpSp>
        <p:nvGrpSpPr>
          <p:cNvPr id="49" name="Google Shape;49;p14"/>
          <p:cNvGrpSpPr/>
          <p:nvPr/>
        </p:nvGrpSpPr>
        <p:grpSpPr>
          <a:xfrm>
            <a:off x="-2" y="2914850"/>
            <a:ext cx="9143627" cy="2228425"/>
            <a:chOff x="-834856" y="2711517"/>
            <a:chExt cx="9978858" cy="2431981"/>
          </a:xfrm>
        </p:grpSpPr>
        <p:pic>
          <p:nvPicPr>
            <p:cNvPr id="50" name="Google Shape;50;p14"/>
            <p:cNvPicPr preferRelativeResize="0"/>
            <p:nvPr/>
          </p:nvPicPr>
          <p:blipFill rotWithShape="1">
            <a:blip r:embed="rId2">
              <a:alphaModFix amt="85000"/>
            </a:blip>
            <a:srcRect l="45992" t="24707" b="30781"/>
            <a:stretch/>
          </p:blipFill>
          <p:spPr>
            <a:xfrm>
              <a:off x="-834856" y="2711517"/>
              <a:ext cx="3540541" cy="2431980"/>
            </a:xfrm>
            <a:prstGeom prst="rect">
              <a:avLst/>
            </a:prstGeom>
            <a:noFill/>
            <a:ln>
              <a:noFill/>
            </a:ln>
          </p:spPr>
        </p:pic>
        <p:pic>
          <p:nvPicPr>
            <p:cNvPr id="51" name="Google Shape;51;p14"/>
            <p:cNvPicPr preferRelativeResize="0"/>
            <p:nvPr/>
          </p:nvPicPr>
          <p:blipFill rotWithShape="1">
            <a:blip r:embed="rId3">
              <a:alphaModFix amt="85000"/>
            </a:blip>
            <a:srcRect t="25270" r="1930" b="30786"/>
            <a:stretch/>
          </p:blipFill>
          <p:spPr>
            <a:xfrm>
              <a:off x="2715550" y="2742300"/>
              <a:ext cx="6428452" cy="2401198"/>
            </a:xfrm>
            <a:prstGeom prst="rect">
              <a:avLst/>
            </a:prstGeom>
            <a:noFill/>
            <a:ln>
              <a:noFill/>
            </a:ln>
          </p:spPr>
        </p:pic>
      </p:grpSp>
      <p:sp>
        <p:nvSpPr>
          <p:cNvPr id="52" name="Google Shape;52;p14"/>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53" name="Google Shape;53;p14"/>
          <p:cNvSpPr txBox="1">
            <a:spLocks noGrp="1"/>
          </p:cNvSpPr>
          <p:nvPr>
            <p:ph type="title"/>
          </p:nvPr>
        </p:nvSpPr>
        <p:spPr>
          <a:xfrm>
            <a:off x="366600" y="1188725"/>
            <a:ext cx="74034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
        <p:nvSpPr>
          <p:cNvPr id="54" name="Google Shape;54;p14"/>
          <p:cNvSpPr txBox="1">
            <a:spLocks noGrp="1"/>
          </p:cNvSpPr>
          <p:nvPr>
            <p:ph type="title" idx="2"/>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5" name="Google Shape;55;p14"/>
          <p:cNvSpPr txBox="1">
            <a:spLocks noGrp="1"/>
          </p:cNvSpPr>
          <p:nvPr>
            <p:ph type="title" idx="3"/>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6" name="Google Shape;56;p14"/>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 You 01">
  <p:cSld name="Thank You">
    <p:bg>
      <p:bgPr>
        <a:solidFill>
          <a:schemeClr val="accent1"/>
        </a:solidFill>
        <a:effectLst/>
      </p:bgPr>
    </p:bg>
    <p:spTree>
      <p:nvGrpSpPr>
        <p:cNvPr id="1" name="Shape 57"/>
        <p:cNvGrpSpPr/>
        <p:nvPr/>
      </p:nvGrpSpPr>
      <p:grpSpPr>
        <a:xfrm>
          <a:off x="0" y="0"/>
          <a:ext cx="0" cy="0"/>
          <a:chOff x="0" y="0"/>
          <a:chExt cx="0" cy="0"/>
        </a:xfrm>
      </p:grpSpPr>
      <p:sp>
        <p:nvSpPr>
          <p:cNvPr id="58" name="Google Shape;58;p15"/>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59" name="Google Shape;59;p15"/>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sp>
        <p:nvSpPr>
          <p:cNvPr id="60" name="Google Shape;60;p15"/>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66550" y="274323"/>
            <a:ext cx="8348400" cy="366000"/>
          </a:xfrm>
          <a:prstGeom prst="rect">
            <a:avLst/>
          </a:prstGeom>
          <a:noFill/>
          <a:ln>
            <a:noFill/>
          </a:ln>
        </p:spPr>
        <p:txBody>
          <a:bodyPr spcFirstLastPara="1" wrap="square" lIns="91425" tIns="91425" rIns="91425" bIns="91425" anchor="t" anchorCtr="0">
            <a:spAutoFit/>
          </a:bodyPr>
          <a:lstStyle>
            <a:lvl1pPr marR="0" lvl="0" algn="l" rtl="0">
              <a:lnSpc>
                <a:spcPct val="85000"/>
              </a:lnSpc>
              <a:spcBef>
                <a:spcPts val="0"/>
              </a:spcBef>
              <a:spcAft>
                <a:spcPts val="0"/>
              </a:spcAft>
              <a:buClr>
                <a:schemeClr val="dk1"/>
              </a:buClr>
              <a:buSzPts val="2600"/>
              <a:buFont typeface="Arial"/>
              <a:buNone/>
              <a:defRPr sz="2600" b="1" i="0" u="none" strike="noStrike" cap="none">
                <a:solidFill>
                  <a:schemeClr val="dk1"/>
                </a:solidFill>
                <a:latin typeface="Arial"/>
                <a:ea typeface="Arial"/>
                <a:cs typeface="Arial"/>
                <a:sym typeface="Arial"/>
              </a:defRPr>
            </a:lvl1pPr>
            <a:lvl2pPr marR="0" lvl="1"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2pPr>
            <a:lvl3pPr marR="0" lvl="2"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3pPr>
            <a:lvl4pPr marR="0" lvl="3"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4pPr>
            <a:lvl5pPr marR="0" lvl="4"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5pPr>
            <a:lvl6pPr marR="0" lvl="5"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6pPr>
            <a:lvl7pPr marR="0" lvl="6"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7pPr>
            <a:lvl8pPr marR="0" lvl="7"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8pPr>
            <a:lvl9pPr marR="0" lvl="8" algn="l" rtl="0">
              <a:lnSpc>
                <a:spcPct val="85000"/>
              </a:lnSpc>
              <a:spcBef>
                <a:spcPts val="1000"/>
              </a:spcBef>
              <a:spcAft>
                <a:spcPts val="1000"/>
              </a:spcAft>
              <a:buClr>
                <a:srgbClr val="000000"/>
              </a:buClr>
              <a:buSzPts val="1400"/>
              <a:buFont typeface="Arial"/>
              <a:buNone/>
              <a:defRPr sz="1800" b="1"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65750" y="1280150"/>
            <a:ext cx="8320200" cy="3406200"/>
          </a:xfrm>
          <a:prstGeom prst="rect">
            <a:avLst/>
          </a:prstGeom>
          <a:noFill/>
          <a:ln>
            <a:noFill/>
          </a:ln>
        </p:spPr>
        <p:txBody>
          <a:bodyPr spcFirstLastPara="1" wrap="square" lIns="91425" tIns="91425" rIns="91425" bIns="91425" anchor="t" anchorCtr="0">
            <a:spAutoFit/>
          </a:bodyPr>
          <a:lstStyle>
            <a:lvl1pPr marL="457200" marR="0" lvl="0" indent="-342900" algn="l" rtl="0">
              <a:lnSpc>
                <a:spcPct val="115000"/>
              </a:lnSpc>
              <a:spcBef>
                <a:spcPts val="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1pPr>
            <a:lvl2pPr marL="914400" marR="0" lvl="1" indent="-342900" algn="l" rtl="0">
              <a:lnSpc>
                <a:spcPct val="115000"/>
              </a:lnSpc>
              <a:spcBef>
                <a:spcPts val="100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2pPr>
            <a:lvl3pPr marL="1371600" marR="0" lvl="2"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3pPr>
            <a:lvl4pPr marL="1828800" marR="0" lvl="3"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4pPr>
            <a:lvl5pPr marL="2286000" marR="0" lvl="4"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5pPr>
            <a:lvl6pPr marL="2743200" marR="0" lvl="5"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6pPr>
            <a:lvl7pPr marL="3200400" marR="0" lvl="6"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7pPr>
            <a:lvl8pPr marL="3657600" marR="0" lvl="7"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8pPr>
            <a:lvl9pPr marL="4114800" marR="0" lvl="8" indent="-317500" algn="l" rtl="0">
              <a:lnSpc>
                <a:spcPct val="115000"/>
              </a:lnSpc>
              <a:spcBef>
                <a:spcPts val="1000"/>
              </a:spcBef>
              <a:spcAft>
                <a:spcPts val="1000"/>
              </a:spcAft>
              <a:buClr>
                <a:schemeClr val="accent1"/>
              </a:buClr>
              <a:buSzPts val="1400"/>
              <a:buFont typeface="Arial"/>
              <a:buChar char="•"/>
              <a:defRPr sz="1400" b="0" i="0" u="none" strike="noStrike" cap="none">
                <a:solidFill>
                  <a:srgbClr val="5B5B5B"/>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8"/>
          <p:cNvSpPr txBox="1"/>
          <p:nvPr/>
        </p:nvSpPr>
        <p:spPr>
          <a:xfrm>
            <a:off x="3837300" y="-655600"/>
            <a:ext cx="5306700" cy="1686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C8C8C8"/>
                </a:solidFill>
                <a:latin typeface="Arial"/>
                <a:ea typeface="Arial"/>
                <a:cs typeface="Arial"/>
                <a:sym typeface="Arial"/>
              </a:rPr>
              <a:t>SNOWFLAKE CORPORATE GOOGLE SLIDES THEME 2024 v1.1</a:t>
            </a:r>
            <a:endParaRPr sz="800" b="0" i="0" u="none" strike="noStrike" cap="none">
              <a:solidFill>
                <a:srgbClr val="C8C8C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403">
          <p15:clr>
            <a:srgbClr val="F26B43"/>
          </p15:clr>
        </p15:guide>
        <p15:guide id="3" orient="horz" pos="1620">
          <p15:clr>
            <a:srgbClr val="EA4335"/>
          </p15:clr>
        </p15:guide>
        <p15:guide id="4" orient="horz" pos="2952">
          <p15:clr>
            <a:srgbClr val="F26B43"/>
          </p15:clr>
        </p15:guide>
        <p15:guide id="5" pos="288">
          <p15:clr>
            <a:srgbClr val="EA4335"/>
          </p15:clr>
        </p15:guide>
        <p15:guide id="6" pos="547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66600" y="3160437"/>
            <a:ext cx="6034200" cy="651621"/>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chemeClr val="dk1"/>
              </a:buClr>
              <a:buSzPts val="1800"/>
              <a:buNone/>
            </a:pPr>
            <a:r>
              <a:rPr lang="en" dirty="0"/>
              <a:t>Using AI and Data to Improve sustainability of Public Transport by making it more profitable and optimised</a:t>
            </a:r>
            <a:endParaRPr dirty="0"/>
          </a:p>
        </p:txBody>
      </p:sp>
      <p:sp>
        <p:nvSpPr>
          <p:cNvPr id="79" name="Google Shape;79;p3"/>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dk1"/>
              </a:buClr>
              <a:buSzPts val="1400"/>
              <a:buNone/>
            </a:pPr>
            <a:r>
              <a:rPr lang="en" dirty="0"/>
              <a:t>Name:Mrinal Prakash Desai</a:t>
            </a:r>
            <a:br>
              <a:rPr lang="en" dirty="0"/>
            </a:br>
            <a:r>
              <a:rPr lang="en" dirty="0"/>
              <a:t>Company:VERTIV</a:t>
            </a:r>
            <a:br>
              <a:rPr lang="en" dirty="0"/>
            </a:br>
            <a:r>
              <a:rPr lang="en" dirty="0"/>
              <a:t>EMAIL:mrinal.datsci@gmail.com              Ph:8177858692/9766129357</a:t>
            </a:r>
            <a:endParaRPr dirty="0"/>
          </a:p>
        </p:txBody>
      </p:sp>
      <p:sp>
        <p:nvSpPr>
          <p:cNvPr id="80" name="Google Shape;80;p3"/>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p>
            <a:pPr marL="0" marR="0" lvl="0" indent="0" algn="l" rtl="0">
              <a:lnSpc>
                <a:spcPct val="85000"/>
              </a:lnSpc>
              <a:spcBef>
                <a:spcPts val="0"/>
              </a:spcBef>
              <a:spcAft>
                <a:spcPts val="0"/>
              </a:spcAft>
              <a:buClr>
                <a:schemeClr val="dk1"/>
              </a:buClr>
              <a:buSzPts val="4400"/>
              <a:buNone/>
            </a:pPr>
            <a:r>
              <a:rPr lang="en" dirty="0"/>
              <a:t>INFRASTRUCTURE </a:t>
            </a:r>
            <a:r>
              <a:rPr lang="en" sz="1800" dirty="0"/>
              <a:t>USE CASE:C (Public Transport)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7;p6">
            <a:extLst>
              <a:ext uri="{FF2B5EF4-FFF2-40B4-BE49-F238E27FC236}">
                <a16:creationId xmlns:a16="http://schemas.microsoft.com/office/drawing/2014/main" id="{3D8AA426-BF38-F16B-C735-4897357091BA}"/>
              </a:ext>
            </a:extLst>
          </p:cNvPr>
          <p:cNvSpPr/>
          <p:nvPr/>
        </p:nvSpPr>
        <p:spPr>
          <a:xfrm>
            <a:off x="605481" y="821728"/>
            <a:ext cx="8283644" cy="3852164"/>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3" name="Google Shape;108;p6">
            <a:extLst>
              <a:ext uri="{FF2B5EF4-FFF2-40B4-BE49-F238E27FC236}">
                <a16:creationId xmlns:a16="http://schemas.microsoft.com/office/drawing/2014/main" id="{B552027C-2103-9939-4892-D0F3D5EA62A9}"/>
              </a:ext>
            </a:extLst>
          </p:cNvPr>
          <p:cNvSpPr/>
          <p:nvPr/>
        </p:nvSpPr>
        <p:spPr>
          <a:xfrm>
            <a:off x="2476855" y="290388"/>
            <a:ext cx="4800644" cy="53134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dirty="0"/>
              <a:t>Dataset</a:t>
            </a:r>
            <a:endParaRPr sz="1400" b="1"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CC65595B-754E-7BD0-F2A3-B44D63A2D4BF}"/>
              </a:ext>
            </a:extLst>
          </p:cNvPr>
          <p:cNvPicPr>
            <a:picLocks noChangeAspect="1"/>
          </p:cNvPicPr>
          <p:nvPr/>
        </p:nvPicPr>
        <p:blipFill>
          <a:blip r:embed="rId2"/>
          <a:stretch>
            <a:fillRect/>
          </a:stretch>
        </p:blipFill>
        <p:spPr>
          <a:xfrm>
            <a:off x="1002829" y="1361953"/>
            <a:ext cx="1108995" cy="295732"/>
          </a:xfrm>
          <a:prstGeom prst="rect">
            <a:avLst/>
          </a:prstGeom>
        </p:spPr>
      </p:pic>
      <p:pic>
        <p:nvPicPr>
          <p:cNvPr id="8" name="Picture 7">
            <a:extLst>
              <a:ext uri="{FF2B5EF4-FFF2-40B4-BE49-F238E27FC236}">
                <a16:creationId xmlns:a16="http://schemas.microsoft.com/office/drawing/2014/main" id="{4E70F97F-4B32-B159-1ACC-4FF11C8912A6}"/>
              </a:ext>
            </a:extLst>
          </p:cNvPr>
          <p:cNvPicPr>
            <a:picLocks noChangeAspect="1"/>
          </p:cNvPicPr>
          <p:nvPr/>
        </p:nvPicPr>
        <p:blipFill>
          <a:blip r:embed="rId3"/>
          <a:stretch>
            <a:fillRect/>
          </a:stretch>
        </p:blipFill>
        <p:spPr>
          <a:xfrm>
            <a:off x="1114313" y="2122820"/>
            <a:ext cx="1633228" cy="747679"/>
          </a:xfrm>
          <a:prstGeom prst="rect">
            <a:avLst/>
          </a:prstGeom>
        </p:spPr>
      </p:pic>
      <p:pic>
        <p:nvPicPr>
          <p:cNvPr id="5" name="Picture 4">
            <a:extLst>
              <a:ext uri="{FF2B5EF4-FFF2-40B4-BE49-F238E27FC236}">
                <a16:creationId xmlns:a16="http://schemas.microsoft.com/office/drawing/2014/main" id="{E2FCAD13-C579-01AF-F64B-A629C27E361A}"/>
              </a:ext>
            </a:extLst>
          </p:cNvPr>
          <p:cNvPicPr>
            <a:picLocks noChangeAspect="1"/>
          </p:cNvPicPr>
          <p:nvPr/>
        </p:nvPicPr>
        <p:blipFill>
          <a:blip r:embed="rId4"/>
          <a:stretch>
            <a:fillRect/>
          </a:stretch>
        </p:blipFill>
        <p:spPr>
          <a:xfrm>
            <a:off x="3136436" y="1251785"/>
            <a:ext cx="2155688" cy="1244874"/>
          </a:xfrm>
          <a:prstGeom prst="rect">
            <a:avLst/>
          </a:prstGeom>
        </p:spPr>
      </p:pic>
      <p:pic>
        <p:nvPicPr>
          <p:cNvPr id="9" name="Picture 8">
            <a:extLst>
              <a:ext uri="{FF2B5EF4-FFF2-40B4-BE49-F238E27FC236}">
                <a16:creationId xmlns:a16="http://schemas.microsoft.com/office/drawing/2014/main" id="{34734192-B0BF-BEE6-7AB1-5756A685D4BF}"/>
              </a:ext>
            </a:extLst>
          </p:cNvPr>
          <p:cNvPicPr>
            <a:picLocks noChangeAspect="1"/>
          </p:cNvPicPr>
          <p:nvPr/>
        </p:nvPicPr>
        <p:blipFill>
          <a:blip r:embed="rId5"/>
          <a:stretch>
            <a:fillRect/>
          </a:stretch>
        </p:blipFill>
        <p:spPr>
          <a:xfrm>
            <a:off x="5570318" y="1103127"/>
            <a:ext cx="2459369" cy="1393532"/>
          </a:xfrm>
          <a:prstGeom prst="rect">
            <a:avLst/>
          </a:prstGeom>
        </p:spPr>
      </p:pic>
      <p:pic>
        <p:nvPicPr>
          <p:cNvPr id="10" name="Picture 9">
            <a:extLst>
              <a:ext uri="{FF2B5EF4-FFF2-40B4-BE49-F238E27FC236}">
                <a16:creationId xmlns:a16="http://schemas.microsoft.com/office/drawing/2014/main" id="{4D4941E9-4A82-DAF7-0203-54C03D1BC782}"/>
              </a:ext>
            </a:extLst>
          </p:cNvPr>
          <p:cNvPicPr>
            <a:picLocks noChangeAspect="1"/>
          </p:cNvPicPr>
          <p:nvPr/>
        </p:nvPicPr>
        <p:blipFill>
          <a:blip r:embed="rId6"/>
          <a:stretch>
            <a:fillRect/>
          </a:stretch>
        </p:blipFill>
        <p:spPr>
          <a:xfrm>
            <a:off x="5681019" y="2747810"/>
            <a:ext cx="2734254" cy="1450700"/>
          </a:xfrm>
          <a:prstGeom prst="rect">
            <a:avLst/>
          </a:prstGeom>
        </p:spPr>
      </p:pic>
    </p:spTree>
    <p:extLst>
      <p:ext uri="{BB962C8B-B14F-4D97-AF65-F5344CB8AC3E}">
        <p14:creationId xmlns:p14="http://schemas.microsoft.com/office/powerpoint/2010/main" val="385204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p>
            <a:pPr marL="0" lvl="0" indent="0" algn="l" rtl="0">
              <a:lnSpc>
                <a:spcPct val="75000"/>
              </a:lnSpc>
              <a:spcBef>
                <a:spcPts val="0"/>
              </a:spcBef>
              <a:spcAft>
                <a:spcPts val="0"/>
              </a:spcAft>
              <a:buSzPts val="5200"/>
              <a:buNone/>
            </a:pPr>
            <a:r>
              <a:rPr lang="en" sz="7300"/>
              <a:t>THANK</a:t>
            </a:r>
            <a:endParaRPr sz="7300"/>
          </a:p>
          <a:p>
            <a:pPr marL="0" lvl="0" indent="0" algn="l" rtl="0">
              <a:lnSpc>
                <a:spcPct val="75000"/>
              </a:lnSpc>
              <a:spcBef>
                <a:spcPts val="0"/>
              </a:spcBef>
              <a:spcAft>
                <a:spcPts val="0"/>
              </a:spcAft>
              <a:buSzPts val="5200"/>
              <a:buNone/>
            </a:pPr>
            <a:r>
              <a:rPr lang="en" sz="7300">
                <a:solidFill>
                  <a:schemeClr val="dk1"/>
                </a:solidFill>
              </a:rPr>
              <a:t>YOU</a:t>
            </a:r>
            <a:endParaRPr sz="7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4">
            <a:extLst>
              <a:ext uri="{FF2B5EF4-FFF2-40B4-BE49-F238E27FC236}">
                <a16:creationId xmlns:a16="http://schemas.microsoft.com/office/drawing/2014/main" id="{AD7022C3-D436-1923-3ED2-02287B28B06F}"/>
              </a:ext>
            </a:extLst>
          </p:cNvPr>
          <p:cNvSpPr/>
          <p:nvPr/>
        </p:nvSpPr>
        <p:spPr>
          <a:xfrm>
            <a:off x="246934" y="398746"/>
            <a:ext cx="8650132" cy="43460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a:p>
            <a:pPr algn="just">
              <a:lnSpc>
                <a:spcPct val="115000"/>
              </a:lnSpc>
              <a:buSzPts val="1100"/>
            </a:pPr>
            <a:r>
              <a:rPr lang="en" sz="1100" b="1" dirty="0"/>
              <a:t>Streamlit: Website Design and Deployment-</a:t>
            </a:r>
            <a:r>
              <a:rPr lang="en" sz="1100" dirty="0"/>
              <a:t>All the Web Pages Forms will be  deisigned in Streamlit. </a:t>
            </a:r>
            <a:r>
              <a:rPr lang="en-IN" sz="1100" dirty="0"/>
              <a:t>B</a:t>
            </a:r>
            <a:r>
              <a:rPr lang="en" sz="1100" dirty="0"/>
              <a:t>y using Various elements like Selectbox ,Multiselect, buttons etc. Different Visualisation Libraries have been used be used inside Steamlit. Pandas was used for data processing.</a:t>
            </a:r>
          </a:p>
          <a:p>
            <a:pPr algn="just">
              <a:lnSpc>
                <a:spcPct val="115000"/>
              </a:lnSpc>
              <a:buSzPts val="1100"/>
            </a:pPr>
            <a:r>
              <a:rPr lang="en" sz="1100" dirty="0"/>
              <a:t>Folium and geopandas wwas use to provide Maps .Website has been deployed on Steamlit Community Cloud.</a:t>
            </a:r>
          </a:p>
          <a:p>
            <a:pPr algn="just">
              <a:lnSpc>
                <a:spcPct val="115000"/>
              </a:lnSpc>
              <a:buSzPts val="1100"/>
            </a:pPr>
            <a:endParaRPr lang="en" sz="1100" dirty="0"/>
          </a:p>
          <a:p>
            <a:pPr algn="just">
              <a:lnSpc>
                <a:spcPct val="115000"/>
              </a:lnSpc>
              <a:buSzPts val="1100"/>
            </a:pPr>
            <a:endParaRPr lang="en" sz="1100" dirty="0"/>
          </a:p>
          <a:p>
            <a:pPr algn="just">
              <a:lnSpc>
                <a:spcPct val="115000"/>
              </a:lnSpc>
              <a:buSzPts val="1100"/>
            </a:pPr>
            <a:endParaRPr lang="en" sz="1100" dirty="0"/>
          </a:p>
          <a:p>
            <a:pPr algn="just">
              <a:lnSpc>
                <a:spcPct val="115000"/>
              </a:lnSpc>
              <a:buSzPts val="1100"/>
            </a:pPr>
            <a:endParaRPr lang="en" sz="1100" dirty="0"/>
          </a:p>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4" name="Google Shape;90;p4">
            <a:extLst>
              <a:ext uri="{FF2B5EF4-FFF2-40B4-BE49-F238E27FC236}">
                <a16:creationId xmlns:a16="http://schemas.microsoft.com/office/drawing/2014/main" id="{3AA07C7B-C6C5-0DC9-2895-5BFED422B727}"/>
              </a:ext>
            </a:extLst>
          </p:cNvPr>
          <p:cNvSpPr/>
          <p:nvPr/>
        </p:nvSpPr>
        <p:spPr>
          <a:xfrm>
            <a:off x="2542479" y="66908"/>
            <a:ext cx="4796572" cy="47578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Technologies Used-Streamlit</a:t>
            </a:r>
            <a:endParaRPr sz="1400" b="1" i="0" u="none" strike="noStrike" cap="none" dirty="0">
              <a:solidFill>
                <a:srgbClr val="000000"/>
              </a:solidFill>
              <a:latin typeface="Arial"/>
              <a:ea typeface="Arial"/>
              <a:cs typeface="Arial"/>
              <a:sym typeface="Arial"/>
            </a:endParaRPr>
          </a:p>
        </p:txBody>
      </p:sp>
      <p:pic>
        <p:nvPicPr>
          <p:cNvPr id="18" name="Picture 17">
            <a:extLst>
              <a:ext uri="{FF2B5EF4-FFF2-40B4-BE49-F238E27FC236}">
                <a16:creationId xmlns:a16="http://schemas.microsoft.com/office/drawing/2014/main" id="{0FA6A4FD-60AE-7E94-571C-9EF1A55D4FFE}"/>
              </a:ext>
            </a:extLst>
          </p:cNvPr>
          <p:cNvPicPr>
            <a:picLocks noChangeAspect="1"/>
          </p:cNvPicPr>
          <p:nvPr/>
        </p:nvPicPr>
        <p:blipFill>
          <a:blip r:embed="rId2"/>
          <a:stretch>
            <a:fillRect/>
          </a:stretch>
        </p:blipFill>
        <p:spPr>
          <a:xfrm>
            <a:off x="707313" y="829805"/>
            <a:ext cx="2786736" cy="936457"/>
          </a:xfrm>
          <a:prstGeom prst="rect">
            <a:avLst/>
          </a:prstGeom>
        </p:spPr>
      </p:pic>
      <p:pic>
        <p:nvPicPr>
          <p:cNvPr id="22" name="Picture 21">
            <a:extLst>
              <a:ext uri="{FF2B5EF4-FFF2-40B4-BE49-F238E27FC236}">
                <a16:creationId xmlns:a16="http://schemas.microsoft.com/office/drawing/2014/main" id="{BEC96673-5A4B-1E8A-C59B-C8F85D065303}"/>
              </a:ext>
            </a:extLst>
          </p:cNvPr>
          <p:cNvPicPr>
            <a:picLocks noChangeAspect="1"/>
          </p:cNvPicPr>
          <p:nvPr/>
        </p:nvPicPr>
        <p:blipFill>
          <a:blip r:embed="rId3"/>
          <a:stretch>
            <a:fillRect/>
          </a:stretch>
        </p:blipFill>
        <p:spPr>
          <a:xfrm>
            <a:off x="2902649" y="2680116"/>
            <a:ext cx="2843946" cy="1393628"/>
          </a:xfrm>
          <a:prstGeom prst="rect">
            <a:avLst/>
          </a:prstGeom>
        </p:spPr>
      </p:pic>
      <p:pic>
        <p:nvPicPr>
          <p:cNvPr id="5" name="Picture 4">
            <a:extLst>
              <a:ext uri="{FF2B5EF4-FFF2-40B4-BE49-F238E27FC236}">
                <a16:creationId xmlns:a16="http://schemas.microsoft.com/office/drawing/2014/main" id="{F94B3B57-1DF1-21DC-4418-8CA98AC1FFBA}"/>
              </a:ext>
            </a:extLst>
          </p:cNvPr>
          <p:cNvPicPr>
            <a:picLocks noChangeAspect="1"/>
          </p:cNvPicPr>
          <p:nvPr/>
        </p:nvPicPr>
        <p:blipFill>
          <a:blip r:embed="rId4"/>
          <a:stretch>
            <a:fillRect/>
          </a:stretch>
        </p:blipFill>
        <p:spPr>
          <a:xfrm>
            <a:off x="3828879" y="640581"/>
            <a:ext cx="1025619" cy="977815"/>
          </a:xfrm>
          <a:prstGeom prst="rect">
            <a:avLst/>
          </a:prstGeom>
        </p:spPr>
      </p:pic>
      <p:pic>
        <p:nvPicPr>
          <p:cNvPr id="1026" name="Picture 2" descr="GeoPandas logo — GeoPandas 0.14.1+0 ...">
            <a:extLst>
              <a:ext uri="{FF2B5EF4-FFF2-40B4-BE49-F238E27FC236}">
                <a16:creationId xmlns:a16="http://schemas.microsoft.com/office/drawing/2014/main" id="{6A6B7767-C953-014C-C7FF-CD46F7B7C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706" y="1069756"/>
            <a:ext cx="1962748" cy="6103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1D9DF04-685A-E85B-3536-4ED229DB1584}"/>
              </a:ext>
            </a:extLst>
          </p:cNvPr>
          <p:cNvPicPr>
            <a:picLocks noChangeAspect="1"/>
          </p:cNvPicPr>
          <p:nvPr/>
        </p:nvPicPr>
        <p:blipFill>
          <a:blip r:embed="rId6"/>
          <a:stretch>
            <a:fillRect/>
          </a:stretch>
        </p:blipFill>
        <p:spPr>
          <a:xfrm>
            <a:off x="6751290" y="927242"/>
            <a:ext cx="1820379" cy="764747"/>
          </a:xfrm>
          <a:prstGeom prst="rect">
            <a:avLst/>
          </a:prstGeom>
        </p:spPr>
      </p:pic>
      <p:pic>
        <p:nvPicPr>
          <p:cNvPr id="11" name="Picture 10">
            <a:extLst>
              <a:ext uri="{FF2B5EF4-FFF2-40B4-BE49-F238E27FC236}">
                <a16:creationId xmlns:a16="http://schemas.microsoft.com/office/drawing/2014/main" id="{0A32E5B8-5AEF-96DC-7817-152380FF6B1B}"/>
              </a:ext>
            </a:extLst>
          </p:cNvPr>
          <p:cNvPicPr>
            <a:picLocks noChangeAspect="1"/>
          </p:cNvPicPr>
          <p:nvPr/>
        </p:nvPicPr>
        <p:blipFill>
          <a:blip r:embed="rId7"/>
          <a:stretch>
            <a:fillRect/>
          </a:stretch>
        </p:blipFill>
        <p:spPr>
          <a:xfrm>
            <a:off x="5122583" y="669910"/>
            <a:ext cx="1303310" cy="399846"/>
          </a:xfrm>
          <a:prstGeom prst="rect">
            <a:avLst/>
          </a:prstGeom>
        </p:spPr>
      </p:pic>
    </p:spTree>
    <p:extLst>
      <p:ext uri="{BB962C8B-B14F-4D97-AF65-F5344CB8AC3E}">
        <p14:creationId xmlns:p14="http://schemas.microsoft.com/office/powerpoint/2010/main" val="140886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76BBC-4545-B58B-4B11-F8091072C5C9}"/>
            </a:ext>
          </a:extLst>
        </p:cNvPr>
        <p:cNvGrpSpPr/>
        <p:nvPr/>
      </p:nvGrpSpPr>
      <p:grpSpPr>
        <a:xfrm>
          <a:off x="0" y="0"/>
          <a:ext cx="0" cy="0"/>
          <a:chOff x="0" y="0"/>
          <a:chExt cx="0" cy="0"/>
        </a:xfrm>
      </p:grpSpPr>
      <p:sp>
        <p:nvSpPr>
          <p:cNvPr id="3" name="Google Shape;89;p4">
            <a:extLst>
              <a:ext uri="{FF2B5EF4-FFF2-40B4-BE49-F238E27FC236}">
                <a16:creationId xmlns:a16="http://schemas.microsoft.com/office/drawing/2014/main" id="{4712620F-A41B-DDB7-8724-CE067B57B3F0}"/>
              </a:ext>
            </a:extLst>
          </p:cNvPr>
          <p:cNvSpPr/>
          <p:nvPr/>
        </p:nvSpPr>
        <p:spPr>
          <a:xfrm>
            <a:off x="388182" y="567292"/>
            <a:ext cx="8650132" cy="43460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a:p>
            <a:pPr algn="just">
              <a:lnSpc>
                <a:spcPct val="115000"/>
              </a:lnSpc>
              <a:buSzPts val="1100"/>
            </a:pPr>
            <a:endParaRPr lang="en" sz="1100" b="1" dirty="0"/>
          </a:p>
          <a:p>
            <a:pPr algn="just">
              <a:lnSpc>
                <a:spcPct val="115000"/>
              </a:lnSpc>
              <a:buSzPts val="1100"/>
            </a:pPr>
            <a:endParaRPr lang="en" sz="1100" b="1" dirty="0"/>
          </a:p>
          <a:p>
            <a:pPr algn="just">
              <a:lnSpc>
                <a:spcPct val="115000"/>
              </a:lnSpc>
              <a:buSzPts val="1100"/>
            </a:pPr>
            <a:endParaRPr lang="en" sz="1100" dirty="0"/>
          </a:p>
          <a:p>
            <a:pPr algn="just">
              <a:lnSpc>
                <a:spcPct val="115000"/>
              </a:lnSpc>
              <a:buSzPts val="1100"/>
            </a:pPr>
            <a:r>
              <a:rPr lang="en" sz="1100" dirty="0"/>
              <a:t>Error Handling is used in Varios Parts.Sbowflake </a:t>
            </a:r>
          </a:p>
          <a:p>
            <a:pPr algn="just">
              <a:lnSpc>
                <a:spcPct val="115000"/>
              </a:lnSpc>
              <a:buSzPts val="1100"/>
            </a:pPr>
            <a:r>
              <a:rPr lang="en" sz="1100" dirty="0"/>
              <a:t>connector errors are used and accordingly </a:t>
            </a:r>
          </a:p>
          <a:p>
            <a:pPr algn="just">
              <a:lnSpc>
                <a:spcPct val="115000"/>
              </a:lnSpc>
              <a:buSzPts val="1100"/>
            </a:pPr>
            <a:r>
              <a:rPr lang="en" sz="1100" dirty="0"/>
              <a:t>Exceptions are raised.</a:t>
            </a:r>
          </a:p>
          <a:p>
            <a:pPr algn="just">
              <a:lnSpc>
                <a:spcPct val="115000"/>
              </a:lnSpc>
              <a:buSzPts val="1100"/>
            </a:pPr>
            <a:endParaRPr lang="en" sz="1100" dirty="0"/>
          </a:p>
          <a:p>
            <a:pPr algn="just">
              <a:lnSpc>
                <a:spcPct val="115000"/>
              </a:lnSpc>
              <a:buSzPts val="1100"/>
            </a:pPr>
            <a:endParaRPr lang="en" sz="1100" dirty="0"/>
          </a:p>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4" name="Google Shape;90;p4">
            <a:extLst>
              <a:ext uri="{FF2B5EF4-FFF2-40B4-BE49-F238E27FC236}">
                <a16:creationId xmlns:a16="http://schemas.microsoft.com/office/drawing/2014/main" id="{4E027B68-9FF6-C792-E0E1-A75EAEE42615}"/>
              </a:ext>
            </a:extLst>
          </p:cNvPr>
          <p:cNvSpPr/>
          <p:nvPr/>
        </p:nvSpPr>
        <p:spPr>
          <a:xfrm>
            <a:off x="2391938" y="91506"/>
            <a:ext cx="4796572" cy="47578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Error Handling</a:t>
            </a:r>
            <a:endParaRPr sz="1400" b="1"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92583901-76D1-A3EF-A797-8F8A20F66D06}"/>
              </a:ext>
            </a:extLst>
          </p:cNvPr>
          <p:cNvPicPr>
            <a:picLocks noChangeAspect="1"/>
          </p:cNvPicPr>
          <p:nvPr/>
        </p:nvPicPr>
        <p:blipFill>
          <a:blip r:embed="rId2"/>
          <a:stretch>
            <a:fillRect/>
          </a:stretch>
        </p:blipFill>
        <p:spPr>
          <a:xfrm>
            <a:off x="4014975" y="624070"/>
            <a:ext cx="3605025" cy="2844063"/>
          </a:xfrm>
          <a:prstGeom prst="rect">
            <a:avLst/>
          </a:prstGeom>
        </p:spPr>
      </p:pic>
      <p:pic>
        <p:nvPicPr>
          <p:cNvPr id="8" name="Picture 7">
            <a:extLst>
              <a:ext uri="{FF2B5EF4-FFF2-40B4-BE49-F238E27FC236}">
                <a16:creationId xmlns:a16="http://schemas.microsoft.com/office/drawing/2014/main" id="{C0E9B5F1-AEFC-6F7B-F6E2-EA7928D773B4}"/>
              </a:ext>
            </a:extLst>
          </p:cNvPr>
          <p:cNvPicPr>
            <a:picLocks noChangeAspect="1"/>
          </p:cNvPicPr>
          <p:nvPr/>
        </p:nvPicPr>
        <p:blipFill>
          <a:blip r:embed="rId3"/>
          <a:stretch>
            <a:fillRect/>
          </a:stretch>
        </p:blipFill>
        <p:spPr>
          <a:xfrm>
            <a:off x="4014975" y="3468133"/>
            <a:ext cx="3605025" cy="1351884"/>
          </a:xfrm>
          <a:prstGeom prst="rect">
            <a:avLst/>
          </a:prstGeom>
        </p:spPr>
      </p:pic>
    </p:spTree>
    <p:extLst>
      <p:ext uri="{BB962C8B-B14F-4D97-AF65-F5344CB8AC3E}">
        <p14:creationId xmlns:p14="http://schemas.microsoft.com/office/powerpoint/2010/main" val="173242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332100" y="426600"/>
            <a:ext cx="2553600" cy="4268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050" b="0" i="0" u="none" strike="noStrike" cap="none" dirty="0">
                <a:solidFill>
                  <a:srgbClr val="000000"/>
                </a:solidFill>
                <a:latin typeface="Arial"/>
                <a:ea typeface="Arial"/>
                <a:cs typeface="Arial"/>
                <a:sym typeface="Arial"/>
              </a:rPr>
              <a:t> According to national health survey the Ownership of private two wheelers is just 50% and Cars is 7% Across India.</a:t>
            </a:r>
          </a:p>
          <a:p>
            <a:pPr marL="0" marR="0" lvl="0" indent="0" algn="just" rtl="0">
              <a:lnSpc>
                <a:spcPct val="115000"/>
              </a:lnSpc>
              <a:spcBef>
                <a:spcPts val="0"/>
              </a:spcBef>
              <a:spcAft>
                <a:spcPts val="0"/>
              </a:spcAft>
              <a:buClr>
                <a:srgbClr val="000000"/>
              </a:buClr>
              <a:buSzPts val="1100"/>
              <a:buFont typeface="Arial"/>
              <a:buNone/>
            </a:pPr>
            <a:r>
              <a:rPr lang="en" sz="1050" dirty="0"/>
              <a:t>This shows the dependency of vast section of population on Public Transport.</a:t>
            </a:r>
          </a:p>
          <a:p>
            <a:pPr marL="0" marR="0" lvl="0" indent="0" algn="just" rtl="0">
              <a:lnSpc>
                <a:spcPct val="115000"/>
              </a:lnSpc>
              <a:spcBef>
                <a:spcPts val="0"/>
              </a:spcBef>
              <a:spcAft>
                <a:spcPts val="0"/>
              </a:spcAft>
              <a:buClr>
                <a:srgbClr val="000000"/>
              </a:buClr>
              <a:buSzPts val="1100"/>
              <a:buFont typeface="Arial"/>
              <a:buNone/>
            </a:pPr>
            <a:endParaRPr lang="en" sz="1050" b="0" i="0" u="none" strike="noStrike" cap="none" dirty="0">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100"/>
              <a:buFont typeface="Arial"/>
              <a:buNone/>
            </a:pPr>
            <a:r>
              <a:rPr lang="en" sz="1050" dirty="0"/>
              <a:t>In this study we create an app to analyse various aspects of Public Transport including Railways and busses to discover ways and means to make it more sustrainable and profitable by finding ways to optimise the Transporation.</a:t>
            </a:r>
            <a:endParaRPr sz="1050" b="0" i="0" u="none" strike="noStrike" cap="none" dirty="0">
              <a:solidFill>
                <a:srgbClr val="000000"/>
              </a:solidFill>
              <a:latin typeface="Arial"/>
              <a:ea typeface="Arial"/>
              <a:cs typeface="Arial"/>
              <a:sym typeface="Arial"/>
            </a:endParaRPr>
          </a:p>
        </p:txBody>
      </p:sp>
      <p:sp>
        <p:nvSpPr>
          <p:cNvPr id="86" name="Google Shape;86;p4"/>
          <p:cNvSpPr/>
          <p:nvPr/>
        </p:nvSpPr>
        <p:spPr>
          <a:xfrm>
            <a:off x="892125" y="130113"/>
            <a:ext cx="1317300" cy="500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Hypothesis</a:t>
            </a:r>
            <a:endParaRPr sz="1400" b="1" i="0" u="none" strike="noStrike" cap="none">
              <a:solidFill>
                <a:srgbClr val="000000"/>
              </a:solidFill>
              <a:latin typeface="Arial"/>
              <a:ea typeface="Arial"/>
              <a:cs typeface="Arial"/>
              <a:sym typeface="Arial"/>
            </a:endParaRPr>
          </a:p>
        </p:txBody>
      </p:sp>
      <p:sp>
        <p:nvSpPr>
          <p:cNvPr id="87" name="Google Shape;87;p4"/>
          <p:cNvSpPr/>
          <p:nvPr/>
        </p:nvSpPr>
        <p:spPr>
          <a:xfrm>
            <a:off x="3234850" y="273500"/>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88" name="Google Shape;88;p4"/>
          <p:cNvSpPr/>
          <p:nvPr/>
        </p:nvSpPr>
        <p:spPr>
          <a:xfrm>
            <a:off x="4572000" y="130125"/>
            <a:ext cx="27222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Architecture Flow</a:t>
            </a:r>
            <a:endParaRPr sz="1400" b="1" i="0" u="none" strike="noStrike" cap="none">
              <a:solidFill>
                <a:srgbClr val="000000"/>
              </a:solidFill>
              <a:latin typeface="Arial"/>
              <a:ea typeface="Arial"/>
              <a:cs typeface="Arial"/>
              <a:sym typeface="Arial"/>
            </a:endParaRPr>
          </a:p>
        </p:txBody>
      </p:sp>
      <p:sp>
        <p:nvSpPr>
          <p:cNvPr id="89" name="Google Shape;89;p4"/>
          <p:cNvSpPr/>
          <p:nvPr/>
        </p:nvSpPr>
        <p:spPr>
          <a:xfrm>
            <a:off x="3279700" y="2697413"/>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&lt;Add logos or names of languages / libraries / repositories / platforms used / </a:t>
            </a:r>
            <a:r>
              <a:rPr lang="en" sz="1100" b="1" i="0" u="none" strike="noStrike" cap="none">
                <a:solidFill>
                  <a:srgbClr val="000000"/>
                </a:solidFill>
                <a:latin typeface="Arial"/>
                <a:ea typeface="Arial"/>
                <a:cs typeface="Arial"/>
                <a:sym typeface="Arial"/>
              </a:rPr>
              <a:t>cite data sources used</a:t>
            </a:r>
            <a:r>
              <a:rPr lang="en" sz="1100" b="0" i="0" u="none" strike="noStrike" cap="none">
                <a:solidFill>
                  <a:srgbClr val="000000"/>
                </a:solidFill>
                <a:latin typeface="Arial"/>
                <a:ea typeface="Arial"/>
                <a:cs typeface="Arial"/>
                <a:sym typeface="Arial"/>
              </a:rPr>
              <a:t>&gt;</a:t>
            </a:r>
            <a:endParaRPr sz="1100" b="0" i="0" u="none" strike="noStrike" cap="none">
              <a:solidFill>
                <a:srgbClr val="000000"/>
              </a:solidFill>
              <a:latin typeface="Arial"/>
              <a:ea typeface="Arial"/>
              <a:cs typeface="Arial"/>
              <a:sym typeface="Arial"/>
            </a:endParaRPr>
          </a:p>
        </p:txBody>
      </p:sp>
      <p:sp>
        <p:nvSpPr>
          <p:cNvPr id="90" name="Google Shape;90;p4"/>
          <p:cNvSpPr/>
          <p:nvPr/>
        </p:nvSpPr>
        <p:spPr>
          <a:xfrm>
            <a:off x="4616850" y="2380525"/>
            <a:ext cx="2722200" cy="295733"/>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Technologies Used</a:t>
            </a:r>
            <a:endParaRPr sz="1400" b="1" i="0" u="none" strike="noStrike" cap="none" dirty="0">
              <a:solidFill>
                <a:srgbClr val="000000"/>
              </a:solidFill>
              <a:latin typeface="Arial"/>
              <a:ea typeface="Arial"/>
              <a:cs typeface="Arial"/>
              <a:sym typeface="Arial"/>
            </a:endParaRPr>
          </a:p>
        </p:txBody>
      </p:sp>
      <p:sp>
        <p:nvSpPr>
          <p:cNvPr id="2" name="Google Shape;89;p4">
            <a:extLst>
              <a:ext uri="{FF2B5EF4-FFF2-40B4-BE49-F238E27FC236}">
                <a16:creationId xmlns:a16="http://schemas.microsoft.com/office/drawing/2014/main" id="{2A52607E-ED9A-38CF-6D01-8AB9CC093CEE}"/>
              </a:ext>
            </a:extLst>
          </p:cNvPr>
          <p:cNvSpPr/>
          <p:nvPr/>
        </p:nvSpPr>
        <p:spPr>
          <a:xfrm>
            <a:off x="3279700" y="2697413"/>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1C5202F4-DECA-90D6-684C-5F361893649F}"/>
              </a:ext>
            </a:extLst>
          </p:cNvPr>
          <p:cNvPicPr>
            <a:picLocks noChangeAspect="1"/>
          </p:cNvPicPr>
          <p:nvPr/>
        </p:nvPicPr>
        <p:blipFill>
          <a:blip r:embed="rId3"/>
          <a:stretch>
            <a:fillRect/>
          </a:stretch>
        </p:blipFill>
        <p:spPr>
          <a:xfrm>
            <a:off x="3517557" y="2939513"/>
            <a:ext cx="832021" cy="486757"/>
          </a:xfrm>
          <a:prstGeom prst="rect">
            <a:avLst/>
          </a:prstGeom>
        </p:spPr>
      </p:pic>
      <p:pic>
        <p:nvPicPr>
          <p:cNvPr id="4" name="Picture 3">
            <a:extLst>
              <a:ext uri="{FF2B5EF4-FFF2-40B4-BE49-F238E27FC236}">
                <a16:creationId xmlns:a16="http://schemas.microsoft.com/office/drawing/2014/main" id="{DD3563D5-E67D-F968-56A9-B118ADD74AC9}"/>
              </a:ext>
            </a:extLst>
          </p:cNvPr>
          <p:cNvPicPr>
            <a:picLocks noChangeAspect="1"/>
          </p:cNvPicPr>
          <p:nvPr/>
        </p:nvPicPr>
        <p:blipFill>
          <a:blip r:embed="rId4"/>
          <a:stretch>
            <a:fillRect/>
          </a:stretch>
        </p:blipFill>
        <p:spPr>
          <a:xfrm>
            <a:off x="4397427" y="2904055"/>
            <a:ext cx="533869" cy="518419"/>
          </a:xfrm>
          <a:prstGeom prst="rect">
            <a:avLst/>
          </a:prstGeom>
        </p:spPr>
      </p:pic>
      <p:pic>
        <p:nvPicPr>
          <p:cNvPr id="5" name="Picture 4">
            <a:extLst>
              <a:ext uri="{FF2B5EF4-FFF2-40B4-BE49-F238E27FC236}">
                <a16:creationId xmlns:a16="http://schemas.microsoft.com/office/drawing/2014/main" id="{4640DD9D-52B3-10A1-131D-97360F97EECD}"/>
              </a:ext>
            </a:extLst>
          </p:cNvPr>
          <p:cNvPicPr>
            <a:picLocks noChangeAspect="1"/>
          </p:cNvPicPr>
          <p:nvPr/>
        </p:nvPicPr>
        <p:blipFill>
          <a:blip r:embed="rId5"/>
          <a:stretch>
            <a:fillRect/>
          </a:stretch>
        </p:blipFill>
        <p:spPr>
          <a:xfrm>
            <a:off x="5017120" y="2878967"/>
            <a:ext cx="915980" cy="518419"/>
          </a:xfrm>
          <a:prstGeom prst="rect">
            <a:avLst/>
          </a:prstGeom>
        </p:spPr>
      </p:pic>
      <p:pic>
        <p:nvPicPr>
          <p:cNvPr id="7" name="Picture 6">
            <a:extLst>
              <a:ext uri="{FF2B5EF4-FFF2-40B4-BE49-F238E27FC236}">
                <a16:creationId xmlns:a16="http://schemas.microsoft.com/office/drawing/2014/main" id="{210F1FD5-717D-C29A-38CB-A35ACCE626DA}"/>
              </a:ext>
            </a:extLst>
          </p:cNvPr>
          <p:cNvPicPr>
            <a:picLocks noChangeAspect="1"/>
          </p:cNvPicPr>
          <p:nvPr/>
        </p:nvPicPr>
        <p:blipFill>
          <a:blip r:embed="rId6"/>
          <a:stretch>
            <a:fillRect/>
          </a:stretch>
        </p:blipFill>
        <p:spPr>
          <a:xfrm>
            <a:off x="5977950" y="2975084"/>
            <a:ext cx="907204" cy="415613"/>
          </a:xfrm>
          <a:prstGeom prst="rect">
            <a:avLst/>
          </a:prstGeom>
        </p:spPr>
      </p:pic>
      <p:pic>
        <p:nvPicPr>
          <p:cNvPr id="8" name="Picture 7">
            <a:extLst>
              <a:ext uri="{FF2B5EF4-FFF2-40B4-BE49-F238E27FC236}">
                <a16:creationId xmlns:a16="http://schemas.microsoft.com/office/drawing/2014/main" id="{EB3D1BA0-7FB7-0C52-DC13-991B612778F3}"/>
              </a:ext>
            </a:extLst>
          </p:cNvPr>
          <p:cNvPicPr>
            <a:picLocks noChangeAspect="1"/>
          </p:cNvPicPr>
          <p:nvPr/>
        </p:nvPicPr>
        <p:blipFill>
          <a:blip r:embed="rId7"/>
          <a:stretch>
            <a:fillRect/>
          </a:stretch>
        </p:blipFill>
        <p:spPr>
          <a:xfrm>
            <a:off x="6930004" y="2975084"/>
            <a:ext cx="1108995" cy="295732"/>
          </a:xfrm>
          <a:prstGeom prst="rect">
            <a:avLst/>
          </a:prstGeom>
        </p:spPr>
      </p:pic>
      <p:pic>
        <p:nvPicPr>
          <p:cNvPr id="12" name="Picture 11">
            <a:extLst>
              <a:ext uri="{FF2B5EF4-FFF2-40B4-BE49-F238E27FC236}">
                <a16:creationId xmlns:a16="http://schemas.microsoft.com/office/drawing/2014/main" id="{715A1A3C-A6B4-2F74-4CE1-8ECE9599AEB9}"/>
              </a:ext>
            </a:extLst>
          </p:cNvPr>
          <p:cNvPicPr>
            <a:picLocks noChangeAspect="1"/>
          </p:cNvPicPr>
          <p:nvPr/>
        </p:nvPicPr>
        <p:blipFill>
          <a:blip r:embed="rId8"/>
          <a:stretch>
            <a:fillRect/>
          </a:stretch>
        </p:blipFill>
        <p:spPr>
          <a:xfrm>
            <a:off x="4636681" y="3573611"/>
            <a:ext cx="1086983" cy="723036"/>
          </a:xfrm>
          <a:prstGeom prst="rect">
            <a:avLst/>
          </a:prstGeom>
        </p:spPr>
      </p:pic>
      <p:pic>
        <p:nvPicPr>
          <p:cNvPr id="18" name="Picture 17">
            <a:extLst>
              <a:ext uri="{FF2B5EF4-FFF2-40B4-BE49-F238E27FC236}">
                <a16:creationId xmlns:a16="http://schemas.microsoft.com/office/drawing/2014/main" id="{1921C624-046B-8518-8BE5-497DF4300C19}"/>
              </a:ext>
            </a:extLst>
          </p:cNvPr>
          <p:cNvPicPr>
            <a:picLocks noChangeAspect="1"/>
          </p:cNvPicPr>
          <p:nvPr/>
        </p:nvPicPr>
        <p:blipFill>
          <a:blip r:embed="rId9"/>
          <a:stretch>
            <a:fillRect/>
          </a:stretch>
        </p:blipFill>
        <p:spPr>
          <a:xfrm>
            <a:off x="6124750" y="3573611"/>
            <a:ext cx="1169450" cy="723036"/>
          </a:xfrm>
          <a:prstGeom prst="rect">
            <a:avLst/>
          </a:prstGeom>
        </p:spPr>
      </p:pic>
      <p:pic>
        <p:nvPicPr>
          <p:cNvPr id="11" name="Picture 10">
            <a:extLst>
              <a:ext uri="{FF2B5EF4-FFF2-40B4-BE49-F238E27FC236}">
                <a16:creationId xmlns:a16="http://schemas.microsoft.com/office/drawing/2014/main" id="{8BF58ADF-EA0D-5386-A858-9BFDB0EA33F0}"/>
              </a:ext>
            </a:extLst>
          </p:cNvPr>
          <p:cNvPicPr>
            <a:picLocks noChangeAspect="1"/>
          </p:cNvPicPr>
          <p:nvPr/>
        </p:nvPicPr>
        <p:blipFill>
          <a:blip r:embed="rId10"/>
          <a:stretch>
            <a:fillRect/>
          </a:stretch>
        </p:blipFill>
        <p:spPr>
          <a:xfrm>
            <a:off x="3911124" y="380717"/>
            <a:ext cx="4340751" cy="17931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a:t>Insight and Recommendations #1</a:t>
            </a:r>
            <a:endParaRPr/>
          </a:p>
        </p:txBody>
      </p:sp>
      <p:sp>
        <p:nvSpPr>
          <p:cNvPr id="96" name="Google Shape;96;p5"/>
          <p:cNvSpPr/>
          <p:nvPr/>
        </p:nvSpPr>
        <p:spPr>
          <a:xfrm>
            <a:off x="371376" y="1186700"/>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look at ways and means to make the Public Transportation more lucrative for population.</a:t>
            </a:r>
          </a:p>
          <a:p>
            <a:pPr marL="0" marR="0" lvl="0" indent="0" algn="just" rtl="0">
              <a:lnSpc>
                <a:spcPct val="115000"/>
              </a:lnSpc>
              <a:spcBef>
                <a:spcPts val="0"/>
              </a:spcBef>
              <a:spcAft>
                <a:spcPts val="0"/>
              </a:spcAft>
              <a:buClr>
                <a:srgbClr val="000000"/>
              </a:buClr>
              <a:buSzPts val="1100"/>
              <a:buFont typeface="Arial"/>
              <a:buNone/>
            </a:pPr>
            <a:endParaRPr lang="en" sz="1100" dirty="0"/>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Giving them viable option.</a:t>
            </a: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98" name="Google Shape;98;p5"/>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99" name="Google Shape;99;p5"/>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BB3AD3FD-868B-89E5-4008-8158E1B1EA0A}"/>
              </a:ext>
            </a:extLst>
          </p:cNvPr>
          <p:cNvPicPr>
            <a:picLocks noChangeAspect="1"/>
          </p:cNvPicPr>
          <p:nvPr/>
        </p:nvPicPr>
        <p:blipFill>
          <a:blip r:embed="rId3"/>
          <a:stretch>
            <a:fillRect/>
          </a:stretch>
        </p:blipFill>
        <p:spPr>
          <a:xfrm>
            <a:off x="3478363" y="1647845"/>
            <a:ext cx="2187274" cy="2505305"/>
          </a:xfrm>
          <a:prstGeom prst="rect">
            <a:avLst/>
          </a:prstGeom>
        </p:spPr>
      </p:pic>
      <p:sp>
        <p:nvSpPr>
          <p:cNvPr id="2" name="TextBox 1">
            <a:extLst>
              <a:ext uri="{FF2B5EF4-FFF2-40B4-BE49-F238E27FC236}">
                <a16:creationId xmlns:a16="http://schemas.microsoft.com/office/drawing/2014/main" id="{133ECD24-D0E1-9D7F-F5E1-92DCC118CA46}"/>
              </a:ext>
            </a:extLst>
          </p:cNvPr>
          <p:cNvSpPr txBox="1"/>
          <p:nvPr/>
        </p:nvSpPr>
        <p:spPr>
          <a:xfrm>
            <a:off x="6363629" y="2029522"/>
            <a:ext cx="1650381" cy="523220"/>
          </a:xfrm>
          <a:prstGeom prst="rect">
            <a:avLst/>
          </a:prstGeom>
          <a:noFill/>
        </p:spPr>
        <p:txBody>
          <a:bodyPr wrap="square" rtlCol="0">
            <a:spAutoFit/>
          </a:bodyPr>
          <a:lstStyle/>
          <a:p>
            <a:r>
              <a:rPr lang="en-IN" dirty="0"/>
              <a:t>Millions use public transport.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5">
            <a:extLst>
              <a:ext uri="{FF2B5EF4-FFF2-40B4-BE49-F238E27FC236}">
                <a16:creationId xmlns:a16="http://schemas.microsoft.com/office/drawing/2014/main" id="{61DB4182-A5FB-20BE-47CB-4DA57D263F35}"/>
              </a:ext>
            </a:extLst>
          </p:cNvPr>
          <p:cNvSpPr/>
          <p:nvPr/>
        </p:nvSpPr>
        <p:spPr>
          <a:xfrm>
            <a:off x="438615" y="223024"/>
            <a:ext cx="8450510" cy="42395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5" name="Google Shape;99;p5">
            <a:extLst>
              <a:ext uri="{FF2B5EF4-FFF2-40B4-BE49-F238E27FC236}">
                <a16:creationId xmlns:a16="http://schemas.microsoft.com/office/drawing/2014/main" id="{7A7A4932-5F76-9EDE-BAAE-80969833FF85}"/>
              </a:ext>
            </a:extLst>
          </p:cNvPr>
          <p:cNvSpPr/>
          <p:nvPr/>
        </p:nvSpPr>
        <p:spPr>
          <a:xfrm>
            <a:off x="4157268" y="0"/>
            <a:ext cx="3297600" cy="4460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Route Analysis App</a:t>
            </a:r>
            <a:endParaRPr sz="1400" b="1"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71C51E4A-F7D8-732F-ED33-1209B1557E47}"/>
              </a:ext>
            </a:extLst>
          </p:cNvPr>
          <p:cNvPicPr>
            <a:picLocks noChangeAspect="1"/>
          </p:cNvPicPr>
          <p:nvPr/>
        </p:nvPicPr>
        <p:blipFill>
          <a:blip r:embed="rId2"/>
          <a:stretch>
            <a:fillRect/>
          </a:stretch>
        </p:blipFill>
        <p:spPr>
          <a:xfrm>
            <a:off x="700924" y="1042106"/>
            <a:ext cx="4740896" cy="2914517"/>
          </a:xfrm>
          <a:prstGeom prst="rect">
            <a:avLst/>
          </a:prstGeom>
        </p:spPr>
      </p:pic>
      <p:pic>
        <p:nvPicPr>
          <p:cNvPr id="8" name="Picture 7">
            <a:extLst>
              <a:ext uri="{FF2B5EF4-FFF2-40B4-BE49-F238E27FC236}">
                <a16:creationId xmlns:a16="http://schemas.microsoft.com/office/drawing/2014/main" id="{A6C23F01-0494-F806-9617-C773D6E51C1C}"/>
              </a:ext>
            </a:extLst>
          </p:cNvPr>
          <p:cNvPicPr>
            <a:picLocks noChangeAspect="1"/>
          </p:cNvPicPr>
          <p:nvPr/>
        </p:nvPicPr>
        <p:blipFill>
          <a:blip r:embed="rId3"/>
          <a:stretch>
            <a:fillRect/>
          </a:stretch>
        </p:blipFill>
        <p:spPr>
          <a:xfrm>
            <a:off x="3699544" y="446049"/>
            <a:ext cx="5105145" cy="726397"/>
          </a:xfrm>
          <a:prstGeom prst="rect">
            <a:avLst/>
          </a:prstGeom>
        </p:spPr>
      </p:pic>
      <p:sp>
        <p:nvSpPr>
          <p:cNvPr id="9" name="TextBox 8">
            <a:extLst>
              <a:ext uri="{FF2B5EF4-FFF2-40B4-BE49-F238E27FC236}">
                <a16:creationId xmlns:a16="http://schemas.microsoft.com/office/drawing/2014/main" id="{D6EBEBBD-5E33-27CE-28B6-39D47B368C36}"/>
              </a:ext>
            </a:extLst>
          </p:cNvPr>
          <p:cNvSpPr txBox="1"/>
          <p:nvPr/>
        </p:nvSpPr>
        <p:spPr>
          <a:xfrm>
            <a:off x="6252117" y="1709854"/>
            <a:ext cx="1826711" cy="2462213"/>
          </a:xfrm>
          <a:prstGeom prst="rect">
            <a:avLst/>
          </a:prstGeom>
          <a:noFill/>
        </p:spPr>
        <p:txBody>
          <a:bodyPr wrap="square" rtlCol="0">
            <a:spAutoFit/>
          </a:bodyPr>
          <a:lstStyle/>
          <a:p>
            <a:r>
              <a:rPr lang="en-IN" dirty="0"/>
              <a:t>We create simple network analysis app using </a:t>
            </a:r>
            <a:r>
              <a:rPr lang="en-IN" dirty="0" err="1"/>
              <a:t>streamlit</a:t>
            </a:r>
            <a:r>
              <a:rPr lang="en-IN" dirty="0"/>
              <a:t> link analysis library for officials to analyse their routes. .We use snowflake LLM functions to find answers on how to optimise routes.---</a:t>
            </a:r>
            <a:r>
              <a:rPr lang="en-IN" dirty="0">
                <a:highlight>
                  <a:srgbClr val="FFFF00"/>
                </a:highlight>
              </a:rPr>
              <a:t>already built</a:t>
            </a:r>
          </a:p>
        </p:txBody>
      </p:sp>
    </p:spTree>
    <p:extLst>
      <p:ext uri="{BB962C8B-B14F-4D97-AF65-F5344CB8AC3E}">
        <p14:creationId xmlns:p14="http://schemas.microsoft.com/office/powerpoint/2010/main" val="344406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7C72-D6E3-E986-E96C-2960AB3B673D}"/>
            </a:ext>
          </a:extLst>
        </p:cNvPr>
        <p:cNvGrpSpPr/>
        <p:nvPr/>
      </p:nvGrpSpPr>
      <p:grpSpPr>
        <a:xfrm>
          <a:off x="0" y="0"/>
          <a:ext cx="0" cy="0"/>
          <a:chOff x="0" y="0"/>
          <a:chExt cx="0" cy="0"/>
        </a:xfrm>
      </p:grpSpPr>
      <p:sp>
        <p:nvSpPr>
          <p:cNvPr id="4" name="Google Shape;98;p5">
            <a:extLst>
              <a:ext uri="{FF2B5EF4-FFF2-40B4-BE49-F238E27FC236}">
                <a16:creationId xmlns:a16="http://schemas.microsoft.com/office/drawing/2014/main" id="{8A68206B-A4B3-8AB2-AF93-3A080F601B9D}"/>
              </a:ext>
            </a:extLst>
          </p:cNvPr>
          <p:cNvSpPr/>
          <p:nvPr/>
        </p:nvSpPr>
        <p:spPr>
          <a:xfrm>
            <a:off x="438615" y="223024"/>
            <a:ext cx="8450510" cy="42395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5" name="Google Shape;99;p5">
            <a:extLst>
              <a:ext uri="{FF2B5EF4-FFF2-40B4-BE49-F238E27FC236}">
                <a16:creationId xmlns:a16="http://schemas.microsoft.com/office/drawing/2014/main" id="{11C115BA-F4D7-F1FA-6972-9EBD04F09DAA}"/>
              </a:ext>
            </a:extLst>
          </p:cNvPr>
          <p:cNvSpPr/>
          <p:nvPr/>
        </p:nvSpPr>
        <p:spPr>
          <a:xfrm>
            <a:off x="4157268" y="0"/>
            <a:ext cx="3297600" cy="4460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Lasts mile analysis App</a:t>
            </a:r>
            <a:endParaRPr sz="1400" b="1" i="0" u="none" strike="noStrike" cap="none" dirty="0">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3198867C-57BE-5D40-362A-05070595E35A}"/>
              </a:ext>
            </a:extLst>
          </p:cNvPr>
          <p:cNvSpPr txBox="1"/>
          <p:nvPr/>
        </p:nvSpPr>
        <p:spPr>
          <a:xfrm>
            <a:off x="5360019" y="1709854"/>
            <a:ext cx="2718809" cy="954107"/>
          </a:xfrm>
          <a:prstGeom prst="rect">
            <a:avLst/>
          </a:prstGeom>
          <a:noFill/>
        </p:spPr>
        <p:txBody>
          <a:bodyPr wrap="square" rtlCol="0">
            <a:spAutoFit/>
          </a:bodyPr>
          <a:lstStyle/>
          <a:p>
            <a:r>
              <a:rPr lang="en-IN" dirty="0"/>
              <a:t>We create simple app using snowflake and folium to demand new routes and stops for public. .---</a:t>
            </a:r>
            <a:r>
              <a:rPr lang="en-IN" dirty="0">
                <a:highlight>
                  <a:srgbClr val="FFFF00"/>
                </a:highlight>
              </a:rPr>
              <a:t>already built</a:t>
            </a:r>
            <a:endParaRPr lang="en-IN" dirty="0"/>
          </a:p>
        </p:txBody>
      </p:sp>
      <p:pic>
        <p:nvPicPr>
          <p:cNvPr id="3" name="Picture 2">
            <a:extLst>
              <a:ext uri="{FF2B5EF4-FFF2-40B4-BE49-F238E27FC236}">
                <a16:creationId xmlns:a16="http://schemas.microsoft.com/office/drawing/2014/main" id="{583C6AD2-5BED-9F11-BDCA-E5A99BB48B3B}"/>
              </a:ext>
            </a:extLst>
          </p:cNvPr>
          <p:cNvPicPr>
            <a:picLocks noChangeAspect="1"/>
          </p:cNvPicPr>
          <p:nvPr/>
        </p:nvPicPr>
        <p:blipFill>
          <a:blip r:embed="rId2"/>
          <a:stretch>
            <a:fillRect/>
          </a:stretch>
        </p:blipFill>
        <p:spPr>
          <a:xfrm>
            <a:off x="587297" y="1172446"/>
            <a:ext cx="4772722" cy="2832272"/>
          </a:xfrm>
          <a:prstGeom prst="rect">
            <a:avLst/>
          </a:prstGeom>
        </p:spPr>
      </p:pic>
      <p:pic>
        <p:nvPicPr>
          <p:cNvPr id="10" name="Picture 9">
            <a:extLst>
              <a:ext uri="{FF2B5EF4-FFF2-40B4-BE49-F238E27FC236}">
                <a16:creationId xmlns:a16="http://schemas.microsoft.com/office/drawing/2014/main" id="{20487C26-5338-E580-3E1C-26A368956B57}"/>
              </a:ext>
            </a:extLst>
          </p:cNvPr>
          <p:cNvPicPr>
            <a:picLocks noChangeAspect="1"/>
          </p:cNvPicPr>
          <p:nvPr/>
        </p:nvPicPr>
        <p:blipFill>
          <a:blip r:embed="rId3"/>
          <a:stretch>
            <a:fillRect/>
          </a:stretch>
        </p:blipFill>
        <p:spPr>
          <a:xfrm>
            <a:off x="5215177" y="2811918"/>
            <a:ext cx="2427125" cy="1415823"/>
          </a:xfrm>
          <a:prstGeom prst="rect">
            <a:avLst/>
          </a:prstGeom>
        </p:spPr>
      </p:pic>
      <p:pic>
        <p:nvPicPr>
          <p:cNvPr id="12" name="Picture 11">
            <a:extLst>
              <a:ext uri="{FF2B5EF4-FFF2-40B4-BE49-F238E27FC236}">
                <a16:creationId xmlns:a16="http://schemas.microsoft.com/office/drawing/2014/main" id="{CDA527C9-E4E8-30E9-523A-235BEBEDFB51}"/>
              </a:ext>
            </a:extLst>
          </p:cNvPr>
          <p:cNvPicPr>
            <a:picLocks noChangeAspect="1"/>
          </p:cNvPicPr>
          <p:nvPr/>
        </p:nvPicPr>
        <p:blipFill>
          <a:blip r:embed="rId4"/>
          <a:stretch>
            <a:fillRect/>
          </a:stretch>
        </p:blipFill>
        <p:spPr>
          <a:xfrm>
            <a:off x="1001187" y="475377"/>
            <a:ext cx="6576630" cy="883997"/>
          </a:xfrm>
          <a:prstGeom prst="rect">
            <a:avLst/>
          </a:prstGeom>
        </p:spPr>
      </p:pic>
    </p:spTree>
    <p:extLst>
      <p:ext uri="{BB962C8B-B14F-4D97-AF65-F5344CB8AC3E}">
        <p14:creationId xmlns:p14="http://schemas.microsoft.com/office/powerpoint/2010/main" val="71724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a:t>Insight and Recommendations #2</a:t>
            </a:r>
            <a:endParaRPr/>
          </a:p>
        </p:txBody>
      </p:sp>
      <p:sp>
        <p:nvSpPr>
          <p:cNvPr id="105" name="Google Shape;105;p6"/>
          <p:cNvSpPr/>
          <p:nvPr/>
        </p:nvSpPr>
        <p:spPr>
          <a:xfrm>
            <a:off x="340525" y="1088575"/>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We look at ways and means to make the Public Transportation more optimized.</a:t>
            </a:r>
          </a:p>
        </p:txBody>
      </p:sp>
      <p:sp>
        <p:nvSpPr>
          <p:cNvPr id="106" name="Google Shape;106;p6"/>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107" name="Google Shape;107;p6"/>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take various feedback from snowflake analysis regarding various amenities provided on transport</a:t>
            </a:r>
            <a:r>
              <a:rPr lang="en-IN" sz="1100" dirty="0"/>
              <a:t> .---</a:t>
            </a:r>
            <a:r>
              <a:rPr lang="en-IN" sz="1100" dirty="0">
                <a:highlight>
                  <a:srgbClr val="FFFF00"/>
                </a:highlight>
              </a:rPr>
              <a:t>already built</a:t>
            </a:r>
            <a:endParaRPr sz="1100" b="0" i="0" u="none" strike="noStrike" cap="none" dirty="0">
              <a:solidFill>
                <a:srgbClr val="000000"/>
              </a:solidFill>
              <a:latin typeface="Arial"/>
              <a:ea typeface="Arial"/>
              <a:cs typeface="Arial"/>
              <a:sym typeface="Arial"/>
            </a:endParaRPr>
          </a:p>
        </p:txBody>
      </p:sp>
      <p:sp>
        <p:nvSpPr>
          <p:cNvPr id="108" name="Google Shape;108;p6"/>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7C6AE4CB-ED7F-85CC-26E0-6F1E08E96A15}"/>
              </a:ext>
            </a:extLst>
          </p:cNvPr>
          <p:cNvPicPr>
            <a:picLocks noChangeAspect="1"/>
          </p:cNvPicPr>
          <p:nvPr/>
        </p:nvPicPr>
        <p:blipFill>
          <a:blip r:embed="rId3"/>
          <a:stretch>
            <a:fillRect/>
          </a:stretch>
        </p:blipFill>
        <p:spPr>
          <a:xfrm>
            <a:off x="3755633" y="1721012"/>
            <a:ext cx="4388683" cy="589904"/>
          </a:xfrm>
          <a:prstGeom prst="rect">
            <a:avLst/>
          </a:prstGeom>
        </p:spPr>
      </p:pic>
      <p:pic>
        <p:nvPicPr>
          <p:cNvPr id="4" name="Picture 3">
            <a:extLst>
              <a:ext uri="{FF2B5EF4-FFF2-40B4-BE49-F238E27FC236}">
                <a16:creationId xmlns:a16="http://schemas.microsoft.com/office/drawing/2014/main" id="{E21EB441-3B86-1D22-EED4-5D9A718522A7}"/>
              </a:ext>
            </a:extLst>
          </p:cNvPr>
          <p:cNvPicPr>
            <a:picLocks noChangeAspect="1"/>
          </p:cNvPicPr>
          <p:nvPr/>
        </p:nvPicPr>
        <p:blipFill>
          <a:blip r:embed="rId4"/>
          <a:stretch>
            <a:fillRect/>
          </a:stretch>
        </p:blipFill>
        <p:spPr>
          <a:xfrm>
            <a:off x="5145176" y="3248722"/>
            <a:ext cx="3812969" cy="1139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A62F404-5654-739E-FE39-DC7280210B7B}"/>
            </a:ext>
          </a:extLst>
        </p:cNvPr>
        <p:cNvGrpSpPr/>
        <p:nvPr/>
      </p:nvGrpSpPr>
      <p:grpSpPr>
        <a:xfrm>
          <a:off x="0" y="0"/>
          <a:ext cx="0" cy="0"/>
          <a:chOff x="0" y="0"/>
          <a:chExt cx="0" cy="0"/>
        </a:xfrm>
      </p:grpSpPr>
      <p:sp>
        <p:nvSpPr>
          <p:cNvPr id="104" name="Google Shape;104;p6">
            <a:extLst>
              <a:ext uri="{FF2B5EF4-FFF2-40B4-BE49-F238E27FC236}">
                <a16:creationId xmlns:a16="http://schemas.microsoft.com/office/drawing/2014/main" id="{E6FB4CD2-B643-6DA0-F472-45CD26089673}"/>
              </a:ext>
            </a:extLst>
          </p:cNvPr>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dirty="0"/>
              <a:t>Insight and Recommendations #3</a:t>
            </a:r>
            <a:endParaRPr dirty="0"/>
          </a:p>
        </p:txBody>
      </p:sp>
      <p:sp>
        <p:nvSpPr>
          <p:cNvPr id="105" name="Google Shape;105;p6">
            <a:extLst>
              <a:ext uri="{FF2B5EF4-FFF2-40B4-BE49-F238E27FC236}">
                <a16:creationId xmlns:a16="http://schemas.microsoft.com/office/drawing/2014/main" id="{1EE9F9CC-59B0-7EA4-EED2-3EB57D6C0D40}"/>
              </a:ext>
            </a:extLst>
          </p:cNvPr>
          <p:cNvSpPr/>
          <p:nvPr/>
        </p:nvSpPr>
        <p:spPr>
          <a:xfrm>
            <a:off x="457225" y="1088432"/>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use various means to analyse and forecast trends based on data available.</a:t>
            </a:r>
          </a:p>
          <a:p>
            <a:pPr marL="0" marR="0" lvl="0" indent="0" algn="just" rtl="0">
              <a:lnSpc>
                <a:spcPct val="115000"/>
              </a:lnSpc>
              <a:spcBef>
                <a:spcPts val="0"/>
              </a:spcBef>
              <a:spcAft>
                <a:spcPts val="0"/>
              </a:spcAft>
              <a:buClr>
                <a:srgbClr val="000000"/>
              </a:buClr>
              <a:buSzPts val="1100"/>
              <a:buFont typeface="Arial"/>
              <a:buNone/>
            </a:pPr>
            <a:endParaRPr lang="en" sz="1100" dirty="0"/>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provide various visualisations to Public to raise their awareness using libraries like plotly.</a:t>
            </a:r>
          </a:p>
          <a:p>
            <a:pPr marL="0" marR="0" lvl="0" indent="0" algn="just" rtl="0">
              <a:lnSpc>
                <a:spcPct val="115000"/>
              </a:lnSpc>
              <a:spcBef>
                <a:spcPts val="0"/>
              </a:spcBef>
              <a:spcAft>
                <a:spcPts val="0"/>
              </a:spcAft>
              <a:buClr>
                <a:srgbClr val="000000"/>
              </a:buClr>
              <a:buSzPts val="1100"/>
              <a:buFont typeface="Arial"/>
              <a:buNone/>
            </a:pPr>
            <a:endParaRPr lang="en" sz="1100" dirty="0">
              <a:highlight>
                <a:srgbClr val="FFFF00"/>
              </a:highlight>
            </a:endParaRPr>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highlight>
                  <a:srgbClr val="FFFF00"/>
                </a:highlight>
                <a:latin typeface="Arial"/>
                <a:ea typeface="Arial"/>
                <a:cs typeface="Arial"/>
                <a:sym typeface="Arial"/>
              </a:rPr>
              <a:t>We recommend new policies based on this to improve profits and public experience.</a:t>
            </a:r>
            <a:endParaRPr sz="1100" b="0" i="0" u="none" strike="noStrike" cap="none" dirty="0">
              <a:solidFill>
                <a:srgbClr val="000000"/>
              </a:solidFill>
              <a:highlight>
                <a:srgbClr val="FFFF00"/>
              </a:highlight>
              <a:latin typeface="Arial"/>
              <a:ea typeface="Arial"/>
              <a:cs typeface="Arial"/>
              <a:sym typeface="Arial"/>
            </a:endParaRPr>
          </a:p>
        </p:txBody>
      </p:sp>
      <p:sp>
        <p:nvSpPr>
          <p:cNvPr id="106" name="Google Shape;106;p6">
            <a:extLst>
              <a:ext uri="{FF2B5EF4-FFF2-40B4-BE49-F238E27FC236}">
                <a16:creationId xmlns:a16="http://schemas.microsoft.com/office/drawing/2014/main" id="{61EC05DE-48EF-7EC1-DD85-8443FFA8401E}"/>
              </a:ext>
            </a:extLst>
          </p:cNvPr>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107" name="Google Shape;107;p6">
            <a:extLst>
              <a:ext uri="{FF2B5EF4-FFF2-40B4-BE49-F238E27FC236}">
                <a16:creationId xmlns:a16="http://schemas.microsoft.com/office/drawing/2014/main" id="{A514FAFD-FBBE-99CA-CAA3-2AA85B809295}"/>
              </a:ext>
            </a:extLst>
          </p:cNvPr>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08" name="Google Shape;108;p6">
            <a:extLst>
              <a:ext uri="{FF2B5EF4-FFF2-40B4-BE49-F238E27FC236}">
                <a16:creationId xmlns:a16="http://schemas.microsoft.com/office/drawing/2014/main" id="{4172AB25-1143-E510-5705-602FFDA628FC}"/>
              </a:ext>
            </a:extLst>
          </p:cNvPr>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B11CB419-FC63-5F2F-96F9-94F96DC7597F}"/>
              </a:ext>
            </a:extLst>
          </p:cNvPr>
          <p:cNvPicPr>
            <a:picLocks noChangeAspect="1"/>
          </p:cNvPicPr>
          <p:nvPr/>
        </p:nvPicPr>
        <p:blipFill>
          <a:blip r:embed="rId3"/>
          <a:stretch>
            <a:fillRect/>
          </a:stretch>
        </p:blipFill>
        <p:spPr>
          <a:xfrm>
            <a:off x="5218772" y="1445675"/>
            <a:ext cx="2929851" cy="1951471"/>
          </a:xfrm>
          <a:prstGeom prst="rect">
            <a:avLst/>
          </a:prstGeom>
        </p:spPr>
      </p:pic>
      <p:pic>
        <p:nvPicPr>
          <p:cNvPr id="10" name="Picture 9">
            <a:extLst>
              <a:ext uri="{FF2B5EF4-FFF2-40B4-BE49-F238E27FC236}">
                <a16:creationId xmlns:a16="http://schemas.microsoft.com/office/drawing/2014/main" id="{9DA3B7B4-D91A-78DF-3795-CF8BAAAAD575}"/>
              </a:ext>
            </a:extLst>
          </p:cNvPr>
          <p:cNvPicPr>
            <a:picLocks noChangeAspect="1"/>
          </p:cNvPicPr>
          <p:nvPr/>
        </p:nvPicPr>
        <p:blipFill>
          <a:blip r:embed="rId4"/>
          <a:stretch>
            <a:fillRect/>
          </a:stretch>
        </p:blipFill>
        <p:spPr>
          <a:xfrm>
            <a:off x="3352267" y="1647918"/>
            <a:ext cx="1562235" cy="662997"/>
          </a:xfrm>
          <a:prstGeom prst="rect">
            <a:avLst/>
          </a:prstGeom>
        </p:spPr>
      </p:pic>
      <p:pic>
        <p:nvPicPr>
          <p:cNvPr id="2" name="Picture 1">
            <a:extLst>
              <a:ext uri="{FF2B5EF4-FFF2-40B4-BE49-F238E27FC236}">
                <a16:creationId xmlns:a16="http://schemas.microsoft.com/office/drawing/2014/main" id="{F60B5D2A-CBB9-D801-DBC6-241195E58E24}"/>
              </a:ext>
            </a:extLst>
          </p:cNvPr>
          <p:cNvPicPr>
            <a:picLocks noChangeAspect="1"/>
          </p:cNvPicPr>
          <p:nvPr/>
        </p:nvPicPr>
        <p:blipFill>
          <a:blip r:embed="rId5"/>
          <a:stretch>
            <a:fillRect/>
          </a:stretch>
        </p:blipFill>
        <p:spPr>
          <a:xfrm>
            <a:off x="5152948" y="3466429"/>
            <a:ext cx="1820379" cy="764747"/>
          </a:xfrm>
          <a:prstGeom prst="rect">
            <a:avLst/>
          </a:prstGeom>
        </p:spPr>
      </p:pic>
      <p:pic>
        <p:nvPicPr>
          <p:cNvPr id="3" name="Picture 2">
            <a:extLst>
              <a:ext uri="{FF2B5EF4-FFF2-40B4-BE49-F238E27FC236}">
                <a16:creationId xmlns:a16="http://schemas.microsoft.com/office/drawing/2014/main" id="{C3A050E4-9180-EE28-215F-E3526648CCF5}"/>
              </a:ext>
            </a:extLst>
          </p:cNvPr>
          <p:cNvPicPr>
            <a:picLocks noChangeAspect="1"/>
          </p:cNvPicPr>
          <p:nvPr/>
        </p:nvPicPr>
        <p:blipFill>
          <a:blip r:embed="rId6"/>
          <a:stretch>
            <a:fillRect/>
          </a:stretch>
        </p:blipFill>
        <p:spPr>
          <a:xfrm>
            <a:off x="3524241" y="3209097"/>
            <a:ext cx="1303310" cy="399846"/>
          </a:xfrm>
          <a:prstGeom prst="rect">
            <a:avLst/>
          </a:prstGeom>
        </p:spPr>
      </p:pic>
    </p:spTree>
    <p:extLst>
      <p:ext uri="{BB962C8B-B14F-4D97-AF65-F5344CB8AC3E}">
        <p14:creationId xmlns:p14="http://schemas.microsoft.com/office/powerpoint/2010/main" val="85467555"/>
      </p:ext>
    </p:extLst>
  </p:cSld>
  <p:clrMapOvr>
    <a:masterClrMapping/>
  </p:clrMapOvr>
</p:sld>
</file>

<file path=ppt/theme/theme1.xml><?xml version="1.0" encoding="utf-8"?>
<a:theme xmlns:a="http://schemas.openxmlformats.org/drawingml/2006/main" name="Snowflake Corporate 2024">
  <a:themeElements>
    <a:clrScheme name="Snowflake 2018">
      <a:dk1>
        <a:srgbClr val="262626"/>
      </a:dk1>
      <a:lt1>
        <a:srgbClr val="FFFFFF"/>
      </a:lt1>
      <a:dk2>
        <a:srgbClr val="11567F"/>
      </a:dk2>
      <a:lt2>
        <a:srgbClr val="FFFFFF"/>
      </a:lt2>
      <a:accent1>
        <a:srgbClr val="29B5E8"/>
      </a:accent1>
      <a:accent2>
        <a:srgbClr val="11567F"/>
      </a:accent2>
      <a:accent3>
        <a:srgbClr val="71D3DC"/>
      </a:accent3>
      <a:accent4>
        <a:srgbClr val="FF9F36"/>
      </a:accent4>
      <a:accent5>
        <a:srgbClr val="7D44CF"/>
      </a:accent5>
      <a:accent6>
        <a:srgbClr val="D45B90"/>
      </a:accent6>
      <a:hlink>
        <a:srgbClr val="29B5E8"/>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454</Words>
  <Application>Microsoft Office PowerPoint</Application>
  <PresentationFormat>On-screen Show (16:9)</PresentationFormat>
  <Paragraphs>57</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Montserrat</vt:lpstr>
      <vt:lpstr>Snowflake Corporate 2024</vt:lpstr>
      <vt:lpstr>Using AI and Data to Improve sustainability of Public Transport by making it more profitable and optimised</vt:lpstr>
      <vt:lpstr>PowerPoint Presentation</vt:lpstr>
      <vt:lpstr>PowerPoint Presentation</vt:lpstr>
      <vt:lpstr>PowerPoint Presentation</vt:lpstr>
      <vt:lpstr>Insight and Recommendations #1</vt:lpstr>
      <vt:lpstr>PowerPoint Presentation</vt:lpstr>
      <vt:lpstr>PowerPoint Presentation</vt:lpstr>
      <vt:lpstr>Insight and Recommendations #2</vt:lpstr>
      <vt:lpstr>Insight and Recommendations #3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Dell</cp:lastModifiedBy>
  <cp:revision>28</cp:revision>
  <dcterms:modified xsi:type="dcterms:W3CDTF">2024-10-22T14:22:10Z</dcterms:modified>
</cp:coreProperties>
</file>