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68" r:id="rId16"/>
    <p:sldId id="269" r:id="rId17"/>
    <p:sldId id="272" r:id="rId18"/>
    <p:sldId id="273" r:id="rId19"/>
    <p:sldId id="293" r:id="rId20"/>
    <p:sldId id="274" r:id="rId21"/>
    <p:sldId id="276" r:id="rId22"/>
    <p:sldId id="277" r:id="rId23"/>
    <p:sldId id="278" r:id="rId24"/>
    <p:sldId id="279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7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8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FB1F9-5DE2-422A-9C31-D2F225753A0E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0D83A-A9D6-472A-A8B9-F1B3F37B8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FB3B9-3AA5-4BB2-A34A-4A973D1F3037}" type="slidenum">
              <a:rPr lang="en-US"/>
              <a:pPr/>
              <a:t>19</a:t>
            </a:fld>
            <a:endParaRPr 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AF9C45-22A3-45EF-98D7-7101339E2A2C}" type="slidenum">
              <a:rPr lang="en-US"/>
              <a:pPr/>
              <a:t>25</a:t>
            </a:fld>
            <a:endParaRPr lang="en-US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DDF54-6548-480D-A08B-8DC5A515BFE7}" type="slidenum">
              <a:rPr lang="en-US"/>
              <a:pPr/>
              <a:t>26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448AD3-441A-4974-A447-2BDCD72B06C1}" type="slidenum">
              <a:rPr lang="en-US"/>
              <a:pPr/>
              <a:t>27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A4C65B-99EA-46E8-AEF7-F47484364E4C}" type="slidenum">
              <a:rPr lang="en-US"/>
              <a:pPr/>
              <a:t>28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9D9EB-A651-4800-B61C-7C7BF66442C5}" type="slidenum">
              <a:rPr lang="en-US"/>
              <a:pPr/>
              <a:t>29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C3432-C139-4570-908B-9360E27C576A}" type="slidenum">
              <a:rPr lang="en-US"/>
              <a:pPr/>
              <a:t>30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0259CD-64D2-4222-8D67-DB64CCF00623}" type="slidenum">
              <a:rPr lang="en-US"/>
              <a:pPr/>
              <a:t>31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0BDA0-0ABE-4F67-B2FB-34F01181482C}" type="slidenum">
              <a:rPr lang="en-US"/>
              <a:pPr/>
              <a:t>32</a:t>
            </a:fld>
            <a:endParaRPr lang="en-US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C489-15A3-4984-869D-56AA60FF44E5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93BC-09EF-4C41-89FA-7384BF35B7C9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4934-9BDF-404F-B0EC-557143A4B6E1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8FE6-F9D6-46F1-BEA3-50BB33E150AE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43D72-0082-4192-96D0-B6AA96C8C6EB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B72D-0732-4CB8-956E-380662BFF261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77B1-D8A3-408E-9A3B-489D5F0F8107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7FE7-7DD6-4DE9-9870-621AF60AA042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7AC8-2053-49A6-A8D3-CD1EB79CF485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6B87-D1CC-4F5E-B456-E5D91411703D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5F40-8599-4538-9291-5C062B47E7B5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3F9C0-DC75-4C27-A6D5-18DF05EF71D8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598DF-B344-4DF6-9062-FA5BB383F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8" y="135559"/>
            <a:ext cx="9739095" cy="2936383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6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973" y="2607972"/>
            <a:ext cx="7478599" cy="3535250"/>
          </a:xfrm>
        </p:spPr>
        <p:txBody>
          <a:bodyPr>
            <a:normAutofit fontScale="90000"/>
          </a:bodyPr>
          <a:lstStyle/>
          <a:p>
            <a:r>
              <a:rPr lang="en-US" dirty="0"/>
              <a:t>Value proposition :</a:t>
            </a:r>
            <a:br>
              <a:rPr lang="en-US" dirty="0"/>
            </a:br>
            <a:br>
              <a:rPr lang="en-US" sz="2800" dirty="0"/>
            </a:br>
            <a:r>
              <a:rPr lang="en-US" sz="2800" dirty="0"/>
              <a:t>Consists of the whole cluster of benefits the company promises to deliver, it is more than the core positioning of the offering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Example : Volvo’s core positioning has been “safety”</a:t>
            </a:r>
            <a:br>
              <a:rPr lang="en-US" sz="2800" dirty="0"/>
            </a:br>
            <a:r>
              <a:rPr lang="en-US" sz="2800" dirty="0"/>
              <a:t>but the buyer is promised more than just a safe car and other benefits include good performance, design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571" y="551631"/>
            <a:ext cx="3118413" cy="492189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55" y="2601533"/>
            <a:ext cx="7465588" cy="2253803"/>
          </a:xfrm>
        </p:spPr>
        <p:txBody>
          <a:bodyPr>
            <a:normAutofit fontScale="90000"/>
          </a:bodyPr>
          <a:lstStyle/>
          <a:p>
            <a:r>
              <a:rPr lang="en-US" dirty="0"/>
              <a:t>Value delivery system :</a:t>
            </a:r>
            <a:br>
              <a:rPr lang="en-US" dirty="0"/>
            </a:br>
            <a:br>
              <a:rPr lang="en-US" dirty="0"/>
            </a:br>
            <a:r>
              <a:rPr lang="en-US" sz="2500" dirty="0"/>
              <a:t>Includes all the experiences the customer will have on the way to obtaining and using the offering</a:t>
            </a:r>
            <a:br>
              <a:rPr lang="en-US" sz="2500" dirty="0"/>
            </a:br>
            <a:r>
              <a:rPr lang="en-US" sz="2500" dirty="0"/>
              <a:t> </a:t>
            </a:r>
            <a:br>
              <a:rPr lang="en-US" sz="2500" dirty="0"/>
            </a:br>
            <a:r>
              <a:rPr lang="en-US" sz="2500" dirty="0"/>
              <a:t>A good value delivery system is a set of core business processes that help deliver distinctive customer value </a:t>
            </a:r>
            <a:br>
              <a:rPr lang="en-US" sz="2500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243" y="1523265"/>
            <a:ext cx="3393023" cy="383434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84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Delivering Superior customer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Customer Value Management at TATA Steel ”by DVR Sheshadri and </a:t>
            </a:r>
          </a:p>
          <a:p>
            <a:pPr marL="0" indent="0">
              <a:buNone/>
            </a:pPr>
            <a:r>
              <a:rPr lang="en-US" dirty="0"/>
              <a:t>   Arabinda tripathy, with Peeush Gupta and Subodh Pandy; </a:t>
            </a:r>
          </a:p>
          <a:p>
            <a:pPr marL="0" indent="0">
              <a:buNone/>
            </a:pPr>
            <a:r>
              <a:rPr lang="en-US" dirty="0"/>
              <a:t>   IIM Ahmedabad, and IIM Bangalore, 2004 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1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1252"/>
            <a:ext cx="6090635" cy="4961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Oliver defines loyalty as –A deeply held commitment to rebuy a preferred product or service in the future despite situational influences and marketing efforts having the potential to cause switching behavior.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34" y="1825625"/>
            <a:ext cx="4337900" cy="433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788007"/>
            <a:ext cx="6090633" cy="136276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81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customer Satisfaction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Satisfaction is a person’s feelings of pleasure or disappointment that result from comparing a product’s perceived performance to expectations</a:t>
            </a:r>
          </a:p>
          <a:p>
            <a:r>
              <a:rPr lang="en-US" dirty="0"/>
              <a:t>If performance </a:t>
            </a:r>
            <a:r>
              <a:rPr lang="en-US" b="1" dirty="0"/>
              <a:t>falls short of expectations</a:t>
            </a:r>
            <a:r>
              <a:rPr lang="en-US" dirty="0"/>
              <a:t>, customer is dissatisfied</a:t>
            </a:r>
          </a:p>
          <a:p>
            <a:r>
              <a:rPr lang="en-US" dirty="0"/>
              <a:t>If it </a:t>
            </a:r>
            <a:r>
              <a:rPr lang="en-US" b="1" dirty="0"/>
              <a:t>matches expectations</a:t>
            </a:r>
            <a:r>
              <a:rPr lang="en-US" dirty="0"/>
              <a:t>, the customer is satisfied</a:t>
            </a:r>
          </a:p>
          <a:p>
            <a:r>
              <a:rPr lang="en-US" dirty="0"/>
              <a:t>If it </a:t>
            </a:r>
            <a:r>
              <a:rPr lang="en-US" b="1" dirty="0"/>
              <a:t>exceeds expectations</a:t>
            </a:r>
            <a:r>
              <a:rPr lang="en-US" dirty="0"/>
              <a:t>, the customer is highly satisfied or delighted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82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customer Lifetime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Marketing is the art of attracting and keeping profitable customers, but every company loses money on some of its customers </a:t>
            </a:r>
          </a:p>
          <a:p>
            <a:r>
              <a:rPr lang="en-US" dirty="0"/>
              <a:t>Pareto’s 80-20 rule</a:t>
            </a:r>
          </a:p>
          <a:p>
            <a:r>
              <a:rPr lang="en-US" dirty="0"/>
              <a:t>The company could improve its profits by “firing” its worst customers</a:t>
            </a:r>
          </a:p>
          <a:p>
            <a:r>
              <a:rPr lang="en-US" dirty="0"/>
              <a:t>A </a:t>
            </a:r>
            <a:r>
              <a:rPr lang="en-US" b="1" dirty="0"/>
              <a:t>profitable customer </a:t>
            </a:r>
            <a:r>
              <a:rPr lang="en-US" dirty="0"/>
              <a:t>is  a person, household, or company that over time yields a revenue stream exceeding by an acceptable amount the company’s cost stream for attracting, selling, and serving that customer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24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29756"/>
            <a:ext cx="5834131" cy="1500389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Customer Profitability Analysis</a:t>
            </a:r>
            <a:br>
              <a:rPr lang="en-US" sz="3600" b="1" dirty="0"/>
            </a:br>
            <a:br>
              <a:rPr lang="en-US" sz="2500" b="1" dirty="0"/>
            </a:br>
            <a:r>
              <a:rPr lang="en-US" sz="2500" b="1" dirty="0"/>
              <a:t>(CPA) </a:t>
            </a:r>
            <a:r>
              <a:rPr lang="en-US" sz="2500" dirty="0"/>
              <a:t>is  best conducted with the tools of an accounting technique called</a:t>
            </a:r>
            <a:r>
              <a:rPr lang="en-US" sz="2500" b="1" dirty="0"/>
              <a:t> activity-based costing (ABC)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ABC accounting tries to identify the real costs associated with serving each customer</a:t>
            </a:r>
            <a:br>
              <a:rPr lang="en-US" sz="2500" dirty="0"/>
            </a:br>
            <a:br>
              <a:rPr lang="en-US" sz="2500" b="1" dirty="0"/>
            </a:b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130" y="128789"/>
            <a:ext cx="6357871" cy="701898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00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Customer Lifetime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Customer Lifetime Value (CLV) </a:t>
            </a:r>
            <a:r>
              <a:rPr lang="en-US" dirty="0"/>
              <a:t>describes the net present value of the stream of future profits expected over the customer’s life time purchases</a:t>
            </a:r>
          </a:p>
          <a:p>
            <a:r>
              <a:rPr lang="en-US" dirty="0"/>
              <a:t>Researchers and practitioners have used many different approaches for modeling and estimating CLV</a:t>
            </a:r>
          </a:p>
          <a:p>
            <a:r>
              <a:rPr lang="en-US" dirty="0"/>
              <a:t>                                                               </a:t>
            </a:r>
            <a:r>
              <a:rPr lang="en-US" sz="2000" dirty="0"/>
              <a:t> where p</a:t>
            </a:r>
            <a:r>
              <a:rPr lang="en-US" sz="2000" baseline="-25000" dirty="0"/>
              <a:t>t</a:t>
            </a:r>
            <a:r>
              <a:rPr lang="en-US" sz="2000" dirty="0"/>
              <a:t> : price paid by customer</a:t>
            </a:r>
          </a:p>
          <a:p>
            <a:r>
              <a:rPr lang="en-US" sz="2000" dirty="0"/>
              <a:t>						      C</a:t>
            </a:r>
            <a:r>
              <a:rPr lang="en-US" sz="2000" baseline="-25000" dirty="0"/>
              <a:t>t</a:t>
            </a:r>
            <a:r>
              <a:rPr lang="en-US" sz="2000" dirty="0"/>
              <a:t>  : direct cost of servicing the customer</a:t>
            </a:r>
          </a:p>
          <a:p>
            <a:r>
              <a:rPr lang="en-US" sz="2000" dirty="0"/>
              <a:t>						      I    : discount rate </a:t>
            </a:r>
          </a:p>
          <a:p>
            <a:r>
              <a:rPr lang="en-US" sz="2000" dirty="0"/>
              <a:t>						     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r>
              <a:rPr lang="en-US" sz="2000" dirty="0"/>
              <a:t>  : profitability of customer repeat buying</a:t>
            </a:r>
          </a:p>
          <a:p>
            <a:r>
              <a:rPr lang="en-US" sz="2000" dirty="0"/>
              <a:t>						     AC : Acquisition cost</a:t>
            </a:r>
          </a:p>
          <a:p>
            <a:r>
              <a:rPr lang="en-US" sz="2000" dirty="0"/>
              <a:t> 						     T    : time horizon for estimating CLV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001296"/>
            <a:ext cx="4702468" cy="217566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5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Cultivating Customer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940"/>
          </a:xfrm>
        </p:spPr>
        <p:txBody>
          <a:bodyPr>
            <a:normAutofit/>
          </a:bodyPr>
          <a:lstStyle/>
          <a:p>
            <a:r>
              <a:rPr lang="en-US" b="1" dirty="0">
                <a:latin typeface="Lucida Sans Unicode" charset="0"/>
              </a:rPr>
              <a:t>Customer relationship management (CRM)</a:t>
            </a:r>
            <a:r>
              <a:rPr lang="en-US" dirty="0">
                <a:latin typeface="Lucida Sans Unicode" charset="0"/>
              </a:rPr>
              <a:t> is the process of carefully managing detailed information about individual customers and all customer “touch points” to maximize customer loyalty.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>
                <a:latin typeface="Lucida Sans Unicode" charset="0"/>
              </a:rPr>
              <a:t>      Touch point—any occasion on which a customer encounters the brand and product.</a:t>
            </a:r>
          </a:p>
          <a:p>
            <a:pPr marL="342900" lvl="1" indent="-342900">
              <a:spcBef>
                <a:spcPts val="1000"/>
              </a:spcBef>
            </a:pPr>
            <a:endParaRPr lang="en-US" dirty="0">
              <a:latin typeface="Lucida Sans Unicode" charset="0"/>
            </a:endParaRPr>
          </a:p>
          <a:p>
            <a:pPr marL="342900" lvl="1" indent="-342900">
              <a:spcBef>
                <a:spcPts val="1000"/>
              </a:spcBef>
            </a:pPr>
            <a:endParaRPr lang="en-US" dirty="0">
              <a:latin typeface="Lucida Sans Unicode" charset="0"/>
            </a:endParaRPr>
          </a:p>
          <a:p>
            <a:pPr marL="342900" lvl="1" indent="-342900">
              <a:spcBef>
                <a:spcPts val="1000"/>
              </a:spcBef>
            </a:pPr>
            <a:endParaRPr lang="en-US" dirty="0">
              <a:latin typeface="Lucida Sans Unicode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dirty="0">
              <a:latin typeface="Lucida Sans Unicode" charset="0"/>
            </a:endParaRPr>
          </a:p>
          <a:p>
            <a:pPr marL="342900" lvl="1" indent="-342900">
              <a:spcBef>
                <a:spcPts val="1000"/>
              </a:spcBef>
            </a:pPr>
            <a:endParaRPr lang="en-US" dirty="0">
              <a:latin typeface="Lucida Sans Unicode" charset="0"/>
            </a:endParaRPr>
          </a:p>
          <a:p>
            <a:pPr marL="342900" lvl="1" indent="-342900">
              <a:spcBef>
                <a:spcPts val="1000"/>
              </a:spcBef>
            </a:pPr>
            <a:endParaRPr lang="en-US" dirty="0">
              <a:latin typeface="Lucida Sans Unicode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dirty="0">
              <a:latin typeface="Lucida Sans Unicode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dirty="0">
              <a:latin typeface="Lucida Sans Unicode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dirty="0">
              <a:latin typeface="Lucida Sans Unicode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dirty="0">
              <a:latin typeface="Lucida Sans Unicode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dirty="0">
              <a:latin typeface="Lucida Sans Unicode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73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5-</a:t>
            </a:r>
            <a:fld id="{9698E837-9B0B-42EF-A572-93B4864EBF1A}" type="slidenum">
              <a:rPr lang="en-US"/>
              <a:pPr/>
              <a:t>19</a:t>
            </a:fld>
            <a:endParaRPr lang="en-US"/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Framework for CRM by Don Peppers and </a:t>
            </a:r>
            <a:r>
              <a:rPr lang="en-US" dirty="0" err="1"/>
              <a:t>Mrtha</a:t>
            </a:r>
            <a:r>
              <a:rPr lang="en-US" dirty="0"/>
              <a:t> Roger</a:t>
            </a:r>
          </a:p>
        </p:txBody>
      </p:sp>
      <p:sp>
        <p:nvSpPr>
          <p:cNvPr id="35841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117600" y="1981200"/>
            <a:ext cx="10464800" cy="3886200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spcBef>
                <a:spcPts val="1000"/>
              </a:spcBef>
            </a:pPr>
            <a:r>
              <a:rPr lang="en-US" dirty="0">
                <a:latin typeface="Lucida Sans Unicode" charset="0"/>
              </a:rPr>
              <a:t>Identify your prospects and customers.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dirty="0">
                <a:latin typeface="Lucida Sans Unicode" charset="0"/>
              </a:rPr>
              <a:t> Differentiate customers in terms of their needs and their value to your company- Identify most valuable customer (MVC)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dirty="0">
                <a:latin typeface="Lucida Sans Unicode" charset="0"/>
              </a:rPr>
              <a:t>Interact with individual customers to improve knowledge about their individual needs and to build stronger relationship. 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dirty="0">
                <a:latin typeface="Lucida Sans Unicode" charset="0"/>
              </a:rPr>
              <a:t>Customize products, services, and messages to each customer</a:t>
            </a:r>
          </a:p>
        </p:txBody>
      </p:sp>
    </p:spTree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Chapter, We will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customer value , satisfaction and loyalty and how can companies deliver them?</a:t>
            </a:r>
          </a:p>
          <a:p>
            <a:r>
              <a:rPr lang="en-US" dirty="0"/>
              <a:t>What is the life time value of customers, and how can marketers maximize it?</a:t>
            </a:r>
          </a:p>
          <a:p>
            <a:r>
              <a:rPr lang="en-US" dirty="0"/>
              <a:t>How can companies attract  and retain the right customers and cultivate strong customer relationships?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63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CRM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Sans Unicode" charset="0"/>
              </a:rPr>
              <a:t>PARETO’S LAW</a:t>
            </a:r>
          </a:p>
          <a:p>
            <a:pPr>
              <a:buNone/>
            </a:pPr>
            <a:r>
              <a:rPr lang="en-US" dirty="0">
                <a:latin typeface="Lucida Sans Unicode" charset="0"/>
              </a:rPr>
              <a:t>                </a:t>
            </a:r>
          </a:p>
          <a:p>
            <a:pPr>
              <a:buNone/>
            </a:pPr>
            <a:r>
              <a:rPr lang="en-US" dirty="0">
                <a:latin typeface="Lucida Sans Unicode" charset="0"/>
              </a:rPr>
              <a:t>                      80:20 RULE</a:t>
            </a:r>
          </a:p>
          <a:p>
            <a:pPr>
              <a:buNone/>
            </a:pPr>
            <a:r>
              <a:rPr lang="en-US" dirty="0">
                <a:latin typeface="Lucida Sans Unicode" charset="0"/>
              </a:rPr>
              <a:t>20% of customer account for 80% of turn over</a:t>
            </a:r>
          </a:p>
          <a:p>
            <a:pPr>
              <a:buNone/>
            </a:pPr>
            <a:r>
              <a:rPr lang="en-US" dirty="0">
                <a:latin typeface="Lucida Sans Unicode" charset="0"/>
              </a:rPr>
              <a:t>20% of customer account for 80% of profit</a:t>
            </a:r>
          </a:p>
          <a:p>
            <a:pPr>
              <a:buNone/>
            </a:pPr>
            <a:r>
              <a:rPr lang="en-US" dirty="0">
                <a:latin typeface="Lucida Sans Unicode" charset="0"/>
              </a:rPr>
              <a:t>20% of customer account for 80% of all your problems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4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+mj-ea"/>
              </a:rPr>
            </a:b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Acquisition is not the same as retention</a:t>
            </a:r>
            <a:br>
              <a:rPr lang="en-US" dirty="0">
                <a:ea typeface="+mj-ea"/>
              </a:rPr>
            </a:br>
            <a:br>
              <a:rPr lang="en-US" dirty="0">
                <a:ea typeface="+mj-ea"/>
              </a:rPr>
            </a:br>
            <a:endParaRPr lang="en-US" dirty="0">
              <a:ea typeface="+mj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2400" y="36576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Acquisition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0" y="36576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Retention</a:t>
            </a:r>
          </a:p>
        </p:txBody>
      </p:sp>
      <p:sp>
        <p:nvSpPr>
          <p:cNvPr id="6" name="Oval 5"/>
          <p:cNvSpPr/>
          <p:nvPr/>
        </p:nvSpPr>
        <p:spPr>
          <a:xfrm>
            <a:off x="3048000" y="2362200"/>
            <a:ext cx="2032000" cy="685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Sales analysis</a:t>
            </a:r>
          </a:p>
        </p:txBody>
      </p:sp>
      <p:sp>
        <p:nvSpPr>
          <p:cNvPr id="7" name="Oval 6"/>
          <p:cNvSpPr/>
          <p:nvPr/>
        </p:nvSpPr>
        <p:spPr>
          <a:xfrm>
            <a:off x="508000" y="5181600"/>
            <a:ext cx="29464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merchandising</a:t>
            </a:r>
          </a:p>
        </p:txBody>
      </p:sp>
      <p:sp>
        <p:nvSpPr>
          <p:cNvPr id="8" name="Oval 7"/>
          <p:cNvSpPr/>
          <p:nvPr/>
        </p:nvSpPr>
        <p:spPr>
          <a:xfrm>
            <a:off x="508000" y="4191000"/>
            <a:ext cx="24384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advertising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124200"/>
            <a:ext cx="23368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Customer segmentation </a:t>
            </a:r>
          </a:p>
        </p:txBody>
      </p:sp>
      <p:sp>
        <p:nvSpPr>
          <p:cNvPr id="10" name="Oval 9"/>
          <p:cNvSpPr/>
          <p:nvPr/>
        </p:nvSpPr>
        <p:spPr>
          <a:xfrm>
            <a:off x="3657600" y="5334000"/>
            <a:ext cx="2743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Campaign management</a:t>
            </a:r>
          </a:p>
        </p:txBody>
      </p:sp>
      <p:sp>
        <p:nvSpPr>
          <p:cNvPr id="11" name="Oval 10"/>
          <p:cNvSpPr/>
          <p:nvPr/>
        </p:nvSpPr>
        <p:spPr>
          <a:xfrm>
            <a:off x="9855200" y="5181600"/>
            <a:ext cx="2032000" cy="685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Channel support</a:t>
            </a:r>
          </a:p>
        </p:txBody>
      </p:sp>
      <p:sp>
        <p:nvSpPr>
          <p:cNvPr id="12" name="Oval 11"/>
          <p:cNvSpPr/>
          <p:nvPr/>
        </p:nvSpPr>
        <p:spPr>
          <a:xfrm>
            <a:off x="9855200" y="4191000"/>
            <a:ext cx="2032000" cy="685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Trust and privacy</a:t>
            </a:r>
          </a:p>
        </p:txBody>
      </p:sp>
      <p:sp>
        <p:nvSpPr>
          <p:cNvPr id="13" name="Oval 12"/>
          <p:cNvSpPr/>
          <p:nvPr/>
        </p:nvSpPr>
        <p:spPr>
          <a:xfrm>
            <a:off x="10058400" y="2971800"/>
            <a:ext cx="1930400" cy="685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Product quality</a:t>
            </a:r>
          </a:p>
        </p:txBody>
      </p:sp>
      <p:sp>
        <p:nvSpPr>
          <p:cNvPr id="14" name="Oval 13"/>
          <p:cNvSpPr/>
          <p:nvPr/>
        </p:nvSpPr>
        <p:spPr>
          <a:xfrm>
            <a:off x="8026400" y="2286000"/>
            <a:ext cx="2540000" cy="685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Customer service</a:t>
            </a:r>
          </a:p>
        </p:txBody>
      </p:sp>
      <p:sp>
        <p:nvSpPr>
          <p:cNvPr id="15" name="Oval 14"/>
          <p:cNvSpPr/>
          <p:nvPr/>
        </p:nvSpPr>
        <p:spPr>
          <a:xfrm>
            <a:off x="7213600" y="5410200"/>
            <a:ext cx="2438400" cy="685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Customer satisfaction</a:t>
            </a:r>
          </a:p>
        </p:txBody>
      </p:sp>
      <p:cxnSp>
        <p:nvCxnSpPr>
          <p:cNvPr id="17" name="Straight Arrow Connector 16"/>
          <p:cNvCxnSpPr>
            <a:cxnSpLocks noChangeShapeType="1"/>
            <a:stCxn id="6" idx="4"/>
            <a:endCxn id="4" idx="0"/>
          </p:cNvCxnSpPr>
          <p:nvPr/>
        </p:nvCxnSpPr>
        <p:spPr bwMode="auto">
          <a:xfrm rot="16200000" flipH="1">
            <a:off x="4165600" y="2946400"/>
            <a:ext cx="609600" cy="812800"/>
          </a:xfrm>
          <a:prstGeom prst="straightConnector1">
            <a:avLst/>
          </a:prstGeom>
          <a:noFill/>
          <a:ln w="48000" cmpd="thickThin">
            <a:solidFill>
              <a:srgbClr val="C64847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  <a:endCxn id="4" idx="1"/>
          </p:cNvCxnSpPr>
          <p:nvPr/>
        </p:nvCxnSpPr>
        <p:spPr bwMode="auto">
          <a:xfrm flipV="1">
            <a:off x="2844800" y="4114800"/>
            <a:ext cx="1117600" cy="304800"/>
          </a:xfrm>
          <a:prstGeom prst="straightConnector1">
            <a:avLst/>
          </a:prstGeom>
          <a:noFill/>
          <a:ln w="48000" cmpd="thickThin">
            <a:solidFill>
              <a:srgbClr val="C64847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  <a:stCxn id="9" idx="6"/>
          </p:cNvCxnSpPr>
          <p:nvPr/>
        </p:nvCxnSpPr>
        <p:spPr bwMode="auto">
          <a:xfrm>
            <a:off x="2946400" y="3505200"/>
            <a:ext cx="1016000" cy="304800"/>
          </a:xfrm>
          <a:prstGeom prst="straightConnector1">
            <a:avLst/>
          </a:prstGeom>
          <a:noFill/>
          <a:ln w="48000" cmpd="thickThin">
            <a:solidFill>
              <a:srgbClr val="C64847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 flipV="1">
            <a:off x="3149600" y="4572000"/>
            <a:ext cx="1219200" cy="609600"/>
          </a:xfrm>
          <a:prstGeom prst="straightConnector1">
            <a:avLst/>
          </a:prstGeom>
          <a:noFill/>
          <a:ln w="48000" cmpd="thickThin">
            <a:solidFill>
              <a:srgbClr val="C64847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  <a:stCxn id="10" idx="0"/>
            <a:endCxn id="4" idx="2"/>
          </p:cNvCxnSpPr>
          <p:nvPr/>
        </p:nvCxnSpPr>
        <p:spPr bwMode="auto">
          <a:xfrm rot="16200000" flipV="1">
            <a:off x="4572000" y="4876800"/>
            <a:ext cx="762000" cy="152400"/>
          </a:xfrm>
          <a:prstGeom prst="straightConnector1">
            <a:avLst/>
          </a:prstGeom>
          <a:noFill/>
          <a:ln w="48000" cmpd="thickThin">
            <a:solidFill>
              <a:srgbClr val="C64847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Straight Arrow Connector 30"/>
          <p:cNvCxnSpPr>
            <a:cxnSpLocks noChangeShapeType="1"/>
            <a:endCxn id="5" idx="0"/>
          </p:cNvCxnSpPr>
          <p:nvPr/>
        </p:nvCxnSpPr>
        <p:spPr bwMode="auto">
          <a:xfrm rot="10800000" flipV="1">
            <a:off x="7620000" y="2971800"/>
            <a:ext cx="1219200" cy="685800"/>
          </a:xfrm>
          <a:prstGeom prst="straightConnector1">
            <a:avLst/>
          </a:prstGeom>
          <a:noFill/>
          <a:ln w="48000" cmpd="thickThin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10800000" flipV="1">
            <a:off x="8534400" y="3429000"/>
            <a:ext cx="1625600" cy="457200"/>
          </a:xfrm>
          <a:prstGeom prst="straightConnector1">
            <a:avLst/>
          </a:prstGeom>
          <a:noFill/>
          <a:ln w="48000" cmpd="thickThin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" name="Straight Arrow Connector 38"/>
          <p:cNvCxnSpPr>
            <a:cxnSpLocks noChangeShapeType="1"/>
            <a:stCxn id="12" idx="2"/>
          </p:cNvCxnSpPr>
          <p:nvPr/>
        </p:nvCxnSpPr>
        <p:spPr bwMode="auto">
          <a:xfrm rot="10800000">
            <a:off x="8534400" y="4267200"/>
            <a:ext cx="1320800" cy="266700"/>
          </a:xfrm>
          <a:prstGeom prst="straightConnector1">
            <a:avLst/>
          </a:prstGeom>
          <a:noFill/>
          <a:ln w="48000" cmpd="thickThin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" name="Straight Arrow Connector 41"/>
          <p:cNvCxnSpPr>
            <a:cxnSpLocks noChangeShapeType="1"/>
            <a:stCxn id="11" idx="1"/>
          </p:cNvCxnSpPr>
          <p:nvPr/>
        </p:nvCxnSpPr>
        <p:spPr bwMode="auto">
          <a:xfrm rot="16200000" flipV="1">
            <a:off x="8887620" y="4015583"/>
            <a:ext cx="709613" cy="1822451"/>
          </a:xfrm>
          <a:prstGeom prst="straightConnector1">
            <a:avLst/>
          </a:prstGeom>
          <a:noFill/>
          <a:ln w="48000" cmpd="thickThin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" name="Straight Arrow Connector 44"/>
          <p:cNvCxnSpPr>
            <a:cxnSpLocks noChangeShapeType="1"/>
            <a:stCxn id="15" idx="0"/>
            <a:endCxn id="5" idx="2"/>
          </p:cNvCxnSpPr>
          <p:nvPr/>
        </p:nvCxnSpPr>
        <p:spPr bwMode="auto">
          <a:xfrm rot="16200000" flipV="1">
            <a:off x="7607300" y="4584700"/>
            <a:ext cx="838200" cy="812800"/>
          </a:xfrm>
          <a:prstGeom prst="straightConnector1">
            <a:avLst/>
          </a:prstGeom>
          <a:noFill/>
          <a:ln w="48000" cmpd="thickThin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" name="Straight Arrow Connector 48"/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5791200" y="4114800"/>
            <a:ext cx="914400" cy="1588"/>
          </a:xfrm>
          <a:prstGeom prst="straightConnector1">
            <a:avLst/>
          </a:prstGeom>
          <a:noFill/>
          <a:ln w="48500" cmpd="thickThin">
            <a:solidFill>
              <a:srgbClr val="6BB76D"/>
            </a:solidFill>
            <a:round/>
            <a:headEnd/>
            <a:tailEnd type="arrow" w="med" len="med"/>
          </a:ln>
          <a:effectLst>
            <a:outerShdw blurRad="39000" dist="2694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7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The Customer Development Process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latin typeface="Lucida Sans Unicode" charset="0"/>
              </a:rPr>
              <a:t>Potentials</a:t>
            </a:r>
          </a:p>
          <a:p>
            <a:pPr eaLnBrk="1" hangingPunct="1"/>
            <a:r>
              <a:rPr lang="en-US" dirty="0">
                <a:latin typeface="Lucida Sans Unicode" charset="0"/>
              </a:rPr>
              <a:t>Prospects</a:t>
            </a:r>
          </a:p>
          <a:p>
            <a:pPr eaLnBrk="1" hangingPunct="1"/>
            <a:r>
              <a:rPr lang="en-US" dirty="0">
                <a:latin typeface="Lucida Sans Unicode" charset="0"/>
              </a:rPr>
              <a:t>First-time customers</a:t>
            </a:r>
          </a:p>
          <a:p>
            <a:pPr eaLnBrk="1" hangingPunct="1"/>
            <a:r>
              <a:rPr lang="en-US" dirty="0">
                <a:latin typeface="Lucida Sans Unicode" charset="0"/>
              </a:rPr>
              <a:t>Repeat customers</a:t>
            </a:r>
          </a:p>
          <a:p>
            <a:pPr eaLnBrk="1" hangingPunct="1"/>
            <a:r>
              <a:rPr lang="en-US" dirty="0">
                <a:latin typeface="Lucida Sans Unicode" charset="0"/>
              </a:rPr>
              <a:t>Clients</a:t>
            </a:r>
          </a:p>
          <a:p>
            <a:pPr eaLnBrk="1" hangingPunct="1"/>
            <a:r>
              <a:rPr lang="en-US" dirty="0">
                <a:latin typeface="Lucida Sans Unicode" charset="0"/>
              </a:rPr>
              <a:t>Members</a:t>
            </a:r>
          </a:p>
          <a:p>
            <a:pPr eaLnBrk="1" hangingPunct="1"/>
            <a:r>
              <a:rPr lang="en-US" dirty="0">
                <a:latin typeface="Lucida Sans Unicode" charset="0"/>
              </a:rPr>
              <a:t>Advocates</a:t>
            </a:r>
          </a:p>
          <a:p>
            <a:pPr eaLnBrk="1" hangingPunct="1"/>
            <a:r>
              <a:rPr lang="en-US" dirty="0">
                <a:latin typeface="Lucida Sans Unicode" charset="0"/>
              </a:rPr>
              <a:t>Partners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AF7D535-6C17-064D-BB0D-AFAB2B298E21}" type="slidenum">
              <a:rPr lang="en-US">
                <a:solidFill>
                  <a:srgbClr val="3F3F3F"/>
                </a:solidFill>
              </a:rPr>
              <a:pPr/>
              <a:t>22</a:t>
            </a:fld>
            <a:endParaRPr lang="en-US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745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Building Loyalty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Lucida Sans Unicode" charset="0"/>
              </a:rPr>
              <a:t>Interact with customers</a:t>
            </a:r>
          </a:p>
          <a:p>
            <a:pPr eaLnBrk="1" hangingPunct="1"/>
            <a:r>
              <a:rPr lang="en-US">
                <a:latin typeface="Lucida Sans Unicode" charset="0"/>
              </a:rPr>
              <a:t>Develop loyalty programs</a:t>
            </a:r>
          </a:p>
          <a:p>
            <a:pPr lvl="1" eaLnBrk="1" hangingPunct="1"/>
            <a:r>
              <a:rPr lang="en-US">
                <a:latin typeface="Lucida Sans Unicode" charset="0"/>
              </a:rPr>
              <a:t>Frequency programs</a:t>
            </a:r>
          </a:p>
          <a:p>
            <a:pPr lvl="1" eaLnBrk="1" hangingPunct="1"/>
            <a:r>
              <a:rPr lang="en-US">
                <a:latin typeface="Lucida Sans Unicode" charset="0"/>
              </a:rPr>
              <a:t>Club membership programs</a:t>
            </a:r>
          </a:p>
          <a:p>
            <a:pPr eaLnBrk="1" hangingPunct="1"/>
            <a:r>
              <a:rPr lang="en-US">
                <a:latin typeface="Lucida Sans Unicode" charset="0"/>
              </a:rPr>
              <a:t>Personalize marketing</a:t>
            </a:r>
          </a:p>
          <a:p>
            <a:pPr eaLnBrk="1" hangingPunct="1"/>
            <a:r>
              <a:rPr lang="en-US">
                <a:latin typeface="Lucida Sans Unicode" charset="0"/>
              </a:rPr>
              <a:t>Create institutional ties</a:t>
            </a:r>
          </a:p>
          <a:p>
            <a:pPr eaLnBrk="1" hangingPunct="1"/>
            <a:endParaRPr lang="en-US">
              <a:latin typeface="Lucida Sans Unicode" charset="0"/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A20CABB-FFC5-4449-B693-9885878B7D52}" type="slidenum">
              <a:rPr lang="en-US">
                <a:solidFill>
                  <a:srgbClr val="3F3F3F"/>
                </a:solidFill>
              </a:rPr>
              <a:pPr/>
              <a:t>23</a:t>
            </a:fld>
            <a:endParaRPr lang="en-US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1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575"/>
            <a:ext cx="10972800" cy="1252538"/>
          </a:xfrm>
        </p:spPr>
        <p:txBody>
          <a:bodyPr/>
          <a:lstStyle/>
          <a:p>
            <a:pPr>
              <a:defRPr/>
            </a:pPr>
            <a:endParaRPr lang="en-US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Lucida Sans Unicode" charset="0"/>
              </a:rPr>
              <a:t>Loyalty  is about the conscious decision of your customers to commit their continual repurchases to your brand. It is :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endParaRPr lang="en-US" sz="2000" dirty="0">
              <a:latin typeface="Lucida Sans Unicode" charset="0"/>
            </a:endParaRPr>
          </a:p>
          <a:p>
            <a:pPr>
              <a:lnSpc>
                <a:spcPct val="80000"/>
              </a:lnSpc>
              <a:buFont typeface="Wingdings" charset="0"/>
              <a:buChar char="v"/>
            </a:pPr>
            <a:r>
              <a:rPr lang="en-US" sz="2000" dirty="0">
                <a:latin typeface="Lucida Sans Unicode" charset="0"/>
              </a:rPr>
              <a:t> Driving an extra few miles to do your shopping </a:t>
            </a:r>
          </a:p>
          <a:p>
            <a:pPr>
              <a:lnSpc>
                <a:spcPct val="80000"/>
              </a:lnSpc>
              <a:buFont typeface="Wingdings" charset="0"/>
              <a:buChar char="v"/>
            </a:pPr>
            <a:r>
              <a:rPr lang="en-US" sz="2000" dirty="0">
                <a:latin typeface="Lucida Sans Unicode" charset="0"/>
              </a:rPr>
              <a:t>Recommending it to your best friend</a:t>
            </a:r>
          </a:p>
          <a:p>
            <a:pPr>
              <a:lnSpc>
                <a:spcPct val="80000"/>
              </a:lnSpc>
              <a:buFont typeface="Wingdings" charset="0"/>
              <a:buChar char="v"/>
            </a:pPr>
            <a:r>
              <a:rPr lang="en-US" sz="2000" dirty="0">
                <a:latin typeface="Lucida Sans Unicode" charset="0"/>
              </a:rPr>
              <a:t>An emotional and rational </a:t>
            </a:r>
            <a:r>
              <a:rPr lang="ja-JP" altLang="en-US" sz="2000" dirty="0">
                <a:latin typeface="Lucida Sans Unicode" charset="0"/>
              </a:rPr>
              <a:t>‘</a:t>
            </a:r>
            <a:r>
              <a:rPr lang="en-US" sz="2000" dirty="0">
                <a:latin typeface="Lucida Sans Unicode" charset="0"/>
              </a:rPr>
              <a:t>lock-in</a:t>
            </a:r>
            <a:r>
              <a:rPr lang="ja-JP" altLang="en-US" sz="2000" dirty="0">
                <a:latin typeface="Lucida Sans Unicode" charset="0"/>
              </a:rPr>
              <a:t>’</a:t>
            </a:r>
            <a:endParaRPr lang="en-US" sz="2000" dirty="0">
              <a:latin typeface="Lucida Sans Unicode" charset="0"/>
            </a:endParaRPr>
          </a:p>
          <a:p>
            <a:pPr>
              <a:lnSpc>
                <a:spcPct val="80000"/>
              </a:lnSpc>
              <a:buFont typeface="Wingdings" charset="0"/>
              <a:buChar char="v"/>
            </a:pPr>
            <a:r>
              <a:rPr lang="en-US" sz="2000" dirty="0">
                <a:latin typeface="Lucida Sans Unicode" charset="0"/>
              </a:rPr>
              <a:t>Sometimes encouraged by an incentive or reward</a:t>
            </a:r>
          </a:p>
          <a:p>
            <a:pPr>
              <a:lnSpc>
                <a:spcPct val="80000"/>
              </a:lnSpc>
              <a:buFont typeface="Wingdings" charset="0"/>
              <a:buChar char="v"/>
            </a:pPr>
            <a:r>
              <a:rPr lang="en-US" sz="2000" dirty="0">
                <a:latin typeface="Lucida Sans Unicode" charset="0"/>
              </a:rPr>
              <a:t>A better path to profit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endParaRPr lang="en-US" sz="2000" dirty="0">
              <a:latin typeface="Lucida Sans Unicode" charset="0"/>
            </a:endParaRPr>
          </a:p>
          <a:p>
            <a:pPr>
              <a:lnSpc>
                <a:spcPct val="80000"/>
              </a:lnSpc>
              <a:buFont typeface="Wingdings" charset="0"/>
              <a:buChar char="§"/>
            </a:pPr>
            <a:r>
              <a:rPr lang="en-US" sz="2000" dirty="0">
                <a:latin typeface="Lucida Sans Unicode" charset="0"/>
              </a:rPr>
              <a:t> </a:t>
            </a:r>
            <a:r>
              <a:rPr lang="en-US" sz="2000" dirty="0">
                <a:solidFill>
                  <a:srgbClr val="D9253E"/>
                </a:solidFill>
                <a:latin typeface="Lucida Sans Unicode" charset="0"/>
              </a:rPr>
              <a:t>Loyalty  is essentially a one-way commitment  for which the customer receives a  reward, but  it is also about relationships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endParaRPr lang="en-US" sz="2000" dirty="0">
              <a:solidFill>
                <a:srgbClr val="D9253E"/>
              </a:solidFill>
              <a:latin typeface="Lucida Sans Unicode" charset="0"/>
            </a:endParaRPr>
          </a:p>
          <a:p>
            <a:pPr>
              <a:lnSpc>
                <a:spcPct val="80000"/>
              </a:lnSpc>
              <a:buFont typeface="Wingdings" charset="0"/>
              <a:buChar char="§"/>
            </a:pPr>
            <a:r>
              <a:rPr lang="en-US" sz="2000" dirty="0">
                <a:solidFill>
                  <a:srgbClr val="D9253E"/>
                </a:solidFill>
                <a:latin typeface="Lucida Sans Unicode" charset="0"/>
              </a:rPr>
              <a:t>Two-way interaction  in which both sides create and exchange mutual benefits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2DFC321-B6BE-C841-8EDC-3AA875381D4B}" type="slidenum">
              <a:rPr lang="en-US">
                <a:solidFill>
                  <a:srgbClr val="3F3F3F"/>
                </a:solidFill>
              </a:rPr>
              <a:pPr/>
              <a:t>24</a:t>
            </a:fld>
            <a:endParaRPr lang="en-US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73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5-</a:t>
            </a:r>
            <a:fld id="{923E0BFB-4139-4762-8977-649C2BF8104D}" type="slidenum">
              <a:rPr lang="en-US"/>
              <a:pPr/>
              <a:t>25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CRM Strategies</a:t>
            </a:r>
            <a:br>
              <a:rPr lang="en-US" dirty="0"/>
            </a:br>
            <a:endParaRPr lang="en-US" dirty="0"/>
          </a:p>
        </p:txBody>
      </p:sp>
      <p:sp>
        <p:nvSpPr>
          <p:cNvPr id="36557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Acquisition of customers can cost 5 times more than retaining current customers.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customer profit rate increases over the life of a retained customer.</a:t>
            </a:r>
          </a:p>
          <a:p>
            <a:pPr>
              <a:buNone/>
            </a:pPr>
            <a:r>
              <a:rPr lang="en-US" u="sng" dirty="0"/>
              <a:t>CRM Strategies:</a:t>
            </a:r>
            <a:endParaRPr lang="en-US" dirty="0"/>
          </a:p>
          <a:p>
            <a:r>
              <a:rPr lang="en-US" dirty="0"/>
              <a:t>Reduce rate of defection</a:t>
            </a:r>
          </a:p>
          <a:p>
            <a:r>
              <a:rPr lang="en-US" dirty="0"/>
              <a:t>Increase longevity</a:t>
            </a:r>
          </a:p>
          <a:p>
            <a:r>
              <a:rPr lang="en-US" dirty="0"/>
              <a:t>Enhance share of wallet</a:t>
            </a:r>
          </a:p>
          <a:p>
            <a:r>
              <a:rPr lang="en-US" dirty="0"/>
              <a:t>Terminate low-profit customers</a:t>
            </a:r>
          </a:p>
          <a:p>
            <a:r>
              <a:rPr lang="en-US" dirty="0"/>
              <a:t>Focus more effort on high-profit customers</a:t>
            </a:r>
          </a:p>
        </p:txBody>
      </p:sp>
    </p:spTree>
  </p:cSld>
  <p:clrMapOvr>
    <a:masterClrMapping/>
  </p:clrMapOvr>
  <p:transition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5-</a:t>
            </a:r>
            <a:fld id="{EA3E34C1-4045-41BF-874D-18714798E8A9}" type="slidenum">
              <a:rPr lang="en-US"/>
              <a:pPr/>
              <a:t>26</a:t>
            </a:fld>
            <a:endParaRPr lang="en-US"/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Table 5.1 </a:t>
            </a:r>
            <a:br>
              <a:rPr lang="en-US" sz="4000"/>
            </a:br>
            <a:r>
              <a:rPr lang="en-US" sz="4000"/>
              <a:t>Mass vs. One-to-One Marketing</a:t>
            </a:r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81200"/>
            <a:ext cx="5386917" cy="3886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/>
              <a:t>Mass</a:t>
            </a:r>
          </a:p>
          <a:p>
            <a:pPr>
              <a:lnSpc>
                <a:spcPct val="90000"/>
              </a:lnSpc>
            </a:pPr>
            <a:r>
              <a:rPr lang="en-US" sz="2400"/>
              <a:t>Average customer</a:t>
            </a:r>
          </a:p>
          <a:p>
            <a:pPr>
              <a:lnSpc>
                <a:spcPct val="90000"/>
              </a:lnSpc>
            </a:pPr>
            <a:r>
              <a:rPr lang="en-US" sz="2400"/>
              <a:t>Customer anonymity</a:t>
            </a:r>
          </a:p>
          <a:p>
            <a:pPr>
              <a:lnSpc>
                <a:spcPct val="90000"/>
              </a:lnSpc>
            </a:pPr>
            <a:r>
              <a:rPr lang="en-US" sz="2400"/>
              <a:t>Standard product</a:t>
            </a:r>
          </a:p>
          <a:p>
            <a:pPr>
              <a:lnSpc>
                <a:spcPct val="90000"/>
              </a:lnSpc>
            </a:pPr>
            <a:r>
              <a:rPr lang="en-US" sz="2400"/>
              <a:t>Mass production</a:t>
            </a:r>
          </a:p>
          <a:p>
            <a:pPr>
              <a:lnSpc>
                <a:spcPct val="90000"/>
              </a:lnSpc>
            </a:pPr>
            <a:r>
              <a:rPr lang="en-US" sz="2400"/>
              <a:t>Mass distribution</a:t>
            </a:r>
          </a:p>
          <a:p>
            <a:pPr>
              <a:lnSpc>
                <a:spcPct val="90000"/>
              </a:lnSpc>
            </a:pPr>
            <a:r>
              <a:rPr lang="en-US" sz="2400"/>
              <a:t>Mass advertising</a:t>
            </a:r>
          </a:p>
          <a:p>
            <a:pPr>
              <a:lnSpc>
                <a:spcPct val="90000"/>
              </a:lnSpc>
            </a:pPr>
            <a:r>
              <a:rPr lang="en-US" sz="2400"/>
              <a:t>One-way message</a:t>
            </a:r>
          </a:p>
          <a:p>
            <a:pPr>
              <a:lnSpc>
                <a:spcPct val="90000"/>
              </a:lnSpc>
            </a:pPr>
            <a:r>
              <a:rPr lang="en-US" sz="2400"/>
              <a:t>Economies of scale</a:t>
            </a:r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195485" y="1981200"/>
            <a:ext cx="5386916" cy="3886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/>
              <a:t>One-to-One</a:t>
            </a:r>
          </a:p>
          <a:p>
            <a:pPr>
              <a:lnSpc>
                <a:spcPct val="90000"/>
              </a:lnSpc>
            </a:pPr>
            <a:r>
              <a:rPr lang="en-US" sz="2400"/>
              <a:t>Individual customer</a:t>
            </a:r>
          </a:p>
          <a:p>
            <a:pPr>
              <a:lnSpc>
                <a:spcPct val="90000"/>
              </a:lnSpc>
            </a:pPr>
            <a:r>
              <a:rPr lang="en-US" sz="2400"/>
              <a:t>Customer profile</a:t>
            </a:r>
          </a:p>
          <a:p>
            <a:pPr>
              <a:lnSpc>
                <a:spcPct val="90000"/>
              </a:lnSpc>
            </a:pPr>
            <a:r>
              <a:rPr lang="en-US" sz="2400"/>
              <a:t>Customized market offering</a:t>
            </a:r>
          </a:p>
          <a:p>
            <a:pPr>
              <a:lnSpc>
                <a:spcPct val="90000"/>
              </a:lnSpc>
            </a:pPr>
            <a:r>
              <a:rPr lang="en-US" sz="2400"/>
              <a:t>Customized production</a:t>
            </a:r>
          </a:p>
          <a:p>
            <a:pPr>
              <a:lnSpc>
                <a:spcPct val="90000"/>
              </a:lnSpc>
            </a:pPr>
            <a:r>
              <a:rPr lang="en-US" sz="2400"/>
              <a:t>Economies of scope</a:t>
            </a:r>
          </a:p>
          <a:p>
            <a:pPr>
              <a:lnSpc>
                <a:spcPct val="90000"/>
              </a:lnSpc>
            </a:pPr>
            <a:r>
              <a:rPr lang="en-US" sz="2400"/>
              <a:t>Share of customer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7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67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7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7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7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76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76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76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676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67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67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7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67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676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676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676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1" grpId="0" build="p"/>
      <p:bldP spid="36762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Describing Market Dynamics</a:t>
            </a:r>
          </a:p>
        </p:txBody>
      </p:sp>
      <p:sp>
        <p:nvSpPr>
          <p:cNvPr id="37069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Permanent capture markets</a:t>
            </a:r>
          </a:p>
          <a:p>
            <a:r>
              <a:rPr lang="en-US" dirty="0"/>
              <a:t>Simple retention markets</a:t>
            </a:r>
          </a:p>
          <a:p>
            <a:r>
              <a:rPr lang="en-US" dirty="0"/>
              <a:t>Customer migration markets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Loyalty</a:t>
            </a:r>
          </a:p>
        </p:txBody>
      </p:sp>
      <p:sp>
        <p:nvSpPr>
          <p:cNvPr id="375823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</a:t>
            </a:r>
          </a:p>
          <a:p>
            <a:r>
              <a:rPr lang="en-US"/>
              <a:t>Reactive</a:t>
            </a:r>
          </a:p>
          <a:p>
            <a:r>
              <a:rPr lang="en-US"/>
              <a:t>Accountable</a:t>
            </a:r>
          </a:p>
          <a:p>
            <a:r>
              <a:rPr lang="en-US"/>
              <a:t>Proactive</a:t>
            </a:r>
          </a:p>
          <a:p>
            <a:r>
              <a:rPr lang="en-US"/>
              <a:t>Partnership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Reducing Customer Defection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60588"/>
            <a:ext cx="10972800" cy="3706812"/>
          </a:xfrm>
        </p:spPr>
        <p:txBody>
          <a:bodyPr/>
          <a:lstStyle/>
          <a:p>
            <a:r>
              <a:rPr lang="en-US"/>
              <a:t>Define and measure retention rate</a:t>
            </a:r>
          </a:p>
          <a:p>
            <a:r>
              <a:rPr lang="en-US"/>
              <a:t>Distinguish causes of customer attrition</a:t>
            </a:r>
          </a:p>
          <a:p>
            <a:r>
              <a:rPr lang="en-US"/>
              <a:t>Estimate profit loss associated with loss of customers</a:t>
            </a:r>
          </a:p>
          <a:p>
            <a:r>
              <a:rPr lang="en-US"/>
              <a:t>Assess cost to reduce defection rate</a:t>
            </a:r>
          </a:p>
          <a:p>
            <a:r>
              <a:rPr lang="en-US"/>
              <a:t>Gather customer feedback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1645" y="4800600"/>
            <a:ext cx="6026045" cy="566738"/>
          </a:xfrm>
        </p:spPr>
        <p:txBody>
          <a:bodyPr>
            <a:normAutofit/>
          </a:bodyPr>
          <a:lstStyle/>
          <a:p>
            <a:r>
              <a:rPr lang="en-US" dirty="0"/>
              <a:t>Traditional versus Modern Organization Chart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34716"/>
            <a:ext cx="4905375" cy="23684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347" y="457200"/>
            <a:ext cx="5848351" cy="43546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81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Forming Strong Customer Bonds</a:t>
            </a:r>
          </a:p>
        </p:txBody>
      </p:sp>
      <p:sp>
        <p:nvSpPr>
          <p:cNvPr id="38503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financial benefits</a:t>
            </a:r>
          </a:p>
          <a:p>
            <a:r>
              <a:rPr lang="en-US"/>
              <a:t>Add social benefits</a:t>
            </a:r>
          </a:p>
          <a:p>
            <a:r>
              <a:rPr lang="en-US"/>
              <a:t>Add structural 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Key Concepts</a:t>
            </a:r>
          </a:p>
        </p:txBody>
      </p:sp>
      <p:sp>
        <p:nvSpPr>
          <p:cNvPr id="39629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1" y="2400300"/>
            <a:ext cx="5585884" cy="3467100"/>
          </a:xfrm>
        </p:spPr>
        <p:txBody>
          <a:bodyPr/>
          <a:lstStyle/>
          <a:p>
            <a:r>
              <a:rPr lang="en-US" sz="3200"/>
              <a:t>Customer database</a:t>
            </a:r>
          </a:p>
          <a:p>
            <a:r>
              <a:rPr lang="en-US" sz="3200"/>
              <a:t>Database marketing</a:t>
            </a:r>
          </a:p>
          <a:p>
            <a:r>
              <a:rPr lang="en-US" sz="3200"/>
              <a:t>Mailing list</a:t>
            </a:r>
          </a:p>
          <a:p>
            <a:pPr>
              <a:buFont typeface="Wingdings" pitchFamily="2" charset="2"/>
              <a:buNone/>
            </a:pPr>
            <a:endParaRPr lang="en-US" sz="3200"/>
          </a:p>
        </p:txBody>
      </p:sp>
      <p:sp>
        <p:nvSpPr>
          <p:cNvPr id="39629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294968" y="2400300"/>
            <a:ext cx="5287433" cy="3467100"/>
          </a:xfrm>
        </p:spPr>
        <p:txBody>
          <a:bodyPr/>
          <a:lstStyle/>
          <a:p>
            <a:r>
              <a:rPr lang="en-US" sz="3200"/>
              <a:t>Business database</a:t>
            </a:r>
          </a:p>
          <a:p>
            <a:r>
              <a:rPr lang="en-US" sz="3200"/>
              <a:t>Data warehouse</a:t>
            </a:r>
          </a:p>
          <a:p>
            <a:r>
              <a:rPr lang="en-US" sz="3200"/>
              <a:t>Data mining</a:t>
            </a:r>
          </a:p>
          <a:p>
            <a:endParaRPr lang="en-US" sz="3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5C078-C461-46C2-B2CB-458CE89E4EE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Database</a:t>
            </a:r>
          </a:p>
        </p:txBody>
      </p:sp>
      <p:sp>
        <p:nvSpPr>
          <p:cNvPr id="39834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identify prospects</a:t>
            </a:r>
          </a:p>
          <a:p>
            <a:r>
              <a:rPr lang="en-US"/>
              <a:t>To target offers</a:t>
            </a:r>
          </a:p>
          <a:p>
            <a:r>
              <a:rPr lang="en-US"/>
              <a:t>To deepen loyalty</a:t>
            </a:r>
          </a:p>
          <a:p>
            <a:r>
              <a:rPr lang="en-US"/>
              <a:t>To reactivate customers</a:t>
            </a:r>
          </a:p>
          <a:p>
            <a:r>
              <a:rPr lang="en-US"/>
              <a:t>To avoid mistakes</a:t>
            </a:r>
          </a:p>
        </p:txBody>
      </p:sp>
    </p:spTree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Perceived value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825625"/>
            <a:ext cx="548193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It is the DIFFERENCE </a:t>
            </a:r>
            <a:r>
              <a:rPr lang="en-US" sz="2400" dirty="0"/>
              <a:t>between all </a:t>
            </a:r>
            <a:r>
              <a:rPr lang="en-US" sz="2400" b="1" dirty="0"/>
              <a:t>benefits </a:t>
            </a:r>
            <a:r>
              <a:rPr lang="en-US" sz="2400" dirty="0"/>
              <a:t>and all </a:t>
            </a:r>
            <a:r>
              <a:rPr lang="en-US" sz="2400" b="1" dirty="0"/>
              <a:t>costs </a:t>
            </a:r>
            <a:r>
              <a:rPr lang="en-US" sz="2400" dirty="0"/>
              <a:t>of an offering and the perceived alternatives</a:t>
            </a:r>
          </a:p>
          <a:p>
            <a:r>
              <a:rPr lang="en-US" sz="2400" b="1" dirty="0"/>
              <a:t>Total customer benefits</a:t>
            </a:r>
            <a:r>
              <a:rPr lang="en-US" sz="2400" dirty="0"/>
              <a:t> is the perceived monetary value of bundle of economic, functional, and psychological benefits  the customers expects</a:t>
            </a:r>
            <a:r>
              <a:rPr lang="en-US" sz="2400" b="1" dirty="0"/>
              <a:t> </a:t>
            </a:r>
            <a:r>
              <a:rPr lang="en-US" sz="2400" dirty="0"/>
              <a:t>from a given market offering</a:t>
            </a:r>
            <a:r>
              <a:rPr lang="en-US" sz="2400" b="1" dirty="0"/>
              <a:t> </a:t>
            </a:r>
            <a:r>
              <a:rPr lang="en-US" sz="2400" dirty="0"/>
              <a:t>of the product, service, people and image</a:t>
            </a:r>
          </a:p>
          <a:p>
            <a:r>
              <a:rPr lang="en-US" sz="2400" b="1" dirty="0"/>
              <a:t>Total customer cost </a:t>
            </a:r>
            <a:r>
              <a:rPr lang="en-US" sz="2400" dirty="0"/>
              <a:t>is the perceived bundle of costs customers expect to incur in evaluating, obtaining, using and disposing  of a given market offering including monetary , time ,energy and psychological  costs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4" y="1690688"/>
            <a:ext cx="5420775" cy="45684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0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Determinants of customer-perceived value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894" y="1600200"/>
            <a:ext cx="6100211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6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value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large construction company wants to buy a tractor for construction from either Mahindra or John Deere</a:t>
            </a:r>
          </a:p>
          <a:p>
            <a:r>
              <a:rPr lang="en-US" dirty="0"/>
              <a:t>He wants the tractor to deliver certain levels of reliability , durability , performance , and Resale value.</a:t>
            </a:r>
          </a:p>
          <a:p>
            <a:r>
              <a:rPr lang="en-US" dirty="0"/>
              <a:t>To win the sale, the firm must offer more customer perceived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886793"/>
            <a:ext cx="4348396" cy="178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69" y="4721902"/>
            <a:ext cx="4908031" cy="194639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0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62" y="758313"/>
            <a:ext cx="9845095" cy="531561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8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processes and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marketers might argue the process and go for John Deere tractor, here are 3 possibilities :</a:t>
            </a:r>
          </a:p>
          <a:p>
            <a:pPr marL="0" indent="0">
              <a:buNone/>
            </a:pPr>
            <a:r>
              <a:rPr lang="en-US" dirty="0"/>
              <a:t>   1. The buyer might be under orders to buy at the lowest price</a:t>
            </a:r>
          </a:p>
          <a:p>
            <a:pPr marL="0" indent="0">
              <a:buNone/>
            </a:pPr>
            <a:r>
              <a:rPr lang="en-US" dirty="0"/>
              <a:t>   2. The buyer will retire before the company realizes the John Deere tractor is more expensive to operate</a:t>
            </a:r>
          </a:p>
          <a:p>
            <a:pPr marL="0" indent="0">
              <a:buNone/>
            </a:pPr>
            <a:r>
              <a:rPr lang="en-US" dirty="0"/>
              <a:t>   3. The buyer enjoys a long-term friendship with the John Deere salesperson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8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33" y="125615"/>
            <a:ext cx="8599883" cy="644991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9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</TotalTime>
  <Words>1272</Words>
  <Application>Microsoft Office PowerPoint</Application>
  <PresentationFormat>Widescreen</PresentationFormat>
  <Paragraphs>211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Lucida Sans Unicode</vt:lpstr>
      <vt:lpstr>Times New Roman</vt:lpstr>
      <vt:lpstr>Wingdings</vt:lpstr>
      <vt:lpstr>Wingdings 2</vt:lpstr>
      <vt:lpstr>Office Theme</vt:lpstr>
      <vt:lpstr>PowerPoint Presentation</vt:lpstr>
      <vt:lpstr>In This Chapter, We will Address</vt:lpstr>
      <vt:lpstr>Traditional versus Modern Organization Chart</vt:lpstr>
      <vt:lpstr>Customer Perceived value</vt:lpstr>
      <vt:lpstr>Determinants of customer-perceived value</vt:lpstr>
      <vt:lpstr>Applying value concepts</vt:lpstr>
      <vt:lpstr>PowerPoint Presentation</vt:lpstr>
      <vt:lpstr>Choice processes and implications</vt:lpstr>
      <vt:lpstr>PowerPoint Presentation</vt:lpstr>
      <vt:lpstr>Value proposition :  Consists of the whole cluster of benefits the company promises to deliver, it is more than the core positioning of the offering   Example : Volvo’s core positioning has been “safety” but the buyer is promised more than just a safe car and other benefits include good performance, design  </vt:lpstr>
      <vt:lpstr>Value delivery system :  Includes all the experiences the customer will have on the way to obtaining and using the offering   A good value delivery system is a set of core business processes that help deliver distinctive customer value  </vt:lpstr>
      <vt:lpstr>Delivering Superior customer value</vt:lpstr>
      <vt:lpstr>PowerPoint Presentation</vt:lpstr>
      <vt:lpstr>Total customer Satisfaction</vt:lpstr>
      <vt:lpstr>Maximizing customer Lifetime value</vt:lpstr>
      <vt:lpstr>Customer Profitability Analysis  (CPA) is  best conducted with the tools of an accounting technique called activity-based costing (ABC)  ABC accounting tries to identify the real costs associated with serving each customer  </vt:lpstr>
      <vt:lpstr>Measuring Customer Lifetime Value</vt:lpstr>
      <vt:lpstr>Cultivating Customer Relationships</vt:lpstr>
      <vt:lpstr>Framework for CRM by Don Peppers and Mrtha Roger</vt:lpstr>
      <vt:lpstr>Importance of CRM</vt:lpstr>
      <vt:lpstr>  Acquisition is not the same as retention  </vt:lpstr>
      <vt:lpstr>The Customer Development Process</vt:lpstr>
      <vt:lpstr>Building Loyalty</vt:lpstr>
      <vt:lpstr>PowerPoint Presentation</vt:lpstr>
      <vt:lpstr>CRM Strategies </vt:lpstr>
      <vt:lpstr>Table 5.1  Mass vs. One-to-One Marketing</vt:lpstr>
      <vt:lpstr>Describing Market Dynamics</vt:lpstr>
      <vt:lpstr>Building Loyalty</vt:lpstr>
      <vt:lpstr>Reducing Customer Defection</vt:lpstr>
      <vt:lpstr>Forming Strong Customer Bonds</vt:lpstr>
      <vt:lpstr>Database Key Concepts</vt:lpstr>
      <vt:lpstr>Using the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Sairaj Sushmanth</dc:creator>
  <cp:lastModifiedBy>Meghna Verma</cp:lastModifiedBy>
  <cp:revision>58</cp:revision>
  <dcterms:created xsi:type="dcterms:W3CDTF">2015-01-18T13:04:12Z</dcterms:created>
  <dcterms:modified xsi:type="dcterms:W3CDTF">2022-03-23T04:59:44Z</dcterms:modified>
</cp:coreProperties>
</file>