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7" r:id="rId2"/>
    <p:sldId id="372" r:id="rId3"/>
    <p:sldId id="258" r:id="rId4"/>
    <p:sldId id="260" r:id="rId5"/>
    <p:sldId id="376" r:id="rId6"/>
    <p:sldId id="262" r:id="rId7"/>
    <p:sldId id="263" r:id="rId8"/>
    <p:sldId id="264" r:id="rId9"/>
    <p:sldId id="265" r:id="rId10"/>
    <p:sldId id="266" r:id="rId11"/>
    <p:sldId id="267" r:id="rId12"/>
    <p:sldId id="377" r:id="rId13"/>
    <p:sldId id="268" r:id="rId14"/>
    <p:sldId id="269" r:id="rId15"/>
    <p:sldId id="270" r:id="rId16"/>
    <p:sldId id="271" r:id="rId17"/>
    <p:sldId id="272" r:id="rId18"/>
    <p:sldId id="375" r:id="rId19"/>
    <p:sldId id="274" r:id="rId20"/>
    <p:sldId id="275" r:id="rId21"/>
    <p:sldId id="276" r:id="rId22"/>
    <p:sldId id="277" r:id="rId23"/>
    <p:sldId id="278" r:id="rId24"/>
    <p:sldId id="279" r:id="rId25"/>
    <p:sldId id="280" r:id="rId26"/>
    <p:sldId id="378" r:id="rId27"/>
    <p:sldId id="373" r:id="rId28"/>
    <p:sldId id="281" r:id="rId29"/>
    <p:sldId id="282" r:id="rId30"/>
    <p:sldId id="379" r:id="rId31"/>
    <p:sldId id="284" r:id="rId32"/>
    <p:sldId id="285" r:id="rId33"/>
    <p:sldId id="286" r:id="rId34"/>
    <p:sldId id="287" r:id="rId35"/>
    <p:sldId id="288" r:id="rId36"/>
    <p:sldId id="374" r:id="rId37"/>
    <p:sldId id="289" r:id="rId38"/>
    <p:sldId id="290" r:id="rId39"/>
    <p:sldId id="380" r:id="rId40"/>
    <p:sldId id="381" r:id="rId41"/>
    <p:sldId id="382" r:id="rId42"/>
    <p:sldId id="383" r:id="rId43"/>
    <p:sldId id="384" r:id="rId44"/>
    <p:sldId id="295" r:id="rId45"/>
    <p:sldId id="296" r:id="rId46"/>
    <p:sldId id="297" r:id="rId47"/>
    <p:sldId id="298" r:id="rId48"/>
    <p:sldId id="299" r:id="rId49"/>
    <p:sldId id="300" r:id="rId50"/>
    <p:sldId id="301" r:id="rId51"/>
    <p:sldId id="302" r:id="rId52"/>
    <p:sldId id="385" r:id="rId53"/>
    <p:sldId id="303" r:id="rId54"/>
    <p:sldId id="312" r:id="rId55"/>
    <p:sldId id="313"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86"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4B776-D5D1-462F-ADAC-67D59625498D}" type="datetimeFigureOut">
              <a:rPr lang="en-US" smtClean="0"/>
              <a:t>11/13/2015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91855-C4E5-4525-8DF0-1BB512CF8C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DBC0CD8-8B18-4431-8C58-C7C5A8415D4F}" type="slidenum">
              <a:rPr lang="en-US" smtClean="0"/>
              <a:pPr/>
              <a:t>6</a:t>
            </a:fld>
            <a:endParaRPr lang="en-US"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05CBDAC-B3F1-4876-9AF8-F7AC1A2C1703}" type="slidenum">
              <a:rPr lang="en-US" smtClean="0"/>
              <a:pPr/>
              <a:t>7</a:t>
            </a:fld>
            <a:endParaRPr lang="en-US" smtClean="0"/>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D8551-A6EB-40CA-853B-67C23C24B014}" type="slidenum">
              <a:rPr lang="en-US"/>
              <a:pPr/>
              <a:t>12</a:t>
            </a:fld>
            <a:endParaRPr lang="en-US"/>
          </a:p>
        </p:txBody>
      </p:sp>
      <p:sp>
        <p:nvSpPr>
          <p:cNvPr id="634882" name="Rectangle 2"/>
          <p:cNvSpPr>
            <a:spLocks noRo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41AD1946-BBF5-4AAC-A20D-EC58B5A27D8B}" type="slidenum">
              <a:rPr lang="en-US" smtClean="0"/>
              <a:pPr/>
              <a:t>13</a:t>
            </a:fld>
            <a:endParaRPr lang="en-US" smtClean="0"/>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40C1E46-AABC-4716-BF7D-064B045164DE}" type="slidenum">
              <a:rPr lang="en-US" smtClean="0"/>
              <a:pPr/>
              <a:t>17</a:t>
            </a:fld>
            <a:endParaRPr lang="en-US" smtClean="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42CB8-2917-41AC-9204-5573998601EA}" type="slidenum">
              <a:rPr lang="en-US"/>
              <a:pPr/>
              <a:t>18</a:t>
            </a:fld>
            <a:endParaRPr lang="en-US"/>
          </a:p>
        </p:txBody>
      </p:sp>
      <p:sp>
        <p:nvSpPr>
          <p:cNvPr id="609282" name="Rectangle 2"/>
          <p:cNvSpPr>
            <a:spLocks noRo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EBE23F6-5FD5-4801-B372-56747CD22748}" type="slidenum">
              <a:rPr lang="en-US" smtClean="0"/>
              <a:pPr/>
              <a:t>22</a:t>
            </a:fld>
            <a:endParaRPr lang="en-US" smtClean="0"/>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C4120A-BD4A-4B66-898B-DF1EF53C3143}" type="datetime1">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DC1E0-15A1-4C11-853A-15CCCF0D4FE3}" type="datetime1">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C5036-D690-4984-A389-C13D03C61623}" type="datetime1">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4B4F8-7DBA-4C6A-9139-1DC17ED7DC06}" type="datetime1">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7660D-E213-4424-8EEF-93C271455849}" type="datetime1">
              <a:rPr lang="en-US" smtClean="0"/>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96233B-136A-4360-9A22-7A68453617F4}" type="datetime1">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4CD87-8342-456E-974E-FF91646CE93D}" type="datetime1">
              <a:rPr lang="en-US" smtClean="0"/>
              <a:t>11/13/2015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A8B6C6-6DD3-419C-A8E1-C923F733EB96}" type="datetime1">
              <a:rPr lang="en-US" smtClean="0"/>
              <a:t>11/13/2015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79C21-4958-45AC-A75B-14DE04D1DD92}" type="datetime1">
              <a:rPr lang="en-US" smtClean="0"/>
              <a:t>11/13/2015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43BCC-719B-475A-B405-A9EEDBAB3F69}" type="datetime1">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6CEDB-A923-42AE-B0CD-B7DEB79E706A}" type="datetime1">
              <a:rPr lang="en-US" smtClean="0"/>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A571-47C3-4207-827F-27944F2DF1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7788D-FF3C-4944-BD9B-D442F7256C4C}" type="datetime1">
              <a:rPr lang="en-US" smtClean="0"/>
              <a:t>11/13/2015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A571-47C3-4207-827F-27944F2DF1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Business_process" TargetMode="External"/><Relationship Id="rId2" Type="http://schemas.openxmlformats.org/officeDocument/2006/relationships/hyperlink" Target="http://en.wikipedia.org/wiki/People" TargetMode="External"/><Relationship Id="rId1" Type="http://schemas.openxmlformats.org/officeDocument/2006/relationships/slideLayout" Target="../slideLayouts/slideLayout2.xml"/><Relationship Id="rId4" Type="http://schemas.openxmlformats.org/officeDocument/2006/relationships/hyperlink" Target="http://en.wikipedia.org/wiki/Physical_evidenc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685800"/>
            <a:ext cx="7772400" cy="1066800"/>
          </a:xfrm>
        </p:spPr>
        <p:txBody>
          <a:bodyPr>
            <a:normAutofit/>
          </a:bodyPr>
          <a:lstStyle/>
          <a:p>
            <a:r>
              <a:rPr lang="en-US" dirty="0" smtClean="0"/>
              <a:t>Marketing Management</a:t>
            </a:r>
            <a:endParaRPr lang="en-US" dirty="0" smtClean="0"/>
          </a:p>
        </p:txBody>
      </p:sp>
      <p:sp>
        <p:nvSpPr>
          <p:cNvPr id="5123" name="Subtitle 2"/>
          <p:cNvSpPr>
            <a:spLocks noGrp="1"/>
          </p:cNvSpPr>
          <p:nvPr>
            <p:ph type="subTitle" idx="1"/>
          </p:nvPr>
        </p:nvSpPr>
        <p:spPr>
          <a:xfrm>
            <a:off x="1524000" y="4191000"/>
            <a:ext cx="6248400" cy="533400"/>
          </a:xfrm>
        </p:spPr>
        <p:txBody>
          <a:bodyPr>
            <a:normAutofit lnSpcReduction="10000"/>
          </a:bodyPr>
          <a:lstStyle/>
          <a:p>
            <a:endParaRPr lang="en-US" dirty="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752600"/>
            <a:ext cx="8458200" cy="4117975"/>
          </a:xfrm>
          <a:prstGeom prst="rect">
            <a:avLst/>
          </a:prstGeom>
          <a:noFill/>
          <a:ln w="9525">
            <a:noFill/>
            <a:miter lim="800000"/>
            <a:headEnd/>
            <a:tailEnd/>
          </a:ln>
        </p:spPr>
        <p:txBody>
          <a:bodyPr>
            <a:spAutoFit/>
          </a:bodyPr>
          <a:lstStyle/>
          <a:p>
            <a:pPr marL="461963" indent="-461963" algn="just">
              <a:spcBef>
                <a:spcPct val="60000"/>
              </a:spcBef>
              <a:tabLst>
                <a:tab pos="461963" algn="l"/>
              </a:tabLst>
            </a:pPr>
            <a:r>
              <a:rPr lang="en-US" sz="2000" b="1">
                <a:solidFill>
                  <a:srgbClr val="CC0000"/>
                </a:solidFill>
              </a:rPr>
              <a:t>4.	</a:t>
            </a:r>
            <a:r>
              <a:rPr lang="en-US" sz="2000" b="1" i="1">
                <a:solidFill>
                  <a:srgbClr val="CC0000"/>
                </a:solidFill>
              </a:rPr>
              <a:t>Falling Demand:</a:t>
            </a:r>
            <a:r>
              <a:rPr lang="en-US" b="1"/>
              <a:t> Sooner or later, companies face this situation with respect to their products or services. The task is to reverse this trend, and marketing should find out the reasons and take swift remedial action. New markets, product feature modification, or more focused and effective promotion may hold the solution.</a:t>
            </a:r>
          </a:p>
          <a:p>
            <a:pPr marL="461963" indent="-461963">
              <a:spcBef>
                <a:spcPct val="60000"/>
              </a:spcBef>
              <a:tabLst>
                <a:tab pos="461963" algn="l"/>
              </a:tabLst>
            </a:pPr>
            <a:r>
              <a:rPr lang="en-US" sz="2000" b="1">
                <a:solidFill>
                  <a:srgbClr val="CC0000"/>
                </a:solidFill>
              </a:rPr>
              <a:t>5.	</a:t>
            </a:r>
            <a:r>
              <a:rPr lang="en-US" sz="2000" b="1" i="1">
                <a:solidFill>
                  <a:srgbClr val="CC0000"/>
                </a:solidFill>
              </a:rPr>
              <a:t>Fluctuating Demand:</a:t>
            </a:r>
            <a:r>
              <a:rPr lang="en-US" b="1"/>
              <a:t> Many companies experience this pattern, the demand varying according to the season, or festivals, etc. The task is to synchronise marketing efforts to alter the demand pattern by adopting flexible pricing, and sales promotion techniques.</a:t>
            </a:r>
          </a:p>
          <a:p>
            <a:pPr marL="461963" indent="-461963">
              <a:spcBef>
                <a:spcPct val="60000"/>
              </a:spcBef>
              <a:tabLst>
                <a:tab pos="461963" algn="l"/>
              </a:tabLst>
            </a:pPr>
            <a:r>
              <a:rPr lang="en-US" sz="2000" b="1">
                <a:solidFill>
                  <a:srgbClr val="CC0000"/>
                </a:solidFill>
              </a:rPr>
              <a:t>6.	</a:t>
            </a:r>
            <a:r>
              <a:rPr lang="en-US" sz="2000" b="1" i="1">
                <a:solidFill>
                  <a:srgbClr val="CC0000"/>
                </a:solidFill>
              </a:rPr>
              <a:t>Full Demand:</a:t>
            </a:r>
            <a:r>
              <a:rPr lang="en-US" b="1"/>
              <a:t> This is a situation all companies aspire and work for. The task is to maintain the level of demand and keep pace with the changing customer preferences and ever increasing competition and monitor customer satisfaction.</a:t>
            </a:r>
          </a:p>
        </p:txBody>
      </p:sp>
      <p:sp>
        <p:nvSpPr>
          <p:cNvPr id="14339" name="Text Box 3"/>
          <p:cNvSpPr txBox="1">
            <a:spLocks noChangeArrowheads="1"/>
          </p:cNvSpPr>
          <p:nvPr/>
        </p:nvSpPr>
        <p:spPr bwMode="auto">
          <a:xfrm>
            <a:off x="381000" y="1143000"/>
            <a:ext cx="4267200" cy="549275"/>
          </a:xfrm>
          <a:prstGeom prst="rect">
            <a:avLst/>
          </a:prstGeom>
          <a:noFill/>
          <a:ln w="9525">
            <a:noFill/>
            <a:miter lim="800000"/>
            <a:headEnd/>
            <a:tailEnd/>
          </a:ln>
        </p:spPr>
        <p:txBody>
          <a:bodyPr>
            <a:spAutoFit/>
          </a:bodyPr>
          <a:lstStyle/>
          <a:p>
            <a:pPr>
              <a:spcBef>
                <a:spcPct val="50000"/>
              </a:spcBef>
            </a:pPr>
            <a:r>
              <a:rPr lang="en-US" sz="3000" b="1" dirty="0">
                <a:solidFill>
                  <a:srgbClr val="CC0000"/>
                </a:solidFill>
              </a:rPr>
              <a:t>Marketing Tasks</a:t>
            </a:r>
          </a:p>
        </p:txBody>
      </p:sp>
      <p:sp>
        <p:nvSpPr>
          <p:cNvPr id="14340" name="Text Box 4"/>
          <p:cNvSpPr txBox="1">
            <a:spLocks noChangeArrowheads="1"/>
          </p:cNvSpPr>
          <p:nvPr/>
        </p:nvSpPr>
        <p:spPr bwMode="auto">
          <a:xfrm>
            <a:off x="7696200" y="5821363"/>
            <a:ext cx="1219200" cy="274637"/>
          </a:xfrm>
          <a:prstGeom prst="rect">
            <a:avLst/>
          </a:prstGeom>
          <a:noFill/>
          <a:ln w="9525">
            <a:noFill/>
            <a:miter lim="800000"/>
            <a:headEnd/>
            <a:tailEnd/>
          </a:ln>
        </p:spPr>
        <p:txBody>
          <a:bodyPr>
            <a:spAutoFit/>
          </a:bodyPr>
          <a:lstStyle/>
          <a:p>
            <a:pPr>
              <a:spcBef>
                <a:spcPct val="50000"/>
              </a:spcBef>
            </a:pPr>
            <a:r>
              <a:rPr lang="en-US" sz="1200" b="1" i="1"/>
              <a:t>Cont…</a:t>
            </a:r>
          </a:p>
        </p:txBody>
      </p:sp>
      <p:sp>
        <p:nvSpPr>
          <p:cNvPr id="5" name="Slide Number Placeholder 4"/>
          <p:cNvSpPr>
            <a:spLocks noGrp="1"/>
          </p:cNvSpPr>
          <p:nvPr>
            <p:ph type="sldNum" sz="quarter" idx="12"/>
          </p:nvPr>
        </p:nvSpPr>
        <p:spPr/>
        <p:txBody>
          <a:bodyPr/>
          <a:lstStyle/>
          <a:p>
            <a:fld id="{96E1A571-47C3-4207-827F-27944F2DF15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1000" y="1828800"/>
            <a:ext cx="8382000" cy="3805238"/>
          </a:xfrm>
          <a:prstGeom prst="rect">
            <a:avLst/>
          </a:prstGeom>
          <a:noFill/>
          <a:ln w="9525">
            <a:noFill/>
            <a:miter lim="800000"/>
            <a:headEnd/>
            <a:tailEnd/>
          </a:ln>
        </p:spPr>
        <p:txBody>
          <a:bodyPr>
            <a:spAutoFit/>
          </a:bodyPr>
          <a:lstStyle/>
          <a:p>
            <a:pPr marL="461963" indent="-461963" defTabSz="461963">
              <a:lnSpc>
                <a:spcPct val="105000"/>
              </a:lnSpc>
              <a:spcBef>
                <a:spcPct val="60000"/>
              </a:spcBef>
            </a:pPr>
            <a:r>
              <a:rPr lang="en-US" sz="2000" b="1">
                <a:solidFill>
                  <a:srgbClr val="CC0000"/>
                </a:solidFill>
              </a:rPr>
              <a:t>7.	</a:t>
            </a:r>
            <a:r>
              <a:rPr lang="en-US" sz="2000" b="1" i="1">
                <a:solidFill>
                  <a:srgbClr val="CC0000"/>
                </a:solidFill>
              </a:rPr>
              <a:t>Excess Demand:</a:t>
            </a:r>
            <a:r>
              <a:rPr lang="en-US" b="1"/>
              <a:t> At this demand level, the company is unable to meet the demand level. The only option usually available is to find ways to decrease demand temporarily or permanently. Generally, marketing seeks to discourage overall demand through demarketing, either by increasing prices or reducing promotion and services. Selective demarketing involves reducing demand from those markets that are less profitable.</a:t>
            </a:r>
          </a:p>
          <a:p>
            <a:pPr marL="461963" indent="-461963" defTabSz="461963">
              <a:lnSpc>
                <a:spcPct val="105000"/>
              </a:lnSpc>
              <a:spcBef>
                <a:spcPct val="60000"/>
              </a:spcBef>
            </a:pPr>
            <a:r>
              <a:rPr lang="en-US" sz="2000" b="1">
                <a:solidFill>
                  <a:srgbClr val="CC0000"/>
                </a:solidFill>
              </a:rPr>
              <a:t>8.	</a:t>
            </a:r>
            <a:r>
              <a:rPr lang="en-US" sz="2000" b="1" i="1">
                <a:solidFill>
                  <a:srgbClr val="CC0000"/>
                </a:solidFill>
              </a:rPr>
              <a:t>Unwholesome Demand:</a:t>
            </a:r>
            <a:r>
              <a:rPr lang="en-US" b="1"/>
              <a:t> This concerns managing demand for harmful products. The marketing task is to make the public aware about the dangers and harmful effects caused through misuse or over use of such products by using appropriate degree of fear appeals, price hike, or reduced availability. </a:t>
            </a:r>
          </a:p>
        </p:txBody>
      </p:sp>
      <p:sp>
        <p:nvSpPr>
          <p:cNvPr id="15363" name="Text Box 3"/>
          <p:cNvSpPr txBox="1">
            <a:spLocks noChangeArrowheads="1"/>
          </p:cNvSpPr>
          <p:nvPr/>
        </p:nvSpPr>
        <p:spPr bwMode="auto">
          <a:xfrm>
            <a:off x="381000" y="1143000"/>
            <a:ext cx="4267200" cy="549275"/>
          </a:xfrm>
          <a:prstGeom prst="rect">
            <a:avLst/>
          </a:prstGeom>
          <a:noFill/>
          <a:ln w="9525">
            <a:noFill/>
            <a:miter lim="800000"/>
            <a:headEnd/>
            <a:tailEnd/>
          </a:ln>
        </p:spPr>
        <p:txBody>
          <a:bodyPr>
            <a:spAutoFit/>
          </a:bodyPr>
          <a:lstStyle/>
          <a:p>
            <a:pPr>
              <a:spcBef>
                <a:spcPct val="50000"/>
              </a:spcBef>
            </a:pPr>
            <a:r>
              <a:rPr lang="en-US" sz="3000" b="1">
                <a:solidFill>
                  <a:srgbClr val="CC0000"/>
                </a:solidFill>
              </a:rPr>
              <a:t>Marketing Tasks</a:t>
            </a:r>
          </a:p>
        </p:txBody>
      </p:sp>
      <p:sp>
        <p:nvSpPr>
          <p:cNvPr id="4" name="Slide Number Placeholder 3"/>
          <p:cNvSpPr>
            <a:spLocks noGrp="1"/>
          </p:cNvSpPr>
          <p:nvPr>
            <p:ph type="sldNum" sz="quarter" idx="12"/>
          </p:nvPr>
        </p:nvSpPr>
        <p:spPr/>
        <p:txBody>
          <a:bodyPr/>
          <a:lstStyle/>
          <a:p>
            <a:fld id="{96E1A571-47C3-4207-827F-27944F2DF15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1-</a:t>
            </a:r>
            <a:fld id="{F769F5A5-0071-4C61-BB88-883EAB67B5E6}" type="slidenum">
              <a:rPr lang="en-US"/>
              <a:pPr/>
              <a:t>12</a:t>
            </a:fld>
            <a:endParaRPr lang="en-US"/>
          </a:p>
        </p:txBody>
      </p:sp>
      <p:sp>
        <p:nvSpPr>
          <p:cNvPr id="602114" name="Rectangle 2"/>
          <p:cNvSpPr>
            <a:spLocks noGrp="1" noChangeArrowheads="1"/>
          </p:cNvSpPr>
          <p:nvPr>
            <p:ph type="title"/>
          </p:nvPr>
        </p:nvSpPr>
        <p:spPr/>
        <p:txBody>
          <a:bodyPr/>
          <a:lstStyle/>
          <a:p>
            <a:r>
              <a:rPr lang="en-US" b="1" dirty="0" smtClean="0">
                <a:solidFill>
                  <a:srgbClr val="CC0000"/>
                </a:solidFill>
              </a:rPr>
              <a:t>Possible Eight Demand States</a:t>
            </a:r>
            <a:endParaRPr lang="en-US" dirty="0"/>
          </a:p>
        </p:txBody>
      </p:sp>
      <p:sp>
        <p:nvSpPr>
          <p:cNvPr id="602124" name="Rectangle 12"/>
          <p:cNvSpPr>
            <a:spLocks noGrp="1" noChangeArrowheads="1"/>
          </p:cNvSpPr>
          <p:nvPr>
            <p:ph type="body" sz="half" idx="1"/>
          </p:nvPr>
        </p:nvSpPr>
        <p:spPr/>
        <p:txBody>
          <a:bodyPr/>
          <a:lstStyle/>
          <a:p>
            <a:r>
              <a:rPr lang="en-US" dirty="0"/>
              <a:t>Negative</a:t>
            </a:r>
          </a:p>
          <a:p>
            <a:r>
              <a:rPr lang="en-US" dirty="0"/>
              <a:t>Nonexistent</a:t>
            </a:r>
          </a:p>
          <a:p>
            <a:r>
              <a:rPr lang="en-US" dirty="0"/>
              <a:t>Latent</a:t>
            </a:r>
          </a:p>
          <a:p>
            <a:r>
              <a:rPr lang="en-US" dirty="0"/>
              <a:t>Declining</a:t>
            </a:r>
          </a:p>
        </p:txBody>
      </p:sp>
      <p:sp>
        <p:nvSpPr>
          <p:cNvPr id="602125" name="Rectangle 13"/>
          <p:cNvSpPr>
            <a:spLocks noGrp="1" noChangeArrowheads="1"/>
          </p:cNvSpPr>
          <p:nvPr>
            <p:ph type="body" sz="half" idx="2"/>
          </p:nvPr>
        </p:nvSpPr>
        <p:spPr/>
        <p:txBody>
          <a:bodyPr/>
          <a:lstStyle/>
          <a:p>
            <a:r>
              <a:rPr lang="en-US"/>
              <a:t>Irregular</a:t>
            </a:r>
          </a:p>
          <a:p>
            <a:r>
              <a:rPr lang="en-US"/>
              <a:t>Unwholesome</a:t>
            </a:r>
          </a:p>
          <a:p>
            <a:r>
              <a:rPr lang="en-US"/>
              <a:t>Full</a:t>
            </a:r>
          </a:p>
          <a:p>
            <a:r>
              <a:rPr lang="en-US"/>
              <a:t>Overfull</a:t>
            </a: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001000" cy="685800"/>
          </a:xfrm>
        </p:spPr>
        <p:txBody>
          <a:bodyPr>
            <a:normAutofit fontScale="90000"/>
          </a:bodyPr>
          <a:lstStyle/>
          <a:p>
            <a:r>
              <a:rPr lang="en-US" b="1" dirty="0" smtClean="0">
                <a:solidFill>
                  <a:srgbClr val="CC0000"/>
                </a:solidFill>
              </a:rPr>
              <a:t>Possible Eight Demand States</a:t>
            </a:r>
            <a:br>
              <a:rPr lang="en-US" b="1" dirty="0" smtClean="0">
                <a:solidFill>
                  <a:srgbClr val="CC0000"/>
                </a:solidFill>
              </a:rPr>
            </a:br>
            <a:endParaRPr lang="en-US" dirty="0" smtClean="0"/>
          </a:p>
        </p:txBody>
      </p:sp>
      <p:sp>
        <p:nvSpPr>
          <p:cNvPr id="13315" name="Rectangle 3"/>
          <p:cNvSpPr>
            <a:spLocks noGrp="1" noChangeArrowheads="1"/>
          </p:cNvSpPr>
          <p:nvPr>
            <p:ph sz="half" idx="1"/>
          </p:nvPr>
        </p:nvSpPr>
        <p:spPr>
          <a:xfrm>
            <a:off x="381000" y="1143000"/>
            <a:ext cx="4267200" cy="5562600"/>
          </a:xfrm>
        </p:spPr>
        <p:txBody>
          <a:bodyPr>
            <a:normAutofit lnSpcReduction="10000"/>
          </a:bodyPr>
          <a:lstStyle/>
          <a:p>
            <a:pPr>
              <a:defRPr/>
            </a:pPr>
            <a:r>
              <a:rPr lang="en-US" sz="2000" b="1" dirty="0" smtClean="0"/>
              <a:t>Negative Demand</a:t>
            </a:r>
          </a:p>
          <a:p>
            <a:pPr marL="342900" lvl="1" indent="-342900">
              <a:spcBef>
                <a:spcPct val="40000"/>
              </a:spcBef>
              <a:defRPr/>
            </a:pPr>
            <a:r>
              <a:rPr lang="en-US" sz="2000" b="0" dirty="0" smtClean="0">
                <a:ea typeface="+mn-ea"/>
                <a:cs typeface="+mn-cs"/>
              </a:rPr>
              <a:t>Consumers dislike the product e.g. Vaccination, Dental work</a:t>
            </a:r>
          </a:p>
          <a:p>
            <a:pPr>
              <a:defRPr/>
            </a:pPr>
            <a:r>
              <a:rPr lang="en-US" sz="2000" b="1" dirty="0" smtClean="0"/>
              <a:t>Nonexistent Demand</a:t>
            </a:r>
          </a:p>
          <a:p>
            <a:pPr marL="342900" lvl="1" indent="-342900">
              <a:spcBef>
                <a:spcPct val="40000"/>
              </a:spcBef>
              <a:defRPr/>
            </a:pPr>
            <a:r>
              <a:rPr lang="en-US" sz="2000" b="0" dirty="0" smtClean="0">
                <a:ea typeface="+mn-ea"/>
                <a:cs typeface="+mn-cs"/>
              </a:rPr>
              <a:t>Consumers may be unaware of the product e.g. Foreign Language course</a:t>
            </a:r>
          </a:p>
          <a:p>
            <a:pPr>
              <a:defRPr/>
            </a:pPr>
            <a:r>
              <a:rPr lang="en-US" sz="2000" b="1" dirty="0" smtClean="0"/>
              <a:t>Latent Demand</a:t>
            </a:r>
          </a:p>
          <a:p>
            <a:pPr marL="342900" lvl="1" indent="-342900">
              <a:spcBef>
                <a:spcPct val="40000"/>
              </a:spcBef>
              <a:defRPr/>
            </a:pPr>
            <a:r>
              <a:rPr lang="en-US" sz="2000" b="0" dirty="0" smtClean="0">
                <a:ea typeface="+mn-ea"/>
                <a:cs typeface="+mn-cs"/>
              </a:rPr>
              <a:t>Consumers may share a strong need that can’t be satisfied with existing product e.g. Harm less cigarettes, Fuel Efficient cars</a:t>
            </a:r>
          </a:p>
          <a:p>
            <a:pPr>
              <a:defRPr/>
            </a:pPr>
            <a:r>
              <a:rPr lang="en-US" sz="2000" b="1" dirty="0" smtClean="0"/>
              <a:t>Declining Demand</a:t>
            </a:r>
          </a:p>
          <a:p>
            <a:pPr marL="342900" lvl="1" indent="-342900">
              <a:spcBef>
                <a:spcPct val="40000"/>
              </a:spcBef>
              <a:defRPr/>
            </a:pPr>
            <a:r>
              <a:rPr lang="en-US" sz="2000" b="0" dirty="0" smtClean="0">
                <a:ea typeface="+mn-ea"/>
                <a:cs typeface="+mn-cs"/>
              </a:rPr>
              <a:t>Consumers begins to buy the product less frequently e.g. churches, Govt. Schools </a:t>
            </a:r>
          </a:p>
        </p:txBody>
      </p:sp>
      <p:sp>
        <p:nvSpPr>
          <p:cNvPr id="13316" name="Rectangle 4"/>
          <p:cNvSpPr>
            <a:spLocks noGrp="1" noChangeArrowheads="1"/>
          </p:cNvSpPr>
          <p:nvPr>
            <p:ph sz="half" idx="2"/>
          </p:nvPr>
        </p:nvSpPr>
        <p:spPr>
          <a:xfrm>
            <a:off x="4495800" y="914400"/>
            <a:ext cx="4495800" cy="5943600"/>
          </a:xfrm>
        </p:spPr>
        <p:txBody>
          <a:bodyPr>
            <a:normAutofit lnSpcReduction="10000"/>
          </a:bodyPr>
          <a:lstStyle/>
          <a:p>
            <a:pPr>
              <a:defRPr/>
            </a:pPr>
            <a:r>
              <a:rPr lang="en-US" sz="2000" b="1" dirty="0" smtClean="0"/>
              <a:t>Irregular Demand</a:t>
            </a:r>
          </a:p>
          <a:p>
            <a:pPr marL="342900" lvl="1" indent="-342900">
              <a:spcBef>
                <a:spcPct val="40000"/>
              </a:spcBef>
              <a:defRPr/>
            </a:pPr>
            <a:r>
              <a:rPr lang="en-US" sz="2000" b="0" dirty="0" smtClean="0">
                <a:ea typeface="+mn-ea"/>
                <a:cs typeface="+mn-cs"/>
              </a:rPr>
              <a:t>Consumers purchases vary on a seasonal, monthly, weekly, daily or hourly e.g. Museums on week days, Travelling Peak Off Peak time</a:t>
            </a:r>
          </a:p>
          <a:p>
            <a:pPr>
              <a:defRPr/>
            </a:pPr>
            <a:r>
              <a:rPr lang="en-US" sz="2000" b="1" dirty="0" smtClean="0"/>
              <a:t>Unwholesome Demand</a:t>
            </a:r>
          </a:p>
          <a:p>
            <a:pPr marL="342900" lvl="1" indent="-342900">
              <a:spcBef>
                <a:spcPct val="40000"/>
              </a:spcBef>
              <a:defRPr/>
            </a:pPr>
            <a:r>
              <a:rPr lang="en-US" sz="2000" b="0" dirty="0" smtClean="0">
                <a:ea typeface="+mn-ea"/>
                <a:cs typeface="+mn-cs"/>
              </a:rPr>
              <a:t>Consumers attracted to products that have undesirable social consequences  e.g. Cigarettes, Alcohol, Drugs</a:t>
            </a:r>
          </a:p>
          <a:p>
            <a:pPr>
              <a:defRPr/>
            </a:pPr>
            <a:r>
              <a:rPr lang="en-US" sz="2000" b="1" dirty="0" smtClean="0"/>
              <a:t>Full Demand</a:t>
            </a:r>
          </a:p>
          <a:p>
            <a:pPr marL="342900" lvl="1" indent="-342900">
              <a:spcBef>
                <a:spcPct val="40000"/>
              </a:spcBef>
              <a:defRPr/>
            </a:pPr>
            <a:r>
              <a:rPr lang="en-US" sz="2000" b="0" dirty="0" smtClean="0">
                <a:ea typeface="+mn-ea"/>
                <a:cs typeface="+mn-cs"/>
              </a:rPr>
              <a:t>Consumers are adequately buying all products.</a:t>
            </a:r>
          </a:p>
          <a:p>
            <a:pPr>
              <a:defRPr/>
            </a:pPr>
            <a:r>
              <a:rPr lang="en-US" sz="2000" b="1" dirty="0" smtClean="0"/>
              <a:t>Overfull Demand</a:t>
            </a:r>
          </a:p>
          <a:p>
            <a:pPr marL="342900" lvl="1" indent="-342900">
              <a:spcBef>
                <a:spcPct val="40000"/>
              </a:spcBef>
              <a:defRPr/>
            </a:pPr>
            <a:r>
              <a:rPr lang="en-US" sz="2000" b="0" dirty="0" smtClean="0">
                <a:ea typeface="+mn-ea"/>
                <a:cs typeface="+mn-cs"/>
              </a:rPr>
              <a:t>More consumers would like to buy than can be satisfied.</a:t>
            </a:r>
          </a:p>
        </p:txBody>
      </p:sp>
      <p:sp>
        <p:nvSpPr>
          <p:cNvPr id="5" name="Slide Number Placeholder 4"/>
          <p:cNvSpPr>
            <a:spLocks noGrp="1"/>
          </p:cNvSpPr>
          <p:nvPr>
            <p:ph type="sldNum" sz="quarter" idx="12"/>
          </p:nvPr>
        </p:nvSpPr>
        <p:spPr/>
        <p:txBody>
          <a:bodyPr/>
          <a:lstStyle/>
          <a:p>
            <a:fld id="{96E1A571-47C3-4207-827F-27944F2DF153}" type="slidenum">
              <a:rPr lang="en-US" smtClean="0"/>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Markets</a:t>
            </a:r>
          </a:p>
        </p:txBody>
      </p:sp>
      <p:sp>
        <p:nvSpPr>
          <p:cNvPr id="17411" name="Content Placeholder 2"/>
          <p:cNvSpPr>
            <a:spLocks noGrp="1"/>
          </p:cNvSpPr>
          <p:nvPr>
            <p:ph idx="1"/>
          </p:nvPr>
        </p:nvSpPr>
        <p:spPr/>
        <p:txBody>
          <a:bodyPr/>
          <a:lstStyle/>
          <a:p>
            <a:r>
              <a:rPr lang="en-US" sz="2000" b="0" smtClean="0"/>
              <a:t>Traditionally, a “market” was a physical place where buyers and sellers gathered to buy and sell goods. Economists describe a market as a collection of buyers and sellers who transact over a particular product or product class.</a:t>
            </a:r>
          </a:p>
          <a:p>
            <a:r>
              <a:rPr lang="en-US" sz="2000" b="0" smtClean="0"/>
              <a:t>Marketers often use the term market to cover various groupings of customers. They view sellers as constituting the industry and buyers as constituting the market.</a:t>
            </a:r>
          </a:p>
        </p:txBody>
      </p:sp>
      <p:sp>
        <p:nvSpPr>
          <p:cNvPr id="4" name="Slide Number Placeholder 3"/>
          <p:cNvSpPr>
            <a:spLocks noGrp="1"/>
          </p:cNvSpPr>
          <p:nvPr>
            <p:ph type="sldNum" sz="quarter" idx="12"/>
          </p:nvPr>
        </p:nvSpPr>
        <p:spPr/>
        <p:txBody>
          <a:bodyPr/>
          <a:lstStyle/>
          <a:p>
            <a:fld id="{96E1A571-47C3-4207-827F-27944F2DF153}" type="slidenum">
              <a:rPr lang="en-US" smtClean="0"/>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pic>
        <p:nvPicPr>
          <p:cNvPr id="18435" name="Picture 2"/>
          <p:cNvPicPr>
            <a:picLocks noGrp="1" noChangeAspect="1" noChangeArrowheads="1"/>
          </p:cNvPicPr>
          <p:nvPr>
            <p:ph idx="1"/>
          </p:nvPr>
        </p:nvPicPr>
        <p:blipFill>
          <a:blip r:embed="rId2"/>
          <a:srcRect/>
          <a:stretch>
            <a:fillRect/>
          </a:stretch>
        </p:blipFill>
        <p:spPr>
          <a:xfrm>
            <a:off x="304800" y="0"/>
            <a:ext cx="8839200" cy="6858000"/>
          </a:xfrm>
          <a:solidFill>
            <a:schemeClr val="bg1"/>
          </a:solidFill>
        </p:spPr>
      </p:pic>
      <p:sp>
        <p:nvSpPr>
          <p:cNvPr id="4" name="Slide Number Placeholder 3"/>
          <p:cNvSpPr>
            <a:spLocks noGrp="1"/>
          </p:cNvSpPr>
          <p:nvPr>
            <p:ph type="sldNum" sz="quarter" idx="12"/>
          </p:nvPr>
        </p:nvSpPr>
        <p:spPr/>
        <p:txBody>
          <a:bodyPr/>
          <a:lstStyle/>
          <a:p>
            <a:fld id="{96E1A571-47C3-4207-827F-27944F2DF153}" type="slidenum">
              <a:rPr lang="en-US" smtClean="0"/>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smtClean="0"/>
          </a:p>
        </p:txBody>
      </p:sp>
      <p:pic>
        <p:nvPicPr>
          <p:cNvPr id="19459" name="Picture 2"/>
          <p:cNvPicPr>
            <a:picLocks noGrp="1" noChangeAspect="1" noChangeArrowheads="1"/>
          </p:cNvPicPr>
          <p:nvPr>
            <p:ph idx="1"/>
          </p:nvPr>
        </p:nvPicPr>
        <p:blipFill>
          <a:blip r:embed="rId2"/>
          <a:srcRect/>
          <a:stretch>
            <a:fillRect/>
          </a:stretch>
        </p:blipFill>
        <p:spPr>
          <a:xfrm>
            <a:off x="228600" y="0"/>
            <a:ext cx="8915400" cy="6858000"/>
          </a:xfrm>
          <a:noFill/>
        </p:spPr>
      </p:pic>
      <p:sp>
        <p:nvSpPr>
          <p:cNvPr id="4" name="Slide Number Placeholder 3"/>
          <p:cNvSpPr>
            <a:spLocks noGrp="1"/>
          </p:cNvSpPr>
          <p:nvPr>
            <p:ph type="sldNum" sz="quarter" idx="12"/>
          </p:nvPr>
        </p:nvSpPr>
        <p:spPr/>
        <p:txBody>
          <a:bodyPr/>
          <a:lstStyle/>
          <a:p>
            <a:fld id="{96E1A571-47C3-4207-827F-27944F2DF153}" type="slidenum">
              <a:rPr lang="en-US" smtClean="0"/>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7813"/>
            <a:ext cx="8077200" cy="865187"/>
          </a:xfrm>
        </p:spPr>
        <p:txBody>
          <a:bodyPr/>
          <a:lstStyle/>
          <a:p>
            <a:pPr eaLnBrk="1" hangingPunct="1"/>
            <a:r>
              <a:rPr lang="en-US" smtClean="0"/>
              <a:t>Key Customer Markets</a:t>
            </a:r>
          </a:p>
        </p:txBody>
      </p:sp>
      <p:sp>
        <p:nvSpPr>
          <p:cNvPr id="20483" name="Rectangle 3"/>
          <p:cNvSpPr>
            <a:spLocks noGrp="1" noChangeArrowheads="1"/>
          </p:cNvSpPr>
          <p:nvPr>
            <p:ph idx="1"/>
          </p:nvPr>
        </p:nvSpPr>
        <p:spPr/>
        <p:txBody>
          <a:bodyPr/>
          <a:lstStyle/>
          <a:p>
            <a:r>
              <a:rPr lang="en-US" sz="2000" b="0" smtClean="0"/>
              <a:t>Consumer markets</a:t>
            </a:r>
          </a:p>
          <a:p>
            <a:r>
              <a:rPr lang="en-US" sz="2000" b="0" smtClean="0"/>
              <a:t>Business markets</a:t>
            </a:r>
          </a:p>
          <a:p>
            <a:r>
              <a:rPr lang="en-US" sz="2000" b="0" smtClean="0"/>
              <a:t>Global markets</a:t>
            </a:r>
          </a:p>
          <a:p>
            <a:r>
              <a:rPr lang="en-US" sz="2000" b="0" smtClean="0"/>
              <a:t>Nonprofit/Governmental markets</a:t>
            </a:r>
          </a:p>
        </p:txBody>
      </p:sp>
      <p:sp>
        <p:nvSpPr>
          <p:cNvPr id="4" name="Slide Number Placeholder 3"/>
          <p:cNvSpPr>
            <a:spLocks noGrp="1"/>
          </p:cNvSpPr>
          <p:nvPr>
            <p:ph type="sldNum" sz="quarter" idx="12"/>
          </p:nvPr>
        </p:nvSpPr>
        <p:spPr/>
        <p:txBody>
          <a:bodyPr/>
          <a:lstStyle/>
          <a:p>
            <a:fld id="{96E1A571-47C3-4207-827F-27944F2DF153}" type="slidenum">
              <a:rPr lang="en-US" smtClean="0"/>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1-</a:t>
            </a:r>
            <a:fld id="{C30DE4F6-4C19-487E-BF04-6BACB893D918}" type="slidenum">
              <a:rPr lang="en-US"/>
              <a:pPr/>
              <a:t>18</a:t>
            </a:fld>
            <a:endParaRPr lang="en-US"/>
          </a:p>
        </p:txBody>
      </p:sp>
      <p:sp>
        <p:nvSpPr>
          <p:cNvPr id="608258" name="Rectangle 2"/>
          <p:cNvSpPr>
            <a:spLocks noGrp="1" noChangeArrowheads="1"/>
          </p:cNvSpPr>
          <p:nvPr>
            <p:ph type="title"/>
          </p:nvPr>
        </p:nvSpPr>
        <p:spPr/>
        <p:txBody>
          <a:bodyPr/>
          <a:lstStyle/>
          <a:p>
            <a:r>
              <a:rPr lang="en-US" sz="3200"/>
              <a:t>The marketplace isn’t what it used to be….</a:t>
            </a:r>
          </a:p>
        </p:txBody>
      </p:sp>
      <p:sp>
        <p:nvSpPr>
          <p:cNvPr id="608269" name="Rectangle 13"/>
          <p:cNvSpPr>
            <a:spLocks noGrp="1" noChangeArrowheads="1"/>
          </p:cNvSpPr>
          <p:nvPr>
            <p:ph type="body" sz="half" idx="1"/>
          </p:nvPr>
        </p:nvSpPr>
        <p:spPr/>
        <p:txBody>
          <a:bodyPr/>
          <a:lstStyle/>
          <a:p>
            <a:r>
              <a:rPr lang="en-US"/>
              <a:t>Changing technology</a:t>
            </a:r>
          </a:p>
          <a:p>
            <a:r>
              <a:rPr lang="en-US"/>
              <a:t>Globalization</a:t>
            </a:r>
          </a:p>
          <a:p>
            <a:r>
              <a:rPr lang="en-US"/>
              <a:t>Deregulation</a:t>
            </a:r>
          </a:p>
          <a:p>
            <a:r>
              <a:rPr lang="en-US"/>
              <a:t>Privatization</a:t>
            </a:r>
          </a:p>
        </p:txBody>
      </p:sp>
      <p:sp>
        <p:nvSpPr>
          <p:cNvPr id="608270" name="Rectangle 14"/>
          <p:cNvSpPr>
            <a:spLocks noGrp="1" noChangeArrowheads="1"/>
          </p:cNvSpPr>
          <p:nvPr>
            <p:ph type="body" sz="half" idx="2"/>
          </p:nvPr>
        </p:nvSpPr>
        <p:spPr/>
        <p:txBody>
          <a:bodyPr/>
          <a:lstStyle/>
          <a:p>
            <a:r>
              <a:rPr lang="en-US"/>
              <a:t>Empowerment</a:t>
            </a:r>
          </a:p>
          <a:p>
            <a:r>
              <a:rPr lang="en-US"/>
              <a:t>Customization</a:t>
            </a:r>
          </a:p>
          <a:p>
            <a:r>
              <a:rPr lang="en-US"/>
              <a:t>Convergence</a:t>
            </a:r>
          </a:p>
          <a:p>
            <a:r>
              <a:rPr lang="en-US"/>
              <a:t>Disintermediation</a:t>
            </a:r>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2800" smtClean="0"/>
              <a:t>Marketplaces, Marketspaces and Metamarkets</a:t>
            </a:r>
          </a:p>
        </p:txBody>
      </p:sp>
      <p:sp>
        <p:nvSpPr>
          <p:cNvPr id="22531" name="Content Placeholder 2"/>
          <p:cNvSpPr>
            <a:spLocks noGrp="1"/>
          </p:cNvSpPr>
          <p:nvPr>
            <p:ph idx="1"/>
          </p:nvPr>
        </p:nvSpPr>
        <p:spPr>
          <a:xfrm>
            <a:off x="457200" y="1143000"/>
            <a:ext cx="2743200" cy="4987925"/>
          </a:xfrm>
        </p:spPr>
        <p:txBody>
          <a:bodyPr/>
          <a:lstStyle/>
          <a:p>
            <a:r>
              <a:rPr lang="en-US" sz="2000" b="0" smtClean="0"/>
              <a:t>Marketplace is physical such as a store you shop in</a:t>
            </a:r>
          </a:p>
          <a:p>
            <a:endParaRPr lang="en-US" sz="2000" b="0" smtClean="0"/>
          </a:p>
        </p:txBody>
      </p:sp>
      <p:pic>
        <p:nvPicPr>
          <p:cNvPr id="22532" name="Picture 3"/>
          <p:cNvPicPr>
            <a:picLocks noChangeAspect="1" noChangeArrowheads="1"/>
          </p:cNvPicPr>
          <p:nvPr/>
        </p:nvPicPr>
        <p:blipFill>
          <a:blip r:embed="rId2"/>
          <a:srcRect/>
          <a:stretch>
            <a:fillRect/>
          </a:stretch>
        </p:blipFill>
        <p:spPr bwMode="auto">
          <a:xfrm>
            <a:off x="5638800" y="1219200"/>
            <a:ext cx="2514600" cy="3657600"/>
          </a:xfrm>
          <a:prstGeom prst="rect">
            <a:avLst/>
          </a:prstGeom>
          <a:noFill/>
          <a:ln w="25400" algn="ctr">
            <a:noFill/>
            <a:miter lim="800000"/>
            <a:headEnd/>
            <a:tailEnd/>
          </a:ln>
        </p:spPr>
      </p:pic>
      <p:sp>
        <p:nvSpPr>
          <p:cNvPr id="5" name="Slide Number Placeholder 4"/>
          <p:cNvSpPr>
            <a:spLocks noGrp="1"/>
          </p:cNvSpPr>
          <p:nvPr>
            <p:ph type="sldNum" sz="quarter" idx="12"/>
          </p:nvPr>
        </p:nvSpPr>
        <p:spPr/>
        <p:txBody>
          <a:bodyPr/>
          <a:lstStyle/>
          <a:p>
            <a:fld id="{96E1A571-47C3-4207-827F-27944F2DF153}" type="slidenum">
              <a:rPr lang="en-US" smtClean="0"/>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1219200"/>
            <a:ext cx="57150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Defining Marketing</a:t>
            </a:r>
          </a:p>
        </p:txBody>
      </p:sp>
      <p:sp>
        <p:nvSpPr>
          <p:cNvPr id="4099" name="Text Box 3"/>
          <p:cNvSpPr txBox="1">
            <a:spLocks noChangeArrowheads="1"/>
          </p:cNvSpPr>
          <p:nvPr/>
        </p:nvSpPr>
        <p:spPr bwMode="auto">
          <a:xfrm>
            <a:off x="381000" y="1905000"/>
            <a:ext cx="8229600" cy="4147289"/>
          </a:xfrm>
          <a:prstGeom prst="rect">
            <a:avLst/>
          </a:prstGeom>
          <a:noFill/>
          <a:ln w="9525">
            <a:noFill/>
            <a:miter lim="800000"/>
            <a:headEnd/>
            <a:tailEnd/>
          </a:ln>
          <a:effectLst/>
        </p:spPr>
        <p:txBody>
          <a:bodyPr>
            <a:spAutoFit/>
          </a:bodyPr>
          <a:lstStyle/>
          <a:p>
            <a:pPr>
              <a:lnSpc>
                <a:spcPct val="135000"/>
              </a:lnSpc>
              <a:spcBef>
                <a:spcPct val="65000"/>
              </a:spcBef>
            </a:pPr>
            <a:r>
              <a:rPr lang="en-US" sz="1800" b="1" dirty="0">
                <a:solidFill>
                  <a:srgbClr val="000000"/>
                </a:solidFill>
                <a:latin typeface="Arial" charset="0"/>
              </a:rPr>
              <a:t>Marketing starts with customers and ends with customers.</a:t>
            </a:r>
          </a:p>
          <a:p>
            <a:pPr algn="just">
              <a:lnSpc>
                <a:spcPct val="135000"/>
              </a:lnSpc>
              <a:spcBef>
                <a:spcPct val="65000"/>
              </a:spcBef>
            </a:pPr>
            <a:r>
              <a:rPr lang="en-US" sz="1800" b="1" dirty="0">
                <a:solidFill>
                  <a:srgbClr val="000000"/>
                </a:solidFill>
                <a:latin typeface="Arial" charset="0"/>
              </a:rPr>
              <a:t>The American Marketing Association defines marketing as: </a:t>
            </a:r>
          </a:p>
          <a:p>
            <a:pPr algn="just">
              <a:lnSpc>
                <a:spcPct val="135000"/>
              </a:lnSpc>
              <a:spcBef>
                <a:spcPct val="65000"/>
              </a:spcBef>
            </a:pPr>
            <a:r>
              <a:rPr lang="en-US" sz="1600" b="1" i="1" dirty="0">
                <a:solidFill>
                  <a:srgbClr val="000000"/>
                </a:solidFill>
                <a:latin typeface="Arial" charset="0"/>
              </a:rPr>
              <a:t>“Marketing is an </a:t>
            </a:r>
            <a:r>
              <a:rPr lang="en-US" sz="1600" b="1" i="1" dirty="0" err="1">
                <a:solidFill>
                  <a:srgbClr val="000000"/>
                </a:solidFill>
                <a:latin typeface="Arial" charset="0"/>
              </a:rPr>
              <a:t>organisational</a:t>
            </a:r>
            <a:r>
              <a:rPr lang="en-US" sz="1600" b="1" i="1" dirty="0">
                <a:solidFill>
                  <a:srgbClr val="000000"/>
                </a:solidFill>
                <a:latin typeface="Arial" charset="0"/>
              </a:rPr>
              <a:t> function and a set of processes for creating, communicating, and delivering value to customers and for managing customer relationships in ways that benefit the </a:t>
            </a:r>
            <a:r>
              <a:rPr lang="en-US" sz="1600" b="1" i="1" dirty="0" err="1">
                <a:solidFill>
                  <a:srgbClr val="000000"/>
                </a:solidFill>
                <a:latin typeface="Arial" charset="0"/>
              </a:rPr>
              <a:t>organisation</a:t>
            </a:r>
            <a:r>
              <a:rPr lang="en-US" sz="1600" b="1" i="1" dirty="0">
                <a:solidFill>
                  <a:srgbClr val="000000"/>
                </a:solidFill>
                <a:latin typeface="Arial" charset="0"/>
              </a:rPr>
              <a:t> and its stakeholders</a:t>
            </a:r>
            <a:r>
              <a:rPr lang="en-US" sz="1600" b="1" i="1" dirty="0" smtClean="0">
                <a:solidFill>
                  <a:srgbClr val="000000"/>
                </a:solidFill>
                <a:latin typeface="Arial" charset="0"/>
              </a:rPr>
              <a:t>.”</a:t>
            </a:r>
          </a:p>
          <a:p>
            <a:pPr algn="just">
              <a:lnSpc>
                <a:spcPct val="135000"/>
              </a:lnSpc>
              <a:spcBef>
                <a:spcPct val="65000"/>
              </a:spcBef>
            </a:pPr>
            <a:endParaRPr lang="en-US" sz="1600" b="1" i="1" dirty="0" smtClean="0">
              <a:solidFill>
                <a:srgbClr val="000000"/>
              </a:solidFill>
              <a:latin typeface="Arial" charset="0"/>
            </a:endParaRPr>
          </a:p>
          <a:p>
            <a:pPr algn="just">
              <a:lnSpc>
                <a:spcPct val="135000"/>
              </a:lnSpc>
              <a:spcBef>
                <a:spcPct val="65000"/>
              </a:spcBef>
            </a:pPr>
            <a:endParaRPr lang="en-US" sz="1600" b="1" i="1" dirty="0">
              <a:solidFill>
                <a:srgbClr val="000000"/>
              </a:solidFill>
              <a:latin typeface="Arial" charset="0"/>
            </a:endParaRPr>
          </a:p>
          <a:p>
            <a:pPr algn="just">
              <a:lnSpc>
                <a:spcPct val="135000"/>
              </a:lnSpc>
              <a:spcBef>
                <a:spcPct val="65000"/>
              </a:spcBef>
            </a:pPr>
            <a:endParaRPr lang="en-US" sz="1600" b="1" i="1" dirty="0" smtClean="0">
              <a:solidFill>
                <a:srgbClr val="000000"/>
              </a:solidFill>
              <a:latin typeface="Arial" charset="0"/>
            </a:endParaRPr>
          </a:p>
          <a:p>
            <a:pPr algn="just">
              <a:lnSpc>
                <a:spcPct val="135000"/>
              </a:lnSpc>
              <a:spcBef>
                <a:spcPct val="65000"/>
              </a:spcBef>
            </a:pPr>
            <a:endParaRPr lang="en-US" sz="1600" b="1" i="1" dirty="0">
              <a:solidFill>
                <a:srgbClr val="000000"/>
              </a:solidFill>
              <a:latin typeface="Arial" charset="0"/>
            </a:endParaRPr>
          </a:p>
        </p:txBody>
      </p:sp>
      <p:sp>
        <p:nvSpPr>
          <p:cNvPr id="4" name="Rectangle 3"/>
          <p:cNvSpPr/>
          <p:nvPr/>
        </p:nvSpPr>
        <p:spPr>
          <a:xfrm>
            <a:off x="838200" y="4191000"/>
            <a:ext cx="7010400" cy="923330"/>
          </a:xfrm>
          <a:prstGeom prst="rect">
            <a:avLst/>
          </a:prstGeom>
        </p:spPr>
        <p:txBody>
          <a:bodyPr wrap="square">
            <a:spAutoFit/>
          </a:bodyPr>
          <a:lstStyle/>
          <a:p>
            <a:pPr algn="just"/>
            <a:r>
              <a:rPr lang="en-US" b="1" dirty="0" smtClean="0">
                <a:solidFill>
                  <a:srgbClr val="000066"/>
                </a:solidFill>
              </a:rPr>
              <a:t>Marketing</a:t>
            </a:r>
            <a:r>
              <a:rPr lang="en-US" dirty="0" smtClean="0">
                <a:solidFill>
                  <a:srgbClr val="000066"/>
                </a:solidFill>
              </a:rPr>
              <a:t> </a:t>
            </a:r>
            <a:r>
              <a:rPr lang="en-US" b="1" dirty="0" smtClean="0">
                <a:solidFill>
                  <a:srgbClr val="000066"/>
                </a:solidFill>
              </a:rPr>
              <a:t>management</a:t>
            </a:r>
            <a:r>
              <a:rPr lang="en-US" dirty="0" smtClean="0">
                <a:solidFill>
                  <a:srgbClr val="000066"/>
                </a:solidFill>
              </a:rPr>
              <a:t>  is the art and science of choosing target markets and getting, keeping, and growing customers through creating, delivering, and communicating superior customer value.</a:t>
            </a:r>
            <a:endParaRPr lang="en-US" dirty="0">
              <a:solidFill>
                <a:srgbClr val="000066"/>
              </a:solidFill>
            </a:endParaRPr>
          </a:p>
        </p:txBody>
      </p:sp>
      <p:sp>
        <p:nvSpPr>
          <p:cNvPr id="5" name="Slide Number Placeholder 4"/>
          <p:cNvSpPr>
            <a:spLocks noGrp="1"/>
          </p:cNvSpPr>
          <p:nvPr>
            <p:ph type="sldNum" sz="quarter" idx="12"/>
          </p:nvPr>
        </p:nvSpPr>
        <p:spPr/>
        <p:txBody>
          <a:bodyPr/>
          <a:lstStyle/>
          <a:p>
            <a:fld id="{96E1A571-47C3-4207-827F-27944F2DF15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lstStyle/>
          <a:p>
            <a:r>
              <a:rPr lang="en-US" sz="2800" smtClean="0"/>
              <a:t>Marketplaces, Marketspaces and Metamarkets</a:t>
            </a:r>
          </a:p>
        </p:txBody>
      </p:sp>
      <p:sp>
        <p:nvSpPr>
          <p:cNvPr id="23554" name="Content Placeholder 2"/>
          <p:cNvSpPr>
            <a:spLocks noGrp="1"/>
          </p:cNvSpPr>
          <p:nvPr>
            <p:ph idx="1"/>
          </p:nvPr>
        </p:nvSpPr>
        <p:spPr>
          <a:xfrm>
            <a:off x="457200" y="1371600"/>
            <a:ext cx="3886200" cy="4759325"/>
          </a:xfrm>
        </p:spPr>
        <p:txBody>
          <a:bodyPr/>
          <a:lstStyle/>
          <a:p>
            <a:r>
              <a:rPr lang="en-US" sz="2000" b="0" smtClean="0"/>
              <a:t>Marketspace is digital, as when you shop on the Internet.</a:t>
            </a:r>
          </a:p>
        </p:txBody>
      </p:sp>
      <p:pic>
        <p:nvPicPr>
          <p:cNvPr id="23556" name="Picture 2"/>
          <p:cNvPicPr>
            <a:picLocks noChangeAspect="1" noChangeArrowheads="1"/>
          </p:cNvPicPr>
          <p:nvPr/>
        </p:nvPicPr>
        <p:blipFill>
          <a:blip r:embed="rId2"/>
          <a:srcRect/>
          <a:stretch>
            <a:fillRect/>
          </a:stretch>
        </p:blipFill>
        <p:spPr bwMode="auto">
          <a:xfrm>
            <a:off x="5715000" y="1447800"/>
            <a:ext cx="2514600" cy="3581400"/>
          </a:xfrm>
          <a:prstGeom prst="rect">
            <a:avLst/>
          </a:prstGeom>
          <a:noFill/>
          <a:ln w="25400" algn="ctr">
            <a:noFill/>
            <a:miter lim="800000"/>
            <a:headEnd/>
            <a:tailEnd/>
          </a:ln>
        </p:spPr>
      </p:pic>
      <p:sp>
        <p:nvSpPr>
          <p:cNvPr id="5" name="Slide Number Placeholder 4"/>
          <p:cNvSpPr>
            <a:spLocks noGrp="1"/>
          </p:cNvSpPr>
          <p:nvPr>
            <p:ph type="sldNum" sz="quarter" idx="12"/>
          </p:nvPr>
        </p:nvSpPr>
        <p:spPr/>
        <p:txBody>
          <a:bodyPr/>
          <a:lstStyle/>
          <a:p>
            <a:fld id="{96E1A571-47C3-4207-827F-27944F2DF153}" type="slidenum">
              <a:rPr lang="en-US" smtClean="0"/>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sz="2800" smtClean="0"/>
              <a:t>Marketplaces, Marketspaces and Metamarkets</a:t>
            </a:r>
          </a:p>
        </p:txBody>
      </p:sp>
      <p:sp>
        <p:nvSpPr>
          <p:cNvPr id="24578" name="Content Placeholder 2"/>
          <p:cNvSpPr>
            <a:spLocks noGrp="1"/>
          </p:cNvSpPr>
          <p:nvPr>
            <p:ph idx="1"/>
          </p:nvPr>
        </p:nvSpPr>
        <p:spPr>
          <a:xfrm>
            <a:off x="457200" y="1447800"/>
            <a:ext cx="4114800" cy="4683125"/>
          </a:xfrm>
        </p:spPr>
        <p:txBody>
          <a:bodyPr/>
          <a:lstStyle/>
          <a:p>
            <a:r>
              <a:rPr lang="en-US" sz="2000" b="0" smtClean="0"/>
              <a:t>A cluster of complementary products and services that are closely related in the mind of consumers but spread across a diverse set of industries.</a:t>
            </a:r>
          </a:p>
        </p:txBody>
      </p:sp>
      <p:pic>
        <p:nvPicPr>
          <p:cNvPr id="24580" name="Picture 2"/>
          <p:cNvPicPr>
            <a:picLocks noChangeAspect="1" noChangeArrowheads="1"/>
          </p:cNvPicPr>
          <p:nvPr/>
        </p:nvPicPr>
        <p:blipFill>
          <a:blip r:embed="rId2"/>
          <a:srcRect/>
          <a:stretch>
            <a:fillRect/>
          </a:stretch>
        </p:blipFill>
        <p:spPr bwMode="auto">
          <a:xfrm>
            <a:off x="5410200" y="1371600"/>
            <a:ext cx="3048000" cy="4876800"/>
          </a:xfrm>
          <a:prstGeom prst="rect">
            <a:avLst/>
          </a:prstGeom>
          <a:noFill/>
          <a:ln w="25400" algn="ctr">
            <a:noFill/>
            <a:miter lim="800000"/>
            <a:headEnd/>
            <a:tailEnd/>
          </a:ln>
        </p:spPr>
      </p:pic>
      <p:sp>
        <p:nvSpPr>
          <p:cNvPr id="5" name="Slide Number Placeholder 4"/>
          <p:cNvSpPr>
            <a:spLocks noGrp="1"/>
          </p:cNvSpPr>
          <p:nvPr>
            <p:ph type="sldNum" sz="quarter" idx="12"/>
          </p:nvPr>
        </p:nvSpPr>
        <p:spPr/>
        <p:txBody>
          <a:bodyPr/>
          <a:lstStyle/>
          <a:p>
            <a:fld id="{96E1A571-47C3-4207-827F-27944F2DF153}" type="slidenum">
              <a:rPr lang="en-US" smtClean="0"/>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274638"/>
            <a:ext cx="7696200" cy="868362"/>
          </a:xfrm>
        </p:spPr>
        <p:txBody>
          <a:bodyPr/>
          <a:lstStyle/>
          <a:p>
            <a:pPr eaLnBrk="1" hangingPunct="1"/>
            <a:r>
              <a:rPr lang="en-US" smtClean="0"/>
              <a:t>Core Marketing Concepts</a:t>
            </a:r>
          </a:p>
        </p:txBody>
      </p:sp>
      <p:sp>
        <p:nvSpPr>
          <p:cNvPr id="22531" name="Rectangle 3"/>
          <p:cNvSpPr>
            <a:spLocks noGrp="1" noChangeArrowheads="1"/>
          </p:cNvSpPr>
          <p:nvPr>
            <p:ph sz="half" idx="1"/>
          </p:nvPr>
        </p:nvSpPr>
        <p:spPr>
          <a:xfrm>
            <a:off x="609600" y="1219200"/>
            <a:ext cx="8077200" cy="5105400"/>
          </a:xfrm>
        </p:spPr>
        <p:txBody>
          <a:bodyPr/>
          <a:lstStyle/>
          <a:p>
            <a:pPr>
              <a:defRPr/>
            </a:pPr>
            <a:r>
              <a:rPr lang="en-US" sz="2000" b="0" dirty="0" smtClean="0"/>
              <a:t>Needs, wants, and demands</a:t>
            </a:r>
          </a:p>
          <a:p>
            <a:pPr>
              <a:defRPr/>
            </a:pPr>
            <a:r>
              <a:rPr lang="en-US" sz="2000" b="0" dirty="0" smtClean="0"/>
              <a:t>Target markets, positioning, segmentation</a:t>
            </a:r>
          </a:p>
          <a:p>
            <a:pPr>
              <a:defRPr/>
            </a:pPr>
            <a:r>
              <a:rPr lang="en-US" sz="2000" b="0" dirty="0" smtClean="0"/>
              <a:t>Offerings and brands- Companies address needs by putting forth a value proposition a set of benefits that they offer to customers to satisfy their needs. The intangible value proposition is made physical by an offering which can be combination of products information and experiences.</a:t>
            </a:r>
          </a:p>
          <a:p>
            <a:pPr>
              <a:defRPr/>
            </a:pPr>
            <a:r>
              <a:rPr lang="en-US" sz="2000" b="0" dirty="0" smtClean="0"/>
              <a:t>Value and satisfaction Value reflects the sum of the perceived tangible and intangible benefits and costs to customers. It is a combination of quality service and price.(“qsp”) called “customer value triad”</a:t>
            </a:r>
          </a:p>
          <a:p>
            <a:pPr marL="342900" lvl="1" indent="-342900">
              <a:spcBef>
                <a:spcPct val="40000"/>
              </a:spcBef>
              <a:defRPr/>
            </a:pPr>
            <a:r>
              <a:rPr lang="en-US" sz="2000" b="0" dirty="0" smtClean="0">
                <a:ea typeface="+mn-ea"/>
                <a:cs typeface="+mn-cs"/>
              </a:rPr>
              <a:t>	</a:t>
            </a:r>
          </a:p>
        </p:txBody>
      </p:sp>
      <p:sp>
        <p:nvSpPr>
          <p:cNvPr id="4" name="Slide Number Placeholder 3"/>
          <p:cNvSpPr>
            <a:spLocks noGrp="1"/>
          </p:cNvSpPr>
          <p:nvPr>
            <p:ph type="sldNum" sz="quarter" idx="12"/>
          </p:nvPr>
        </p:nvSpPr>
        <p:spPr/>
        <p:txBody>
          <a:bodyPr/>
          <a:lstStyle/>
          <a:p>
            <a:fld id="{96E1A571-47C3-4207-827F-27944F2DF153}" type="slidenum">
              <a:rPr lang="en-US" smtClean="0"/>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Core Marketing Concepts</a:t>
            </a:r>
          </a:p>
        </p:txBody>
      </p:sp>
      <p:sp>
        <p:nvSpPr>
          <p:cNvPr id="26626" name="Rectangle 4"/>
          <p:cNvSpPr>
            <a:spLocks noGrp="1" noChangeArrowheads="1"/>
          </p:cNvSpPr>
          <p:nvPr>
            <p:ph idx="1"/>
          </p:nvPr>
        </p:nvSpPr>
        <p:spPr/>
        <p:txBody>
          <a:bodyPr/>
          <a:lstStyle/>
          <a:p>
            <a:r>
              <a:rPr lang="en-US" sz="2000" b="0" smtClean="0"/>
              <a:t>Marketing channels</a:t>
            </a:r>
          </a:p>
          <a:p>
            <a:r>
              <a:rPr lang="en-US" sz="2000" b="0" smtClean="0"/>
              <a:t>Communication Channels e.g. Newspapers, Magazines Radio., Television, Mail, Telephone, Billboards, Posters, Fliers, CDs, Audio Tapes &amp; Internet</a:t>
            </a:r>
          </a:p>
          <a:p>
            <a:r>
              <a:rPr lang="en-US" sz="2000" b="0" smtClean="0"/>
              <a:t>Distribution Channels e.g. Distributors, Wholesalers, Retailers, &amp; Agents</a:t>
            </a:r>
          </a:p>
          <a:p>
            <a:r>
              <a:rPr lang="en-US" sz="2000" b="0" smtClean="0"/>
              <a:t>Supply chain is a longer channel stretching from raw materials to components to final products that are carried to final buyers.</a:t>
            </a:r>
          </a:p>
          <a:p>
            <a:r>
              <a:rPr lang="en-US" sz="2000" b="0" smtClean="0"/>
              <a:t>Competition</a:t>
            </a:r>
          </a:p>
          <a:p>
            <a:r>
              <a:rPr lang="en-US" sz="2000" b="0" smtClean="0"/>
              <a:t>Marketing environment</a:t>
            </a:r>
          </a:p>
          <a:p>
            <a:r>
              <a:rPr lang="en-US" sz="2000" b="0" smtClean="0"/>
              <a:t>Task Environment e.g. 	Company, Suppliers, Distributors, Dealers &amp; Target  Customers</a:t>
            </a:r>
          </a:p>
          <a:p>
            <a:r>
              <a:rPr lang="en-US" sz="2000" b="0" smtClean="0"/>
              <a:t>Broad Environment</a:t>
            </a:r>
          </a:p>
        </p:txBody>
      </p:sp>
      <p:sp>
        <p:nvSpPr>
          <p:cNvPr id="4" name="Slide Number Placeholder 3"/>
          <p:cNvSpPr>
            <a:spLocks noGrp="1"/>
          </p:cNvSpPr>
          <p:nvPr>
            <p:ph type="sldNum" sz="quarter" idx="12"/>
          </p:nvPr>
        </p:nvSpPr>
        <p:spPr/>
        <p:txBody>
          <a:bodyPr/>
          <a:lstStyle/>
          <a:p>
            <a:fld id="{96E1A571-47C3-4207-827F-27944F2DF153}" type="slidenum">
              <a:rPr lang="en-US" smtClean="0"/>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The New Marketing Realities</a:t>
            </a: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defRPr/>
            </a:pPr>
            <a:r>
              <a:rPr lang="en-US" sz="2000" b="1" dirty="0" smtClean="0"/>
              <a:t>Major societal Forces</a:t>
            </a:r>
          </a:p>
          <a:p>
            <a:pPr marL="742950" lvl="2" indent="-342900">
              <a:spcBef>
                <a:spcPct val="40000"/>
              </a:spcBef>
              <a:defRPr/>
            </a:pPr>
            <a:r>
              <a:rPr lang="en-US" sz="2000" b="0" dirty="0" smtClean="0">
                <a:ea typeface="+mn-ea"/>
                <a:cs typeface="+mn-cs"/>
              </a:rPr>
              <a:t>Network information Technology</a:t>
            </a:r>
          </a:p>
          <a:p>
            <a:pPr marL="742950" lvl="2" indent="-342900">
              <a:spcBef>
                <a:spcPct val="40000"/>
              </a:spcBef>
              <a:defRPr/>
            </a:pPr>
            <a:r>
              <a:rPr lang="en-US" sz="2000" b="0" dirty="0" smtClean="0">
                <a:ea typeface="+mn-ea"/>
                <a:cs typeface="+mn-cs"/>
              </a:rPr>
              <a:t>Globalization</a:t>
            </a:r>
          </a:p>
          <a:p>
            <a:pPr marL="742950" lvl="2" indent="-342900">
              <a:spcBef>
                <a:spcPct val="40000"/>
              </a:spcBef>
              <a:defRPr/>
            </a:pPr>
            <a:r>
              <a:rPr lang="en-US" sz="2000" b="0" dirty="0" smtClean="0">
                <a:ea typeface="+mn-ea"/>
                <a:cs typeface="+mn-cs"/>
              </a:rPr>
              <a:t>Deregulation</a:t>
            </a:r>
          </a:p>
          <a:p>
            <a:pPr marL="742950" lvl="2" indent="-342900">
              <a:spcBef>
                <a:spcPct val="40000"/>
              </a:spcBef>
              <a:defRPr/>
            </a:pPr>
            <a:r>
              <a:rPr lang="en-US" sz="2000" b="0" dirty="0" smtClean="0">
                <a:ea typeface="+mn-ea"/>
                <a:cs typeface="+mn-cs"/>
              </a:rPr>
              <a:t>Privatization</a:t>
            </a:r>
          </a:p>
          <a:p>
            <a:pPr marL="742950" lvl="2" indent="-342900">
              <a:spcBef>
                <a:spcPct val="40000"/>
              </a:spcBef>
              <a:defRPr/>
            </a:pPr>
            <a:r>
              <a:rPr lang="en-US" sz="2000" b="0" dirty="0" smtClean="0">
                <a:ea typeface="+mn-ea"/>
                <a:cs typeface="+mn-cs"/>
              </a:rPr>
              <a:t>Heightened Competition</a:t>
            </a:r>
          </a:p>
          <a:p>
            <a:pPr marL="742950" lvl="2" indent="-342900">
              <a:spcBef>
                <a:spcPct val="40000"/>
              </a:spcBef>
              <a:defRPr/>
            </a:pPr>
            <a:r>
              <a:rPr lang="en-US" sz="2000" b="0" dirty="0" smtClean="0">
                <a:ea typeface="+mn-ea"/>
                <a:cs typeface="+mn-cs"/>
              </a:rPr>
              <a:t>Industry Convergence</a:t>
            </a:r>
          </a:p>
          <a:p>
            <a:pPr marL="742950" lvl="2" indent="-342900">
              <a:spcBef>
                <a:spcPct val="40000"/>
              </a:spcBef>
              <a:defRPr/>
            </a:pPr>
            <a:r>
              <a:rPr lang="en-US" sz="2000" b="0" dirty="0" smtClean="0">
                <a:ea typeface="+mn-ea"/>
                <a:cs typeface="+mn-cs"/>
              </a:rPr>
              <a:t>Consumer resistance</a:t>
            </a:r>
          </a:p>
          <a:p>
            <a:pPr marL="742950" lvl="2" indent="-342900">
              <a:spcBef>
                <a:spcPct val="40000"/>
              </a:spcBef>
              <a:defRPr/>
            </a:pPr>
            <a:r>
              <a:rPr lang="en-US" sz="2000" b="0" dirty="0" smtClean="0">
                <a:ea typeface="+mn-ea"/>
                <a:cs typeface="+mn-cs"/>
              </a:rPr>
              <a:t>Retail Transformation</a:t>
            </a:r>
          </a:p>
          <a:p>
            <a:pPr marL="742950" lvl="2" indent="-342900">
              <a:spcBef>
                <a:spcPct val="40000"/>
              </a:spcBef>
              <a:defRPr/>
            </a:pPr>
            <a:r>
              <a:rPr lang="en-US" sz="2000" b="0" dirty="0" smtClean="0">
                <a:ea typeface="+mn-ea"/>
                <a:cs typeface="+mn-cs"/>
              </a:rPr>
              <a:t>Disintermediation</a:t>
            </a:r>
          </a:p>
          <a:p>
            <a:pPr marL="742950" lvl="2" indent="-342900">
              <a:spcBef>
                <a:spcPct val="40000"/>
              </a:spcBef>
              <a:defRPr/>
            </a:pPr>
            <a:r>
              <a:rPr lang="en-US" sz="2000" dirty="0" smtClean="0"/>
              <a:t>Consumer buying power</a:t>
            </a:r>
          </a:p>
          <a:p>
            <a:pPr marL="742950" lvl="2" indent="-342900">
              <a:spcBef>
                <a:spcPct val="40000"/>
              </a:spcBef>
              <a:defRPr/>
            </a:pPr>
            <a:r>
              <a:rPr lang="en-US" sz="2000" b="0" dirty="0" smtClean="0">
                <a:ea typeface="+mn-ea"/>
                <a:cs typeface="+mn-cs"/>
              </a:rPr>
              <a:t>Consumer information</a:t>
            </a:r>
          </a:p>
          <a:p>
            <a:pPr marL="742950" lvl="2" indent="-342900">
              <a:spcBef>
                <a:spcPct val="40000"/>
              </a:spcBef>
              <a:defRPr/>
            </a:pPr>
            <a:r>
              <a:rPr lang="en-US" sz="2000" dirty="0" smtClean="0"/>
              <a:t>Consumer participation</a:t>
            </a:r>
          </a:p>
          <a:p>
            <a:pPr marL="742950" lvl="2" indent="-342900">
              <a:spcBef>
                <a:spcPct val="40000"/>
              </a:spcBef>
              <a:defRPr/>
            </a:pPr>
            <a:r>
              <a:rPr lang="en-US" sz="2000" b="0" dirty="0" smtClean="0">
                <a:ea typeface="+mn-ea"/>
                <a:cs typeface="+mn-cs"/>
              </a:rPr>
              <a:t>Consumer resistance</a:t>
            </a:r>
            <a:endParaRPr lang="en-US" sz="2000" b="0" dirty="0" smtClean="0">
              <a:ea typeface="+mn-ea"/>
              <a:cs typeface="+mn-cs"/>
            </a:endParaRPr>
          </a:p>
        </p:txBody>
      </p:sp>
      <p:sp>
        <p:nvSpPr>
          <p:cNvPr id="4" name="Slide Number Placeholder 3"/>
          <p:cNvSpPr>
            <a:spLocks noGrp="1"/>
          </p:cNvSpPr>
          <p:nvPr>
            <p:ph type="sldNum" sz="quarter" idx="12"/>
          </p:nvPr>
        </p:nvSpPr>
        <p:spPr/>
        <p:txBody>
          <a:bodyPr/>
          <a:lstStyle/>
          <a:p>
            <a:fld id="{96E1A571-47C3-4207-827F-27944F2DF153}" type="slidenum">
              <a:rPr lang="en-US" smtClean="0"/>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t>The New Marketing Realities</a:t>
            </a:r>
          </a:p>
        </p:txBody>
      </p:sp>
      <p:sp>
        <p:nvSpPr>
          <p:cNvPr id="3" name="Content Placeholder 2"/>
          <p:cNvSpPr>
            <a:spLocks noGrp="1"/>
          </p:cNvSpPr>
          <p:nvPr>
            <p:ph idx="1"/>
          </p:nvPr>
        </p:nvSpPr>
        <p:spPr/>
        <p:txBody>
          <a:bodyPr/>
          <a:lstStyle/>
          <a:p>
            <a:pPr marL="742950" lvl="2" indent="-342900">
              <a:spcBef>
                <a:spcPct val="40000"/>
              </a:spcBef>
              <a:defRPr/>
            </a:pPr>
            <a:r>
              <a:rPr lang="en-US" sz="2000" b="1" dirty="0" smtClean="0">
                <a:ea typeface="+mn-ea"/>
                <a:cs typeface="+mn-cs"/>
              </a:rPr>
              <a:t>New Consumer Capabilities</a:t>
            </a:r>
          </a:p>
          <a:p>
            <a:pPr marL="1200150" lvl="3" indent="-342900">
              <a:spcBef>
                <a:spcPct val="40000"/>
              </a:spcBef>
              <a:defRPr/>
            </a:pPr>
            <a:r>
              <a:rPr lang="en-US" sz="2000" b="0" dirty="0" smtClean="0">
                <a:ea typeface="+mn-ea"/>
                <a:cs typeface="+mn-cs"/>
              </a:rPr>
              <a:t>A substantial increase in Buying Power</a:t>
            </a:r>
          </a:p>
          <a:p>
            <a:pPr marL="1200150" lvl="3" indent="-342900">
              <a:spcBef>
                <a:spcPct val="40000"/>
              </a:spcBef>
              <a:defRPr/>
            </a:pPr>
            <a:r>
              <a:rPr lang="en-US" sz="2000" b="0" dirty="0" smtClean="0">
                <a:ea typeface="+mn-ea"/>
                <a:cs typeface="+mn-cs"/>
              </a:rPr>
              <a:t>A greater variety of available goods and services</a:t>
            </a:r>
          </a:p>
          <a:p>
            <a:pPr marL="1200150" lvl="3" indent="-342900">
              <a:spcBef>
                <a:spcPct val="40000"/>
              </a:spcBef>
              <a:defRPr/>
            </a:pPr>
            <a:r>
              <a:rPr lang="en-US" sz="2000" b="0" dirty="0" smtClean="0">
                <a:ea typeface="+mn-ea"/>
                <a:cs typeface="+mn-cs"/>
              </a:rPr>
              <a:t>A great amount of information about practically any thing</a:t>
            </a:r>
          </a:p>
          <a:p>
            <a:pPr marL="1200150" lvl="3" indent="-342900">
              <a:spcBef>
                <a:spcPct val="40000"/>
              </a:spcBef>
              <a:defRPr/>
            </a:pPr>
            <a:r>
              <a:rPr lang="en-US" sz="2000" b="0" dirty="0" smtClean="0">
                <a:ea typeface="+mn-ea"/>
                <a:cs typeface="+mn-cs"/>
              </a:rPr>
              <a:t>Greater ease in interacting and placing and receiving orders</a:t>
            </a:r>
          </a:p>
          <a:p>
            <a:pPr marL="1200150" lvl="3" indent="-342900">
              <a:spcBef>
                <a:spcPct val="40000"/>
              </a:spcBef>
              <a:defRPr/>
            </a:pPr>
            <a:r>
              <a:rPr lang="en-US" sz="2000" b="0" dirty="0" smtClean="0">
                <a:ea typeface="+mn-ea"/>
                <a:cs typeface="+mn-cs"/>
              </a:rPr>
              <a:t>An ability to compare notes on product and services</a:t>
            </a:r>
          </a:p>
          <a:p>
            <a:pPr marL="1200150" lvl="3" indent="-342900">
              <a:spcBef>
                <a:spcPct val="40000"/>
              </a:spcBef>
              <a:defRPr/>
            </a:pPr>
            <a:r>
              <a:rPr lang="en-US" sz="2000" b="0" dirty="0" smtClean="0">
                <a:ea typeface="+mn-ea"/>
                <a:cs typeface="+mn-cs"/>
              </a:rPr>
              <a:t>An amplified voice to influence peer and public opinion</a:t>
            </a:r>
          </a:p>
          <a:p>
            <a:pPr marL="742950" lvl="2" indent="-342900">
              <a:spcBef>
                <a:spcPct val="40000"/>
              </a:spcBef>
              <a:defRPr/>
            </a:pPr>
            <a:endParaRPr lang="en-US" sz="2000" b="0" dirty="0" smtClean="0">
              <a:ea typeface="+mn-ea"/>
              <a:cs typeface="+mn-cs"/>
            </a:endParaRPr>
          </a:p>
        </p:txBody>
      </p:sp>
      <p:sp>
        <p:nvSpPr>
          <p:cNvPr id="4" name="Slide Number Placeholder 3"/>
          <p:cNvSpPr>
            <a:spLocks noGrp="1"/>
          </p:cNvSpPr>
          <p:nvPr>
            <p:ph type="sldNum" sz="quarter" idx="12"/>
          </p:nvPr>
        </p:nvSpPr>
        <p:spPr/>
        <p:txBody>
          <a:bodyPr/>
          <a:lstStyle/>
          <a:p>
            <a:fld id="{96E1A571-47C3-4207-827F-27944F2DF153}" type="slidenum">
              <a:rPr lang="en-US" smtClean="0"/>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Marketing Realities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New Company Capabilities:</a:t>
            </a:r>
          </a:p>
          <a:p>
            <a:r>
              <a:rPr lang="en-US" dirty="0" smtClean="0"/>
              <a:t>Marketers can use </a:t>
            </a:r>
            <a:r>
              <a:rPr lang="en-US" dirty="0" smtClean="0"/>
              <a:t>Internet as a powerful info and sales channel</a:t>
            </a:r>
          </a:p>
          <a:p>
            <a:r>
              <a:rPr lang="en-US" dirty="0" smtClean="0"/>
              <a:t>Marketers can collect full and richer info about markets, customers, prospects and competitors</a:t>
            </a:r>
          </a:p>
          <a:p>
            <a:r>
              <a:rPr lang="en-US" dirty="0" smtClean="0"/>
              <a:t>Can tap social media to amplify brand image</a:t>
            </a:r>
          </a:p>
          <a:p>
            <a:r>
              <a:rPr lang="en-US" dirty="0" smtClean="0"/>
              <a:t>Can use mobile </a:t>
            </a:r>
            <a:r>
              <a:rPr lang="en-US" dirty="0" err="1" smtClean="0"/>
              <a:t>mktg</a:t>
            </a:r>
            <a:endParaRPr lang="en-US" dirty="0" smtClean="0"/>
          </a:p>
          <a:p>
            <a:r>
              <a:rPr lang="en-US" dirty="0" smtClean="0"/>
              <a:t>Can speed up both internal and external communication</a:t>
            </a:r>
          </a:p>
          <a:p>
            <a:r>
              <a:rPr lang="en-US" dirty="0" smtClean="0"/>
              <a:t>Can send coupons, samples to facilitate sales</a:t>
            </a:r>
          </a:p>
          <a:p>
            <a:r>
              <a:rPr lang="en-US" dirty="0" smtClean="0"/>
              <a:t>Can customized product offerings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6E1A571-47C3-4207-827F-27944F2DF15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1219200"/>
            <a:ext cx="60960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Needs, Wants, and Demand</a:t>
            </a:r>
          </a:p>
        </p:txBody>
      </p:sp>
      <p:sp>
        <p:nvSpPr>
          <p:cNvPr id="5123" name="Text Box 3"/>
          <p:cNvSpPr txBox="1">
            <a:spLocks noChangeArrowheads="1"/>
          </p:cNvSpPr>
          <p:nvPr/>
        </p:nvSpPr>
        <p:spPr bwMode="auto">
          <a:xfrm>
            <a:off x="457200" y="1981200"/>
            <a:ext cx="8153400" cy="2155825"/>
          </a:xfrm>
          <a:prstGeom prst="rect">
            <a:avLst/>
          </a:prstGeom>
          <a:noFill/>
          <a:ln w="9525">
            <a:noFill/>
            <a:miter lim="800000"/>
            <a:headEnd/>
            <a:tailEnd/>
          </a:ln>
          <a:effectLst/>
        </p:spPr>
        <p:txBody>
          <a:bodyPr>
            <a:spAutoFit/>
          </a:bodyPr>
          <a:lstStyle/>
          <a:p>
            <a:pPr>
              <a:lnSpc>
                <a:spcPct val="150000"/>
              </a:lnSpc>
              <a:spcBef>
                <a:spcPct val="75000"/>
              </a:spcBef>
            </a:pPr>
            <a:r>
              <a:rPr lang="en-US" sz="1800" b="1">
                <a:solidFill>
                  <a:srgbClr val="000000"/>
                </a:solidFill>
                <a:latin typeface="Arial" charset="0"/>
              </a:rPr>
              <a:t>A </a:t>
            </a:r>
            <a:r>
              <a:rPr lang="en-US" sz="1800" b="1">
                <a:solidFill>
                  <a:srgbClr val="006600"/>
                </a:solidFill>
                <a:latin typeface="Arial" charset="0"/>
              </a:rPr>
              <a:t>need</a:t>
            </a:r>
            <a:r>
              <a:rPr lang="en-US" sz="1800" b="1">
                <a:solidFill>
                  <a:srgbClr val="000000"/>
                </a:solidFill>
                <a:latin typeface="Arial" charset="0"/>
              </a:rPr>
              <a:t> can be defined </a:t>
            </a:r>
            <a:r>
              <a:rPr lang="en-US" sz="1800" b="1">
                <a:latin typeface="Arial" charset="0"/>
              </a:rPr>
              <a:t>as a felt state of deprivation of some basic satisfaction.</a:t>
            </a:r>
          </a:p>
          <a:p>
            <a:pPr>
              <a:lnSpc>
                <a:spcPct val="150000"/>
              </a:lnSpc>
              <a:spcBef>
                <a:spcPct val="75000"/>
              </a:spcBef>
            </a:pPr>
            <a:r>
              <a:rPr lang="en-US" sz="1800" b="1">
                <a:solidFill>
                  <a:srgbClr val="000000"/>
                </a:solidFill>
                <a:latin typeface="Arial" charset="0"/>
              </a:rPr>
              <a:t>The specific satisfier that an individual looks for defines the</a:t>
            </a:r>
            <a:r>
              <a:rPr lang="en-US" sz="1800" b="1">
                <a:solidFill>
                  <a:srgbClr val="FFCC00"/>
                </a:solidFill>
                <a:latin typeface="Arial" charset="0"/>
              </a:rPr>
              <a:t> </a:t>
            </a:r>
            <a:r>
              <a:rPr lang="en-US" sz="1800" b="1">
                <a:solidFill>
                  <a:srgbClr val="006600"/>
                </a:solidFill>
                <a:latin typeface="Arial" charset="0"/>
              </a:rPr>
              <a:t>want.</a:t>
            </a:r>
            <a:r>
              <a:rPr lang="en-US" sz="1800" b="1">
                <a:latin typeface="Arial" charset="0"/>
              </a:rPr>
              <a:t> </a:t>
            </a:r>
          </a:p>
          <a:p>
            <a:pPr>
              <a:lnSpc>
                <a:spcPct val="150000"/>
              </a:lnSpc>
              <a:spcBef>
                <a:spcPct val="75000"/>
              </a:spcBef>
            </a:pPr>
            <a:r>
              <a:rPr lang="en-US" sz="1800" b="1">
                <a:solidFill>
                  <a:srgbClr val="000000"/>
                </a:solidFill>
                <a:latin typeface="Arial" charset="0"/>
              </a:rPr>
              <a:t>When the want is backed by purchasing power, it is called the </a:t>
            </a:r>
            <a:r>
              <a:rPr lang="en-US" sz="1800" b="1">
                <a:solidFill>
                  <a:srgbClr val="006600"/>
                </a:solidFill>
                <a:latin typeface="Arial" charset="0"/>
              </a:rPr>
              <a:t>demand.</a:t>
            </a:r>
          </a:p>
        </p:txBody>
      </p:sp>
      <p:sp>
        <p:nvSpPr>
          <p:cNvPr id="4" name="Slide Number Placeholder 3"/>
          <p:cNvSpPr>
            <a:spLocks noGrp="1"/>
          </p:cNvSpPr>
          <p:nvPr>
            <p:ph type="sldNum" sz="quarter" idx="12"/>
          </p:nvPr>
        </p:nvSpPr>
        <p:spPr/>
        <p:txBody>
          <a:bodyPr/>
          <a:lstStyle/>
          <a:p>
            <a:fld id="{96E1A571-47C3-4207-827F-27944F2DF15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Needs</a:t>
            </a:r>
          </a:p>
        </p:txBody>
      </p:sp>
      <p:sp>
        <p:nvSpPr>
          <p:cNvPr id="29699" name="Content Placeholder 2"/>
          <p:cNvSpPr>
            <a:spLocks noGrp="1"/>
          </p:cNvSpPr>
          <p:nvPr>
            <p:ph idx="1"/>
          </p:nvPr>
        </p:nvSpPr>
        <p:spPr/>
        <p:txBody>
          <a:bodyPr/>
          <a:lstStyle/>
          <a:p>
            <a:r>
              <a:rPr lang="en-US" sz="2000" b="0" smtClean="0"/>
              <a:t>Stated Needs(The customer wants an inexpensive car)</a:t>
            </a:r>
          </a:p>
          <a:p>
            <a:r>
              <a:rPr lang="en-US" sz="2000" b="0" smtClean="0"/>
              <a:t>Real Needs(The customer wants a car whose operating cost not its initial price is low)</a:t>
            </a:r>
          </a:p>
          <a:p>
            <a:r>
              <a:rPr lang="en-US" sz="2000" b="0" smtClean="0"/>
              <a:t>Unstated needs(The customer expects good service from the dealer)</a:t>
            </a:r>
          </a:p>
          <a:p>
            <a:r>
              <a:rPr lang="en-US" sz="2000" b="0" smtClean="0"/>
              <a:t>Delight Needs(customer would like the dealer to include an onboard navigation system)</a:t>
            </a:r>
          </a:p>
          <a:p>
            <a:r>
              <a:rPr lang="en-US" sz="2000" b="0" smtClean="0"/>
              <a:t>Secret Needs(The customer want friends to see  him as a savvy consumer)</a:t>
            </a:r>
          </a:p>
          <a:p>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0"/>
            <a:ext cx="8458200" cy="914400"/>
          </a:xfrm>
        </p:spPr>
        <p:txBody>
          <a:bodyPr>
            <a:normAutofit fontScale="90000"/>
          </a:bodyPr>
          <a:lstStyle/>
          <a:p>
            <a:r>
              <a:rPr lang="en-US" sz="2800" smtClean="0"/>
              <a:t>Orientation, Marketing Orientation, Consumer Orientation</a:t>
            </a:r>
          </a:p>
        </p:txBody>
      </p:sp>
      <p:sp>
        <p:nvSpPr>
          <p:cNvPr id="30723" name="Content Placeholder 2"/>
          <p:cNvSpPr>
            <a:spLocks noGrp="1"/>
          </p:cNvSpPr>
          <p:nvPr>
            <p:ph idx="1"/>
          </p:nvPr>
        </p:nvSpPr>
        <p:spPr/>
        <p:txBody>
          <a:bodyPr/>
          <a:lstStyle/>
          <a:p>
            <a:r>
              <a:rPr lang="en-US" sz="2000" b="0" smtClean="0"/>
              <a:t>Orientation- the type of interests, activities, or aims that an organization, business, or project has, or the act of giving attention to a particular thing: </a:t>
            </a:r>
          </a:p>
          <a:p>
            <a:r>
              <a:rPr lang="en-US" sz="2000" b="0" smtClean="0"/>
              <a:t>Marketing Orientation - is an organizational orientation that believes success is most effectively achieved by satisfying consumer demands.</a:t>
            </a:r>
          </a:p>
          <a:p>
            <a:r>
              <a:rPr lang="en-US" sz="2000" b="0" smtClean="0"/>
              <a:t>Consumer Orientation - A service offered by companies that focuses on the internal and external needs of a business's customers. Consumer orientation establishes and monitors standards of customer satisfaction and strives to meet the clientele's needs and expectations related to the product or service sold by the business.</a:t>
            </a:r>
            <a:br>
              <a:rPr lang="en-US" sz="2000" b="0" smtClean="0"/>
            </a:br>
            <a:r>
              <a:rPr lang="en-US" sz="2000" b="0" smtClean="0"/>
              <a:t/>
            </a:r>
            <a:br>
              <a:rPr lang="en-US" sz="2000" b="0" smtClean="0"/>
            </a:b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Marketing</a:t>
            </a:r>
            <a:r>
              <a:rPr lang="en-US" dirty="0" smtClean="0"/>
              <a:t>?</a:t>
            </a:r>
          </a:p>
        </p:txBody>
      </p:sp>
      <p:sp>
        <p:nvSpPr>
          <p:cNvPr id="6147" name="Content Placeholder 2"/>
          <p:cNvSpPr>
            <a:spLocks noGrp="1"/>
          </p:cNvSpPr>
          <p:nvPr>
            <p:ph idx="1"/>
          </p:nvPr>
        </p:nvSpPr>
        <p:spPr/>
        <p:txBody>
          <a:bodyPr>
            <a:normAutofit/>
          </a:bodyPr>
          <a:lstStyle/>
          <a:p>
            <a:r>
              <a:rPr lang="en-US" b="0" dirty="0" smtClean="0"/>
              <a:t>Marketing is an organizational function and a set of processes for creating, communicating and delivering value to customers and for managing customer relationships in ways that benefit the organization and stakeholders</a:t>
            </a:r>
            <a:endParaRPr lang="en-US" b="0" dirty="0" smtClean="0"/>
          </a:p>
          <a:p>
            <a:r>
              <a:rPr lang="en-US" b="0" dirty="0" smtClean="0"/>
              <a:t>Marketing </a:t>
            </a:r>
            <a:r>
              <a:rPr lang="en-US" b="0" dirty="0" smtClean="0"/>
              <a:t>is identifying and meeting human and social needs</a:t>
            </a:r>
            <a:r>
              <a:rPr lang="en-US" b="0" dirty="0" smtClean="0"/>
              <a:t>.</a:t>
            </a:r>
            <a:endParaRPr lang="en-US" b="0" dirty="0" smtClean="0"/>
          </a:p>
          <a:p>
            <a:r>
              <a:rPr lang="en-US" b="0" dirty="0" smtClean="0"/>
              <a:t>Marketing is “meeting needs profitably”</a:t>
            </a:r>
          </a:p>
        </p:txBody>
      </p:sp>
      <p:sp>
        <p:nvSpPr>
          <p:cNvPr id="4" name="Slide Number Placeholder 3"/>
          <p:cNvSpPr>
            <a:spLocks noGrp="1"/>
          </p:cNvSpPr>
          <p:nvPr>
            <p:ph type="sldNum" sz="quarter" idx="12"/>
          </p:nvPr>
        </p:nvSpPr>
        <p:spPr/>
        <p:txBody>
          <a:bodyPr/>
          <a:lstStyle/>
          <a:p>
            <a:fld id="{96E1A571-47C3-4207-827F-27944F2DF153}" type="slidenum">
              <a:rPr lang="en-US" smtClean="0"/>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1219200"/>
            <a:ext cx="60960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Evolution of Marketing Concept</a:t>
            </a:r>
          </a:p>
        </p:txBody>
      </p:sp>
      <p:sp>
        <p:nvSpPr>
          <p:cNvPr id="11267" name="Text Box 3"/>
          <p:cNvSpPr txBox="1">
            <a:spLocks noChangeArrowheads="1"/>
          </p:cNvSpPr>
          <p:nvPr/>
        </p:nvSpPr>
        <p:spPr bwMode="auto">
          <a:xfrm>
            <a:off x="457200" y="1981200"/>
            <a:ext cx="7010400" cy="1615827"/>
          </a:xfrm>
          <a:prstGeom prst="rect">
            <a:avLst/>
          </a:prstGeom>
          <a:noFill/>
          <a:ln w="9525">
            <a:noFill/>
            <a:miter lim="800000"/>
            <a:headEnd/>
            <a:tailEnd/>
          </a:ln>
          <a:effectLst/>
        </p:spPr>
        <p:txBody>
          <a:bodyPr>
            <a:spAutoFit/>
          </a:bodyPr>
          <a:lstStyle/>
          <a:p>
            <a:pPr defTabSz="461963">
              <a:spcBef>
                <a:spcPct val="50000"/>
              </a:spcBef>
              <a:buClr>
                <a:srgbClr val="006600"/>
              </a:buClr>
              <a:buFont typeface="Wingdings" pitchFamily="2" charset="2"/>
              <a:buChar char="v"/>
            </a:pPr>
            <a:r>
              <a:rPr lang="en-US" sz="1800" b="1" dirty="0">
                <a:solidFill>
                  <a:srgbClr val="3F3F3F"/>
                </a:solidFill>
                <a:latin typeface="Arial" charset="0"/>
              </a:rPr>
              <a:t> 	The Production </a:t>
            </a:r>
            <a:r>
              <a:rPr lang="en-US" sz="1800" b="1" dirty="0" smtClean="0">
                <a:solidFill>
                  <a:srgbClr val="3F3F3F"/>
                </a:solidFill>
                <a:latin typeface="Arial" charset="0"/>
              </a:rPr>
              <a:t>Concept</a:t>
            </a:r>
          </a:p>
          <a:p>
            <a:pPr defTabSz="461963">
              <a:spcBef>
                <a:spcPct val="50000"/>
              </a:spcBef>
              <a:buClr>
                <a:srgbClr val="006600"/>
              </a:buClr>
              <a:buFont typeface="Wingdings" pitchFamily="2" charset="2"/>
              <a:buChar char="v"/>
            </a:pPr>
            <a:r>
              <a:rPr lang="en-US" b="1" dirty="0" smtClean="0">
                <a:solidFill>
                  <a:srgbClr val="3F3F3F"/>
                </a:solidFill>
                <a:latin typeface="Arial" charset="0"/>
              </a:rPr>
              <a:t>    The product concept</a:t>
            </a:r>
            <a:endParaRPr lang="en-US" sz="1800" b="1" dirty="0">
              <a:solidFill>
                <a:srgbClr val="3F3F3F"/>
              </a:solidFill>
              <a:latin typeface="Arial" charset="0"/>
            </a:endParaRPr>
          </a:p>
          <a:p>
            <a:pPr defTabSz="461963">
              <a:spcBef>
                <a:spcPct val="50000"/>
              </a:spcBef>
              <a:buClr>
                <a:srgbClr val="006600"/>
              </a:buClr>
              <a:buFont typeface="Wingdings" pitchFamily="2" charset="2"/>
              <a:buChar char="v"/>
            </a:pPr>
            <a:r>
              <a:rPr lang="en-US" sz="1800" b="1" dirty="0">
                <a:solidFill>
                  <a:srgbClr val="3F3F3F"/>
                </a:solidFill>
                <a:latin typeface="Arial" charset="0"/>
              </a:rPr>
              <a:t> 	The Selling Concept</a:t>
            </a:r>
          </a:p>
          <a:p>
            <a:pPr defTabSz="461963">
              <a:spcBef>
                <a:spcPct val="50000"/>
              </a:spcBef>
              <a:buClr>
                <a:srgbClr val="006600"/>
              </a:buClr>
              <a:buFont typeface="Wingdings" pitchFamily="2" charset="2"/>
              <a:buChar char="v"/>
            </a:pPr>
            <a:r>
              <a:rPr lang="en-US" sz="1800" b="1" dirty="0">
                <a:solidFill>
                  <a:srgbClr val="3F3F3F"/>
                </a:solidFill>
                <a:latin typeface="Arial" charset="0"/>
              </a:rPr>
              <a:t> 	The Marketing Concept </a:t>
            </a:r>
          </a:p>
        </p:txBody>
      </p:sp>
      <p:sp>
        <p:nvSpPr>
          <p:cNvPr id="4" name="Slide Number Placeholder 3"/>
          <p:cNvSpPr>
            <a:spLocks noGrp="1"/>
          </p:cNvSpPr>
          <p:nvPr>
            <p:ph type="sldNum" sz="quarter" idx="12"/>
          </p:nvPr>
        </p:nvSpPr>
        <p:spPr/>
        <p:txBody>
          <a:bodyPr/>
          <a:lstStyle/>
          <a:p>
            <a:fld id="{96E1A571-47C3-4207-827F-27944F2DF15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pPr>
              <a:defRPr/>
            </a:pPr>
            <a:r>
              <a:rPr lang="en-US" dirty="0" smtClean="0"/>
              <a:t>The Production </a:t>
            </a:r>
            <a:r>
              <a:rPr lang="en-US" dirty="0" smtClean="0"/>
              <a:t>Concept</a:t>
            </a:r>
            <a:br>
              <a:rPr lang="en-US" dirty="0" smtClean="0"/>
            </a:br>
            <a:endParaRPr lang="en-US" dirty="0"/>
          </a:p>
        </p:txBody>
      </p:sp>
      <p:sp>
        <p:nvSpPr>
          <p:cNvPr id="32771" name="Content Placeholder 2"/>
          <p:cNvSpPr>
            <a:spLocks noGrp="1"/>
          </p:cNvSpPr>
          <p:nvPr>
            <p:ph idx="1"/>
          </p:nvPr>
        </p:nvSpPr>
        <p:spPr/>
        <p:txBody>
          <a:bodyPr>
            <a:normAutofit lnSpcReduction="10000"/>
          </a:bodyPr>
          <a:lstStyle/>
          <a:p>
            <a:r>
              <a:rPr lang="en-US" sz="2000" b="0" dirty="0" smtClean="0"/>
              <a:t>Those companies who believe in this philosophy think that if the goods/services are cheap and they can be made available at many places, there cannot be any problem regarding sale.</a:t>
            </a:r>
          </a:p>
          <a:p>
            <a:r>
              <a:rPr lang="en-US" sz="2000" b="0" dirty="0" smtClean="0"/>
              <a:t>Keeping in mind the same philosophy these companies put in all their marketing efforts in reducing the cost of production and strengthening their distribution system. In order to reduce the cost of production and to bring it down to the minimum level, these companies indulge in large scale production.</a:t>
            </a:r>
          </a:p>
          <a:p>
            <a:r>
              <a:rPr lang="en-US" sz="2000" b="0" dirty="0" smtClean="0"/>
              <a:t>This helps them in effecting the economics of the large scale production. Consequently, the cost of production per unit is reduced.</a:t>
            </a:r>
          </a:p>
          <a:p>
            <a:r>
              <a:rPr lang="en-US" sz="2000" b="0" dirty="0" smtClean="0"/>
              <a:t>The utility of this philosophy is apparent only when demand exceeds supply. Its greatest drawback is that it is not always necessary that the customer every time purchases the cheap and easily available goods or services</a:t>
            </a:r>
          </a:p>
          <a:p>
            <a:endParaRPr lang="en-US" sz="2000" b="0" dirty="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Product </a:t>
            </a:r>
            <a:r>
              <a:rPr lang="en-US" dirty="0" smtClean="0"/>
              <a:t>Concept</a:t>
            </a:r>
            <a:br>
              <a:rPr lang="en-US" dirty="0" smtClean="0"/>
            </a:br>
            <a:endParaRPr lang="en-US" dirty="0"/>
          </a:p>
        </p:txBody>
      </p:sp>
      <p:sp>
        <p:nvSpPr>
          <p:cNvPr id="33795" name="Content Placeholder 2"/>
          <p:cNvSpPr>
            <a:spLocks noGrp="1"/>
          </p:cNvSpPr>
          <p:nvPr>
            <p:ph idx="1"/>
          </p:nvPr>
        </p:nvSpPr>
        <p:spPr/>
        <p:txBody>
          <a:bodyPr/>
          <a:lstStyle/>
          <a:p>
            <a:r>
              <a:rPr lang="en-US" sz="2000" b="0" smtClean="0"/>
              <a:t>Those companies who believe in this philosophy are of the opinion that if the quality of goods or services is of good standard, the customers can be easily attracted. The basis of this thinking is that the customers get attracted towards the products of good quality. On the basis of this philosophy or idea these companies direct their marketing efforts to increasing the quality of their product.</a:t>
            </a:r>
          </a:p>
          <a:p>
            <a:r>
              <a:rPr lang="en-US" sz="2000" b="0" smtClean="0"/>
              <a:t>It is a firm belief of the followers of the product concept that the customers get attracted to the products of good quality. This is not the absolute truth because it is not the only basis of buying goods.</a:t>
            </a:r>
          </a:p>
          <a:p>
            <a:r>
              <a:rPr lang="en-US" sz="2000" b="0" smtClean="0"/>
              <a:t>The customers do take care of the price of the products, its availability, etc. A good quality product and high price can upset the budget of a customer. Therefore, it can be said that only the quality of the product is not the only way to the success of marketing.</a:t>
            </a:r>
          </a:p>
          <a:p>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Selling </a:t>
            </a:r>
            <a:r>
              <a:rPr lang="en-US" dirty="0" smtClean="0"/>
              <a:t>Concept</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defRPr/>
            </a:pPr>
            <a:r>
              <a:rPr lang="en-US" b="0" dirty="0" smtClean="0"/>
              <a:t>Those </a:t>
            </a:r>
            <a:r>
              <a:rPr lang="en-US" b="0" dirty="0"/>
              <a:t>companies who believe in this concept think that leaving alone the customers will not help. Instead there is a need to attract the customers towards them. They think that goods are not bought but they have to be sold.</a:t>
            </a:r>
          </a:p>
          <a:p>
            <a:pPr>
              <a:defRPr/>
            </a:pPr>
            <a:r>
              <a:rPr lang="en-US" b="0" dirty="0"/>
              <a:t>The basis of this thinking is that the customers can be attracted. Keeping in view this concept these companies concentrate their marketing efforts towards educating and attracting the customers. In such a case their main thinking is ‘selling what you have’.</a:t>
            </a:r>
          </a:p>
          <a:p>
            <a:pPr>
              <a:defRPr/>
            </a:pPr>
            <a:r>
              <a:rPr lang="en-US" b="0" dirty="0"/>
              <a:t>This concept offers the idea that by repeated efforts one can sell-anything to the customers. This may be right for some time, but you cannot do it for a long-time. If you succeed in enticing the customer once, he cannot be won over every time.</a:t>
            </a:r>
          </a:p>
          <a:p>
            <a:pPr>
              <a:defRPr/>
            </a:pPr>
            <a:r>
              <a:rPr lang="en-US" b="0" dirty="0"/>
              <a:t>On the contrary, he will work for damaging your reputation. Therefore, it can be asserted that this philosophy offers only a short-term advantage and is not for long-term gains.</a:t>
            </a:r>
          </a:p>
          <a:p>
            <a:pPr>
              <a:defRPr/>
            </a:pPr>
            <a:endParaRPr lang="en-US" b="0" dirty="0"/>
          </a:p>
        </p:txBody>
      </p:sp>
      <p:sp>
        <p:nvSpPr>
          <p:cNvPr id="4" name="Slide Number Placeholder 3"/>
          <p:cNvSpPr>
            <a:spLocks noGrp="1"/>
          </p:cNvSpPr>
          <p:nvPr>
            <p:ph type="sldNum" sz="quarter" idx="12"/>
          </p:nvPr>
        </p:nvSpPr>
        <p:spPr/>
        <p:txBody>
          <a:bodyPr/>
          <a:lstStyle/>
          <a:p>
            <a:fld id="{96E1A571-47C3-4207-827F-27944F2DF15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Marketing </a:t>
            </a:r>
            <a:r>
              <a:rPr lang="en-US" dirty="0" smtClean="0"/>
              <a:t>Concept</a:t>
            </a:r>
            <a:br>
              <a:rPr lang="en-US" dirty="0" smtClean="0"/>
            </a:br>
            <a:endParaRPr lang="en-US" dirty="0"/>
          </a:p>
        </p:txBody>
      </p:sp>
      <p:sp>
        <p:nvSpPr>
          <p:cNvPr id="35843" name="Content Placeholder 2"/>
          <p:cNvSpPr>
            <a:spLocks noGrp="1"/>
          </p:cNvSpPr>
          <p:nvPr>
            <p:ph idx="1"/>
          </p:nvPr>
        </p:nvSpPr>
        <p:spPr/>
        <p:txBody>
          <a:bodyPr/>
          <a:lstStyle/>
          <a:p>
            <a:pPr>
              <a:lnSpc>
                <a:spcPct val="80000"/>
              </a:lnSpc>
            </a:pPr>
            <a:r>
              <a:rPr lang="en-US" sz="2000" b="0" smtClean="0"/>
              <a:t>Those companies who believe in this concept are of the opinion that success can be achieved only through consumer satisfaction. The basis of this thinking is that only those goods/service should be made available which the consumers want or desire and not the things which you can do.</a:t>
            </a:r>
          </a:p>
          <a:p>
            <a:pPr>
              <a:lnSpc>
                <a:spcPct val="80000"/>
              </a:lnSpc>
            </a:pPr>
            <a:r>
              <a:rPr lang="en-US" sz="2000" b="0" smtClean="0"/>
              <a:t>In other words, they do not sell what they can make but they make what they can sell. Keeping in mind this idea, these companies direct their marketing efforts to achieve consumer satisfaction.</a:t>
            </a:r>
          </a:p>
          <a:p>
            <a:pPr>
              <a:lnSpc>
                <a:spcPct val="80000"/>
              </a:lnSpc>
            </a:pPr>
            <a:r>
              <a:rPr lang="en-US" sz="2000" b="0" smtClean="0"/>
              <a:t>In short, it can be said that it is a modern concept and by adopting it profit can be earned on a long-term basis. The drawback of this concept is that no attention is paid to social welfare.</a:t>
            </a:r>
          </a:p>
          <a:p>
            <a:pPr>
              <a:lnSpc>
                <a:spcPct val="8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Societal Marketing Concept</a:t>
            </a:r>
            <a:br>
              <a:rPr lang="en-US" dirty="0" smtClean="0"/>
            </a:br>
            <a:endParaRPr lang="en-US" dirty="0"/>
          </a:p>
        </p:txBody>
      </p:sp>
      <p:sp>
        <p:nvSpPr>
          <p:cNvPr id="36867" name="Content Placeholder 2"/>
          <p:cNvSpPr>
            <a:spLocks noGrp="1"/>
          </p:cNvSpPr>
          <p:nvPr>
            <p:ph idx="1"/>
          </p:nvPr>
        </p:nvSpPr>
        <p:spPr/>
        <p:txBody>
          <a:bodyPr>
            <a:normAutofit lnSpcReduction="10000"/>
          </a:bodyPr>
          <a:lstStyle/>
          <a:p>
            <a:r>
              <a:rPr lang="en-US" sz="2000" b="0" smtClean="0"/>
              <a:t>This concept stresses not only the customer satisfaction but also gives importance to Consumer Welfare/Societal Welfare. This concept is almost a step further than the marketing concept. Under this concept, it is believed that mere satisfaction of the consumers would not help and the welfare of the whole society has to be kept in mind.</a:t>
            </a:r>
          </a:p>
          <a:p>
            <a:r>
              <a:rPr lang="en-US" sz="2000" b="0" smtClean="0"/>
              <a:t>For example, if a company produces a vehicle which consumes less petrol but spreads pollution, it will result in only consumer satisfaction and not the social welfare.</a:t>
            </a:r>
          </a:p>
          <a:p>
            <a:r>
              <a:rPr lang="en-US" sz="2000" b="0" smtClean="0"/>
              <a:t>Primarily two elements are included under social welfare-high-level of human life and pollution free atmosphere. Therefore, the companies believing in this concept direct all their marketing efforts towards the achievement of consumer satisfaction and social welfare.</a:t>
            </a:r>
          </a:p>
          <a:p>
            <a:r>
              <a:rPr lang="en-US" sz="2000" b="0" smtClean="0"/>
              <a:t>In short, it can be said that this is the latest concept of marketing. The companies adopting this concept can achieve long-term profit</a:t>
            </a:r>
          </a:p>
          <a:p>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Marketing Concept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6E1A571-47C3-4207-827F-27944F2DF15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Marketing Mix</a:t>
            </a:r>
          </a:p>
        </p:txBody>
      </p:sp>
      <p:sp>
        <p:nvSpPr>
          <p:cNvPr id="37891" name="Content Placeholder 2"/>
          <p:cNvSpPr>
            <a:spLocks noGrp="1"/>
          </p:cNvSpPr>
          <p:nvPr>
            <p:ph idx="1"/>
          </p:nvPr>
        </p:nvSpPr>
        <p:spPr/>
        <p:txBody>
          <a:bodyPr/>
          <a:lstStyle/>
          <a:p>
            <a:r>
              <a:rPr lang="en-US" sz="2000" b="0" smtClean="0"/>
              <a:t>In order to cater to the requirements of identified market segment, an entrepreneur has to develop an appropriate marketing mix. Marketing mix is a systematic and balanced combination of the four inputs which constitute the core of a company’s marketing system – the product, the price structure, the promotional activities and the place or distribution system”. These are popularly known as “Four P’s” of marketing. An appropriate combination of these four variables will help to influence demand. The problem facing small firms is that they sometimes do not feel themselves capable of controlling each of the four variables in order to influence the demand.</a:t>
            </a:r>
          </a:p>
        </p:txBody>
      </p:sp>
      <p:sp>
        <p:nvSpPr>
          <p:cNvPr id="4" name="Slide Number Placeholder 3"/>
          <p:cNvSpPr>
            <a:spLocks noGrp="1"/>
          </p:cNvSpPr>
          <p:nvPr>
            <p:ph type="sldNum" sz="quarter" idx="12"/>
          </p:nvPr>
        </p:nvSpPr>
        <p:spPr/>
        <p:txBody>
          <a:bodyPr/>
          <a:lstStyle/>
          <a:p>
            <a:fld id="{96E1A571-47C3-4207-827F-27944F2DF15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solidFill>
            <a:schemeClr val="bg1"/>
          </a:solidFill>
        </p:spPr>
        <p:txBody>
          <a:bodyPr/>
          <a:lstStyle/>
          <a:p>
            <a:r>
              <a:rPr lang="en-US" dirty="0" smtClean="0"/>
              <a:t>Marketing Mix: </a:t>
            </a:r>
            <a:r>
              <a:rPr lang="en-US" dirty="0" smtClean="0"/>
              <a:t>Four </a:t>
            </a:r>
            <a:r>
              <a:rPr lang="en-US" dirty="0" smtClean="0"/>
              <a:t>Ps</a:t>
            </a:r>
          </a:p>
        </p:txBody>
      </p:sp>
      <p:sp>
        <p:nvSpPr>
          <p:cNvPr id="38915" name="Rectangle 3"/>
          <p:cNvSpPr>
            <a:spLocks noGrp="1" noChangeArrowheads="1"/>
          </p:cNvSpPr>
          <p:nvPr>
            <p:ph idx="1"/>
          </p:nvPr>
        </p:nvSpPr>
        <p:spPr/>
        <p:txBody>
          <a:bodyPr/>
          <a:lstStyle/>
          <a:p>
            <a:r>
              <a:rPr lang="en-US" sz="2000" b="0" dirty="0" smtClean="0"/>
              <a:t>The offer you make to your customer can be altered by varying the mix elements. </a:t>
            </a:r>
          </a:p>
          <a:p>
            <a:r>
              <a:rPr lang="en-US" sz="2000" b="0" dirty="0" smtClean="0"/>
              <a:t>So for a high profile brand, increase the focus on promotion and desensitize the weight given to price. </a:t>
            </a:r>
          </a:p>
          <a:p>
            <a:endParaRPr lang="en-US" sz="2000" b="0" dirty="0" smtClean="0"/>
          </a:p>
        </p:txBody>
      </p:sp>
      <p:pic>
        <p:nvPicPr>
          <p:cNvPr id="38916" name="Picture 5" descr="4ps"/>
          <p:cNvPicPr>
            <a:picLocks noChangeAspect="1" noChangeArrowheads="1"/>
          </p:cNvPicPr>
          <p:nvPr/>
        </p:nvPicPr>
        <p:blipFill>
          <a:blip r:embed="rId2"/>
          <a:srcRect/>
          <a:stretch>
            <a:fillRect/>
          </a:stretch>
        </p:blipFill>
        <p:spPr bwMode="auto">
          <a:xfrm>
            <a:off x="3886200" y="2971800"/>
            <a:ext cx="3810000" cy="3124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96E1A571-47C3-4207-827F-27944F2DF15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1219200"/>
            <a:ext cx="58674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Marketing Mix</a:t>
            </a:r>
          </a:p>
        </p:txBody>
      </p:sp>
      <p:sp>
        <p:nvSpPr>
          <p:cNvPr id="14339" name="Text Box 3"/>
          <p:cNvSpPr txBox="1">
            <a:spLocks noChangeArrowheads="1"/>
          </p:cNvSpPr>
          <p:nvPr/>
        </p:nvSpPr>
        <p:spPr bwMode="auto">
          <a:xfrm>
            <a:off x="381000" y="1752600"/>
            <a:ext cx="7848600" cy="366713"/>
          </a:xfrm>
          <a:prstGeom prst="rect">
            <a:avLst/>
          </a:prstGeom>
          <a:noFill/>
          <a:ln w="9525">
            <a:noFill/>
            <a:miter lim="800000"/>
            <a:headEnd/>
            <a:tailEnd/>
          </a:ln>
          <a:effectLst/>
        </p:spPr>
        <p:txBody>
          <a:bodyPr>
            <a:spAutoFit/>
          </a:bodyPr>
          <a:lstStyle/>
          <a:p>
            <a:pPr>
              <a:spcBef>
                <a:spcPct val="50000"/>
              </a:spcBef>
            </a:pPr>
            <a:r>
              <a:rPr lang="en-US" sz="1800" b="1">
                <a:solidFill>
                  <a:srgbClr val="000000"/>
                </a:solidFill>
                <a:latin typeface="Arial" charset="0"/>
              </a:rPr>
              <a:t>4 Ps: Product, Price, Place</a:t>
            </a:r>
            <a:r>
              <a:rPr lang="en-US" sz="1800">
                <a:latin typeface="Arial" charset="0"/>
              </a:rPr>
              <a:t> (distribution) and </a:t>
            </a:r>
            <a:r>
              <a:rPr lang="en-US" sz="1800" b="1">
                <a:latin typeface="Arial" charset="0"/>
              </a:rPr>
              <a:t>Promotion</a:t>
            </a:r>
          </a:p>
        </p:txBody>
      </p:sp>
      <p:sp>
        <p:nvSpPr>
          <p:cNvPr id="14341" name="Text Box 5"/>
          <p:cNvSpPr txBox="1">
            <a:spLocks noChangeArrowheads="1"/>
          </p:cNvSpPr>
          <p:nvPr/>
        </p:nvSpPr>
        <p:spPr bwMode="auto">
          <a:xfrm>
            <a:off x="2057400" y="5867400"/>
            <a:ext cx="4495800" cy="304800"/>
          </a:xfrm>
          <a:prstGeom prst="rect">
            <a:avLst/>
          </a:prstGeom>
          <a:noFill/>
          <a:ln w="9525">
            <a:noFill/>
            <a:miter lim="800000"/>
            <a:headEnd/>
            <a:tailEnd/>
          </a:ln>
          <a:effectLst/>
        </p:spPr>
        <p:txBody>
          <a:bodyPr>
            <a:spAutoFit/>
          </a:bodyPr>
          <a:lstStyle/>
          <a:p>
            <a:pPr algn="ctr">
              <a:spcBef>
                <a:spcPct val="50000"/>
              </a:spcBef>
            </a:pPr>
            <a:r>
              <a:rPr lang="en-US" sz="1400">
                <a:solidFill>
                  <a:srgbClr val="000000"/>
                </a:solidFill>
                <a:latin typeface="Arial" charset="0"/>
              </a:rPr>
              <a:t>Marketing Mix Elements (4Ps)</a:t>
            </a:r>
          </a:p>
        </p:txBody>
      </p:sp>
      <p:grpSp>
        <p:nvGrpSpPr>
          <p:cNvPr id="2" name="Group 12"/>
          <p:cNvGrpSpPr>
            <a:grpSpLocks/>
          </p:cNvGrpSpPr>
          <p:nvPr/>
        </p:nvGrpSpPr>
        <p:grpSpPr bwMode="auto">
          <a:xfrm>
            <a:off x="762000" y="2438400"/>
            <a:ext cx="7239000" cy="3363913"/>
            <a:chOff x="480" y="1536"/>
            <a:chExt cx="4560" cy="2119"/>
          </a:xfrm>
        </p:grpSpPr>
        <p:sp>
          <p:nvSpPr>
            <p:cNvPr id="14344" name="Rectangle 8"/>
            <p:cNvSpPr>
              <a:spLocks noChangeArrowheads="1"/>
            </p:cNvSpPr>
            <p:nvPr/>
          </p:nvSpPr>
          <p:spPr bwMode="auto">
            <a:xfrm>
              <a:off x="480" y="1536"/>
              <a:ext cx="4560" cy="384"/>
            </a:xfrm>
            <a:prstGeom prst="rect">
              <a:avLst/>
            </a:prstGeom>
            <a:solidFill>
              <a:srgbClr val="006600"/>
            </a:solidFill>
            <a:ln w="9525">
              <a:noFill/>
              <a:miter lim="800000"/>
              <a:headEnd/>
              <a:tailEnd/>
            </a:ln>
            <a:effectLst/>
          </p:spPr>
          <p:txBody>
            <a:bodyPr wrap="none" anchor="ctr"/>
            <a:lstStyle/>
            <a:p>
              <a:endParaRPr lang="en-US"/>
            </a:p>
          </p:txBody>
        </p:sp>
        <p:sp>
          <p:nvSpPr>
            <p:cNvPr id="14343" name="Text Box 7"/>
            <p:cNvSpPr txBox="1">
              <a:spLocks noChangeArrowheads="1"/>
            </p:cNvSpPr>
            <p:nvPr/>
          </p:nvSpPr>
          <p:spPr bwMode="auto">
            <a:xfrm>
              <a:off x="480" y="1536"/>
              <a:ext cx="4560" cy="2119"/>
            </a:xfrm>
            <a:prstGeom prst="rect">
              <a:avLst/>
            </a:prstGeom>
            <a:noFill/>
            <a:ln w="9525">
              <a:solidFill>
                <a:srgbClr val="006600"/>
              </a:solidFill>
              <a:miter lim="800000"/>
              <a:headEnd/>
              <a:tailEnd/>
            </a:ln>
            <a:effectLst/>
          </p:spPr>
          <p:txBody>
            <a:bodyPr>
              <a:spAutoFit/>
            </a:bodyPr>
            <a:lstStyle/>
            <a:p>
              <a:pPr defTabSz="1836738">
                <a:spcBef>
                  <a:spcPct val="20000"/>
                </a:spcBef>
                <a:tabLst>
                  <a:tab pos="1768475" algn="l"/>
                  <a:tab pos="3660775" algn="l"/>
                  <a:tab pos="5483225" algn="l"/>
                </a:tabLst>
              </a:pPr>
              <a:r>
                <a:rPr lang="en-US" sz="1400" b="1">
                  <a:solidFill>
                    <a:schemeClr val="bg1"/>
                  </a:solidFill>
                  <a:latin typeface="Arial" charset="0"/>
                </a:rPr>
                <a:t>Product	Price	Place	Promotion</a:t>
              </a:r>
              <a:br>
                <a:rPr lang="en-US" sz="1400" b="1">
                  <a:solidFill>
                    <a:schemeClr val="bg1"/>
                  </a:solidFill>
                  <a:latin typeface="Arial" charset="0"/>
                </a:rPr>
              </a:br>
              <a:r>
                <a:rPr lang="en-US" sz="1400" b="1">
                  <a:solidFill>
                    <a:schemeClr val="bg1"/>
                  </a:solidFill>
                  <a:latin typeface="Arial" charset="0"/>
                </a:rPr>
                <a:t>Decisions	Decisions	Decisions	Decisions</a:t>
              </a:r>
              <a:r>
                <a:rPr lang="en-US" sz="1400">
                  <a:latin typeface="Arial" charset="0"/>
                </a:rPr>
                <a:t>  </a:t>
              </a:r>
            </a:p>
            <a:p>
              <a:pPr defTabSz="1836738">
                <a:spcBef>
                  <a:spcPct val="20000"/>
                </a:spcBef>
                <a:tabLst>
                  <a:tab pos="1768475" algn="l"/>
                  <a:tab pos="3660775" algn="l"/>
                  <a:tab pos="5483225" algn="l"/>
                </a:tabLst>
              </a:pPr>
              <a:endParaRPr lang="en-US" sz="600">
                <a:latin typeface="Arial" charset="0"/>
              </a:endParaRPr>
            </a:p>
            <a:p>
              <a:pPr defTabSz="1836738">
                <a:spcBef>
                  <a:spcPct val="20000"/>
                </a:spcBef>
                <a:tabLst>
                  <a:tab pos="1768475" algn="l"/>
                  <a:tab pos="3660775" algn="l"/>
                  <a:tab pos="5483225" algn="l"/>
                </a:tabLst>
              </a:pPr>
              <a:r>
                <a:rPr lang="en-US" sz="1400">
                  <a:latin typeface="Arial" charset="0"/>
                </a:rPr>
                <a:t>Brand name 	Pricing strategy 	Distribution                </a:t>
              </a:r>
            </a:p>
            <a:p>
              <a:pPr defTabSz="1836738">
                <a:spcBef>
                  <a:spcPct val="20000"/>
                </a:spcBef>
                <a:tabLst>
                  <a:tab pos="1768475" algn="l"/>
                  <a:tab pos="3660775" algn="l"/>
                  <a:tab pos="5483225" algn="l"/>
                </a:tabLst>
              </a:pPr>
              <a:r>
                <a:rPr lang="en-US" sz="1400">
                  <a:latin typeface="Arial" charset="0"/>
                </a:rPr>
                <a:t>Functionality	Suggested retail 	channels                    (push, pull, etc.)</a:t>
              </a:r>
            </a:p>
            <a:p>
              <a:pPr defTabSz="1836738">
                <a:spcBef>
                  <a:spcPct val="20000"/>
                </a:spcBef>
                <a:tabLst>
                  <a:tab pos="1768475" algn="l"/>
                  <a:tab pos="3660775" algn="l"/>
                  <a:tab pos="5483225" algn="l"/>
                </a:tabLst>
              </a:pPr>
              <a:r>
                <a:rPr lang="en-US" sz="1400">
                  <a:latin typeface="Arial" charset="0"/>
                </a:rPr>
                <a:t>	price</a:t>
              </a:r>
            </a:p>
            <a:p>
              <a:pPr defTabSz="1836738">
                <a:spcBef>
                  <a:spcPct val="20000"/>
                </a:spcBef>
                <a:tabLst>
                  <a:tab pos="1768475" algn="l"/>
                  <a:tab pos="3660775" algn="l"/>
                  <a:tab pos="5483225" algn="l"/>
                </a:tabLst>
              </a:pPr>
              <a:r>
                <a:rPr lang="en-US" sz="1400">
                  <a:latin typeface="Arial" charset="0"/>
                </a:rPr>
                <a:t>Styling	Wholesale price	Market coverage	Advertising </a:t>
              </a:r>
            </a:p>
            <a:p>
              <a:pPr defTabSz="1836738">
                <a:spcBef>
                  <a:spcPct val="20000"/>
                </a:spcBef>
                <a:tabLst>
                  <a:tab pos="1768475" algn="l"/>
                  <a:tab pos="3660775" algn="l"/>
                  <a:tab pos="5483225" algn="l"/>
                </a:tabLst>
              </a:pPr>
              <a:r>
                <a:rPr lang="en-US" sz="1400">
                  <a:latin typeface="Arial" charset="0"/>
                </a:rPr>
                <a:t>Quality	Various discounts	- intensive	Sales promotion     </a:t>
              </a:r>
            </a:p>
            <a:p>
              <a:pPr defTabSz="1836738">
                <a:spcBef>
                  <a:spcPct val="20000"/>
                </a:spcBef>
                <a:tabLst>
                  <a:tab pos="1768475" algn="l"/>
                  <a:tab pos="3660775" algn="l"/>
                  <a:tab pos="5483225" algn="l"/>
                </a:tabLst>
              </a:pPr>
              <a:r>
                <a:rPr lang="en-US" sz="1400">
                  <a:latin typeface="Arial" charset="0"/>
                </a:rPr>
                <a:t>Safety	Seasonal pricing	- selective	Personal selling</a:t>
              </a:r>
            </a:p>
            <a:p>
              <a:pPr defTabSz="1836738">
                <a:spcBef>
                  <a:spcPct val="20000"/>
                </a:spcBef>
                <a:tabLst>
                  <a:tab pos="1768475" algn="l"/>
                  <a:tab pos="3660775" algn="l"/>
                  <a:tab pos="5483225" algn="l"/>
                </a:tabLst>
              </a:pPr>
              <a:r>
                <a:rPr lang="en-US" sz="1400">
                  <a:latin typeface="Arial" charset="0"/>
                </a:rPr>
                <a:t>Packaging	Bundling	- exclusive	PR / publicity        </a:t>
              </a:r>
            </a:p>
            <a:p>
              <a:pPr defTabSz="1836738">
                <a:spcBef>
                  <a:spcPct val="20000"/>
                </a:spcBef>
                <a:tabLst>
                  <a:tab pos="1768475" algn="l"/>
                  <a:tab pos="3660775" algn="l"/>
                  <a:tab pos="5483225" algn="l"/>
                </a:tabLst>
              </a:pPr>
              <a:r>
                <a:rPr lang="en-US" sz="1400">
                  <a:latin typeface="Arial" charset="0"/>
                </a:rPr>
                <a:t>Repairs &amp; support 	Price flexibility	Inventory	Promotional budget</a:t>
              </a:r>
            </a:p>
            <a:p>
              <a:pPr defTabSz="1836738">
                <a:spcBef>
                  <a:spcPct val="20000"/>
                </a:spcBef>
                <a:tabLst>
                  <a:tab pos="1768475" algn="l"/>
                  <a:tab pos="3660775" algn="l"/>
                  <a:tab pos="5483225" algn="l"/>
                </a:tabLst>
              </a:pPr>
              <a:r>
                <a:rPr lang="en-US" sz="1400">
                  <a:latin typeface="Arial" charset="0"/>
                </a:rPr>
                <a:t>Warranty	Price discrimination	Warehousing</a:t>
              </a:r>
              <a:br>
                <a:rPr lang="en-US" sz="1400">
                  <a:latin typeface="Arial" charset="0"/>
                </a:rPr>
              </a:br>
              <a:r>
                <a:rPr lang="en-US" sz="1400">
                  <a:latin typeface="Arial" charset="0"/>
                </a:rPr>
                <a:t>Accessories and		Order processing</a:t>
              </a:r>
              <a:br>
                <a:rPr lang="en-US" sz="1400">
                  <a:latin typeface="Arial" charset="0"/>
                </a:rPr>
              </a:br>
              <a:r>
                <a:rPr lang="en-US" sz="1400">
                  <a:latin typeface="Arial" charset="0"/>
                </a:rPr>
                <a:t>Services		Transportation</a:t>
              </a:r>
            </a:p>
          </p:txBody>
        </p:sp>
        <p:sp>
          <p:nvSpPr>
            <p:cNvPr id="14345" name="Line 9"/>
            <p:cNvSpPr>
              <a:spLocks noChangeShapeType="1"/>
            </p:cNvSpPr>
            <p:nvPr/>
          </p:nvSpPr>
          <p:spPr bwMode="auto">
            <a:xfrm>
              <a:off x="1488" y="1536"/>
              <a:ext cx="0" cy="2112"/>
            </a:xfrm>
            <a:prstGeom prst="line">
              <a:avLst/>
            </a:prstGeom>
            <a:noFill/>
            <a:ln w="9525">
              <a:solidFill>
                <a:srgbClr val="006600"/>
              </a:solidFill>
              <a:round/>
              <a:headEnd/>
              <a:tailEnd/>
            </a:ln>
            <a:effectLst/>
          </p:spPr>
          <p:txBody>
            <a:bodyPr/>
            <a:lstStyle/>
            <a:p>
              <a:endParaRPr lang="en-US"/>
            </a:p>
          </p:txBody>
        </p:sp>
        <p:sp>
          <p:nvSpPr>
            <p:cNvPr id="14346" name="Line 10"/>
            <p:cNvSpPr>
              <a:spLocks noChangeShapeType="1"/>
            </p:cNvSpPr>
            <p:nvPr/>
          </p:nvSpPr>
          <p:spPr bwMode="auto">
            <a:xfrm>
              <a:off x="2688" y="1536"/>
              <a:ext cx="0" cy="2112"/>
            </a:xfrm>
            <a:prstGeom prst="line">
              <a:avLst/>
            </a:prstGeom>
            <a:noFill/>
            <a:ln w="9525">
              <a:solidFill>
                <a:srgbClr val="006600"/>
              </a:solidFill>
              <a:round/>
              <a:headEnd/>
              <a:tailEnd/>
            </a:ln>
            <a:effectLst/>
          </p:spPr>
          <p:txBody>
            <a:bodyPr/>
            <a:lstStyle/>
            <a:p>
              <a:endParaRPr lang="en-US"/>
            </a:p>
          </p:txBody>
        </p:sp>
        <p:sp>
          <p:nvSpPr>
            <p:cNvPr id="14347" name="Line 11"/>
            <p:cNvSpPr>
              <a:spLocks noChangeShapeType="1"/>
            </p:cNvSpPr>
            <p:nvPr/>
          </p:nvSpPr>
          <p:spPr bwMode="auto">
            <a:xfrm>
              <a:off x="3840" y="1536"/>
              <a:ext cx="0" cy="2112"/>
            </a:xfrm>
            <a:prstGeom prst="line">
              <a:avLst/>
            </a:prstGeom>
            <a:noFill/>
            <a:ln w="9525">
              <a:solidFill>
                <a:srgbClr val="006600"/>
              </a:solidFill>
              <a:round/>
              <a:headEnd/>
              <a:tailEnd/>
            </a:ln>
            <a:effec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What is marketing?</a:t>
            </a:r>
          </a:p>
        </p:txBody>
      </p:sp>
      <p:sp>
        <p:nvSpPr>
          <p:cNvPr id="8195" name="Content Placeholder 2"/>
          <p:cNvSpPr>
            <a:spLocks noGrp="1"/>
          </p:cNvSpPr>
          <p:nvPr>
            <p:ph idx="1"/>
          </p:nvPr>
        </p:nvSpPr>
        <p:spPr>
          <a:xfrm>
            <a:off x="457200" y="1219200"/>
            <a:ext cx="8229600" cy="5029200"/>
          </a:xfrm>
        </p:spPr>
        <p:txBody>
          <a:bodyPr/>
          <a:lstStyle/>
          <a:p>
            <a:r>
              <a:rPr lang="en-US" sz="2200" b="0" smtClean="0"/>
              <a:t>Delivering Value For a firm to deliver value to its customers, they must consider what is known as the "total market offering." This includes the reputation of the organization, staff representation, product benefits, and technological characteristics as compared to competitors' market offerings and prices. Value can thus be defined as the relationship of a firm's market offerings to those of its competitors</a:t>
            </a:r>
          </a:p>
          <a:p>
            <a:r>
              <a:rPr lang="en-US" sz="2200" b="0" smtClean="0"/>
              <a:t>Customer Relationship The practice of building and maintaining ongoing friendships with customers in an effort to make them feel comfortable with an organization and its service providers and to enhance customer loyalty.</a:t>
            </a:r>
          </a:p>
          <a:p>
            <a:r>
              <a:rPr lang="en-US" sz="2200" b="0" smtClean="0"/>
              <a:t>Marketing is the process of communicating the value of a product or service to customers, for the purpose of selling that product or service.</a:t>
            </a:r>
          </a:p>
        </p:txBody>
      </p:sp>
      <p:sp>
        <p:nvSpPr>
          <p:cNvPr id="4" name="Slide Number Placeholder 3"/>
          <p:cNvSpPr>
            <a:spLocks noGrp="1"/>
          </p:cNvSpPr>
          <p:nvPr>
            <p:ph type="sldNum" sz="quarter" idx="12"/>
          </p:nvPr>
        </p:nvSpPr>
        <p:spPr/>
        <p:txBody>
          <a:bodyPr/>
          <a:lstStyle/>
          <a:p>
            <a:fld id="{96E1A571-47C3-4207-827F-27944F2DF153}" type="slidenum">
              <a:rPr lang="en-US" smtClean="0"/>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1143000"/>
            <a:ext cx="70104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Product (Customer Benefit)</a:t>
            </a:r>
          </a:p>
        </p:txBody>
      </p:sp>
      <p:sp>
        <p:nvSpPr>
          <p:cNvPr id="15363" name="Text Box 3"/>
          <p:cNvSpPr txBox="1">
            <a:spLocks noChangeArrowheads="1"/>
          </p:cNvSpPr>
          <p:nvPr/>
        </p:nvSpPr>
        <p:spPr bwMode="auto">
          <a:xfrm>
            <a:off x="381000" y="1828800"/>
            <a:ext cx="8001000" cy="806450"/>
          </a:xfrm>
          <a:prstGeom prst="rect">
            <a:avLst/>
          </a:prstGeom>
          <a:noFill/>
          <a:ln w="9525">
            <a:noFill/>
            <a:miter lim="800000"/>
            <a:headEnd/>
            <a:tailEnd/>
          </a:ln>
          <a:effectLst/>
        </p:spPr>
        <p:txBody>
          <a:bodyPr>
            <a:spAutoFit/>
          </a:bodyPr>
          <a:lstStyle/>
          <a:p>
            <a:pPr>
              <a:lnSpc>
                <a:spcPct val="130000"/>
              </a:lnSpc>
              <a:spcBef>
                <a:spcPct val="50000"/>
              </a:spcBef>
            </a:pPr>
            <a:r>
              <a:rPr lang="en-US" sz="1800" b="1" i="1">
                <a:solidFill>
                  <a:srgbClr val="000000"/>
                </a:solidFill>
                <a:latin typeface="Arial" charset="0"/>
              </a:rPr>
              <a:t>“A products anything that can be offered to a market for attention, acquisition, use, or consumption that might satisfy a need or want.”</a:t>
            </a:r>
            <a:r>
              <a:rPr lang="en-US" sz="1800" b="1">
                <a:latin typeface="Arial"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1219200"/>
            <a:ext cx="79248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Promotion (Marketing Communications)</a:t>
            </a:r>
          </a:p>
        </p:txBody>
      </p:sp>
      <p:sp>
        <p:nvSpPr>
          <p:cNvPr id="16387" name="Text Box 3"/>
          <p:cNvSpPr txBox="1">
            <a:spLocks noChangeArrowheads="1"/>
          </p:cNvSpPr>
          <p:nvPr/>
        </p:nvSpPr>
        <p:spPr bwMode="auto">
          <a:xfrm>
            <a:off x="381000" y="1828800"/>
            <a:ext cx="8153400" cy="1743075"/>
          </a:xfrm>
          <a:prstGeom prst="rect">
            <a:avLst/>
          </a:prstGeom>
          <a:noFill/>
          <a:ln w="9525">
            <a:noFill/>
            <a:miter lim="800000"/>
            <a:headEnd/>
            <a:tailEnd/>
          </a:ln>
          <a:effectLst/>
        </p:spPr>
        <p:txBody>
          <a:bodyPr>
            <a:spAutoFit/>
          </a:bodyPr>
          <a:lstStyle/>
          <a:p>
            <a:pPr>
              <a:lnSpc>
                <a:spcPct val="120000"/>
              </a:lnSpc>
              <a:spcBef>
                <a:spcPct val="50000"/>
              </a:spcBef>
            </a:pPr>
            <a:r>
              <a:rPr lang="en-US" sz="1800" b="1">
                <a:solidFill>
                  <a:srgbClr val="000000"/>
                </a:solidFill>
                <a:latin typeface="Arial" charset="0"/>
              </a:rPr>
              <a:t>Promotion is a key element of marketing programme and is concerned with effectively and efficiently communicating the decisions of marketing strategy, to favourably influence target customers’ perceptions to facilitate exchange between the marketer and the customer that may satisfy the objectives of both customers and the company.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1219200"/>
            <a:ext cx="77724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Distribution (Customer Convenience)</a:t>
            </a:r>
          </a:p>
        </p:txBody>
      </p:sp>
      <p:sp>
        <p:nvSpPr>
          <p:cNvPr id="17411" name="Text Box 3"/>
          <p:cNvSpPr txBox="1">
            <a:spLocks noChangeArrowheads="1"/>
          </p:cNvSpPr>
          <p:nvPr/>
        </p:nvSpPr>
        <p:spPr bwMode="auto">
          <a:xfrm>
            <a:off x="381000" y="1752600"/>
            <a:ext cx="8229600" cy="1082675"/>
          </a:xfrm>
          <a:prstGeom prst="rect">
            <a:avLst/>
          </a:prstGeom>
          <a:noFill/>
          <a:ln w="9525">
            <a:noFill/>
            <a:miter lim="800000"/>
            <a:headEnd/>
            <a:tailEnd/>
          </a:ln>
          <a:effectLst/>
        </p:spPr>
        <p:txBody>
          <a:bodyPr>
            <a:spAutoFit/>
          </a:bodyPr>
          <a:lstStyle/>
          <a:p>
            <a:pPr>
              <a:lnSpc>
                <a:spcPct val="120000"/>
              </a:lnSpc>
              <a:spcBef>
                <a:spcPct val="50000"/>
              </a:spcBef>
            </a:pPr>
            <a:r>
              <a:rPr lang="en-US" sz="1800" b="1">
                <a:solidFill>
                  <a:srgbClr val="000000"/>
                </a:solidFill>
                <a:latin typeface="Arial" charset="0"/>
              </a:rPr>
              <a:t>Decisions with respect to distribution channel focus on making the product available in adequate quantities at places where customers are normally expected to shop for them to satisfy their needs.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1219200"/>
            <a:ext cx="43434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Price (Customer Cost)</a:t>
            </a:r>
          </a:p>
        </p:txBody>
      </p:sp>
      <p:sp>
        <p:nvSpPr>
          <p:cNvPr id="18435" name="Text Box 3"/>
          <p:cNvSpPr txBox="1">
            <a:spLocks noChangeArrowheads="1"/>
          </p:cNvSpPr>
          <p:nvPr/>
        </p:nvSpPr>
        <p:spPr bwMode="auto">
          <a:xfrm>
            <a:off x="381000" y="1752600"/>
            <a:ext cx="8229600" cy="1412875"/>
          </a:xfrm>
          <a:prstGeom prst="rect">
            <a:avLst/>
          </a:prstGeom>
          <a:noFill/>
          <a:ln w="9525">
            <a:noFill/>
            <a:miter lim="800000"/>
            <a:headEnd/>
            <a:tailEnd/>
          </a:ln>
          <a:effectLst/>
        </p:spPr>
        <p:txBody>
          <a:bodyPr>
            <a:spAutoFit/>
          </a:bodyPr>
          <a:lstStyle/>
          <a:p>
            <a:pPr>
              <a:lnSpc>
                <a:spcPct val="120000"/>
              </a:lnSpc>
              <a:spcBef>
                <a:spcPct val="50000"/>
              </a:spcBef>
            </a:pPr>
            <a:r>
              <a:rPr lang="en-US" sz="1800" b="1">
                <a:solidFill>
                  <a:srgbClr val="000000"/>
                </a:solidFill>
                <a:latin typeface="Arial" charset="0"/>
              </a:rPr>
              <a:t>Price variable such as dealer price, retail price, discounts, allowances, credit terms, etc., directly influence the development of marketing strategy, as price is a major factor that influences the assessment of value obtained by customers.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solidFill>
            <a:schemeClr val="bg1"/>
          </a:solidFill>
        </p:spPr>
        <p:txBody>
          <a:bodyPr/>
          <a:lstStyle/>
          <a:p>
            <a:pPr eaLnBrk="1" hangingPunct="1"/>
            <a:r>
              <a:rPr lang="en-US" sz="4000" smtClean="0"/>
              <a:t>Total Offer To The Customer</a:t>
            </a:r>
          </a:p>
        </p:txBody>
      </p:sp>
      <p:sp>
        <p:nvSpPr>
          <p:cNvPr id="44035" name="Rectangle 3"/>
          <p:cNvSpPr>
            <a:spLocks noGrp="1" noChangeArrowheads="1"/>
          </p:cNvSpPr>
          <p:nvPr>
            <p:ph idx="1"/>
          </p:nvPr>
        </p:nvSpPr>
        <p:spPr/>
        <p:txBody>
          <a:bodyPr/>
          <a:lstStyle/>
          <a:p>
            <a:r>
              <a:rPr lang="en-US" sz="2000" b="0" smtClean="0"/>
              <a:t>First, the firm chooses the product to meet the identified need of the target segment</a:t>
            </a:r>
          </a:p>
          <a:p>
            <a:r>
              <a:rPr lang="en-US" sz="2000" b="0" smtClean="0"/>
              <a:t>Second, the right distribution channel is used to make the product available</a:t>
            </a:r>
          </a:p>
          <a:p>
            <a:r>
              <a:rPr lang="en-US" sz="2000" b="0" smtClean="0"/>
              <a:t>Third, the firm undertakes eye catching promotion</a:t>
            </a:r>
          </a:p>
          <a:p>
            <a:r>
              <a:rPr lang="en-US" sz="2000" b="0" smtClean="0"/>
              <a:t>Fourth, the price platform is acceptable to the customer &amp; firm</a:t>
            </a:r>
          </a:p>
        </p:txBody>
      </p:sp>
      <p:sp>
        <p:nvSpPr>
          <p:cNvPr id="4" name="Slide Number Placeholder 3"/>
          <p:cNvSpPr>
            <a:spLocks noGrp="1"/>
          </p:cNvSpPr>
          <p:nvPr>
            <p:ph type="sldNum" sz="quarter" idx="12"/>
          </p:nvPr>
        </p:nvSpPr>
        <p:spPr/>
        <p:txBody>
          <a:bodyPr/>
          <a:lstStyle/>
          <a:p>
            <a:fld id="{96E1A571-47C3-4207-827F-27944F2DF153}"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solidFill>
            <a:schemeClr val="bg1"/>
          </a:solidFill>
        </p:spPr>
        <p:txBody>
          <a:bodyPr/>
          <a:lstStyle/>
          <a:p>
            <a:pPr eaLnBrk="1" hangingPunct="1"/>
            <a:r>
              <a:rPr lang="en-US" smtClean="0"/>
              <a:t>4Ps &amp; 4Cs</a:t>
            </a:r>
          </a:p>
        </p:txBody>
      </p:sp>
      <p:sp>
        <p:nvSpPr>
          <p:cNvPr id="45059" name="Rectangle 3"/>
          <p:cNvSpPr>
            <a:spLocks noGrp="1" noChangeArrowheads="1"/>
          </p:cNvSpPr>
          <p:nvPr>
            <p:ph idx="1"/>
          </p:nvPr>
        </p:nvSpPr>
        <p:spPr/>
        <p:txBody>
          <a:bodyPr/>
          <a:lstStyle/>
          <a:p>
            <a:r>
              <a:rPr lang="en-US" sz="2000" b="0" smtClean="0"/>
              <a:t>Product- Customer /Consumer </a:t>
            </a:r>
          </a:p>
          <a:p>
            <a:r>
              <a:rPr lang="en-US" sz="2000" b="0" smtClean="0"/>
              <a:t>Price- Customer cost</a:t>
            </a:r>
          </a:p>
          <a:p>
            <a:r>
              <a:rPr lang="en-US" sz="2000" b="0" smtClean="0"/>
              <a:t>Place- Convenience</a:t>
            </a:r>
          </a:p>
          <a:p>
            <a:r>
              <a:rPr lang="en-US" sz="2000" b="0" smtClean="0"/>
              <a:t>Promotion- Communication</a:t>
            </a:r>
          </a:p>
        </p:txBody>
      </p:sp>
      <p:sp>
        <p:nvSpPr>
          <p:cNvPr id="4" name="Slide Number Placeholder 3"/>
          <p:cNvSpPr>
            <a:spLocks noGrp="1"/>
          </p:cNvSpPr>
          <p:nvPr>
            <p:ph type="sldNum" sz="quarter" idx="12"/>
          </p:nvPr>
        </p:nvSpPr>
        <p:spPr/>
        <p:txBody>
          <a:bodyPr/>
          <a:lstStyle/>
          <a:p>
            <a:fld id="{96E1A571-47C3-4207-827F-27944F2DF153}"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solidFill>
            <a:schemeClr val="bg1"/>
          </a:solidFill>
        </p:spPr>
        <p:txBody>
          <a:bodyPr/>
          <a:lstStyle/>
          <a:p>
            <a:pPr eaLnBrk="1" hangingPunct="1"/>
            <a:r>
              <a:rPr lang="en-US" b="0" smtClean="0"/>
              <a:t>4Ps &amp; 4Cs</a:t>
            </a:r>
          </a:p>
        </p:txBody>
      </p:sp>
      <p:sp>
        <p:nvSpPr>
          <p:cNvPr id="46083" name="Rectangle 3"/>
          <p:cNvSpPr>
            <a:spLocks noGrp="1" noChangeArrowheads="1"/>
          </p:cNvSpPr>
          <p:nvPr>
            <p:ph idx="1"/>
          </p:nvPr>
        </p:nvSpPr>
        <p:spPr/>
        <p:txBody>
          <a:bodyPr/>
          <a:lstStyle/>
          <a:p>
            <a:r>
              <a:rPr lang="en-US" sz="2000" b="0" smtClean="0"/>
              <a:t>Four Cs</a:t>
            </a:r>
          </a:p>
          <a:p>
            <a:r>
              <a:rPr lang="en-US" sz="2000" b="0" smtClean="0"/>
              <a:t>The Four Ps is also being replaced by the Four Cs model, consisting of consumer, cost, convenience, and communication. </a:t>
            </a:r>
          </a:p>
          <a:p>
            <a:r>
              <a:rPr lang="en-US" sz="2000" b="0" smtClean="0"/>
              <a:t>The Four Cs model is more consumer-oriented and fits better in the movement from mass marketing to niche marketing.</a:t>
            </a:r>
          </a:p>
        </p:txBody>
      </p:sp>
      <p:sp>
        <p:nvSpPr>
          <p:cNvPr id="4" name="Slide Number Placeholder 3"/>
          <p:cNvSpPr>
            <a:spLocks noGrp="1"/>
          </p:cNvSpPr>
          <p:nvPr>
            <p:ph type="sldNum" sz="quarter" idx="12"/>
          </p:nvPr>
        </p:nvSpPr>
        <p:spPr/>
        <p:txBody>
          <a:bodyPr/>
          <a:lstStyle/>
          <a:p>
            <a:fld id="{96E1A571-47C3-4207-827F-27944F2DF153}"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solidFill>
            <a:schemeClr val="bg1"/>
          </a:solidFill>
        </p:spPr>
        <p:txBody>
          <a:bodyPr/>
          <a:lstStyle/>
          <a:p>
            <a:pPr eaLnBrk="1" hangingPunct="1"/>
            <a:r>
              <a:rPr lang="en-US" smtClean="0"/>
              <a:t>Product- Consumer</a:t>
            </a:r>
          </a:p>
        </p:txBody>
      </p:sp>
      <p:sp>
        <p:nvSpPr>
          <p:cNvPr id="47107" name="Rectangle 3"/>
          <p:cNvSpPr>
            <a:spLocks noGrp="1" noChangeArrowheads="1"/>
          </p:cNvSpPr>
          <p:nvPr>
            <p:ph idx="1"/>
          </p:nvPr>
        </p:nvSpPr>
        <p:spPr/>
        <p:txBody>
          <a:bodyPr/>
          <a:lstStyle/>
          <a:p>
            <a:r>
              <a:rPr lang="en-US" sz="2000" b="0" smtClean="0"/>
              <a:t>The product part of the Four Ps model is replaced by consumer or consumer models, shifting the focus to satisfying the consumer. </a:t>
            </a:r>
          </a:p>
        </p:txBody>
      </p:sp>
      <p:sp>
        <p:nvSpPr>
          <p:cNvPr id="4" name="Slide Number Placeholder 3"/>
          <p:cNvSpPr>
            <a:spLocks noGrp="1"/>
          </p:cNvSpPr>
          <p:nvPr>
            <p:ph type="sldNum" sz="quarter" idx="12"/>
          </p:nvPr>
        </p:nvSpPr>
        <p:spPr/>
        <p:txBody>
          <a:bodyPr/>
          <a:lstStyle/>
          <a:p>
            <a:fld id="{96E1A571-47C3-4207-827F-27944F2DF153}"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914400"/>
          </a:xfrm>
          <a:solidFill>
            <a:schemeClr val="bg1"/>
          </a:solidFill>
        </p:spPr>
        <p:txBody>
          <a:bodyPr/>
          <a:lstStyle/>
          <a:p>
            <a:pPr eaLnBrk="1" hangingPunct="1"/>
            <a:r>
              <a:rPr lang="en-US" smtClean="0"/>
              <a:t>Price- Cost</a:t>
            </a:r>
          </a:p>
        </p:txBody>
      </p:sp>
      <p:sp>
        <p:nvSpPr>
          <p:cNvPr id="48131" name="Rectangle 3"/>
          <p:cNvSpPr>
            <a:spLocks noGrp="1" noChangeArrowheads="1"/>
          </p:cNvSpPr>
          <p:nvPr>
            <p:ph idx="1"/>
          </p:nvPr>
        </p:nvSpPr>
        <p:spPr/>
        <p:txBody>
          <a:bodyPr/>
          <a:lstStyle/>
          <a:p>
            <a:r>
              <a:rPr lang="en-US" sz="2000" b="0" smtClean="0"/>
              <a:t>Pricing is replaced by cost, reflecting the reality of the total cost of ownership. </a:t>
            </a:r>
          </a:p>
        </p:txBody>
      </p:sp>
      <p:sp>
        <p:nvSpPr>
          <p:cNvPr id="4" name="Slide Number Placeholder 3"/>
          <p:cNvSpPr>
            <a:spLocks noGrp="1"/>
          </p:cNvSpPr>
          <p:nvPr>
            <p:ph type="sldNum" sz="quarter" idx="12"/>
          </p:nvPr>
        </p:nvSpPr>
        <p:spPr/>
        <p:txBody>
          <a:bodyPr/>
          <a:lstStyle/>
          <a:p>
            <a:fld id="{96E1A571-47C3-4207-827F-27944F2DF153}"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solidFill>
            <a:schemeClr val="bg1"/>
          </a:solidFill>
        </p:spPr>
        <p:txBody>
          <a:bodyPr/>
          <a:lstStyle/>
          <a:p>
            <a:pPr eaLnBrk="1" hangingPunct="1"/>
            <a:r>
              <a:rPr lang="en-US" smtClean="0"/>
              <a:t>Place- Convenience</a:t>
            </a:r>
          </a:p>
        </p:txBody>
      </p:sp>
      <p:sp>
        <p:nvSpPr>
          <p:cNvPr id="49155" name="Rectangle 3"/>
          <p:cNvSpPr>
            <a:spLocks noGrp="1" noChangeArrowheads="1"/>
          </p:cNvSpPr>
          <p:nvPr>
            <p:ph idx="1"/>
          </p:nvPr>
        </p:nvSpPr>
        <p:spPr/>
        <p:txBody>
          <a:bodyPr/>
          <a:lstStyle/>
          <a:p>
            <a:pPr>
              <a:lnSpc>
                <a:spcPct val="90000"/>
              </a:lnSpc>
            </a:pPr>
            <a:r>
              <a:rPr lang="en-US" sz="2000" b="0" smtClean="0"/>
              <a:t>Placement is replaced by the convenience function. </a:t>
            </a:r>
          </a:p>
          <a:p>
            <a:pPr>
              <a:lnSpc>
                <a:spcPct val="90000"/>
              </a:lnSpc>
            </a:pPr>
            <a:r>
              <a:rPr lang="en-US" sz="2000" b="0" smtClean="0"/>
              <a:t>With the rise of internet and hybrid models of purchasing, place is no longer as relevant as before.</a:t>
            </a:r>
          </a:p>
          <a:p>
            <a:pPr>
              <a:lnSpc>
                <a:spcPct val="90000"/>
              </a:lnSpc>
            </a:pPr>
            <a:r>
              <a:rPr lang="en-US" sz="2000" b="0" smtClean="0"/>
              <a:t> Convenience takes into account the ease to buy a product, find a product, find information about a product, and several other considerations. </a:t>
            </a:r>
          </a:p>
        </p:txBody>
      </p:sp>
      <p:sp>
        <p:nvSpPr>
          <p:cNvPr id="4" name="Slide Number Placeholder 3"/>
          <p:cNvSpPr>
            <a:spLocks noGrp="1"/>
          </p:cNvSpPr>
          <p:nvPr>
            <p:ph type="sldNum" sz="quarter" idx="12"/>
          </p:nvPr>
        </p:nvSpPr>
        <p:spPr/>
        <p:txBody>
          <a:bodyPr/>
          <a:lstStyle/>
          <a:p>
            <a:fld id="{96E1A571-47C3-4207-827F-27944F2DF153}"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1219200"/>
            <a:ext cx="5791200" cy="549275"/>
          </a:xfrm>
          <a:prstGeom prst="rect">
            <a:avLst/>
          </a:prstGeom>
          <a:noFill/>
          <a:ln w="9525">
            <a:noFill/>
            <a:miter lim="800000"/>
            <a:headEnd/>
            <a:tailEnd/>
          </a:ln>
          <a:effectLst/>
        </p:spPr>
        <p:txBody>
          <a:bodyPr>
            <a:spAutoFit/>
          </a:bodyPr>
          <a:lstStyle/>
          <a:p>
            <a:pPr>
              <a:spcBef>
                <a:spcPct val="50000"/>
              </a:spcBef>
            </a:pPr>
            <a:r>
              <a:rPr lang="en-US" sz="3000" b="1">
                <a:solidFill>
                  <a:srgbClr val="CC0000"/>
                </a:solidFill>
                <a:latin typeface="Arial" charset="0"/>
              </a:rPr>
              <a:t>The Concept of Exchange</a:t>
            </a:r>
          </a:p>
        </p:txBody>
      </p:sp>
      <p:sp>
        <p:nvSpPr>
          <p:cNvPr id="6147" name="Text Box 3"/>
          <p:cNvSpPr txBox="1">
            <a:spLocks noChangeArrowheads="1"/>
          </p:cNvSpPr>
          <p:nvPr/>
        </p:nvSpPr>
        <p:spPr bwMode="auto">
          <a:xfrm>
            <a:off x="381000" y="1827213"/>
            <a:ext cx="8382000" cy="641350"/>
          </a:xfrm>
          <a:prstGeom prst="rect">
            <a:avLst/>
          </a:prstGeom>
          <a:noFill/>
          <a:ln w="9525">
            <a:noFill/>
            <a:miter lim="800000"/>
            <a:headEnd/>
            <a:tailEnd/>
          </a:ln>
          <a:effectLst/>
        </p:spPr>
        <p:txBody>
          <a:bodyPr>
            <a:spAutoFit/>
          </a:bodyPr>
          <a:lstStyle/>
          <a:p>
            <a:pPr>
              <a:spcBef>
                <a:spcPct val="50000"/>
              </a:spcBef>
            </a:pPr>
            <a:r>
              <a:rPr lang="en-US" sz="1800" b="1">
                <a:solidFill>
                  <a:srgbClr val="000000"/>
                </a:solidFill>
                <a:latin typeface="Arial" charset="0"/>
              </a:rPr>
              <a:t>The concept of exchange is the essence and central to marketing thinking. Unless there is actual or potential exchange, there is no marketing. </a:t>
            </a:r>
          </a:p>
        </p:txBody>
      </p:sp>
      <p:sp>
        <p:nvSpPr>
          <p:cNvPr id="6148" name="Rectangle 4"/>
          <p:cNvSpPr>
            <a:spLocks noChangeArrowheads="1"/>
          </p:cNvSpPr>
          <p:nvPr/>
        </p:nvSpPr>
        <p:spPr bwMode="auto">
          <a:xfrm>
            <a:off x="1828800" y="2882900"/>
            <a:ext cx="5562600" cy="3289300"/>
          </a:xfrm>
          <a:prstGeom prst="rect">
            <a:avLst/>
          </a:prstGeom>
          <a:noFill/>
          <a:ln w="9525">
            <a:noFill/>
            <a:miter lim="800000"/>
            <a:headEnd/>
            <a:tailEnd/>
          </a:ln>
          <a:effectLst/>
        </p:spPr>
        <p:txBody>
          <a:bodyPr>
            <a:spAutoFit/>
          </a:bodyPr>
          <a:lstStyle/>
          <a:p>
            <a:pPr algn="ctr">
              <a:spcBef>
                <a:spcPct val="40000"/>
              </a:spcBef>
            </a:pPr>
            <a:r>
              <a:rPr lang="en-US" sz="1400" b="1">
                <a:latin typeface="Arial" charset="0"/>
              </a:rPr>
              <a:t>Something of Value</a:t>
            </a:r>
          </a:p>
          <a:p>
            <a:pPr algn="ctr">
              <a:spcBef>
                <a:spcPct val="40000"/>
              </a:spcBef>
            </a:pPr>
            <a:endParaRPr lang="en-US" sz="1400">
              <a:latin typeface="Arial" charset="0"/>
            </a:endParaRPr>
          </a:p>
          <a:p>
            <a:pPr algn="ctr">
              <a:spcBef>
                <a:spcPct val="40000"/>
              </a:spcBef>
            </a:pPr>
            <a:r>
              <a:rPr lang="en-US" sz="1400" b="1">
                <a:latin typeface="Arial" charset="0"/>
              </a:rPr>
              <a:t>(Goods, Service, Ideas, etc.)</a:t>
            </a:r>
          </a:p>
          <a:p>
            <a:pPr algn="ctr">
              <a:spcBef>
                <a:spcPct val="40000"/>
              </a:spcBef>
            </a:pPr>
            <a:endParaRPr lang="en-US" sz="1400">
              <a:latin typeface="Arial" charset="0"/>
            </a:endParaRPr>
          </a:p>
          <a:p>
            <a:pPr algn="ctr">
              <a:spcBef>
                <a:spcPct val="40000"/>
              </a:spcBef>
            </a:pPr>
            <a:r>
              <a:rPr lang="en-US" sz="1400">
                <a:latin typeface="Arial" charset="0"/>
              </a:rPr>
              <a:t>Both Parties Freely Agree to the </a:t>
            </a:r>
          </a:p>
          <a:p>
            <a:pPr algn="ctr">
              <a:spcBef>
                <a:spcPct val="40000"/>
              </a:spcBef>
            </a:pPr>
            <a:r>
              <a:rPr lang="en-US" sz="1400">
                <a:latin typeface="Arial" charset="0"/>
              </a:rPr>
              <a:t>Terms and                              </a:t>
            </a:r>
          </a:p>
          <a:p>
            <a:pPr algn="ctr">
              <a:spcBef>
                <a:spcPct val="40000"/>
              </a:spcBef>
            </a:pPr>
            <a:r>
              <a:rPr lang="en-US" sz="1400">
                <a:latin typeface="Arial" charset="0"/>
              </a:rPr>
              <a:t>Conditions of Exchange      </a:t>
            </a:r>
          </a:p>
          <a:p>
            <a:pPr algn="ctr">
              <a:spcBef>
                <a:spcPct val="40000"/>
              </a:spcBef>
            </a:pPr>
            <a:endParaRPr lang="en-US" sz="1400">
              <a:latin typeface="Arial" charset="0"/>
            </a:endParaRPr>
          </a:p>
          <a:p>
            <a:pPr algn="ctr">
              <a:spcBef>
                <a:spcPct val="40000"/>
              </a:spcBef>
            </a:pPr>
            <a:r>
              <a:rPr lang="en-US" sz="1400" b="1">
                <a:latin typeface="Arial" charset="0"/>
              </a:rPr>
              <a:t>(Money, Credit, Goods, Labour)</a:t>
            </a:r>
          </a:p>
          <a:p>
            <a:pPr algn="ctr">
              <a:spcBef>
                <a:spcPct val="40000"/>
              </a:spcBef>
            </a:pPr>
            <a:endParaRPr lang="en-US" sz="1400">
              <a:latin typeface="Arial" charset="0"/>
            </a:endParaRPr>
          </a:p>
          <a:p>
            <a:pPr algn="ctr">
              <a:spcBef>
                <a:spcPct val="40000"/>
              </a:spcBef>
            </a:pPr>
            <a:r>
              <a:rPr lang="en-US" sz="1400" b="1">
                <a:latin typeface="Arial" charset="0"/>
              </a:rPr>
              <a:t>Something of Value</a:t>
            </a:r>
            <a:r>
              <a:rPr lang="en-US" sz="1400" b="1">
                <a:solidFill>
                  <a:srgbClr val="000000"/>
                </a:solidFill>
                <a:latin typeface="Helvetica" pitchFamily="34" charset="0"/>
              </a:rPr>
              <a:t>Marketer</a:t>
            </a:r>
          </a:p>
        </p:txBody>
      </p:sp>
      <p:sp>
        <p:nvSpPr>
          <p:cNvPr id="6149" name="Text Box 5"/>
          <p:cNvSpPr txBox="1">
            <a:spLocks noChangeArrowheads="1"/>
          </p:cNvSpPr>
          <p:nvPr/>
        </p:nvSpPr>
        <p:spPr bwMode="auto">
          <a:xfrm>
            <a:off x="1219200" y="4267200"/>
            <a:ext cx="1066800" cy="304800"/>
          </a:xfrm>
          <a:prstGeom prst="rect">
            <a:avLst/>
          </a:prstGeom>
          <a:solidFill>
            <a:srgbClr val="006600"/>
          </a:solidFill>
          <a:ln w="9525">
            <a:noFill/>
            <a:miter lim="800000"/>
            <a:headEnd/>
            <a:tailEnd/>
          </a:ln>
          <a:effectLst/>
        </p:spPr>
        <p:txBody>
          <a:bodyPr>
            <a:spAutoFit/>
          </a:bodyPr>
          <a:lstStyle/>
          <a:p>
            <a:pPr algn="ctr">
              <a:spcBef>
                <a:spcPct val="50000"/>
              </a:spcBef>
            </a:pPr>
            <a:r>
              <a:rPr lang="en-US" sz="1400" b="1">
                <a:solidFill>
                  <a:srgbClr val="FFCC00"/>
                </a:solidFill>
                <a:latin typeface="Arial" charset="0"/>
              </a:rPr>
              <a:t>Marketer</a:t>
            </a:r>
          </a:p>
        </p:txBody>
      </p:sp>
      <p:sp>
        <p:nvSpPr>
          <p:cNvPr id="6150" name="Text Box 6"/>
          <p:cNvSpPr txBox="1">
            <a:spLocks noChangeArrowheads="1"/>
          </p:cNvSpPr>
          <p:nvPr/>
        </p:nvSpPr>
        <p:spPr bwMode="auto">
          <a:xfrm>
            <a:off x="6858000" y="4191000"/>
            <a:ext cx="1219200" cy="304800"/>
          </a:xfrm>
          <a:prstGeom prst="rect">
            <a:avLst/>
          </a:prstGeom>
          <a:solidFill>
            <a:srgbClr val="006600"/>
          </a:solidFill>
          <a:ln w="9525">
            <a:noFill/>
            <a:miter lim="800000"/>
            <a:headEnd/>
            <a:tailEnd/>
          </a:ln>
          <a:effectLst/>
        </p:spPr>
        <p:txBody>
          <a:bodyPr>
            <a:spAutoFit/>
          </a:bodyPr>
          <a:lstStyle/>
          <a:p>
            <a:pPr algn="ctr">
              <a:spcBef>
                <a:spcPct val="50000"/>
              </a:spcBef>
            </a:pPr>
            <a:r>
              <a:rPr lang="en-US" sz="1400" b="1">
                <a:solidFill>
                  <a:srgbClr val="FFCC00"/>
                </a:solidFill>
                <a:latin typeface="Arial" charset="0"/>
              </a:rPr>
              <a:t>Customer</a:t>
            </a:r>
          </a:p>
        </p:txBody>
      </p:sp>
      <p:grpSp>
        <p:nvGrpSpPr>
          <p:cNvPr id="2" name="Group 14"/>
          <p:cNvGrpSpPr>
            <a:grpSpLocks/>
          </p:cNvGrpSpPr>
          <p:nvPr/>
        </p:nvGrpSpPr>
        <p:grpSpPr bwMode="auto">
          <a:xfrm>
            <a:off x="1752600" y="3429000"/>
            <a:ext cx="5715000" cy="838200"/>
            <a:chOff x="1104" y="2160"/>
            <a:chExt cx="3552" cy="528"/>
          </a:xfrm>
        </p:grpSpPr>
        <p:sp>
          <p:nvSpPr>
            <p:cNvPr id="6151" name="Line 7"/>
            <p:cNvSpPr>
              <a:spLocks noChangeShapeType="1"/>
            </p:cNvSpPr>
            <p:nvPr/>
          </p:nvSpPr>
          <p:spPr bwMode="auto">
            <a:xfrm flipV="1">
              <a:off x="1104" y="2160"/>
              <a:ext cx="0" cy="528"/>
            </a:xfrm>
            <a:prstGeom prst="line">
              <a:avLst/>
            </a:prstGeom>
            <a:noFill/>
            <a:ln w="19050">
              <a:solidFill>
                <a:srgbClr val="006600"/>
              </a:solidFill>
              <a:round/>
              <a:headEnd/>
              <a:tailEnd/>
            </a:ln>
            <a:effectLst/>
          </p:spPr>
          <p:txBody>
            <a:bodyPr/>
            <a:lstStyle/>
            <a:p>
              <a:endParaRPr lang="en-US"/>
            </a:p>
          </p:txBody>
        </p:sp>
        <p:sp>
          <p:nvSpPr>
            <p:cNvPr id="6152" name="Line 8"/>
            <p:cNvSpPr>
              <a:spLocks noChangeShapeType="1"/>
            </p:cNvSpPr>
            <p:nvPr/>
          </p:nvSpPr>
          <p:spPr bwMode="auto">
            <a:xfrm>
              <a:off x="1104" y="2160"/>
              <a:ext cx="3552" cy="0"/>
            </a:xfrm>
            <a:prstGeom prst="line">
              <a:avLst/>
            </a:prstGeom>
            <a:noFill/>
            <a:ln w="19050">
              <a:solidFill>
                <a:srgbClr val="006600"/>
              </a:solidFill>
              <a:round/>
              <a:headEnd/>
              <a:tailEnd/>
            </a:ln>
            <a:effectLst/>
          </p:spPr>
          <p:txBody>
            <a:bodyPr/>
            <a:lstStyle/>
            <a:p>
              <a:endParaRPr lang="en-US"/>
            </a:p>
          </p:txBody>
        </p:sp>
        <p:sp>
          <p:nvSpPr>
            <p:cNvPr id="6153" name="Line 9"/>
            <p:cNvSpPr>
              <a:spLocks noChangeShapeType="1"/>
            </p:cNvSpPr>
            <p:nvPr/>
          </p:nvSpPr>
          <p:spPr bwMode="auto">
            <a:xfrm>
              <a:off x="4656" y="2160"/>
              <a:ext cx="0" cy="480"/>
            </a:xfrm>
            <a:prstGeom prst="line">
              <a:avLst/>
            </a:prstGeom>
            <a:noFill/>
            <a:ln w="19050">
              <a:solidFill>
                <a:srgbClr val="006600"/>
              </a:solidFill>
              <a:round/>
              <a:headEnd/>
              <a:tailEnd type="triangle" w="med" len="med"/>
            </a:ln>
            <a:effectLst/>
          </p:spPr>
          <p:txBody>
            <a:bodyPr/>
            <a:lstStyle/>
            <a:p>
              <a:endParaRPr lang="en-US"/>
            </a:p>
          </p:txBody>
        </p:sp>
      </p:grpSp>
      <p:grpSp>
        <p:nvGrpSpPr>
          <p:cNvPr id="3" name="Group 13"/>
          <p:cNvGrpSpPr>
            <a:grpSpLocks/>
          </p:cNvGrpSpPr>
          <p:nvPr/>
        </p:nvGrpSpPr>
        <p:grpSpPr bwMode="auto">
          <a:xfrm flipH="1" flipV="1">
            <a:off x="1752600" y="4495800"/>
            <a:ext cx="5715000" cy="1219200"/>
            <a:chOff x="1200" y="2880"/>
            <a:chExt cx="3552" cy="528"/>
          </a:xfrm>
        </p:grpSpPr>
        <p:sp>
          <p:nvSpPr>
            <p:cNvPr id="6154" name="Line 10"/>
            <p:cNvSpPr>
              <a:spLocks noChangeShapeType="1"/>
            </p:cNvSpPr>
            <p:nvPr/>
          </p:nvSpPr>
          <p:spPr bwMode="auto">
            <a:xfrm flipV="1">
              <a:off x="1200" y="2880"/>
              <a:ext cx="0" cy="528"/>
            </a:xfrm>
            <a:prstGeom prst="line">
              <a:avLst/>
            </a:prstGeom>
            <a:noFill/>
            <a:ln w="19050">
              <a:solidFill>
                <a:srgbClr val="006600"/>
              </a:solidFill>
              <a:round/>
              <a:headEnd/>
              <a:tailEnd/>
            </a:ln>
            <a:effectLst/>
          </p:spPr>
          <p:txBody>
            <a:bodyPr/>
            <a:lstStyle/>
            <a:p>
              <a:endParaRPr lang="en-US"/>
            </a:p>
          </p:txBody>
        </p:sp>
        <p:sp>
          <p:nvSpPr>
            <p:cNvPr id="6155" name="Line 11"/>
            <p:cNvSpPr>
              <a:spLocks noChangeShapeType="1"/>
            </p:cNvSpPr>
            <p:nvPr/>
          </p:nvSpPr>
          <p:spPr bwMode="auto">
            <a:xfrm>
              <a:off x="1200" y="2880"/>
              <a:ext cx="3552" cy="0"/>
            </a:xfrm>
            <a:prstGeom prst="line">
              <a:avLst/>
            </a:prstGeom>
            <a:noFill/>
            <a:ln w="19050">
              <a:solidFill>
                <a:srgbClr val="006600"/>
              </a:solidFill>
              <a:round/>
              <a:headEnd/>
              <a:tailEnd/>
            </a:ln>
            <a:effectLst/>
          </p:spPr>
          <p:txBody>
            <a:bodyPr/>
            <a:lstStyle/>
            <a:p>
              <a:endParaRPr lang="en-US"/>
            </a:p>
          </p:txBody>
        </p:sp>
        <p:sp>
          <p:nvSpPr>
            <p:cNvPr id="6156" name="Line 12"/>
            <p:cNvSpPr>
              <a:spLocks noChangeShapeType="1"/>
            </p:cNvSpPr>
            <p:nvPr/>
          </p:nvSpPr>
          <p:spPr bwMode="auto">
            <a:xfrm>
              <a:off x="4752" y="2880"/>
              <a:ext cx="0" cy="480"/>
            </a:xfrm>
            <a:prstGeom prst="line">
              <a:avLst/>
            </a:prstGeom>
            <a:noFill/>
            <a:ln w="19050">
              <a:solidFill>
                <a:srgbClr val="006600"/>
              </a:solidFill>
              <a:round/>
              <a:headEnd/>
              <a:tailEnd type="triangle" w="med" len="med"/>
            </a:ln>
            <a:effectLst/>
          </p:spPr>
          <p:txBody>
            <a:bodyPr/>
            <a:lstStyle/>
            <a:p>
              <a:endParaRPr lang="en-US"/>
            </a:p>
          </p:txBody>
        </p:sp>
      </p:grpSp>
      <p:sp>
        <p:nvSpPr>
          <p:cNvPr id="15" name="Slide Number Placeholder 14"/>
          <p:cNvSpPr>
            <a:spLocks noGrp="1"/>
          </p:cNvSpPr>
          <p:nvPr>
            <p:ph type="sldNum" sz="quarter" idx="12"/>
          </p:nvPr>
        </p:nvSpPr>
        <p:spPr/>
        <p:txBody>
          <a:bodyPr/>
          <a:lstStyle/>
          <a:p>
            <a:fld id="{96E1A571-47C3-4207-827F-27944F2DF153}"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chemeClr val="bg1"/>
          </a:solidFill>
        </p:spPr>
        <p:txBody>
          <a:bodyPr/>
          <a:lstStyle/>
          <a:p>
            <a:pPr eaLnBrk="1" hangingPunct="1"/>
            <a:r>
              <a:rPr lang="en-US" smtClean="0"/>
              <a:t>Promotion- Communication</a:t>
            </a:r>
          </a:p>
        </p:txBody>
      </p:sp>
      <p:sp>
        <p:nvSpPr>
          <p:cNvPr id="50179" name="Rectangle 3"/>
          <p:cNvSpPr>
            <a:spLocks noGrp="1" noChangeArrowheads="1"/>
          </p:cNvSpPr>
          <p:nvPr>
            <p:ph idx="1"/>
          </p:nvPr>
        </p:nvSpPr>
        <p:spPr/>
        <p:txBody>
          <a:bodyPr/>
          <a:lstStyle/>
          <a:p>
            <a:pPr>
              <a:lnSpc>
                <a:spcPct val="90000"/>
              </a:lnSpc>
            </a:pPr>
            <a:r>
              <a:rPr lang="en-US" sz="2000" b="0" smtClean="0"/>
              <a:t>Finally, the promotions feature is replaced by communication. </a:t>
            </a:r>
          </a:p>
          <a:p>
            <a:pPr>
              <a:lnSpc>
                <a:spcPct val="90000"/>
              </a:lnSpc>
            </a:pPr>
            <a:r>
              <a:rPr lang="en-US" sz="2000" b="0" smtClean="0"/>
              <a:t>Communications represents a broader focus than simply promotions. </a:t>
            </a:r>
          </a:p>
          <a:p>
            <a:pPr>
              <a:lnSpc>
                <a:spcPct val="90000"/>
              </a:lnSpc>
            </a:pPr>
            <a:r>
              <a:rPr lang="en-US" sz="2000" b="0" smtClean="0"/>
              <a:t>Communications can include advertising, public relations, personal selling, viral advertising, and any form of communication between the firm and the consumer.</a:t>
            </a:r>
          </a:p>
        </p:txBody>
      </p:sp>
      <p:sp>
        <p:nvSpPr>
          <p:cNvPr id="4" name="Slide Number Placeholder 3"/>
          <p:cNvSpPr>
            <a:spLocks noGrp="1"/>
          </p:cNvSpPr>
          <p:nvPr>
            <p:ph type="sldNum" sz="quarter" idx="12"/>
          </p:nvPr>
        </p:nvSpPr>
        <p:spPr/>
        <p:txBody>
          <a:bodyPr/>
          <a:lstStyle/>
          <a:p>
            <a:fld id="{96E1A571-47C3-4207-827F-27944F2DF153}"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solidFill>
            <a:schemeClr val="bg1"/>
          </a:solidFill>
        </p:spPr>
        <p:txBody>
          <a:bodyPr/>
          <a:lstStyle/>
          <a:p>
            <a:pPr eaLnBrk="1" hangingPunct="1"/>
            <a:r>
              <a:rPr lang="en-US" smtClean="0"/>
              <a:t>Extended Marketing Mix</a:t>
            </a:r>
          </a:p>
        </p:txBody>
      </p:sp>
      <p:sp>
        <p:nvSpPr>
          <p:cNvPr id="51203" name="Rectangle 3"/>
          <p:cNvSpPr>
            <a:spLocks noGrp="1" noChangeArrowheads="1"/>
          </p:cNvSpPr>
          <p:nvPr>
            <p:ph idx="1"/>
          </p:nvPr>
        </p:nvSpPr>
        <p:spPr/>
        <p:txBody>
          <a:bodyPr/>
          <a:lstStyle/>
          <a:p>
            <a:pPr>
              <a:lnSpc>
                <a:spcPct val="90000"/>
              </a:lnSpc>
            </a:pPr>
            <a:r>
              <a:rPr lang="en-US" sz="2000" b="0" smtClean="0"/>
              <a:t>There have been attempts to develop an 'extended marketing mix' to better accommodate specific aspects of marketing.</a:t>
            </a:r>
          </a:p>
          <a:p>
            <a:pPr>
              <a:lnSpc>
                <a:spcPct val="90000"/>
              </a:lnSpc>
            </a:pPr>
            <a:r>
              <a:rPr lang="en-US" sz="2000" b="0" smtClean="0"/>
              <a:t>For example, in the 1970s, Nickels and Jolson suggested the inclusion of packaging.</a:t>
            </a:r>
          </a:p>
          <a:p>
            <a:pPr>
              <a:lnSpc>
                <a:spcPct val="90000"/>
              </a:lnSpc>
            </a:pPr>
            <a:r>
              <a:rPr lang="en-US" sz="2000" b="0" smtClean="0"/>
              <a:t>In the 1980s Kotler proposed public opinion and political power </a:t>
            </a:r>
          </a:p>
        </p:txBody>
      </p:sp>
      <p:sp>
        <p:nvSpPr>
          <p:cNvPr id="4" name="Slide Number Placeholder 3"/>
          <p:cNvSpPr>
            <a:spLocks noGrp="1"/>
          </p:cNvSpPr>
          <p:nvPr>
            <p:ph type="sldNum" sz="quarter" idx="12"/>
          </p:nvPr>
        </p:nvSpPr>
        <p:spPr/>
        <p:txBody>
          <a:bodyPr/>
          <a:lstStyle/>
          <a:p>
            <a:fld id="{96E1A571-47C3-4207-827F-27944F2DF153}"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solidFill>
            <a:schemeClr val="bg1"/>
          </a:solidFill>
        </p:spPr>
        <p:txBody>
          <a:bodyPr/>
          <a:lstStyle/>
          <a:p>
            <a:pPr eaLnBrk="1" hangingPunct="1"/>
            <a:r>
              <a:rPr lang="en-US" smtClean="0"/>
              <a:t>Extended Marketing Mix</a:t>
            </a:r>
          </a:p>
        </p:txBody>
      </p:sp>
      <p:pic>
        <p:nvPicPr>
          <p:cNvPr id="54275" name="Picture 3"/>
          <p:cNvPicPr>
            <a:picLocks noChangeAspect="1" noChangeArrowheads="1"/>
          </p:cNvPicPr>
          <p:nvPr/>
        </p:nvPicPr>
        <p:blipFill>
          <a:blip r:embed="rId2"/>
          <a:srcRect/>
          <a:stretch>
            <a:fillRect/>
          </a:stretch>
        </p:blipFill>
        <p:spPr bwMode="auto">
          <a:xfrm>
            <a:off x="2057400" y="1676400"/>
            <a:ext cx="4864100" cy="42545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6E1A571-47C3-4207-827F-27944F2DF153}"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solidFill>
            <a:schemeClr val="bg1"/>
          </a:solidFill>
        </p:spPr>
        <p:txBody>
          <a:bodyPr/>
          <a:lstStyle/>
          <a:p>
            <a:pPr eaLnBrk="1" hangingPunct="1"/>
            <a:r>
              <a:rPr lang="en-US" smtClean="0"/>
              <a:t>Booms &amp; Bitner</a:t>
            </a:r>
          </a:p>
        </p:txBody>
      </p:sp>
      <p:sp>
        <p:nvSpPr>
          <p:cNvPr id="52227" name="Rectangle 3"/>
          <p:cNvSpPr>
            <a:spLocks noGrp="1" noChangeArrowheads="1"/>
          </p:cNvSpPr>
          <p:nvPr>
            <p:ph idx="1"/>
          </p:nvPr>
        </p:nvSpPr>
        <p:spPr>
          <a:solidFill>
            <a:schemeClr val="bg1"/>
          </a:solidFill>
        </p:spPr>
        <p:txBody>
          <a:bodyPr/>
          <a:lstStyle/>
          <a:p>
            <a:pPr eaLnBrk="1" hangingPunct="1">
              <a:lnSpc>
                <a:spcPct val="90000"/>
              </a:lnSpc>
              <a:buNone/>
            </a:pPr>
            <a:r>
              <a:rPr lang="en-US" sz="2000" b="0" dirty="0" smtClean="0"/>
              <a:t>Booms and </a:t>
            </a:r>
            <a:r>
              <a:rPr lang="en-US" sz="2000" b="0" dirty="0" err="1" smtClean="0"/>
              <a:t>Bitner</a:t>
            </a:r>
            <a:r>
              <a:rPr lang="en-US" sz="2000" b="0" dirty="0" smtClean="0"/>
              <a:t> included three additional 'Ps' to accommodate trends towards a service or knowledge based economy:</a:t>
            </a:r>
          </a:p>
          <a:p>
            <a:pPr eaLnBrk="1" hangingPunct="1">
              <a:lnSpc>
                <a:spcPct val="90000"/>
              </a:lnSpc>
            </a:pPr>
            <a:r>
              <a:rPr lang="en-US" sz="2000" b="0" dirty="0" smtClean="0">
                <a:hlinkClick r:id="rId2" tooltip="People"/>
              </a:rPr>
              <a:t>People</a:t>
            </a:r>
            <a:r>
              <a:rPr lang="en-US" sz="2000" b="0" dirty="0" smtClean="0"/>
              <a:t> – all people who directly or indirectly influence the perceived value of the product or service, including knowledge workers, employees, management and consumers. </a:t>
            </a:r>
          </a:p>
          <a:p>
            <a:pPr eaLnBrk="1" hangingPunct="1">
              <a:lnSpc>
                <a:spcPct val="90000"/>
              </a:lnSpc>
            </a:pPr>
            <a:r>
              <a:rPr lang="en-US" sz="2000" b="0" dirty="0" smtClean="0">
                <a:hlinkClick r:id="rId3" tooltip="Business process"/>
              </a:rPr>
              <a:t>Process</a:t>
            </a:r>
            <a:r>
              <a:rPr lang="en-US" sz="2000" b="0" dirty="0" smtClean="0"/>
              <a:t> – procedures, mechanisms and flow of activities which lead to an exchange of value. </a:t>
            </a:r>
          </a:p>
          <a:p>
            <a:pPr eaLnBrk="1" hangingPunct="1">
              <a:lnSpc>
                <a:spcPct val="90000"/>
              </a:lnSpc>
            </a:pPr>
            <a:r>
              <a:rPr lang="en-US" sz="2000" b="0" dirty="0" smtClean="0">
                <a:hlinkClick r:id="rId4" tooltip="Physical evidence"/>
              </a:rPr>
              <a:t>Physical evidence</a:t>
            </a:r>
            <a:r>
              <a:rPr lang="en-US" sz="2000" b="0" dirty="0" smtClean="0"/>
              <a:t> – the direct sensory experience of a product or service that allows a customer to measure whether he or she has received value. Examples might include the way a customer is treated by a staff member, or the length of time a customer has to wait, or a cover letter from an insurance company, or the environment in which a product or service </a:t>
            </a:r>
            <a:r>
              <a:rPr lang="en-US" sz="2000" b="0" dirty="0" smtClean="0">
                <a:solidFill>
                  <a:schemeClr val="tx1"/>
                </a:solidFill>
              </a:rPr>
              <a:t>is delivered</a:t>
            </a:r>
          </a:p>
        </p:txBody>
      </p:sp>
      <p:sp>
        <p:nvSpPr>
          <p:cNvPr id="4" name="Slide Number Placeholder 3"/>
          <p:cNvSpPr>
            <a:spLocks noGrp="1"/>
          </p:cNvSpPr>
          <p:nvPr>
            <p:ph type="sldNum" sz="quarter" idx="12"/>
          </p:nvPr>
        </p:nvSpPr>
        <p:spPr/>
        <p:txBody>
          <a:bodyPr/>
          <a:lstStyle/>
          <a:p>
            <a:fld id="{96E1A571-47C3-4207-827F-27944F2DF153}"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solidFill>
            <a:schemeClr val="bg1"/>
          </a:solidFill>
        </p:spPr>
        <p:txBody>
          <a:bodyPr/>
          <a:lstStyle/>
          <a:p>
            <a:pPr eaLnBrk="1" hangingPunct="1"/>
            <a:r>
              <a:rPr lang="en-US" smtClean="0"/>
              <a:t>7Ps &amp; 7Cs</a:t>
            </a:r>
          </a:p>
        </p:txBody>
      </p:sp>
      <p:graphicFrame>
        <p:nvGraphicFramePr>
          <p:cNvPr id="394415" name="Group 175"/>
          <p:cNvGraphicFramePr>
            <a:graphicFrameLocks noGrp="1"/>
          </p:cNvGraphicFramePr>
          <p:nvPr>
            <p:ph idx="1"/>
          </p:nvPr>
        </p:nvGraphicFramePr>
        <p:xfrm>
          <a:off x="457200" y="1600200"/>
          <a:ext cx="8229600" cy="4525966"/>
        </p:xfrm>
        <a:graphic>
          <a:graphicData uri="http://schemas.openxmlformats.org/drawingml/2006/table">
            <a:tbl>
              <a:tblPr/>
              <a:tblGrid>
                <a:gridCol w="3806825"/>
                <a:gridCol w="514350"/>
                <a:gridCol w="3908425"/>
              </a:tblGrid>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The 7 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endParaRPr lang="en-US" sz="2400" b="0" dirty="0" smtClean="0">
                        <a:solidFill>
                          <a:srgbClr val="000066"/>
                        </a:solidFill>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The 7 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 Organisation Facing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endParaRPr lang="en-US" sz="2400" b="0" smtClean="0">
                        <a:solidFill>
                          <a:srgbClr val="000066"/>
                        </a:solidFill>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 Customer Facing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1650">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Customer/ Consumer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Place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Convenience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Promotion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Communication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1650">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People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Caring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Co-ordinated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r h="503238">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smtClean="0">
                          <a:solidFill>
                            <a:srgbClr val="000066"/>
                          </a:solidFill>
                          <a:latin typeface="+mn-lt"/>
                          <a:ea typeface="+mn-ea"/>
                          <a:cs typeface="+mn-cs"/>
                        </a:rPr>
                        <a:t>Physical Evidence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c>
                  <a:txBody>
                    <a:bodyPr/>
                    <a:lstStyle/>
                    <a:p>
                      <a:pPr marL="342900" marR="0" lvl="0" indent="-342900" algn="l" defTabSz="914400" rtl="0" eaLnBrk="1" fontAlgn="base" latinLnBrk="0" hangingPunct="1">
                        <a:lnSpc>
                          <a:spcPct val="100000"/>
                        </a:lnSpc>
                        <a:spcBef>
                          <a:spcPct val="40000"/>
                        </a:spcBef>
                        <a:spcAft>
                          <a:spcPct val="0"/>
                        </a:spcAft>
                        <a:buClr>
                          <a:schemeClr val="folHlink"/>
                        </a:buClr>
                        <a:buSzPct val="120000"/>
                        <a:buFontTx/>
                        <a:buChar char="•"/>
                        <a:tabLst/>
                      </a:pPr>
                      <a:r>
                        <a:rPr lang="en-GB" sz="2400" b="0" dirty="0" smtClean="0">
                          <a:solidFill>
                            <a:srgbClr val="000066"/>
                          </a:solidFill>
                          <a:latin typeface="+mn-lt"/>
                          <a:ea typeface="+mn-ea"/>
                          <a:cs typeface="+mn-cs"/>
                        </a:rPr>
                        <a:t>Confirmation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w="12700" cap="flat" cmpd="sng" algn="ctr">
                      <a:solidFill>
                        <a:srgbClr val="FFFFFF"/>
                      </a:solidFill>
                      <a:prstDash val="solid"/>
                      <a:round/>
                      <a:headEnd type="none" w="med" len="med"/>
                      <a:tailEnd type="none" w="med" len="med"/>
                    </a:lnBlToTr>
                    <a:solidFill>
                      <a:schemeClr val="bg1"/>
                    </a:solidFill>
                  </a:tcPr>
                </a:tc>
              </a:tr>
            </a:tbl>
          </a:graphicData>
        </a:graphic>
      </p:graphicFrame>
      <p:sp>
        <p:nvSpPr>
          <p:cNvPr id="4" name="Slide Number Placeholder 3"/>
          <p:cNvSpPr>
            <a:spLocks noGrp="1"/>
          </p:cNvSpPr>
          <p:nvPr>
            <p:ph type="sldNum" sz="quarter" idx="12"/>
          </p:nvPr>
        </p:nvSpPr>
        <p:spPr/>
        <p:txBody>
          <a:bodyPr/>
          <a:lstStyle/>
          <a:p>
            <a:fld id="{96E1A571-47C3-4207-827F-27944F2DF153}"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solidFill>
            <a:schemeClr val="bg1"/>
          </a:solidFill>
        </p:spPr>
        <p:txBody>
          <a:bodyPr/>
          <a:lstStyle/>
          <a:p>
            <a:pPr eaLnBrk="1" hangingPunct="1"/>
            <a:r>
              <a:rPr lang="en-US" smtClean="0"/>
              <a:t>Fundamental Actions</a:t>
            </a:r>
          </a:p>
        </p:txBody>
      </p:sp>
      <p:sp>
        <p:nvSpPr>
          <p:cNvPr id="62467" name="Rectangle 3"/>
          <p:cNvSpPr>
            <a:spLocks noGrp="1" noChangeArrowheads="1"/>
          </p:cNvSpPr>
          <p:nvPr>
            <p:ph idx="1"/>
          </p:nvPr>
        </p:nvSpPr>
        <p:spPr/>
        <p:txBody>
          <a:bodyPr/>
          <a:lstStyle/>
          <a:p>
            <a:pPr>
              <a:lnSpc>
                <a:spcPct val="90000"/>
              </a:lnSpc>
            </a:pPr>
            <a:r>
              <a:rPr lang="en-US" sz="2000" b="0" smtClean="0"/>
              <a:t>The term 'marketing mix' however, does not imply that the 4P elements represent options. </a:t>
            </a:r>
          </a:p>
          <a:p>
            <a:pPr>
              <a:lnSpc>
                <a:spcPct val="90000"/>
              </a:lnSpc>
            </a:pPr>
            <a:r>
              <a:rPr lang="en-US" sz="2000" b="0" smtClean="0"/>
              <a:t>They are not trade-offs but are fundamental marketing issues that always need to be addressed. </a:t>
            </a:r>
          </a:p>
          <a:p>
            <a:pPr>
              <a:lnSpc>
                <a:spcPct val="90000"/>
              </a:lnSpc>
            </a:pPr>
            <a:r>
              <a:rPr lang="en-US" sz="2000" b="0" smtClean="0"/>
              <a:t>They are the fundamental actions that marketing requires whether determined explicitly or by default.</a:t>
            </a:r>
          </a:p>
        </p:txBody>
      </p:sp>
      <p:sp>
        <p:nvSpPr>
          <p:cNvPr id="4" name="Slide Number Placeholder 3"/>
          <p:cNvSpPr>
            <a:spLocks noGrp="1"/>
          </p:cNvSpPr>
          <p:nvPr>
            <p:ph type="sldNum" sz="quarter" idx="12"/>
          </p:nvPr>
        </p:nvSpPr>
        <p:spPr/>
        <p:txBody>
          <a:bodyPr/>
          <a:lstStyle/>
          <a:p>
            <a:fld id="{96E1A571-47C3-4207-827F-27944F2DF153}"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solidFill>
            <a:schemeClr val="bg1"/>
          </a:solidFill>
        </p:spPr>
        <p:txBody>
          <a:bodyPr/>
          <a:lstStyle/>
          <a:p>
            <a:pPr eaLnBrk="1" hangingPunct="1"/>
            <a:r>
              <a:rPr lang="en-US" smtClean="0"/>
              <a:t>Product</a:t>
            </a:r>
          </a:p>
        </p:txBody>
      </p:sp>
      <p:sp>
        <p:nvSpPr>
          <p:cNvPr id="66563" name="Rectangle 3"/>
          <p:cNvSpPr>
            <a:spLocks noGrp="1" noChangeArrowheads="1"/>
          </p:cNvSpPr>
          <p:nvPr>
            <p:ph idx="1"/>
          </p:nvPr>
        </p:nvSpPr>
        <p:spPr/>
        <p:txBody>
          <a:bodyPr/>
          <a:lstStyle/>
          <a:p>
            <a:pPr>
              <a:lnSpc>
                <a:spcPct val="90000"/>
              </a:lnSpc>
            </a:pPr>
            <a:r>
              <a:rPr lang="en-US" sz="2000" b="0" smtClean="0"/>
              <a:t>Variety</a:t>
            </a:r>
          </a:p>
          <a:p>
            <a:pPr>
              <a:lnSpc>
                <a:spcPct val="90000"/>
              </a:lnSpc>
            </a:pPr>
            <a:r>
              <a:rPr lang="en-US" sz="2000" b="0" smtClean="0"/>
              <a:t>Quality</a:t>
            </a:r>
          </a:p>
          <a:p>
            <a:pPr>
              <a:lnSpc>
                <a:spcPct val="90000"/>
              </a:lnSpc>
            </a:pPr>
            <a:r>
              <a:rPr lang="en-US" sz="2000" b="0" smtClean="0"/>
              <a:t>Design</a:t>
            </a:r>
          </a:p>
          <a:p>
            <a:pPr>
              <a:lnSpc>
                <a:spcPct val="90000"/>
              </a:lnSpc>
            </a:pPr>
            <a:r>
              <a:rPr lang="en-US" sz="2000" b="0" smtClean="0"/>
              <a:t>Features</a:t>
            </a:r>
          </a:p>
          <a:p>
            <a:pPr>
              <a:lnSpc>
                <a:spcPct val="90000"/>
              </a:lnSpc>
            </a:pPr>
            <a:r>
              <a:rPr lang="en-US" sz="2000" b="0" smtClean="0"/>
              <a:t>Brand Name</a:t>
            </a:r>
          </a:p>
          <a:p>
            <a:pPr>
              <a:lnSpc>
                <a:spcPct val="90000"/>
              </a:lnSpc>
            </a:pPr>
            <a:r>
              <a:rPr lang="en-US" sz="2000" b="0" smtClean="0"/>
              <a:t>Packaging</a:t>
            </a:r>
          </a:p>
          <a:p>
            <a:pPr>
              <a:lnSpc>
                <a:spcPct val="90000"/>
              </a:lnSpc>
            </a:pPr>
            <a:r>
              <a:rPr lang="en-US" sz="2000" b="0" smtClean="0"/>
              <a:t>Service</a:t>
            </a:r>
          </a:p>
        </p:txBody>
      </p:sp>
      <p:sp>
        <p:nvSpPr>
          <p:cNvPr id="4" name="Slide Number Placeholder 3"/>
          <p:cNvSpPr>
            <a:spLocks noGrp="1"/>
          </p:cNvSpPr>
          <p:nvPr>
            <p:ph type="sldNum" sz="quarter" idx="12"/>
          </p:nvPr>
        </p:nvSpPr>
        <p:spPr/>
        <p:txBody>
          <a:bodyPr/>
          <a:lstStyle/>
          <a:p>
            <a:fld id="{96E1A571-47C3-4207-827F-27944F2DF153}"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solidFill>
            <a:schemeClr val="bg1"/>
          </a:solidFill>
        </p:spPr>
        <p:txBody>
          <a:bodyPr/>
          <a:lstStyle/>
          <a:p>
            <a:pPr eaLnBrk="1" hangingPunct="1"/>
            <a:r>
              <a:rPr lang="en-US" smtClean="0"/>
              <a:t>Product Variety</a:t>
            </a:r>
          </a:p>
        </p:txBody>
      </p:sp>
      <p:sp>
        <p:nvSpPr>
          <p:cNvPr id="67587" name="Rectangle 3"/>
          <p:cNvSpPr>
            <a:spLocks noGrp="1" noChangeArrowheads="1"/>
          </p:cNvSpPr>
          <p:nvPr>
            <p:ph idx="1"/>
          </p:nvPr>
        </p:nvSpPr>
        <p:spPr/>
        <p:txBody>
          <a:bodyPr/>
          <a:lstStyle/>
          <a:p>
            <a:pPr>
              <a:lnSpc>
                <a:spcPct val="90000"/>
              </a:lnSpc>
            </a:pPr>
            <a:r>
              <a:rPr lang="en-US" sz="2000" b="0" smtClean="0"/>
              <a:t>Even today, manufacturers of products which are built to customer order, for example, cars, airplanes and medical equipment, offer such a large range of combinations of product features that millions of variants of a single product are possible. </a:t>
            </a:r>
          </a:p>
          <a:p>
            <a:pPr>
              <a:lnSpc>
                <a:spcPct val="90000"/>
              </a:lnSpc>
            </a:pPr>
            <a:r>
              <a:rPr lang="en-US" sz="2000" b="0" smtClean="0"/>
              <a:t>Commercially available software systems support the automation of many aspects of the engineering process; product databases enable the description of single products and engineering applications can use these product descriptions to carry out their tasks. </a:t>
            </a:r>
          </a:p>
        </p:txBody>
      </p:sp>
      <p:sp>
        <p:nvSpPr>
          <p:cNvPr id="4" name="Slide Number Placeholder 3"/>
          <p:cNvSpPr>
            <a:spLocks noGrp="1"/>
          </p:cNvSpPr>
          <p:nvPr>
            <p:ph type="sldNum" sz="quarter" idx="12"/>
          </p:nvPr>
        </p:nvSpPr>
        <p:spPr/>
        <p:txBody>
          <a:bodyPr/>
          <a:lstStyle/>
          <a:p>
            <a:fld id="{96E1A571-47C3-4207-827F-27944F2DF153}"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solidFill>
            <a:schemeClr val="bg1"/>
          </a:solidFill>
        </p:spPr>
        <p:txBody>
          <a:bodyPr/>
          <a:lstStyle/>
          <a:p>
            <a:pPr eaLnBrk="1" hangingPunct="1"/>
            <a:r>
              <a:rPr lang="en-US" smtClean="0"/>
              <a:t>Product Quality</a:t>
            </a:r>
          </a:p>
        </p:txBody>
      </p:sp>
      <p:sp>
        <p:nvSpPr>
          <p:cNvPr id="68611" name="Rectangle 3"/>
          <p:cNvSpPr>
            <a:spLocks noGrp="1" noChangeArrowheads="1"/>
          </p:cNvSpPr>
          <p:nvPr>
            <p:ph idx="1"/>
          </p:nvPr>
        </p:nvSpPr>
        <p:spPr/>
        <p:txBody>
          <a:bodyPr/>
          <a:lstStyle/>
          <a:p>
            <a:pPr>
              <a:lnSpc>
                <a:spcPct val="90000"/>
              </a:lnSpc>
            </a:pPr>
            <a:r>
              <a:rPr lang="en-US" sz="2000" b="0" smtClean="0"/>
              <a:t>A product or process that is reliable, and that performs its intended function is said to be a quality product. </a:t>
            </a:r>
          </a:p>
          <a:p>
            <a:pPr>
              <a:lnSpc>
                <a:spcPct val="90000"/>
              </a:lnSpc>
            </a:pPr>
            <a:r>
              <a:rPr lang="en-US" sz="2000" b="0" smtClean="0"/>
              <a:t>Quality in business, has an interpretation as the non-inferiority or superiority of something. </a:t>
            </a:r>
          </a:p>
          <a:p>
            <a:pPr>
              <a:lnSpc>
                <a:spcPct val="90000"/>
              </a:lnSpc>
            </a:pPr>
            <a:r>
              <a:rPr lang="en-US" sz="2000" b="0" smtClean="0"/>
              <a:t>Quality is a perceptual, conditional and somewhat subjective attribute and may be understood differently by different people. </a:t>
            </a:r>
          </a:p>
          <a:p>
            <a:pPr>
              <a:lnSpc>
                <a:spcPct val="90000"/>
              </a:lnSpc>
            </a:pPr>
            <a:r>
              <a:rPr lang="en-US" sz="2000" b="0" smtClean="0"/>
              <a:t>Consumers may focus on the specification quality of a product/service, or how it compares to competitors in the marketplace. </a:t>
            </a:r>
          </a:p>
        </p:txBody>
      </p:sp>
      <p:sp>
        <p:nvSpPr>
          <p:cNvPr id="4" name="Slide Number Placeholder 3"/>
          <p:cNvSpPr>
            <a:spLocks noGrp="1"/>
          </p:cNvSpPr>
          <p:nvPr>
            <p:ph type="sldNum" sz="quarter" idx="12"/>
          </p:nvPr>
        </p:nvSpPr>
        <p:spPr/>
        <p:txBody>
          <a:bodyPr/>
          <a:lstStyle/>
          <a:p>
            <a:fld id="{96E1A571-47C3-4207-827F-27944F2DF153}"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solidFill>
            <a:schemeClr val="bg1"/>
          </a:solidFill>
        </p:spPr>
        <p:txBody>
          <a:bodyPr/>
          <a:lstStyle/>
          <a:p>
            <a:pPr eaLnBrk="1" hangingPunct="1"/>
            <a:r>
              <a:rPr lang="en-US" smtClean="0"/>
              <a:t>Product design</a:t>
            </a:r>
          </a:p>
        </p:txBody>
      </p:sp>
      <p:sp>
        <p:nvSpPr>
          <p:cNvPr id="69635" name="Rectangle 3"/>
          <p:cNvSpPr>
            <a:spLocks noGrp="1" noChangeArrowheads="1"/>
          </p:cNvSpPr>
          <p:nvPr>
            <p:ph idx="1"/>
          </p:nvPr>
        </p:nvSpPr>
        <p:spPr/>
        <p:txBody>
          <a:bodyPr/>
          <a:lstStyle/>
          <a:p>
            <a:pPr>
              <a:lnSpc>
                <a:spcPct val="90000"/>
              </a:lnSpc>
            </a:pPr>
            <a:r>
              <a:rPr lang="en-US" sz="2000" b="0" smtClean="0"/>
              <a:t>Product design can be defined as the idea generation, concept development, testing and manufacturing or implementation of a physical object or service </a:t>
            </a:r>
          </a:p>
        </p:txBody>
      </p:sp>
      <p:sp>
        <p:nvSpPr>
          <p:cNvPr id="4" name="Slide Number Placeholder 3"/>
          <p:cNvSpPr>
            <a:spLocks noGrp="1"/>
          </p:cNvSpPr>
          <p:nvPr>
            <p:ph type="sldNum" sz="quarter" idx="12"/>
          </p:nvPr>
        </p:nvSpPr>
        <p:spPr/>
        <p:txBody>
          <a:bodyPr/>
          <a:lstStyle/>
          <a:p>
            <a:fld id="{96E1A571-47C3-4207-827F-27944F2DF153}"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304800"/>
            <a:ext cx="8229600" cy="685800"/>
          </a:xfrm>
        </p:spPr>
        <p:txBody>
          <a:bodyPr>
            <a:normAutofit fontScale="90000"/>
          </a:bodyPr>
          <a:lstStyle/>
          <a:p>
            <a:r>
              <a:rPr lang="en-US" sz="4000" smtClean="0"/>
              <a:t>For an exchange to occur…..</a:t>
            </a:r>
          </a:p>
        </p:txBody>
      </p:sp>
      <p:sp>
        <p:nvSpPr>
          <p:cNvPr id="595971" name="Rectangle 3"/>
          <p:cNvSpPr>
            <a:spLocks noGrp="1" noChangeArrowheads="1"/>
          </p:cNvSpPr>
          <p:nvPr>
            <p:ph idx="1"/>
          </p:nvPr>
        </p:nvSpPr>
        <p:spPr>
          <a:xfrm>
            <a:off x="381000" y="1447800"/>
            <a:ext cx="8229600" cy="3886200"/>
          </a:xfrm>
        </p:spPr>
        <p:txBody>
          <a:bodyPr/>
          <a:lstStyle/>
          <a:p>
            <a:r>
              <a:rPr lang="en-US" sz="2200" b="0" smtClean="0"/>
              <a:t>There are at least two parties.</a:t>
            </a:r>
          </a:p>
          <a:p>
            <a:r>
              <a:rPr lang="en-US" sz="2200" b="0" smtClean="0"/>
              <a:t>Each party has something that might be of value to the other party.</a:t>
            </a:r>
          </a:p>
          <a:p>
            <a:r>
              <a:rPr lang="en-US" sz="2200" b="0" smtClean="0"/>
              <a:t>Each party is capable of communication and delivery.</a:t>
            </a:r>
          </a:p>
          <a:p>
            <a:r>
              <a:rPr lang="en-US" sz="2200" b="0" smtClean="0"/>
              <a:t>Each party is free to reject the exchange offer.</a:t>
            </a:r>
          </a:p>
          <a:p>
            <a:r>
              <a:rPr lang="en-US" sz="2200" b="0" smtClean="0"/>
              <a:t>Each party believes it is appropriate or desirable to deal with the other party.</a:t>
            </a:r>
          </a:p>
        </p:txBody>
      </p:sp>
      <p:sp>
        <p:nvSpPr>
          <p:cNvPr id="10242" name="Slide Number Placeholder 4"/>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1-</a:t>
            </a:r>
            <a:fld id="{2119611D-BD08-4787-AD11-B86F11541EA2}" type="slidenum">
              <a:rPr lang="en-US" sz="1000" b="0" smtClean="0">
                <a:solidFill>
                  <a:schemeClr val="tx1"/>
                </a:solidFill>
                <a:latin typeface="Verdana" pitchFamily="34" charset="0"/>
              </a:rPr>
              <a:pPr algn="l"/>
              <a:t>6</a:t>
            </a:fld>
            <a:endParaRPr lang="en-US" sz="1000" b="0" smtClean="0">
              <a:solidFill>
                <a:schemeClr val="tx1"/>
              </a:solidFill>
              <a:latin typeface="Verdana" pitchFamily="34" charset="0"/>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blinds(horizontal)">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5971">
                                            <p:txEl>
                                              <p:pRg st="1" end="1"/>
                                            </p:txEl>
                                          </p:spTgt>
                                        </p:tgtEl>
                                        <p:attrNameLst>
                                          <p:attrName>style.visibility</p:attrName>
                                        </p:attrNameLst>
                                      </p:cBhvr>
                                      <p:to>
                                        <p:strVal val="visible"/>
                                      </p:to>
                                    </p:set>
                                    <p:animEffect transition="in" filter="blinds(horizontal)">
                                      <p:cBhvr>
                                        <p:cTn id="12" dur="500"/>
                                        <p:tgtEl>
                                          <p:spTgt spid="595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5971">
                                            <p:txEl>
                                              <p:pRg st="2" end="2"/>
                                            </p:txEl>
                                          </p:spTgt>
                                        </p:tgtEl>
                                        <p:attrNameLst>
                                          <p:attrName>style.visibility</p:attrName>
                                        </p:attrNameLst>
                                      </p:cBhvr>
                                      <p:to>
                                        <p:strVal val="visible"/>
                                      </p:to>
                                    </p:set>
                                    <p:animEffect transition="in" filter="blinds(horizontal)">
                                      <p:cBhvr>
                                        <p:cTn id="17" dur="500"/>
                                        <p:tgtEl>
                                          <p:spTgt spid="595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5971">
                                            <p:txEl>
                                              <p:pRg st="3" end="3"/>
                                            </p:txEl>
                                          </p:spTgt>
                                        </p:tgtEl>
                                        <p:attrNameLst>
                                          <p:attrName>style.visibility</p:attrName>
                                        </p:attrNameLst>
                                      </p:cBhvr>
                                      <p:to>
                                        <p:strVal val="visible"/>
                                      </p:to>
                                    </p:set>
                                    <p:animEffect transition="in" filter="blinds(horizontal)">
                                      <p:cBhvr>
                                        <p:cTn id="22" dur="500"/>
                                        <p:tgtEl>
                                          <p:spTgt spid="595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5971">
                                            <p:txEl>
                                              <p:pRg st="4" end="4"/>
                                            </p:txEl>
                                          </p:spTgt>
                                        </p:tgtEl>
                                        <p:attrNameLst>
                                          <p:attrName>style.visibility</p:attrName>
                                        </p:attrNameLst>
                                      </p:cBhvr>
                                      <p:to>
                                        <p:strVal val="visible"/>
                                      </p:to>
                                    </p:set>
                                    <p:animEffect transition="in" filter="blinds(horizontal)">
                                      <p:cBhvr>
                                        <p:cTn id="27" dur="500"/>
                                        <p:tgtEl>
                                          <p:spTgt spid="595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solidFill>
            <a:schemeClr val="bg1"/>
          </a:solidFill>
        </p:spPr>
        <p:txBody>
          <a:bodyPr/>
          <a:lstStyle/>
          <a:p>
            <a:pPr eaLnBrk="1" hangingPunct="1"/>
            <a:r>
              <a:rPr lang="en-US" smtClean="0"/>
              <a:t>Brand Name</a:t>
            </a:r>
          </a:p>
        </p:txBody>
      </p:sp>
      <p:sp>
        <p:nvSpPr>
          <p:cNvPr id="70659" name="Rectangle 3"/>
          <p:cNvSpPr>
            <a:spLocks noGrp="1" noChangeArrowheads="1"/>
          </p:cNvSpPr>
          <p:nvPr>
            <p:ph idx="1"/>
          </p:nvPr>
        </p:nvSpPr>
        <p:spPr/>
        <p:txBody>
          <a:bodyPr/>
          <a:lstStyle/>
          <a:p>
            <a:pPr>
              <a:lnSpc>
                <a:spcPct val="90000"/>
              </a:lnSpc>
            </a:pPr>
            <a:r>
              <a:rPr lang="en-US" sz="2000" b="0" smtClean="0"/>
              <a:t>The brand name is often used interchangeably within "brand", although it is more correctly used to specifically denote written or spoken linguistic elements of any product. </a:t>
            </a:r>
          </a:p>
          <a:p>
            <a:pPr>
              <a:lnSpc>
                <a:spcPct val="90000"/>
              </a:lnSpc>
            </a:pPr>
            <a:r>
              <a:rPr lang="en-US" sz="2000" b="0" smtClean="0"/>
              <a:t>In this context a "brand name" constitutes a type of trademark, if the brand name exclusively identifies the brand owner as the commercial source of products or services </a:t>
            </a:r>
          </a:p>
        </p:txBody>
      </p:sp>
      <p:sp>
        <p:nvSpPr>
          <p:cNvPr id="4" name="Slide Number Placeholder 3"/>
          <p:cNvSpPr>
            <a:spLocks noGrp="1"/>
          </p:cNvSpPr>
          <p:nvPr>
            <p:ph type="sldNum" sz="quarter" idx="12"/>
          </p:nvPr>
        </p:nvSpPr>
        <p:spPr/>
        <p:txBody>
          <a:bodyPr/>
          <a:lstStyle/>
          <a:p>
            <a:fld id="{96E1A571-47C3-4207-827F-27944F2DF153}"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chemeClr val="bg1"/>
          </a:solidFill>
        </p:spPr>
        <p:txBody>
          <a:bodyPr/>
          <a:lstStyle/>
          <a:p>
            <a:pPr eaLnBrk="1" hangingPunct="1"/>
            <a:r>
              <a:rPr lang="en-US" smtClean="0"/>
              <a:t>Product</a:t>
            </a:r>
          </a:p>
        </p:txBody>
      </p:sp>
      <p:sp>
        <p:nvSpPr>
          <p:cNvPr id="71683" name="Rectangle 3"/>
          <p:cNvSpPr>
            <a:spLocks noGrp="1" noChangeArrowheads="1"/>
          </p:cNvSpPr>
          <p:nvPr>
            <p:ph idx="1"/>
          </p:nvPr>
        </p:nvSpPr>
        <p:spPr/>
        <p:txBody>
          <a:bodyPr/>
          <a:lstStyle/>
          <a:p>
            <a:pPr>
              <a:lnSpc>
                <a:spcPct val="90000"/>
              </a:lnSpc>
            </a:pPr>
            <a:r>
              <a:rPr lang="en-US" sz="2000" b="0" smtClean="0"/>
              <a:t>Instruments that aim at satisfaction of the prospective exchange party’s needs</a:t>
            </a:r>
          </a:p>
          <a:p>
            <a:pPr>
              <a:lnSpc>
                <a:spcPct val="90000"/>
              </a:lnSpc>
            </a:pPr>
            <a:r>
              <a:rPr lang="en-US" sz="2000" b="0" smtClean="0"/>
              <a:t>Examples: Product characteristics, options, assortments, packaging, guarantees, quality, features, style, brand name, size &amp; packaging, services, warranties/guarantees, returns &amp; replacements</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solidFill>
            <a:schemeClr val="bg1"/>
          </a:solidFill>
        </p:spPr>
        <p:txBody>
          <a:bodyPr/>
          <a:lstStyle/>
          <a:p>
            <a:pPr eaLnBrk="1" hangingPunct="1"/>
            <a:r>
              <a:rPr lang="en-US" smtClean="0"/>
              <a:t>Place</a:t>
            </a:r>
          </a:p>
        </p:txBody>
      </p:sp>
      <p:sp>
        <p:nvSpPr>
          <p:cNvPr id="72707" name="Rectangle 3"/>
          <p:cNvSpPr>
            <a:spLocks noGrp="1" noChangeArrowheads="1"/>
          </p:cNvSpPr>
          <p:nvPr>
            <p:ph idx="1"/>
          </p:nvPr>
        </p:nvSpPr>
        <p:spPr/>
        <p:txBody>
          <a:bodyPr/>
          <a:lstStyle/>
          <a:p>
            <a:pPr>
              <a:lnSpc>
                <a:spcPct val="90000"/>
              </a:lnSpc>
            </a:pPr>
            <a:r>
              <a:rPr lang="en-US" sz="2000" b="0" smtClean="0"/>
              <a:t>Place represents the location where a product can be purchased. </a:t>
            </a:r>
          </a:p>
          <a:p>
            <a:pPr>
              <a:lnSpc>
                <a:spcPct val="90000"/>
              </a:lnSpc>
            </a:pPr>
            <a:r>
              <a:rPr lang="en-US" sz="2000" b="0" smtClean="0"/>
              <a:t>It is often referred to as the distribution channel. It can include any physical store as well as virtual stores on the Internet. </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solidFill>
            <a:schemeClr val="bg1"/>
          </a:solidFill>
        </p:spPr>
        <p:txBody>
          <a:bodyPr/>
          <a:lstStyle/>
          <a:p>
            <a:pPr eaLnBrk="1" hangingPunct="1"/>
            <a:r>
              <a:rPr lang="en-US" smtClean="0"/>
              <a:t>Place</a:t>
            </a:r>
          </a:p>
        </p:txBody>
      </p:sp>
      <p:sp>
        <p:nvSpPr>
          <p:cNvPr id="73731" name="Rectangle 3"/>
          <p:cNvSpPr>
            <a:spLocks noGrp="1" noChangeArrowheads="1"/>
          </p:cNvSpPr>
          <p:nvPr>
            <p:ph idx="1"/>
          </p:nvPr>
        </p:nvSpPr>
        <p:spPr/>
        <p:txBody>
          <a:bodyPr/>
          <a:lstStyle/>
          <a:p>
            <a:pPr>
              <a:lnSpc>
                <a:spcPct val="90000"/>
              </a:lnSpc>
            </a:pPr>
            <a:r>
              <a:rPr lang="en-US" sz="2000" b="0" smtClean="0"/>
              <a:t>Physical distribution are activities involved in transporting products from the producer to the consumer:</a:t>
            </a:r>
          </a:p>
          <a:p>
            <a:pPr>
              <a:lnSpc>
                <a:spcPct val="90000"/>
              </a:lnSpc>
            </a:pPr>
            <a:r>
              <a:rPr lang="en-US" sz="2000" b="0" smtClean="0"/>
              <a:t>Mode of transport</a:t>
            </a:r>
          </a:p>
          <a:p>
            <a:pPr>
              <a:lnSpc>
                <a:spcPct val="90000"/>
              </a:lnSpc>
            </a:pPr>
            <a:r>
              <a:rPr lang="en-US" sz="2000" b="0" smtClean="0"/>
              <a:t>Warehousing &amp; Storage</a:t>
            </a:r>
          </a:p>
          <a:p>
            <a:pPr>
              <a:lnSpc>
                <a:spcPct val="90000"/>
              </a:lnSpc>
            </a:pPr>
            <a:r>
              <a:rPr lang="en-US" sz="2000" b="0" smtClean="0"/>
              <a:t>Order processing</a:t>
            </a:r>
          </a:p>
          <a:p>
            <a:pPr>
              <a:lnSpc>
                <a:spcPct val="90000"/>
              </a:lnSpc>
            </a:pPr>
            <a:r>
              <a:rPr lang="en-US" sz="2000" b="0" smtClean="0"/>
              <a:t>Inventory control</a:t>
            </a:r>
          </a:p>
        </p:txBody>
      </p:sp>
      <p:sp>
        <p:nvSpPr>
          <p:cNvPr id="4" name="Slide Number Placeholder 3"/>
          <p:cNvSpPr>
            <a:spLocks noGrp="1"/>
          </p:cNvSpPr>
          <p:nvPr>
            <p:ph type="sldNum" sz="quarter" idx="12"/>
          </p:nvPr>
        </p:nvSpPr>
        <p:spPr/>
        <p:txBody>
          <a:bodyPr/>
          <a:lstStyle/>
          <a:p>
            <a:fld id="{96E1A571-47C3-4207-827F-27944F2DF153}"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solidFill>
            <a:schemeClr val="bg1"/>
          </a:solidFill>
        </p:spPr>
        <p:txBody>
          <a:bodyPr/>
          <a:lstStyle/>
          <a:p>
            <a:pPr eaLnBrk="1" hangingPunct="1"/>
            <a:r>
              <a:rPr lang="en-US" smtClean="0"/>
              <a:t>Place</a:t>
            </a:r>
          </a:p>
        </p:txBody>
      </p:sp>
      <p:sp>
        <p:nvSpPr>
          <p:cNvPr id="74755" name="Rectangle 3"/>
          <p:cNvSpPr>
            <a:spLocks noGrp="1" noChangeArrowheads="1"/>
          </p:cNvSpPr>
          <p:nvPr>
            <p:ph idx="1"/>
          </p:nvPr>
        </p:nvSpPr>
        <p:spPr/>
        <p:txBody>
          <a:bodyPr/>
          <a:lstStyle/>
          <a:p>
            <a:pPr>
              <a:lnSpc>
                <a:spcPct val="90000"/>
              </a:lnSpc>
            </a:pPr>
            <a:r>
              <a:rPr lang="en-US" sz="2000" b="0" smtClean="0"/>
              <a:t>Channels of distribution are the routes through which the ownership of goods flow on its way from the producer  to the customer</a:t>
            </a:r>
          </a:p>
          <a:p>
            <a:pPr>
              <a:lnSpc>
                <a:spcPct val="90000"/>
              </a:lnSpc>
            </a:pPr>
            <a:r>
              <a:rPr lang="en-US" sz="2000" b="0" smtClean="0"/>
              <a:t>Distributor</a:t>
            </a:r>
          </a:p>
          <a:p>
            <a:pPr>
              <a:lnSpc>
                <a:spcPct val="90000"/>
              </a:lnSpc>
            </a:pPr>
            <a:r>
              <a:rPr lang="en-US" sz="2000" b="0" smtClean="0"/>
              <a:t>Wholesalers</a:t>
            </a:r>
          </a:p>
          <a:p>
            <a:pPr>
              <a:lnSpc>
                <a:spcPct val="90000"/>
              </a:lnSpc>
            </a:pPr>
            <a:r>
              <a:rPr lang="en-US" sz="2000" b="0" smtClean="0"/>
              <a:t>Retailers</a:t>
            </a:r>
          </a:p>
        </p:txBody>
      </p:sp>
      <p:sp>
        <p:nvSpPr>
          <p:cNvPr id="4" name="Slide Number Placeholder 3"/>
          <p:cNvSpPr>
            <a:spLocks noGrp="1"/>
          </p:cNvSpPr>
          <p:nvPr>
            <p:ph type="sldNum" sz="quarter" idx="12"/>
          </p:nvPr>
        </p:nvSpPr>
        <p:spPr/>
        <p:txBody>
          <a:bodyPr/>
          <a:lstStyle/>
          <a:p>
            <a:fld id="{96E1A571-47C3-4207-827F-27944F2DF153}"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solidFill>
            <a:schemeClr val="bg1"/>
          </a:solidFill>
        </p:spPr>
        <p:txBody>
          <a:bodyPr/>
          <a:lstStyle/>
          <a:p>
            <a:pPr eaLnBrk="1" hangingPunct="1"/>
            <a:r>
              <a:rPr lang="en-US" smtClean="0"/>
              <a:t>Place</a:t>
            </a:r>
          </a:p>
        </p:txBody>
      </p:sp>
      <p:sp>
        <p:nvSpPr>
          <p:cNvPr id="75779" name="Rectangle 3"/>
          <p:cNvSpPr>
            <a:spLocks noGrp="1" noChangeArrowheads="1"/>
          </p:cNvSpPr>
          <p:nvPr>
            <p:ph idx="1"/>
          </p:nvPr>
        </p:nvSpPr>
        <p:spPr/>
        <p:txBody>
          <a:bodyPr/>
          <a:lstStyle/>
          <a:p>
            <a:pPr>
              <a:lnSpc>
                <a:spcPct val="90000"/>
              </a:lnSpc>
            </a:pPr>
            <a:r>
              <a:rPr lang="en-US" sz="2000" b="0" smtClean="0"/>
              <a:t>Instruments that determine the intensity &amp; manner in which goods or services will be made available</a:t>
            </a:r>
          </a:p>
          <a:p>
            <a:pPr>
              <a:lnSpc>
                <a:spcPct val="90000"/>
              </a:lnSpc>
            </a:pPr>
            <a:r>
              <a:rPr lang="en-US" sz="2000" b="0" smtClean="0"/>
              <a:t>Types of channels, density of distribution, trade-relation mix, merchandising advise</a:t>
            </a:r>
          </a:p>
        </p:txBody>
      </p:sp>
      <p:sp>
        <p:nvSpPr>
          <p:cNvPr id="4" name="Slide Number Placeholder 3"/>
          <p:cNvSpPr>
            <a:spLocks noGrp="1"/>
          </p:cNvSpPr>
          <p:nvPr>
            <p:ph type="sldNum" sz="quarter" idx="12"/>
          </p:nvPr>
        </p:nvSpPr>
        <p:spPr/>
        <p:txBody>
          <a:bodyPr/>
          <a:lstStyle/>
          <a:p>
            <a:fld id="{96E1A571-47C3-4207-827F-27944F2DF153}"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solidFill>
            <a:schemeClr val="bg1"/>
          </a:solidFill>
        </p:spPr>
        <p:txBody>
          <a:bodyPr/>
          <a:lstStyle/>
          <a:p>
            <a:pPr eaLnBrk="1" hangingPunct="1"/>
            <a:r>
              <a:rPr lang="en-US" smtClean="0"/>
              <a:t>Place</a:t>
            </a:r>
          </a:p>
        </p:txBody>
      </p:sp>
      <p:sp>
        <p:nvSpPr>
          <p:cNvPr id="76803" name="Rectangle 3"/>
          <p:cNvSpPr>
            <a:spLocks noGrp="1" noChangeArrowheads="1"/>
          </p:cNvSpPr>
          <p:nvPr>
            <p:ph idx="1"/>
          </p:nvPr>
        </p:nvSpPr>
        <p:spPr/>
        <p:txBody>
          <a:bodyPr/>
          <a:lstStyle/>
          <a:p>
            <a:pPr>
              <a:lnSpc>
                <a:spcPct val="90000"/>
              </a:lnSpc>
            </a:pPr>
            <a:r>
              <a:rPr lang="en-US" sz="2000" b="0" smtClean="0"/>
              <a:t>Channels</a:t>
            </a:r>
          </a:p>
          <a:p>
            <a:pPr>
              <a:lnSpc>
                <a:spcPct val="90000"/>
              </a:lnSpc>
            </a:pPr>
            <a:r>
              <a:rPr lang="en-US" sz="2000" b="0" smtClean="0"/>
              <a:t>Coverage</a:t>
            </a:r>
          </a:p>
          <a:p>
            <a:pPr>
              <a:lnSpc>
                <a:spcPct val="90000"/>
              </a:lnSpc>
            </a:pPr>
            <a:r>
              <a:rPr lang="en-US" sz="2000" b="0" smtClean="0"/>
              <a:t>Locations</a:t>
            </a:r>
          </a:p>
          <a:p>
            <a:pPr>
              <a:lnSpc>
                <a:spcPct val="90000"/>
              </a:lnSpc>
            </a:pPr>
            <a:r>
              <a:rPr lang="en-US" sz="2000" b="0" smtClean="0"/>
              <a:t>Inventory</a:t>
            </a:r>
          </a:p>
          <a:p>
            <a:pPr>
              <a:lnSpc>
                <a:spcPct val="90000"/>
              </a:lnSpc>
            </a:pPr>
            <a:r>
              <a:rPr lang="en-US" sz="2000" b="0" smtClean="0"/>
              <a:t>Transportation</a:t>
            </a:r>
          </a:p>
          <a:p>
            <a:pPr>
              <a:lnSpc>
                <a:spcPct val="90000"/>
              </a:lnSpc>
            </a:pPr>
            <a:r>
              <a:rPr lang="en-US" sz="2000" b="0" smtClean="0"/>
              <a:t>Logistics</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solidFill>
            <a:schemeClr val="bg1"/>
          </a:solidFill>
        </p:spPr>
        <p:txBody>
          <a:bodyPr/>
          <a:lstStyle/>
          <a:p>
            <a:pPr eaLnBrk="1" hangingPunct="1"/>
            <a:r>
              <a:rPr lang="en-US" smtClean="0"/>
              <a:t>Price</a:t>
            </a:r>
          </a:p>
        </p:txBody>
      </p:sp>
      <p:sp>
        <p:nvSpPr>
          <p:cNvPr id="77827" name="Rectangle 3"/>
          <p:cNvSpPr>
            <a:spLocks noGrp="1" noChangeArrowheads="1"/>
          </p:cNvSpPr>
          <p:nvPr>
            <p:ph idx="1"/>
          </p:nvPr>
        </p:nvSpPr>
        <p:spPr/>
        <p:txBody>
          <a:bodyPr/>
          <a:lstStyle/>
          <a:p>
            <a:pPr>
              <a:lnSpc>
                <a:spcPct val="90000"/>
              </a:lnSpc>
            </a:pPr>
            <a:r>
              <a:rPr lang="en-US" sz="2000" b="0" smtClean="0"/>
              <a:t>The price is the amount a customer pays for the product. </a:t>
            </a:r>
          </a:p>
          <a:p>
            <a:pPr>
              <a:lnSpc>
                <a:spcPct val="90000"/>
              </a:lnSpc>
            </a:pPr>
            <a:r>
              <a:rPr lang="en-US" sz="2000" b="0" smtClean="0"/>
              <a:t>It is determined by a number of factors including market share, competition, material costs, product identity and the customer's perceived value of the product.</a:t>
            </a:r>
          </a:p>
          <a:p>
            <a:pPr>
              <a:lnSpc>
                <a:spcPct val="90000"/>
              </a:lnSpc>
            </a:pPr>
            <a:r>
              <a:rPr lang="en-US" sz="2000" b="0" smtClean="0"/>
              <a:t> The business may increase or decrease the price of product if other stores have the same product. </a:t>
            </a:r>
          </a:p>
        </p:txBody>
      </p:sp>
      <p:sp>
        <p:nvSpPr>
          <p:cNvPr id="4" name="Slide Number Placeholder 3"/>
          <p:cNvSpPr>
            <a:spLocks noGrp="1"/>
          </p:cNvSpPr>
          <p:nvPr>
            <p:ph type="sldNum" sz="quarter" idx="12"/>
          </p:nvPr>
        </p:nvSpPr>
        <p:spPr/>
        <p:txBody>
          <a:bodyPr/>
          <a:lstStyle/>
          <a:p>
            <a:fld id="{96E1A571-47C3-4207-827F-27944F2DF153}"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solidFill>
            <a:schemeClr val="bg1"/>
          </a:solidFill>
        </p:spPr>
        <p:txBody>
          <a:bodyPr/>
          <a:lstStyle/>
          <a:p>
            <a:pPr eaLnBrk="1" hangingPunct="1"/>
            <a:r>
              <a:rPr lang="en-US" smtClean="0"/>
              <a:t>Price</a:t>
            </a:r>
          </a:p>
        </p:txBody>
      </p:sp>
      <p:sp>
        <p:nvSpPr>
          <p:cNvPr id="78851" name="Rectangle 3"/>
          <p:cNvSpPr>
            <a:spLocks noGrp="1" noChangeArrowheads="1"/>
          </p:cNvSpPr>
          <p:nvPr>
            <p:ph idx="1"/>
          </p:nvPr>
        </p:nvSpPr>
        <p:spPr/>
        <p:txBody>
          <a:bodyPr/>
          <a:lstStyle/>
          <a:p>
            <a:pPr>
              <a:lnSpc>
                <a:spcPct val="90000"/>
              </a:lnSpc>
            </a:pPr>
            <a:r>
              <a:rPr lang="en-US" sz="2000" b="0" smtClean="0"/>
              <a:t>List Price</a:t>
            </a:r>
          </a:p>
          <a:p>
            <a:pPr>
              <a:lnSpc>
                <a:spcPct val="90000"/>
              </a:lnSpc>
            </a:pPr>
            <a:r>
              <a:rPr lang="en-US" sz="2000" b="0" smtClean="0"/>
              <a:t>Discounts</a:t>
            </a:r>
          </a:p>
          <a:p>
            <a:pPr>
              <a:lnSpc>
                <a:spcPct val="90000"/>
              </a:lnSpc>
            </a:pPr>
            <a:r>
              <a:rPr lang="en-US" sz="2000" b="0" smtClean="0"/>
              <a:t>Allowances</a:t>
            </a:r>
          </a:p>
          <a:p>
            <a:pPr>
              <a:lnSpc>
                <a:spcPct val="90000"/>
              </a:lnSpc>
            </a:pPr>
            <a:r>
              <a:rPr lang="en-US" sz="2000" b="0" smtClean="0"/>
              <a:t>Payment Period</a:t>
            </a:r>
          </a:p>
          <a:p>
            <a:pPr>
              <a:lnSpc>
                <a:spcPct val="90000"/>
              </a:lnSpc>
            </a:pPr>
            <a:r>
              <a:rPr lang="en-US" sz="2000" b="0" smtClean="0"/>
              <a:t>Credit Terms</a:t>
            </a:r>
          </a:p>
        </p:txBody>
      </p:sp>
      <p:sp>
        <p:nvSpPr>
          <p:cNvPr id="4" name="Slide Number Placeholder 3"/>
          <p:cNvSpPr>
            <a:spLocks noGrp="1"/>
          </p:cNvSpPr>
          <p:nvPr>
            <p:ph type="sldNum" sz="quarter" idx="12"/>
          </p:nvPr>
        </p:nvSpPr>
        <p:spPr/>
        <p:txBody>
          <a:bodyPr/>
          <a:lstStyle/>
          <a:p>
            <a:fld id="{96E1A571-47C3-4207-827F-27944F2DF153}"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solidFill>
            <a:schemeClr val="bg1"/>
          </a:solidFill>
        </p:spPr>
        <p:txBody>
          <a:bodyPr/>
          <a:lstStyle/>
          <a:p>
            <a:pPr eaLnBrk="1" hangingPunct="1"/>
            <a:r>
              <a:rPr lang="en-US" smtClean="0"/>
              <a:t>List Price</a:t>
            </a:r>
          </a:p>
        </p:txBody>
      </p:sp>
      <p:sp>
        <p:nvSpPr>
          <p:cNvPr id="79875" name="Rectangle 3"/>
          <p:cNvSpPr>
            <a:spLocks noGrp="1" noChangeArrowheads="1"/>
          </p:cNvSpPr>
          <p:nvPr>
            <p:ph idx="1"/>
          </p:nvPr>
        </p:nvSpPr>
        <p:spPr/>
        <p:txBody>
          <a:bodyPr/>
          <a:lstStyle/>
          <a:p>
            <a:pPr>
              <a:lnSpc>
                <a:spcPct val="90000"/>
              </a:lnSpc>
            </a:pPr>
            <a:r>
              <a:rPr lang="en-US" sz="2000" b="0" smtClean="0"/>
              <a:t>In retail, price regularly quoted to customers before applying discounts. List prices are usually the prices printed on dealer lists, invoices, price tags, catalogs, or dealer purchase orders. </a:t>
            </a:r>
          </a:p>
        </p:txBody>
      </p:sp>
      <p:sp>
        <p:nvSpPr>
          <p:cNvPr id="4" name="Slide Number Placeholder 3"/>
          <p:cNvSpPr>
            <a:spLocks noGrp="1"/>
          </p:cNvSpPr>
          <p:nvPr>
            <p:ph type="sldNum" sz="quarter" idx="12"/>
          </p:nvPr>
        </p:nvSpPr>
        <p:spPr/>
        <p:txBody>
          <a:bodyPr/>
          <a:lstStyle/>
          <a:p>
            <a:fld id="{96E1A571-47C3-4207-827F-27944F2DF153}"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077200" cy="865187"/>
          </a:xfrm>
        </p:spPr>
        <p:txBody>
          <a:bodyPr/>
          <a:lstStyle/>
          <a:p>
            <a:pPr eaLnBrk="1" hangingPunct="1"/>
            <a:r>
              <a:rPr lang="en-US" smtClean="0"/>
              <a:t>What is Marketed?</a:t>
            </a:r>
          </a:p>
        </p:txBody>
      </p:sp>
      <p:sp>
        <p:nvSpPr>
          <p:cNvPr id="11267" name="Rectangle 13"/>
          <p:cNvSpPr>
            <a:spLocks noGrp="1" noChangeArrowheads="1"/>
          </p:cNvSpPr>
          <p:nvPr>
            <p:ph sz="half" idx="1"/>
          </p:nvPr>
        </p:nvSpPr>
        <p:spPr>
          <a:xfrm>
            <a:off x="228600" y="1600200"/>
            <a:ext cx="4419600" cy="4572000"/>
          </a:xfrm>
        </p:spPr>
        <p:txBody>
          <a:bodyPr/>
          <a:lstStyle/>
          <a:p>
            <a:r>
              <a:rPr lang="en-US" sz="2200" b="0" smtClean="0"/>
              <a:t>Goods</a:t>
            </a:r>
          </a:p>
          <a:p>
            <a:r>
              <a:rPr lang="en-US" sz="2200" b="0" smtClean="0"/>
              <a:t>Services</a:t>
            </a:r>
          </a:p>
          <a:p>
            <a:r>
              <a:rPr lang="en-US" sz="2200" b="0" smtClean="0"/>
              <a:t>Events </a:t>
            </a:r>
          </a:p>
          <a:p>
            <a:r>
              <a:rPr lang="en-US" sz="2200" b="0" smtClean="0"/>
              <a:t>Experiences</a:t>
            </a:r>
          </a:p>
          <a:p>
            <a:r>
              <a:rPr lang="en-US" sz="2200" b="0" smtClean="0"/>
              <a:t>Persons</a:t>
            </a:r>
          </a:p>
        </p:txBody>
      </p:sp>
      <p:sp>
        <p:nvSpPr>
          <p:cNvPr id="11268" name="Rectangle 14"/>
          <p:cNvSpPr>
            <a:spLocks noGrp="1" noChangeArrowheads="1"/>
          </p:cNvSpPr>
          <p:nvPr>
            <p:ph sz="half" idx="2"/>
          </p:nvPr>
        </p:nvSpPr>
        <p:spPr>
          <a:xfrm>
            <a:off x="4572000" y="1600200"/>
            <a:ext cx="4038600" cy="4572000"/>
          </a:xfrm>
        </p:spPr>
        <p:txBody>
          <a:bodyPr/>
          <a:lstStyle/>
          <a:p>
            <a:r>
              <a:rPr lang="en-US" sz="2200" b="0" smtClean="0"/>
              <a:t>Places </a:t>
            </a:r>
          </a:p>
          <a:p>
            <a:r>
              <a:rPr lang="en-US" sz="2200" b="0" smtClean="0"/>
              <a:t>Properties</a:t>
            </a:r>
          </a:p>
          <a:p>
            <a:r>
              <a:rPr lang="en-US" sz="2200" b="0" smtClean="0"/>
              <a:t>Organizations</a:t>
            </a:r>
          </a:p>
          <a:p>
            <a:r>
              <a:rPr lang="en-US" sz="2200" b="0" smtClean="0"/>
              <a:t>Information </a:t>
            </a:r>
          </a:p>
          <a:p>
            <a:r>
              <a:rPr lang="en-US" sz="2200" b="0" smtClean="0"/>
              <a:t>Ideas</a:t>
            </a:r>
          </a:p>
        </p:txBody>
      </p:sp>
      <p:sp>
        <p:nvSpPr>
          <p:cNvPr id="5" name="Slide Number Placeholder 4"/>
          <p:cNvSpPr>
            <a:spLocks noGrp="1"/>
          </p:cNvSpPr>
          <p:nvPr>
            <p:ph type="sldNum" sz="quarter" idx="12"/>
          </p:nvPr>
        </p:nvSpPr>
        <p:spPr/>
        <p:txBody>
          <a:bodyPr/>
          <a:lstStyle/>
          <a:p>
            <a:fld id="{96E1A571-47C3-4207-827F-27944F2DF153}" type="slidenum">
              <a:rPr lang="en-US" smtClean="0"/>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solidFill>
            <a:schemeClr val="bg1"/>
          </a:solidFill>
        </p:spPr>
        <p:txBody>
          <a:bodyPr/>
          <a:lstStyle/>
          <a:p>
            <a:pPr eaLnBrk="1" hangingPunct="1"/>
            <a:r>
              <a:rPr lang="en-US" smtClean="0"/>
              <a:t>Discounts &amp; Allowances</a:t>
            </a:r>
          </a:p>
        </p:txBody>
      </p:sp>
      <p:sp>
        <p:nvSpPr>
          <p:cNvPr id="80899" name="Rectangle 3"/>
          <p:cNvSpPr>
            <a:spLocks noGrp="1" noChangeArrowheads="1"/>
          </p:cNvSpPr>
          <p:nvPr>
            <p:ph idx="1"/>
          </p:nvPr>
        </p:nvSpPr>
        <p:spPr/>
        <p:txBody>
          <a:bodyPr/>
          <a:lstStyle/>
          <a:p>
            <a:pPr>
              <a:lnSpc>
                <a:spcPct val="90000"/>
              </a:lnSpc>
            </a:pPr>
            <a:r>
              <a:rPr lang="en-US" sz="2000" b="0" smtClean="0"/>
              <a:t>Discounting is a financial mechanism in which a debtor obtains the right to delay payments to a creditor, for a defined period of time, in exchange for a charge or fee </a:t>
            </a:r>
          </a:p>
          <a:p>
            <a:pPr>
              <a:lnSpc>
                <a:spcPct val="90000"/>
              </a:lnSpc>
            </a:pPr>
            <a:r>
              <a:rPr lang="en-US" sz="2000" b="0" smtClean="0"/>
              <a:t>Discounts and allowances are reductions to a basic price of goods or services. </a:t>
            </a:r>
          </a:p>
          <a:p>
            <a:pPr>
              <a:lnSpc>
                <a:spcPct val="90000"/>
              </a:lnSpc>
            </a:pPr>
            <a:endParaRPr lang="en-US" sz="2000" b="0" smtClean="0"/>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solidFill>
            <a:schemeClr val="bg1"/>
          </a:solidFill>
        </p:spPr>
        <p:txBody>
          <a:bodyPr/>
          <a:lstStyle/>
          <a:p>
            <a:pPr eaLnBrk="1" hangingPunct="1"/>
            <a:r>
              <a:rPr lang="en-US" smtClean="0"/>
              <a:t>Payment Period &amp; Credit Terms</a:t>
            </a:r>
          </a:p>
        </p:txBody>
      </p:sp>
      <p:sp>
        <p:nvSpPr>
          <p:cNvPr id="81923" name="Rectangle 3"/>
          <p:cNvSpPr>
            <a:spLocks noGrp="1" noChangeArrowheads="1"/>
          </p:cNvSpPr>
          <p:nvPr>
            <p:ph idx="1"/>
          </p:nvPr>
        </p:nvSpPr>
        <p:spPr/>
        <p:txBody>
          <a:bodyPr/>
          <a:lstStyle/>
          <a:p>
            <a:pPr>
              <a:lnSpc>
                <a:spcPct val="90000"/>
              </a:lnSpc>
            </a:pPr>
            <a:r>
              <a:rPr lang="en-US" sz="2000" b="0" smtClean="0"/>
              <a:t>The stipulation by a business as to when it should be paid for goods or services supplied, for example, cash with order, payment on delivery, or within a particular number of days of the invoice date </a:t>
            </a:r>
          </a:p>
        </p:txBody>
      </p:sp>
      <p:sp>
        <p:nvSpPr>
          <p:cNvPr id="4" name="Slide Number Placeholder 3"/>
          <p:cNvSpPr>
            <a:spLocks noGrp="1"/>
          </p:cNvSpPr>
          <p:nvPr>
            <p:ph type="sldNum" sz="quarter" idx="12"/>
          </p:nvPr>
        </p:nvSpPr>
        <p:spPr/>
        <p:txBody>
          <a:bodyPr/>
          <a:lstStyle/>
          <a:p>
            <a:fld id="{96E1A571-47C3-4207-827F-27944F2DF153}"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solidFill>
            <a:schemeClr val="bg1"/>
          </a:solidFill>
        </p:spPr>
        <p:txBody>
          <a:bodyPr/>
          <a:lstStyle/>
          <a:p>
            <a:pPr eaLnBrk="1" hangingPunct="1"/>
            <a:r>
              <a:rPr lang="en-US" smtClean="0"/>
              <a:t>Price</a:t>
            </a:r>
          </a:p>
        </p:txBody>
      </p:sp>
      <p:sp>
        <p:nvSpPr>
          <p:cNvPr id="82947" name="Rectangle 3"/>
          <p:cNvSpPr>
            <a:spLocks noGrp="1" noChangeArrowheads="1"/>
          </p:cNvSpPr>
          <p:nvPr>
            <p:ph idx="1"/>
          </p:nvPr>
        </p:nvSpPr>
        <p:spPr/>
        <p:txBody>
          <a:bodyPr/>
          <a:lstStyle/>
          <a:p>
            <a:pPr>
              <a:lnSpc>
                <a:spcPct val="90000"/>
              </a:lnSpc>
            </a:pPr>
            <a:r>
              <a:rPr lang="en-US" sz="2000" b="0" smtClean="0"/>
              <a:t>Price is the amount a consumer pays in exchange for the product or service.</a:t>
            </a:r>
          </a:p>
          <a:p>
            <a:pPr>
              <a:lnSpc>
                <a:spcPct val="90000"/>
              </a:lnSpc>
            </a:pPr>
            <a:r>
              <a:rPr lang="en-US" sz="2000" b="0" smtClean="0"/>
              <a:t>Marketers must consider the following in setting prices:</a:t>
            </a:r>
          </a:p>
        </p:txBody>
      </p:sp>
      <p:sp>
        <p:nvSpPr>
          <p:cNvPr id="4" name="Slide Number Placeholder 3"/>
          <p:cNvSpPr>
            <a:spLocks noGrp="1"/>
          </p:cNvSpPr>
          <p:nvPr>
            <p:ph type="sldNum" sz="quarter" idx="12"/>
          </p:nvPr>
        </p:nvSpPr>
        <p:spPr/>
        <p:txBody>
          <a:bodyPr/>
          <a:lstStyle/>
          <a:p>
            <a:fld id="{96E1A571-47C3-4207-827F-27944F2DF153}"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solidFill>
            <a:schemeClr val="bg1"/>
          </a:solidFill>
        </p:spPr>
        <p:txBody>
          <a:bodyPr/>
          <a:lstStyle/>
          <a:p>
            <a:pPr eaLnBrk="1" hangingPunct="1"/>
            <a:r>
              <a:rPr lang="en-US" smtClean="0"/>
              <a:t>Price</a:t>
            </a:r>
          </a:p>
        </p:txBody>
      </p:sp>
      <p:sp>
        <p:nvSpPr>
          <p:cNvPr id="83971" name="Rectangle 3"/>
          <p:cNvSpPr>
            <a:spLocks noGrp="1" noChangeArrowheads="1"/>
          </p:cNvSpPr>
          <p:nvPr>
            <p:ph idx="1"/>
          </p:nvPr>
        </p:nvSpPr>
        <p:spPr/>
        <p:txBody>
          <a:bodyPr/>
          <a:lstStyle/>
          <a:p>
            <a:pPr>
              <a:lnSpc>
                <a:spcPct val="90000"/>
              </a:lnSpc>
            </a:pPr>
            <a:r>
              <a:rPr lang="en-US" sz="2000" b="0" smtClean="0"/>
              <a:t>Target segment- How much the target segment is willing to pay at different price levels- price elasticity of demand</a:t>
            </a:r>
          </a:p>
          <a:p>
            <a:pPr>
              <a:lnSpc>
                <a:spcPct val="90000"/>
              </a:lnSpc>
            </a:pPr>
            <a:r>
              <a:rPr lang="en-US" sz="2000" b="0" smtClean="0"/>
              <a:t>Cost- How much it costs the firm to produce &amp; market the product</a:t>
            </a:r>
          </a:p>
          <a:p>
            <a:pPr>
              <a:lnSpc>
                <a:spcPct val="90000"/>
              </a:lnSpc>
            </a:pPr>
            <a:r>
              <a:rPr lang="en-US" sz="2000" b="0" smtClean="0"/>
              <a:t>Competition- Prices of competitors</a:t>
            </a:r>
          </a:p>
          <a:p>
            <a:pPr>
              <a:lnSpc>
                <a:spcPct val="90000"/>
              </a:lnSpc>
            </a:pPr>
            <a:r>
              <a:rPr lang="en-US" sz="2000" b="0" smtClean="0"/>
              <a:t>Society &amp; Law- Within legal framework</a:t>
            </a:r>
          </a:p>
        </p:txBody>
      </p:sp>
      <p:sp>
        <p:nvSpPr>
          <p:cNvPr id="4" name="Slide Number Placeholder 3"/>
          <p:cNvSpPr>
            <a:spLocks noGrp="1"/>
          </p:cNvSpPr>
          <p:nvPr>
            <p:ph type="sldNum" sz="quarter" idx="12"/>
          </p:nvPr>
        </p:nvSpPr>
        <p:spPr/>
        <p:txBody>
          <a:bodyPr/>
          <a:lstStyle/>
          <a:p>
            <a:fld id="{96E1A571-47C3-4207-827F-27944F2DF153}"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solidFill>
            <a:schemeClr val="bg1"/>
          </a:solidFill>
        </p:spPr>
        <p:txBody>
          <a:bodyPr/>
          <a:lstStyle/>
          <a:p>
            <a:pPr eaLnBrk="1" hangingPunct="1"/>
            <a:r>
              <a:rPr lang="en-US" smtClean="0"/>
              <a:t>Price</a:t>
            </a:r>
          </a:p>
        </p:txBody>
      </p:sp>
      <p:sp>
        <p:nvSpPr>
          <p:cNvPr id="84995" name="Rectangle 3"/>
          <p:cNvSpPr>
            <a:spLocks noGrp="1" noChangeArrowheads="1"/>
          </p:cNvSpPr>
          <p:nvPr>
            <p:ph idx="1"/>
          </p:nvPr>
        </p:nvSpPr>
        <p:spPr/>
        <p:txBody>
          <a:bodyPr/>
          <a:lstStyle/>
          <a:p>
            <a:pPr>
              <a:lnSpc>
                <a:spcPct val="90000"/>
              </a:lnSpc>
            </a:pPr>
            <a:r>
              <a:rPr lang="en-US" sz="2000" b="0" smtClean="0"/>
              <a:t>Marketers have to determine prices to consumers &amp; channel partners</a:t>
            </a:r>
          </a:p>
          <a:p>
            <a:pPr>
              <a:lnSpc>
                <a:spcPct val="90000"/>
              </a:lnSpc>
            </a:pPr>
            <a:r>
              <a:rPr lang="en-US" sz="2000" b="0" smtClean="0"/>
              <a:t>Prices across models &amp; geographic regions have to be established</a:t>
            </a:r>
          </a:p>
          <a:p>
            <a:pPr>
              <a:lnSpc>
                <a:spcPct val="90000"/>
              </a:lnSpc>
            </a:pPr>
            <a:r>
              <a:rPr lang="en-US" sz="2000" b="0" smtClean="0"/>
              <a:t>Policies on discounts have to be framed</a:t>
            </a:r>
          </a:p>
          <a:p>
            <a:pPr>
              <a:lnSpc>
                <a:spcPct val="90000"/>
              </a:lnSpc>
            </a:pPr>
            <a:r>
              <a:rPr lang="en-US" sz="2000" b="0" smtClean="0"/>
              <a:t>These decisions are vital to enhance sales volumes</a:t>
            </a:r>
          </a:p>
        </p:txBody>
      </p:sp>
      <p:sp>
        <p:nvSpPr>
          <p:cNvPr id="4" name="Slide Number Placeholder 3"/>
          <p:cNvSpPr>
            <a:spLocks noGrp="1"/>
          </p:cNvSpPr>
          <p:nvPr>
            <p:ph type="sldNum" sz="quarter" idx="12"/>
          </p:nvPr>
        </p:nvSpPr>
        <p:spPr/>
        <p:txBody>
          <a:bodyPr/>
          <a:lstStyle/>
          <a:p>
            <a:fld id="{96E1A571-47C3-4207-827F-27944F2DF153}"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solidFill>
            <a:schemeClr val="bg1"/>
          </a:solidFill>
        </p:spPr>
        <p:txBody>
          <a:bodyPr/>
          <a:lstStyle/>
          <a:p>
            <a:pPr eaLnBrk="1" hangingPunct="1"/>
            <a:r>
              <a:rPr lang="en-US" smtClean="0"/>
              <a:t>Innovative Discounts</a:t>
            </a:r>
          </a:p>
        </p:txBody>
      </p:sp>
      <p:sp>
        <p:nvSpPr>
          <p:cNvPr id="86019" name="Rectangle 3"/>
          <p:cNvSpPr>
            <a:spLocks noGrp="1" noChangeArrowheads="1"/>
          </p:cNvSpPr>
          <p:nvPr>
            <p:ph idx="1"/>
          </p:nvPr>
        </p:nvSpPr>
        <p:spPr/>
        <p:txBody>
          <a:bodyPr/>
          <a:lstStyle/>
          <a:p>
            <a:pPr>
              <a:lnSpc>
                <a:spcPct val="90000"/>
              </a:lnSpc>
            </a:pPr>
            <a:r>
              <a:rPr lang="en-US" sz="2000" b="0" smtClean="0"/>
              <a:t>Discount sales in shopping malls</a:t>
            </a:r>
          </a:p>
          <a:p>
            <a:pPr>
              <a:lnSpc>
                <a:spcPct val="90000"/>
              </a:lnSpc>
            </a:pPr>
            <a:r>
              <a:rPr lang="en-US" sz="2000" b="0" smtClean="0"/>
              <a:t>Off season sales</a:t>
            </a:r>
          </a:p>
          <a:p>
            <a:pPr>
              <a:lnSpc>
                <a:spcPct val="90000"/>
              </a:lnSpc>
            </a:pPr>
            <a:r>
              <a:rPr lang="en-US" sz="2000" b="0" smtClean="0"/>
              <a:t>Closing down sales</a:t>
            </a:r>
          </a:p>
          <a:p>
            <a:pPr>
              <a:lnSpc>
                <a:spcPct val="90000"/>
              </a:lnSpc>
            </a:pPr>
            <a:r>
              <a:rPr lang="en-US" sz="2000" b="0" smtClean="0"/>
              <a:t>Festival sales</a:t>
            </a:r>
          </a:p>
          <a:p>
            <a:pPr>
              <a:lnSpc>
                <a:spcPct val="90000"/>
              </a:lnSpc>
            </a:pPr>
            <a:r>
              <a:rPr lang="en-US" sz="2000" b="0" smtClean="0"/>
              <a:t>Credit points</a:t>
            </a:r>
          </a:p>
          <a:p>
            <a:pPr>
              <a:lnSpc>
                <a:spcPct val="90000"/>
              </a:lnSpc>
            </a:pPr>
            <a:r>
              <a:rPr lang="en-US" sz="2000" b="0" smtClean="0"/>
              <a:t>Exchange offers – mobiles, cookers, cars</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solidFill>
            <a:schemeClr val="bg1"/>
          </a:solidFill>
        </p:spPr>
        <p:txBody>
          <a:bodyPr/>
          <a:lstStyle/>
          <a:p>
            <a:pPr eaLnBrk="1" hangingPunct="1"/>
            <a:r>
              <a:rPr lang="en-US" smtClean="0"/>
              <a:t>Promotion</a:t>
            </a:r>
          </a:p>
        </p:txBody>
      </p:sp>
      <p:sp>
        <p:nvSpPr>
          <p:cNvPr id="87043" name="Rectangle 3"/>
          <p:cNvSpPr>
            <a:spLocks noGrp="1" noChangeArrowheads="1"/>
          </p:cNvSpPr>
          <p:nvPr>
            <p:ph idx="1"/>
          </p:nvPr>
        </p:nvSpPr>
        <p:spPr/>
        <p:txBody>
          <a:bodyPr/>
          <a:lstStyle/>
          <a:p>
            <a:pPr>
              <a:lnSpc>
                <a:spcPct val="90000"/>
              </a:lnSpc>
            </a:pPr>
            <a:r>
              <a:rPr lang="en-US" sz="2000" b="0" smtClean="0"/>
              <a:t>Promotion activities are meant to communicate &amp; persuade the target market to buy the company’s products</a:t>
            </a:r>
          </a:p>
          <a:p>
            <a:pPr>
              <a:lnSpc>
                <a:spcPct val="90000"/>
              </a:lnSpc>
            </a:pPr>
            <a:r>
              <a:rPr lang="en-US" sz="2000" b="0" smtClean="0"/>
              <a:t>This is done by:-</a:t>
            </a:r>
          </a:p>
        </p:txBody>
      </p:sp>
      <p:sp>
        <p:nvSpPr>
          <p:cNvPr id="4" name="Slide Number Placeholder 3"/>
          <p:cNvSpPr>
            <a:spLocks noGrp="1"/>
          </p:cNvSpPr>
          <p:nvPr>
            <p:ph type="sldNum" sz="quarter" idx="12"/>
          </p:nvPr>
        </p:nvSpPr>
        <p:spPr/>
        <p:txBody>
          <a:bodyPr/>
          <a:lstStyle/>
          <a:p>
            <a:fld id="{96E1A571-47C3-4207-827F-27944F2DF153}"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solidFill>
            <a:schemeClr val="bg1"/>
          </a:solidFill>
        </p:spPr>
        <p:txBody>
          <a:bodyPr/>
          <a:lstStyle/>
          <a:p>
            <a:pPr eaLnBrk="1" hangingPunct="1"/>
            <a:r>
              <a:rPr lang="en-US" smtClean="0"/>
              <a:t>Promotion</a:t>
            </a:r>
          </a:p>
        </p:txBody>
      </p:sp>
      <p:sp>
        <p:nvSpPr>
          <p:cNvPr id="88067" name="Rectangle 3"/>
          <p:cNvSpPr>
            <a:spLocks noGrp="1" noChangeArrowheads="1"/>
          </p:cNvSpPr>
          <p:nvPr>
            <p:ph idx="1"/>
          </p:nvPr>
        </p:nvSpPr>
        <p:spPr/>
        <p:txBody>
          <a:bodyPr/>
          <a:lstStyle/>
          <a:p>
            <a:pPr>
              <a:lnSpc>
                <a:spcPct val="90000"/>
              </a:lnSpc>
            </a:pPr>
            <a:r>
              <a:rPr lang="en-US" sz="2000" b="0" smtClean="0"/>
              <a:t>Advertising</a:t>
            </a:r>
          </a:p>
          <a:p>
            <a:pPr>
              <a:lnSpc>
                <a:spcPct val="90000"/>
              </a:lnSpc>
            </a:pPr>
            <a:r>
              <a:rPr lang="en-US" sz="2000" b="0" smtClean="0"/>
              <a:t>Personal selling</a:t>
            </a:r>
          </a:p>
          <a:p>
            <a:pPr>
              <a:lnSpc>
                <a:spcPct val="90000"/>
              </a:lnSpc>
            </a:pPr>
            <a:r>
              <a:rPr lang="en-US" sz="2000" b="0" smtClean="0"/>
              <a:t>Sales promotion- POS</a:t>
            </a:r>
          </a:p>
          <a:p>
            <a:pPr>
              <a:lnSpc>
                <a:spcPct val="90000"/>
              </a:lnSpc>
            </a:pPr>
            <a:r>
              <a:rPr lang="en-US" sz="2000" b="0" smtClean="0"/>
              <a:t>Public Relations</a:t>
            </a:r>
          </a:p>
          <a:p>
            <a:pPr>
              <a:lnSpc>
                <a:spcPct val="90000"/>
              </a:lnSpc>
            </a:pPr>
            <a:r>
              <a:rPr lang="en-US" sz="2000" b="0" smtClean="0"/>
              <a:t>Word of mouth – Viral advertising</a:t>
            </a:r>
          </a:p>
        </p:txBody>
      </p:sp>
      <p:sp>
        <p:nvSpPr>
          <p:cNvPr id="4" name="Slide Number Placeholder 3"/>
          <p:cNvSpPr>
            <a:spLocks noGrp="1"/>
          </p:cNvSpPr>
          <p:nvPr>
            <p:ph type="sldNum" sz="quarter" idx="12"/>
          </p:nvPr>
        </p:nvSpPr>
        <p:spPr/>
        <p:txBody>
          <a:bodyPr/>
          <a:lstStyle/>
          <a:p>
            <a:fld id="{96E1A571-47C3-4207-827F-27944F2DF153}"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solidFill>
            <a:schemeClr val="bg1"/>
          </a:solidFill>
        </p:spPr>
        <p:txBody>
          <a:bodyPr/>
          <a:lstStyle/>
          <a:p>
            <a:pPr eaLnBrk="1" hangingPunct="1"/>
            <a:r>
              <a:rPr lang="en-US" smtClean="0"/>
              <a:t>Promotion</a:t>
            </a:r>
          </a:p>
        </p:txBody>
      </p:sp>
      <p:sp>
        <p:nvSpPr>
          <p:cNvPr id="89091" name="Rectangle 3"/>
          <p:cNvSpPr>
            <a:spLocks noGrp="1" noChangeArrowheads="1"/>
          </p:cNvSpPr>
          <p:nvPr>
            <p:ph idx="1"/>
          </p:nvPr>
        </p:nvSpPr>
        <p:spPr/>
        <p:txBody>
          <a:bodyPr/>
          <a:lstStyle/>
          <a:p>
            <a:pPr>
              <a:lnSpc>
                <a:spcPct val="90000"/>
              </a:lnSpc>
            </a:pPr>
            <a:r>
              <a:rPr lang="en-US" sz="2000" b="0" smtClean="0"/>
              <a:t>Promotion represents all of the communications that a marketer may use in the marketplace.</a:t>
            </a:r>
          </a:p>
          <a:p>
            <a:pPr>
              <a:lnSpc>
                <a:spcPct val="90000"/>
              </a:lnSpc>
            </a:pPr>
            <a:r>
              <a:rPr lang="en-US" sz="2000" b="0" smtClean="0"/>
              <a:t> Promotion has five distinct elements – advertising, personal selling, public relations, word of mouth and point of sale. </a:t>
            </a:r>
          </a:p>
          <a:p>
            <a:pPr>
              <a:lnSpc>
                <a:spcPct val="90000"/>
              </a:lnSpc>
            </a:pPr>
            <a:r>
              <a:rPr lang="en-US" sz="2000" b="0" smtClean="0"/>
              <a:t>A certain amount of crossover occurs when promotion uses the five principal elements together</a:t>
            </a:r>
          </a:p>
          <a:p>
            <a:pPr>
              <a:lnSpc>
                <a:spcPct val="90000"/>
              </a:lnSpc>
            </a:pPr>
            <a:r>
              <a:rPr lang="en-US" sz="2000" b="0" smtClean="0"/>
              <a:t>Advertising covers any communication that is paid for, from and cinema commercials, radio and Internet adverts through print media and billboards. </a:t>
            </a:r>
          </a:p>
        </p:txBody>
      </p:sp>
      <p:sp>
        <p:nvSpPr>
          <p:cNvPr id="4" name="Slide Number Placeholder 3"/>
          <p:cNvSpPr>
            <a:spLocks noGrp="1"/>
          </p:cNvSpPr>
          <p:nvPr>
            <p:ph type="sldNum" sz="quarter" idx="12"/>
          </p:nvPr>
        </p:nvSpPr>
        <p:spPr/>
        <p:txBody>
          <a:bodyPr/>
          <a:lstStyle/>
          <a:p>
            <a:fld id="{96E1A571-47C3-4207-827F-27944F2DF153}"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solidFill>
            <a:schemeClr val="bg1"/>
          </a:solidFill>
        </p:spPr>
        <p:txBody>
          <a:bodyPr/>
          <a:lstStyle/>
          <a:p>
            <a:pPr eaLnBrk="1" hangingPunct="1"/>
            <a:r>
              <a:rPr lang="en-US" smtClean="0"/>
              <a:t>Personal selling</a:t>
            </a:r>
          </a:p>
        </p:txBody>
      </p:sp>
      <p:sp>
        <p:nvSpPr>
          <p:cNvPr id="90115" name="Rectangle 3"/>
          <p:cNvSpPr>
            <a:spLocks noGrp="1" noChangeArrowheads="1"/>
          </p:cNvSpPr>
          <p:nvPr>
            <p:ph idx="1"/>
          </p:nvPr>
        </p:nvSpPr>
        <p:spPr/>
        <p:txBody>
          <a:bodyPr/>
          <a:lstStyle/>
          <a:p>
            <a:pPr>
              <a:lnSpc>
                <a:spcPct val="90000"/>
              </a:lnSpc>
            </a:pPr>
            <a:r>
              <a:rPr lang="en-US" sz="2000" b="0" smtClean="0"/>
              <a:t>Personal Selling: Face to face personal communication- Eureka Forbes</a:t>
            </a:r>
          </a:p>
          <a:p>
            <a:pPr>
              <a:lnSpc>
                <a:spcPct val="90000"/>
              </a:lnSpc>
            </a:pPr>
            <a:r>
              <a:rPr lang="en-US" sz="2000" b="0" smtClean="0"/>
              <a:t>In person selling, tele-marketing</a:t>
            </a:r>
          </a:p>
          <a:p>
            <a:pPr>
              <a:lnSpc>
                <a:spcPct val="90000"/>
              </a:lnSpc>
            </a:pPr>
            <a:r>
              <a:rPr lang="en-US" sz="2000" b="0" smtClean="0"/>
              <a:t>Advertising- Mass communication efforts through media</a:t>
            </a:r>
          </a:p>
          <a:p>
            <a:pPr>
              <a:lnSpc>
                <a:spcPct val="90000"/>
              </a:lnSpc>
            </a:pPr>
            <a:r>
              <a:rPr lang="en-US" sz="2000" b="0" smtClean="0"/>
              <a:t>Sales Promotion- Communication through contests, OOH, trade shows, free samples, yellow pages, call helplines</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Who markets?</a:t>
            </a:r>
          </a:p>
        </p:txBody>
      </p:sp>
      <p:sp>
        <p:nvSpPr>
          <p:cNvPr id="12291" name="Content Placeholder 2"/>
          <p:cNvSpPr>
            <a:spLocks noGrp="1"/>
          </p:cNvSpPr>
          <p:nvPr>
            <p:ph idx="1"/>
          </p:nvPr>
        </p:nvSpPr>
        <p:spPr/>
        <p:txBody>
          <a:bodyPr/>
          <a:lstStyle/>
          <a:p>
            <a:r>
              <a:rPr lang="en-US" sz="2200" b="1" dirty="0" smtClean="0"/>
              <a:t>Marketers and Prospects- </a:t>
            </a:r>
            <a:r>
              <a:rPr lang="en-US" sz="2200" b="0" dirty="0" smtClean="0"/>
              <a:t>A marketer is someone who seeks a response-attention, a purchase, a vote, a donation-from another party, called the prospect. If two parties are seeking to sell something to each other, we call them both marketers. </a:t>
            </a:r>
          </a:p>
        </p:txBody>
      </p:sp>
      <p:sp>
        <p:nvSpPr>
          <p:cNvPr id="4" name="Slide Number Placeholder 3"/>
          <p:cNvSpPr>
            <a:spLocks noGrp="1"/>
          </p:cNvSpPr>
          <p:nvPr>
            <p:ph type="sldNum" sz="quarter" idx="12"/>
          </p:nvPr>
        </p:nvSpPr>
        <p:spPr/>
        <p:txBody>
          <a:bodyPr/>
          <a:lstStyle/>
          <a:p>
            <a:fld id="{96E1A571-47C3-4207-827F-27944F2DF153}" type="slidenum">
              <a:rPr lang="en-US" smtClean="0"/>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solidFill>
            <a:schemeClr val="bg1"/>
          </a:solidFill>
        </p:spPr>
        <p:txBody>
          <a:bodyPr/>
          <a:lstStyle/>
          <a:p>
            <a:pPr eaLnBrk="1" hangingPunct="1"/>
            <a:r>
              <a:rPr lang="en-US" smtClean="0"/>
              <a:t>Publicity</a:t>
            </a:r>
          </a:p>
        </p:txBody>
      </p:sp>
      <p:sp>
        <p:nvSpPr>
          <p:cNvPr id="91139" name="Rectangle 3"/>
          <p:cNvSpPr>
            <a:spLocks noGrp="1" noChangeArrowheads="1"/>
          </p:cNvSpPr>
          <p:nvPr>
            <p:ph idx="1"/>
          </p:nvPr>
        </p:nvSpPr>
        <p:spPr/>
        <p:txBody>
          <a:bodyPr/>
          <a:lstStyle/>
          <a:p>
            <a:pPr>
              <a:lnSpc>
                <a:spcPct val="90000"/>
              </a:lnSpc>
            </a:pPr>
            <a:r>
              <a:rPr lang="en-US" sz="2000" b="0" smtClean="0"/>
              <a:t>Publicity- Communicating with an audience by personal or non-personal media that are not paid for delivering the message</a:t>
            </a:r>
          </a:p>
        </p:txBody>
      </p:sp>
      <p:sp>
        <p:nvSpPr>
          <p:cNvPr id="4" name="Slide Number Placeholder 3"/>
          <p:cNvSpPr>
            <a:spLocks noGrp="1"/>
          </p:cNvSpPr>
          <p:nvPr>
            <p:ph type="sldNum" sz="quarter" idx="12"/>
          </p:nvPr>
        </p:nvSpPr>
        <p:spPr/>
        <p:txBody>
          <a:bodyPr/>
          <a:lstStyle/>
          <a:p>
            <a:fld id="{96E1A571-47C3-4207-827F-27944F2DF153}" type="slidenum">
              <a:rPr lang="en-US" smtClean="0"/>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solidFill>
            <a:schemeClr val="bg1"/>
          </a:solidFill>
        </p:spPr>
        <p:txBody>
          <a:bodyPr/>
          <a:lstStyle/>
          <a:p>
            <a:pPr eaLnBrk="1" hangingPunct="1"/>
            <a:r>
              <a:rPr lang="en-US" smtClean="0"/>
              <a:t>Public Relations</a:t>
            </a:r>
          </a:p>
        </p:txBody>
      </p:sp>
      <p:sp>
        <p:nvSpPr>
          <p:cNvPr id="92163" name="Rectangle 3"/>
          <p:cNvSpPr>
            <a:spLocks noGrp="1" noChangeArrowheads="1"/>
          </p:cNvSpPr>
          <p:nvPr>
            <p:ph idx="1"/>
          </p:nvPr>
        </p:nvSpPr>
        <p:spPr/>
        <p:txBody>
          <a:bodyPr/>
          <a:lstStyle/>
          <a:p>
            <a:pPr>
              <a:lnSpc>
                <a:spcPct val="90000"/>
              </a:lnSpc>
            </a:pPr>
            <a:r>
              <a:rPr lang="en-US" sz="2000" b="0" smtClean="0"/>
              <a:t>Public relations are where the communication is not directly paid for and includes press releases, sponsorship deals, exhibitions, conferences, seminars or trade fairs and events. </a:t>
            </a:r>
          </a:p>
          <a:p>
            <a:pPr>
              <a:lnSpc>
                <a:spcPct val="90000"/>
              </a:lnSpc>
            </a:pPr>
            <a:r>
              <a:rPr lang="en-US" sz="2000" b="0" smtClean="0"/>
              <a:t>Word of mouth is any apparently informal communication about the product by ordinary individuals, satisfied customers or people specifically engaged to create word of mouth momentum. </a:t>
            </a:r>
          </a:p>
        </p:txBody>
      </p:sp>
      <p:sp>
        <p:nvSpPr>
          <p:cNvPr id="4" name="Slide Number Placeholder 3"/>
          <p:cNvSpPr>
            <a:spLocks noGrp="1"/>
          </p:cNvSpPr>
          <p:nvPr>
            <p:ph type="sldNum" sz="quarter" idx="12"/>
          </p:nvPr>
        </p:nvSpPr>
        <p:spPr/>
        <p:txBody>
          <a:bodyPr/>
          <a:lstStyle/>
          <a:p>
            <a:fld id="{96E1A571-47C3-4207-827F-27944F2DF153}" type="slidenum">
              <a:rPr lang="en-US" smtClean="0"/>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solidFill>
            <a:schemeClr val="bg1"/>
          </a:solidFill>
        </p:spPr>
        <p:txBody>
          <a:bodyPr/>
          <a:lstStyle/>
          <a:p>
            <a:pPr eaLnBrk="1" hangingPunct="1"/>
            <a:r>
              <a:rPr lang="en-US" smtClean="0"/>
              <a:t>Public Relations</a:t>
            </a:r>
          </a:p>
        </p:txBody>
      </p:sp>
      <p:sp>
        <p:nvSpPr>
          <p:cNvPr id="93187" name="Rectangle 3"/>
          <p:cNvSpPr>
            <a:spLocks noGrp="1" noChangeArrowheads="1"/>
          </p:cNvSpPr>
          <p:nvPr>
            <p:ph idx="1"/>
          </p:nvPr>
        </p:nvSpPr>
        <p:spPr>
          <a:xfrm>
            <a:off x="533400" y="1295400"/>
            <a:ext cx="8229600" cy="4759325"/>
          </a:xfrm>
        </p:spPr>
        <p:txBody>
          <a:bodyPr/>
          <a:lstStyle/>
          <a:p>
            <a:pPr>
              <a:lnSpc>
                <a:spcPct val="90000"/>
              </a:lnSpc>
            </a:pPr>
            <a:r>
              <a:rPr lang="en-US" sz="2000" b="0" smtClean="0"/>
              <a:t>Press Conferences</a:t>
            </a:r>
          </a:p>
        </p:txBody>
      </p:sp>
      <p:pic>
        <p:nvPicPr>
          <p:cNvPr id="93188" name="Picture 5" descr="pr"/>
          <p:cNvPicPr>
            <a:picLocks noChangeAspect="1" noChangeArrowheads="1"/>
          </p:cNvPicPr>
          <p:nvPr/>
        </p:nvPicPr>
        <p:blipFill>
          <a:blip r:embed="rId2"/>
          <a:srcRect/>
          <a:stretch>
            <a:fillRect/>
          </a:stretch>
        </p:blipFill>
        <p:spPr bwMode="auto">
          <a:xfrm>
            <a:off x="1371600" y="3124200"/>
            <a:ext cx="6953250" cy="26384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96E1A571-47C3-4207-827F-27944F2DF153}" type="slidenum">
              <a:rPr lang="en-US" smtClean="0"/>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solidFill>
            <a:schemeClr val="bg1"/>
          </a:solidFill>
        </p:spPr>
        <p:txBody>
          <a:bodyPr/>
          <a:lstStyle/>
          <a:p>
            <a:pPr eaLnBrk="1" hangingPunct="1"/>
            <a:r>
              <a:rPr lang="en-US" smtClean="0"/>
              <a:t>Word of mouth publicity</a:t>
            </a:r>
          </a:p>
        </p:txBody>
      </p:sp>
      <p:sp>
        <p:nvSpPr>
          <p:cNvPr id="94211" name="Rectangle 3"/>
          <p:cNvSpPr>
            <a:spLocks noGrp="1" noChangeArrowheads="1"/>
          </p:cNvSpPr>
          <p:nvPr>
            <p:ph idx="1"/>
          </p:nvPr>
        </p:nvSpPr>
        <p:spPr/>
        <p:txBody>
          <a:bodyPr/>
          <a:lstStyle/>
          <a:p>
            <a:pPr>
              <a:lnSpc>
                <a:spcPct val="90000"/>
              </a:lnSpc>
            </a:pPr>
            <a:r>
              <a:rPr lang="en-US" sz="2000" b="0" smtClean="0"/>
              <a:t>Word of mouth is a reference to the passing of information from person to person. Originally the term referred specifically to oral communication but now includes any type of human communication, such as face to face, telephone, email, and text messaging </a:t>
            </a:r>
          </a:p>
          <a:p>
            <a:pPr>
              <a:lnSpc>
                <a:spcPct val="90000"/>
              </a:lnSpc>
            </a:pPr>
            <a:endParaRPr lang="en-US" sz="2000" b="0" smtClean="0"/>
          </a:p>
        </p:txBody>
      </p:sp>
      <p:sp>
        <p:nvSpPr>
          <p:cNvPr id="4" name="Slide Number Placeholder 3"/>
          <p:cNvSpPr>
            <a:spLocks noGrp="1"/>
          </p:cNvSpPr>
          <p:nvPr>
            <p:ph type="sldNum" sz="quarter" idx="12"/>
          </p:nvPr>
        </p:nvSpPr>
        <p:spPr/>
        <p:txBody>
          <a:bodyPr/>
          <a:lstStyle/>
          <a:p>
            <a:fld id="{96E1A571-47C3-4207-827F-27944F2DF153}" type="slidenum">
              <a:rPr lang="en-US" smtClean="0"/>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solidFill>
            <a:schemeClr val="bg1"/>
          </a:solidFill>
        </p:spPr>
        <p:txBody>
          <a:bodyPr/>
          <a:lstStyle/>
          <a:p>
            <a:pPr eaLnBrk="1" hangingPunct="1"/>
            <a:r>
              <a:rPr lang="en-US" smtClean="0"/>
              <a:t>Viral Marketing- Word of mouth</a:t>
            </a:r>
          </a:p>
        </p:txBody>
      </p:sp>
      <p:sp>
        <p:nvSpPr>
          <p:cNvPr id="95235" name="Rectangle 3"/>
          <p:cNvSpPr>
            <a:spLocks noGrp="1" noChangeArrowheads="1"/>
          </p:cNvSpPr>
          <p:nvPr>
            <p:ph idx="1"/>
          </p:nvPr>
        </p:nvSpPr>
        <p:spPr/>
        <p:txBody>
          <a:bodyPr/>
          <a:lstStyle/>
          <a:p>
            <a:pPr>
              <a:lnSpc>
                <a:spcPct val="90000"/>
              </a:lnSpc>
            </a:pPr>
            <a:r>
              <a:rPr lang="en-US" sz="2000" b="0" smtClean="0"/>
              <a:t>Viral marketing depends on a high pass-along rate from person to person. </a:t>
            </a:r>
          </a:p>
          <a:p>
            <a:pPr>
              <a:lnSpc>
                <a:spcPct val="90000"/>
              </a:lnSpc>
            </a:pPr>
            <a:r>
              <a:rPr lang="en-US" sz="2000" b="0" smtClean="0"/>
              <a:t>If a large percentage of recipients forward something to a large number of friends, the overall growth snowballs very quickly.</a:t>
            </a:r>
          </a:p>
          <a:p>
            <a:pPr>
              <a:lnSpc>
                <a:spcPct val="90000"/>
              </a:lnSpc>
            </a:pPr>
            <a:r>
              <a:rPr lang="en-US" sz="2000" b="0" smtClean="0"/>
              <a:t> If the pass-along numbers get too low, the overall growth quickly fizzles.</a:t>
            </a:r>
          </a:p>
        </p:txBody>
      </p:sp>
      <p:sp>
        <p:nvSpPr>
          <p:cNvPr id="4" name="Slide Number Placeholder 3"/>
          <p:cNvSpPr>
            <a:spLocks noGrp="1"/>
          </p:cNvSpPr>
          <p:nvPr>
            <p:ph type="sldNum" sz="quarter" idx="12"/>
          </p:nvPr>
        </p:nvSpPr>
        <p:spPr/>
        <p:txBody>
          <a:bodyPr/>
          <a:lstStyle/>
          <a:p>
            <a:fld id="{96E1A571-47C3-4207-827F-27944F2DF153}"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solidFill>
            <a:schemeClr val="bg1"/>
          </a:solidFill>
        </p:spPr>
        <p:txBody>
          <a:bodyPr/>
          <a:lstStyle/>
          <a:p>
            <a:pPr eaLnBrk="1" hangingPunct="1"/>
            <a:r>
              <a:rPr lang="en-US" smtClean="0"/>
              <a:t>On the internet</a:t>
            </a:r>
          </a:p>
        </p:txBody>
      </p:sp>
      <p:sp>
        <p:nvSpPr>
          <p:cNvPr id="96259" name="Rectangle 3"/>
          <p:cNvSpPr>
            <a:spLocks noGrp="1" noChangeArrowheads="1"/>
          </p:cNvSpPr>
          <p:nvPr>
            <p:ph idx="1"/>
          </p:nvPr>
        </p:nvSpPr>
        <p:spPr/>
        <p:txBody>
          <a:bodyPr/>
          <a:lstStyle/>
          <a:p>
            <a:pPr>
              <a:lnSpc>
                <a:spcPct val="90000"/>
              </a:lnSpc>
            </a:pPr>
            <a:r>
              <a:rPr lang="en-US" sz="2000" b="0" smtClean="0"/>
              <a:t>On the Internet, viral marketing is any marketing technique that induces Web sites or users to pass on a marketing message to other sites or users, creating a potentially exponential growth in the message's visibility and effect. </a:t>
            </a:r>
          </a:p>
        </p:txBody>
      </p:sp>
      <p:sp>
        <p:nvSpPr>
          <p:cNvPr id="4" name="Slide Number Placeholder 3"/>
          <p:cNvSpPr>
            <a:spLocks noGrp="1"/>
          </p:cNvSpPr>
          <p:nvPr>
            <p:ph type="sldNum" sz="quarter" idx="12"/>
          </p:nvPr>
        </p:nvSpPr>
        <p:spPr/>
        <p:txBody>
          <a:bodyPr/>
          <a:lstStyle/>
          <a:p>
            <a:fld id="{96E1A571-47C3-4207-827F-27944F2DF153}"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solidFill>
            <a:schemeClr val="bg1"/>
          </a:solidFill>
        </p:spPr>
        <p:txBody>
          <a:bodyPr/>
          <a:lstStyle/>
          <a:p>
            <a:pPr eaLnBrk="1" hangingPunct="1"/>
            <a:r>
              <a:rPr lang="en-US" smtClean="0"/>
              <a:t>Definition- Viral Marketing</a:t>
            </a:r>
          </a:p>
        </p:txBody>
      </p:sp>
      <p:sp>
        <p:nvSpPr>
          <p:cNvPr id="97283" name="Rectangle 3"/>
          <p:cNvSpPr>
            <a:spLocks noGrp="1" noChangeArrowheads="1"/>
          </p:cNvSpPr>
          <p:nvPr>
            <p:ph idx="1"/>
          </p:nvPr>
        </p:nvSpPr>
        <p:spPr/>
        <p:txBody>
          <a:bodyPr/>
          <a:lstStyle/>
          <a:p>
            <a:pPr>
              <a:lnSpc>
                <a:spcPct val="90000"/>
              </a:lnSpc>
            </a:pPr>
            <a:r>
              <a:rPr lang="en-US" sz="2000" b="0" smtClean="0"/>
              <a:t>The buzzwords viral marketing and viral advertising refer to marketing techniques that use pre-existing social networks to produce increases in brand awareness or to achieve other marketing objectives (such as product sales) through self-replicating viral processes, analogous to the spread of pathological and computer viruses. </a:t>
            </a:r>
          </a:p>
          <a:p>
            <a:pPr>
              <a:lnSpc>
                <a:spcPct val="90000"/>
              </a:lnSpc>
            </a:pPr>
            <a:r>
              <a:rPr lang="en-US" sz="2000" b="0" smtClean="0"/>
              <a:t>It can be word-of-mouth delivered or enhanced by the network effects of the Internet. </a:t>
            </a:r>
          </a:p>
          <a:p>
            <a:pPr>
              <a:lnSpc>
                <a:spcPct val="90000"/>
              </a:lnSpc>
            </a:pPr>
            <a:r>
              <a:rPr lang="en-US" sz="2000" b="0" smtClean="0"/>
              <a:t>Viral promotions may take the form of video clips, interactive Flash games, advergames, ebooks, brand able software, images, or even text messages. </a:t>
            </a:r>
          </a:p>
          <a:p>
            <a:pPr>
              <a:lnSpc>
                <a:spcPct val="90000"/>
              </a:lnSpc>
            </a:pPr>
            <a:r>
              <a:rPr lang="en-US" sz="2000" b="0" smtClean="0"/>
              <a:t>The basic form of viral marketing is not infinitely sustainable.</a:t>
            </a:r>
          </a:p>
        </p:txBody>
      </p:sp>
      <p:sp>
        <p:nvSpPr>
          <p:cNvPr id="4" name="Slide Number Placeholder 3"/>
          <p:cNvSpPr>
            <a:spLocks noGrp="1"/>
          </p:cNvSpPr>
          <p:nvPr>
            <p:ph type="sldNum" sz="quarter" idx="12"/>
          </p:nvPr>
        </p:nvSpPr>
        <p:spPr/>
        <p:txBody>
          <a:bodyPr/>
          <a:lstStyle/>
          <a:p>
            <a:fld id="{96E1A571-47C3-4207-827F-27944F2DF153}" type="slidenum">
              <a:rPr lang="en-US" smtClean="0"/>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1143000"/>
            <a:ext cx="5486400" cy="553998"/>
          </a:xfrm>
          <a:prstGeom prst="rect">
            <a:avLst/>
          </a:prstGeom>
          <a:noFill/>
          <a:ln w="9525">
            <a:noFill/>
            <a:miter lim="800000"/>
            <a:headEnd/>
            <a:tailEnd/>
          </a:ln>
        </p:spPr>
        <p:txBody>
          <a:bodyPr wrap="square">
            <a:spAutoFit/>
          </a:bodyPr>
          <a:lstStyle/>
          <a:p>
            <a:pPr>
              <a:spcBef>
                <a:spcPct val="50000"/>
              </a:spcBef>
            </a:pPr>
            <a:r>
              <a:rPr lang="en-US" sz="3000" b="1" dirty="0" smtClean="0">
                <a:solidFill>
                  <a:srgbClr val="CC0000"/>
                </a:solidFill>
              </a:rPr>
              <a:t>Marketing Tasks</a:t>
            </a:r>
          </a:p>
        </p:txBody>
      </p:sp>
      <p:sp>
        <p:nvSpPr>
          <p:cNvPr id="13315" name="Text Box 3"/>
          <p:cNvSpPr txBox="1">
            <a:spLocks noChangeArrowheads="1"/>
          </p:cNvSpPr>
          <p:nvPr/>
        </p:nvSpPr>
        <p:spPr bwMode="auto">
          <a:xfrm>
            <a:off x="457200" y="1844675"/>
            <a:ext cx="8382000" cy="3732213"/>
          </a:xfrm>
          <a:prstGeom prst="rect">
            <a:avLst/>
          </a:prstGeom>
          <a:noFill/>
          <a:ln w="9525">
            <a:noFill/>
            <a:miter lim="800000"/>
            <a:headEnd/>
            <a:tailEnd/>
          </a:ln>
        </p:spPr>
        <p:txBody>
          <a:bodyPr>
            <a:spAutoFit/>
          </a:bodyPr>
          <a:lstStyle/>
          <a:p>
            <a:pPr marL="461963" indent="-461963" algn="just" defTabSz="461963">
              <a:spcBef>
                <a:spcPts val="1000"/>
              </a:spcBef>
            </a:pPr>
            <a:r>
              <a:rPr lang="en-US" sz="2000" b="1" dirty="0" smtClean="0">
                <a:solidFill>
                  <a:srgbClr val="CC0000"/>
                </a:solidFill>
              </a:rPr>
              <a:t>1.	</a:t>
            </a:r>
            <a:r>
              <a:rPr lang="en-US" sz="2000" b="1" i="1" dirty="0" smtClean="0">
                <a:solidFill>
                  <a:srgbClr val="CC0000"/>
                </a:solidFill>
              </a:rPr>
              <a:t>Negative Demand:</a:t>
            </a:r>
            <a:r>
              <a:rPr lang="en-US" b="1" dirty="0" smtClean="0"/>
              <a:t> This situation is faced when a major part of the target market dislikes the product and may even pay a price to avoid it. The marketing task is to unearth and </a:t>
            </a:r>
            <a:r>
              <a:rPr lang="en-US" b="1" dirty="0" err="1" smtClean="0"/>
              <a:t>analyse</a:t>
            </a:r>
            <a:r>
              <a:rPr lang="en-US" b="1" dirty="0" smtClean="0"/>
              <a:t> the reasons for this state, and to learn if a product redesign or change in marketing mix elements can help.</a:t>
            </a:r>
          </a:p>
          <a:p>
            <a:pPr marL="461963" indent="-461963" algn="just" defTabSz="461963">
              <a:spcBef>
                <a:spcPts val="1000"/>
              </a:spcBef>
            </a:pPr>
            <a:r>
              <a:rPr lang="en-US" sz="2000" b="1" dirty="0" smtClean="0">
                <a:solidFill>
                  <a:srgbClr val="CC0000"/>
                </a:solidFill>
              </a:rPr>
              <a:t>2</a:t>
            </a:r>
            <a:r>
              <a:rPr lang="en-US" sz="2000" b="1" dirty="0">
                <a:solidFill>
                  <a:srgbClr val="CC0000"/>
                </a:solidFill>
              </a:rPr>
              <a:t>.	</a:t>
            </a:r>
            <a:r>
              <a:rPr lang="en-US" sz="2000" b="1" i="1" dirty="0">
                <a:solidFill>
                  <a:srgbClr val="CC0000"/>
                </a:solidFill>
              </a:rPr>
              <a:t>No Demand:</a:t>
            </a:r>
            <a:r>
              <a:rPr lang="en-US" b="1" dirty="0"/>
              <a:t> The customers may be unaware or indifferent towards the product. The remedy is to create product awareness and connect product benefits to customers’ needs and wants.</a:t>
            </a:r>
          </a:p>
          <a:p>
            <a:pPr marL="461963" indent="-461963" algn="just" defTabSz="461963">
              <a:spcBef>
                <a:spcPts val="1000"/>
              </a:spcBef>
            </a:pPr>
            <a:r>
              <a:rPr lang="en-US" sz="2000" b="1" dirty="0">
                <a:solidFill>
                  <a:srgbClr val="CC0000"/>
                </a:solidFill>
              </a:rPr>
              <a:t>3.	</a:t>
            </a:r>
            <a:r>
              <a:rPr lang="en-US" sz="2000" b="1" i="1" dirty="0">
                <a:solidFill>
                  <a:srgbClr val="CC0000"/>
                </a:solidFill>
              </a:rPr>
              <a:t>Dormant Demand:</a:t>
            </a:r>
            <a:r>
              <a:rPr lang="en-US" b="1" dirty="0"/>
              <a:t> This may occur when the currently available products fail to satisfy the strong needs that customers feel. To meet the latent demand more effectively, the marketing task is to develop product or service if the market size is </a:t>
            </a:r>
            <a:r>
              <a:rPr lang="en-US" b="1" dirty="0" err="1"/>
              <a:t>favourable</a:t>
            </a:r>
            <a:r>
              <a:rPr lang="en-US" b="1" dirty="0"/>
              <a:t>.</a:t>
            </a:r>
          </a:p>
        </p:txBody>
      </p:sp>
      <p:sp>
        <p:nvSpPr>
          <p:cNvPr id="13316" name="Text Box 4"/>
          <p:cNvSpPr txBox="1">
            <a:spLocks noChangeArrowheads="1"/>
          </p:cNvSpPr>
          <p:nvPr/>
        </p:nvSpPr>
        <p:spPr bwMode="auto">
          <a:xfrm>
            <a:off x="7620000" y="5562600"/>
            <a:ext cx="1219200" cy="274638"/>
          </a:xfrm>
          <a:prstGeom prst="rect">
            <a:avLst/>
          </a:prstGeom>
          <a:noFill/>
          <a:ln w="9525">
            <a:noFill/>
            <a:miter lim="800000"/>
            <a:headEnd/>
            <a:tailEnd/>
          </a:ln>
        </p:spPr>
        <p:txBody>
          <a:bodyPr>
            <a:spAutoFit/>
          </a:bodyPr>
          <a:lstStyle/>
          <a:p>
            <a:pPr>
              <a:spcBef>
                <a:spcPct val="50000"/>
              </a:spcBef>
            </a:pPr>
            <a:r>
              <a:rPr lang="en-US" sz="1200" b="1" i="1"/>
              <a:t>Cont…</a:t>
            </a:r>
          </a:p>
        </p:txBody>
      </p:sp>
      <p:sp>
        <p:nvSpPr>
          <p:cNvPr id="5" name="Slide Number Placeholder 4"/>
          <p:cNvSpPr>
            <a:spLocks noGrp="1"/>
          </p:cNvSpPr>
          <p:nvPr>
            <p:ph type="sldNum" sz="quarter" idx="12"/>
          </p:nvPr>
        </p:nvSpPr>
        <p:spPr/>
        <p:txBody>
          <a:bodyPr/>
          <a:lstStyle/>
          <a:p>
            <a:fld id="{96E1A571-47C3-4207-827F-27944F2DF15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4300</Words>
  <Application>Microsoft Office PowerPoint</Application>
  <PresentationFormat>On-screen Show (4:3)</PresentationFormat>
  <Paragraphs>508</Paragraphs>
  <Slides>86</Slides>
  <Notes>7</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Marketing Management</vt:lpstr>
      <vt:lpstr>Slide 2</vt:lpstr>
      <vt:lpstr>Marketing?</vt:lpstr>
      <vt:lpstr>What is marketing?</vt:lpstr>
      <vt:lpstr>Slide 5</vt:lpstr>
      <vt:lpstr>For an exchange to occur…..</vt:lpstr>
      <vt:lpstr>What is Marketed?</vt:lpstr>
      <vt:lpstr>Who markets?</vt:lpstr>
      <vt:lpstr>Slide 9</vt:lpstr>
      <vt:lpstr>Slide 10</vt:lpstr>
      <vt:lpstr>Slide 11</vt:lpstr>
      <vt:lpstr>Possible Eight Demand States</vt:lpstr>
      <vt:lpstr>Possible Eight Demand States </vt:lpstr>
      <vt:lpstr>Markets</vt:lpstr>
      <vt:lpstr>Slide 15</vt:lpstr>
      <vt:lpstr>Slide 16</vt:lpstr>
      <vt:lpstr>Key Customer Markets</vt:lpstr>
      <vt:lpstr>The marketplace isn’t what it used to be….</vt:lpstr>
      <vt:lpstr>Marketplaces, Marketspaces and Metamarkets</vt:lpstr>
      <vt:lpstr>Marketplaces, Marketspaces and Metamarkets</vt:lpstr>
      <vt:lpstr>Marketplaces, Marketspaces and Metamarkets</vt:lpstr>
      <vt:lpstr>Core Marketing Concepts</vt:lpstr>
      <vt:lpstr>Core Marketing Concepts</vt:lpstr>
      <vt:lpstr>The New Marketing Realities</vt:lpstr>
      <vt:lpstr>The New Marketing Realities</vt:lpstr>
      <vt:lpstr>The New Marketing Realities</vt:lpstr>
      <vt:lpstr>Slide 27</vt:lpstr>
      <vt:lpstr>Needs</vt:lpstr>
      <vt:lpstr>Orientation, Marketing Orientation, Consumer Orientation</vt:lpstr>
      <vt:lpstr>Slide 30</vt:lpstr>
      <vt:lpstr>The Production Concept </vt:lpstr>
      <vt:lpstr>The Product Concept </vt:lpstr>
      <vt:lpstr>The Selling Concept </vt:lpstr>
      <vt:lpstr>The Marketing Concept </vt:lpstr>
      <vt:lpstr>Societal Marketing Concept </vt:lpstr>
      <vt:lpstr>Holistic Marketing Concept</vt:lpstr>
      <vt:lpstr>Marketing Mix</vt:lpstr>
      <vt:lpstr>Marketing Mix: Four Ps</vt:lpstr>
      <vt:lpstr>Slide 39</vt:lpstr>
      <vt:lpstr>Slide 40</vt:lpstr>
      <vt:lpstr>Slide 41</vt:lpstr>
      <vt:lpstr>Slide 42</vt:lpstr>
      <vt:lpstr>Slide 43</vt:lpstr>
      <vt:lpstr>Total Offer To The Customer</vt:lpstr>
      <vt:lpstr>4Ps &amp; 4Cs</vt:lpstr>
      <vt:lpstr>4Ps &amp; 4Cs</vt:lpstr>
      <vt:lpstr>Product- Consumer</vt:lpstr>
      <vt:lpstr>Price- Cost</vt:lpstr>
      <vt:lpstr>Place- Convenience</vt:lpstr>
      <vt:lpstr>Promotion- Communication</vt:lpstr>
      <vt:lpstr>Extended Marketing Mix</vt:lpstr>
      <vt:lpstr>Extended Marketing Mix</vt:lpstr>
      <vt:lpstr>Booms &amp; Bitner</vt:lpstr>
      <vt:lpstr>7Ps &amp; 7Cs</vt:lpstr>
      <vt:lpstr>Fundamental Actions</vt:lpstr>
      <vt:lpstr>Product</vt:lpstr>
      <vt:lpstr>Product Variety</vt:lpstr>
      <vt:lpstr>Product Quality</vt:lpstr>
      <vt:lpstr>Product design</vt:lpstr>
      <vt:lpstr>Brand Name</vt:lpstr>
      <vt:lpstr>Product</vt:lpstr>
      <vt:lpstr>Place</vt:lpstr>
      <vt:lpstr>Place</vt:lpstr>
      <vt:lpstr>Place</vt:lpstr>
      <vt:lpstr>Place</vt:lpstr>
      <vt:lpstr>Place</vt:lpstr>
      <vt:lpstr>Price</vt:lpstr>
      <vt:lpstr>Price</vt:lpstr>
      <vt:lpstr>List Price</vt:lpstr>
      <vt:lpstr>Discounts &amp; Allowances</vt:lpstr>
      <vt:lpstr>Payment Period &amp; Credit Terms</vt:lpstr>
      <vt:lpstr>Price</vt:lpstr>
      <vt:lpstr>Price</vt:lpstr>
      <vt:lpstr>Price</vt:lpstr>
      <vt:lpstr>Innovative Discounts</vt:lpstr>
      <vt:lpstr>Promotion</vt:lpstr>
      <vt:lpstr>Promotion</vt:lpstr>
      <vt:lpstr>Promotion</vt:lpstr>
      <vt:lpstr>Personal selling</vt:lpstr>
      <vt:lpstr>Publicity</vt:lpstr>
      <vt:lpstr>Public Relations</vt:lpstr>
      <vt:lpstr>Public Relations</vt:lpstr>
      <vt:lpstr>Word of mouth publicity</vt:lpstr>
      <vt:lpstr>Viral Marketing- Word of mouth</vt:lpstr>
      <vt:lpstr>On the internet</vt:lpstr>
      <vt:lpstr>Definition- Viral Marketing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Management</dc:title>
  <dc:creator>meghnaverma</dc:creator>
  <cp:lastModifiedBy>meghnaverma</cp:lastModifiedBy>
  <cp:revision>16</cp:revision>
  <dcterms:created xsi:type="dcterms:W3CDTF">2015-11-13T10:06:01Z</dcterms:created>
  <dcterms:modified xsi:type="dcterms:W3CDTF">2015-11-13T11:39:38Z</dcterms:modified>
</cp:coreProperties>
</file>