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5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538"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9897-B804-873E-B35E-8ED08576C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7158A3-BCC0-8ABE-B18B-7ADC957E7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FA785B-5732-1E6F-0F40-3CECDCC4ECA8}"/>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5" name="Footer Placeholder 4">
            <a:extLst>
              <a:ext uri="{FF2B5EF4-FFF2-40B4-BE49-F238E27FC236}">
                <a16:creationId xmlns:a16="http://schemas.microsoft.com/office/drawing/2014/main" id="{8BA9E574-21FC-11C5-6FC6-F7CF3EB0C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32C60-15FF-E730-F386-C2C9145B8AF6}"/>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404627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1F4E-1805-5DCC-D92F-3591363EA3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5DCDFE-8F8B-7DEC-7966-F5AB31B769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6B3B6-D26C-4853-908D-AED1BE7F0602}"/>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5" name="Footer Placeholder 4">
            <a:extLst>
              <a:ext uri="{FF2B5EF4-FFF2-40B4-BE49-F238E27FC236}">
                <a16:creationId xmlns:a16="http://schemas.microsoft.com/office/drawing/2014/main" id="{808D59F0-2E08-D242-A198-921C3305C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BEA0B-3635-A54D-D7EE-E69F78EE24A5}"/>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355756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8BFA0-5293-360B-D28C-69644E12D8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6AA06-A4F1-2FF4-47C5-888B4E6229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54B06-E0CC-7F24-9791-E9FC570A92F7}"/>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5" name="Footer Placeholder 4">
            <a:extLst>
              <a:ext uri="{FF2B5EF4-FFF2-40B4-BE49-F238E27FC236}">
                <a16:creationId xmlns:a16="http://schemas.microsoft.com/office/drawing/2014/main" id="{8FDBB77C-0899-6103-5B35-639744358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9526A-1D3E-129B-7FB2-3E5109417217}"/>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254978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77F6-10A9-897C-EB91-566A1BE37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AF862-1550-EFA4-F81C-7919A721A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C47AD-18E8-32FA-F2CA-54A7D8B8FC18}"/>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5" name="Footer Placeholder 4">
            <a:extLst>
              <a:ext uri="{FF2B5EF4-FFF2-40B4-BE49-F238E27FC236}">
                <a16:creationId xmlns:a16="http://schemas.microsoft.com/office/drawing/2014/main" id="{EDDD35CE-42EC-A3C4-504C-CEBA3F7D2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082236-81DE-CA9E-21CF-3C9FECC23EE5}"/>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319523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B92-DF97-E521-897F-13EE296CA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737DF9-6661-F76D-D50A-1F1AD532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19881-3A5C-6F7A-D33A-A455B01C8987}"/>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5" name="Footer Placeholder 4">
            <a:extLst>
              <a:ext uri="{FF2B5EF4-FFF2-40B4-BE49-F238E27FC236}">
                <a16:creationId xmlns:a16="http://schemas.microsoft.com/office/drawing/2014/main" id="{97AD3467-973D-598B-E7D4-6FBCF9BBE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EFE15-3B01-200E-F90F-48490E44F509}"/>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51664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0EFD-A1A3-73DC-BB62-5E88573590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BFC713-D62A-F186-8261-E003890FD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D167D0-DF13-2F3C-82DC-CE7EC3C0F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A0E15D-A865-4FED-81D1-9FA8B5CE16E3}"/>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6" name="Footer Placeholder 5">
            <a:extLst>
              <a:ext uri="{FF2B5EF4-FFF2-40B4-BE49-F238E27FC236}">
                <a16:creationId xmlns:a16="http://schemas.microsoft.com/office/drawing/2014/main" id="{5C562FBC-445A-DC83-8EB8-06A090A64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3801C1-62E5-6A26-28FA-E67CAAF90395}"/>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297444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0FAA-46DA-FE33-DE08-D9890ECF7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B65D3-2657-6508-DDAD-3362AB0BB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3E422B-E4E2-865C-945F-BAE9849B6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C53BF2-288D-0164-6221-6E4B9CCBE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FB828-505C-83C5-8398-F9F5B0A7C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0E2675-13D9-CB63-2571-D40470333AE1}"/>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8" name="Footer Placeholder 7">
            <a:extLst>
              <a:ext uri="{FF2B5EF4-FFF2-40B4-BE49-F238E27FC236}">
                <a16:creationId xmlns:a16="http://schemas.microsoft.com/office/drawing/2014/main" id="{A3BE8FE6-86F2-F06A-7C9B-A96C554248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5778C5-B5C5-CF75-3B29-F20E05D4A010}"/>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327902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2EA7-F40F-6616-20C8-CAFA1BD219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DA839A-296F-3E60-FDF9-CE5C33F14172}"/>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4" name="Footer Placeholder 3">
            <a:extLst>
              <a:ext uri="{FF2B5EF4-FFF2-40B4-BE49-F238E27FC236}">
                <a16:creationId xmlns:a16="http://schemas.microsoft.com/office/drawing/2014/main" id="{BD5CC690-43EF-31D9-5AC1-027A11D9E6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BA45C6-533F-DF66-F2D7-ECDFEAA589A2}"/>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257718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C745A-42A6-126E-5AA8-FFAAE6C538F5}"/>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3" name="Footer Placeholder 2">
            <a:extLst>
              <a:ext uri="{FF2B5EF4-FFF2-40B4-BE49-F238E27FC236}">
                <a16:creationId xmlns:a16="http://schemas.microsoft.com/office/drawing/2014/main" id="{44737D9F-B1BF-D9D3-C411-80321BA9D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C22BDC-CE23-9CF6-BE3D-E6ABEEC1AF15}"/>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25964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82F3-5E2C-978F-B09F-E020E1B35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61C80C-CED3-49A3-EF91-E1B4BF8F2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E9D763-A2F8-E6AA-CDD6-D3FD527B4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13CB-AC16-D492-7307-5589406B4DC9}"/>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6" name="Footer Placeholder 5">
            <a:extLst>
              <a:ext uri="{FF2B5EF4-FFF2-40B4-BE49-F238E27FC236}">
                <a16:creationId xmlns:a16="http://schemas.microsoft.com/office/drawing/2014/main" id="{F70C6FBD-4230-B18B-22AE-812C1331A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49D5D3-FBDB-B955-D373-649530277922}"/>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127931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670C-8C6F-3833-B2B6-B4C5C22E0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F99733-0AA4-E7F3-6390-78C8C3AF8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8E701-5357-E043-10F3-D23CD8D0C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5743B-3919-E413-8AC7-5EDC4DE8D8AC}"/>
              </a:ext>
            </a:extLst>
          </p:cNvPr>
          <p:cNvSpPr>
            <a:spLocks noGrp="1"/>
          </p:cNvSpPr>
          <p:nvPr>
            <p:ph type="dt" sz="half" idx="10"/>
          </p:nvPr>
        </p:nvSpPr>
        <p:spPr/>
        <p:txBody>
          <a:bodyPr/>
          <a:lstStyle/>
          <a:p>
            <a:fld id="{F4EAB2DF-86ED-4C2D-B449-793C41EACAE9}" type="datetimeFigureOut">
              <a:rPr lang="en-IN" smtClean="0"/>
              <a:t>13-03-2023</a:t>
            </a:fld>
            <a:endParaRPr lang="en-IN"/>
          </a:p>
        </p:txBody>
      </p:sp>
      <p:sp>
        <p:nvSpPr>
          <p:cNvPr id="6" name="Footer Placeholder 5">
            <a:extLst>
              <a:ext uri="{FF2B5EF4-FFF2-40B4-BE49-F238E27FC236}">
                <a16:creationId xmlns:a16="http://schemas.microsoft.com/office/drawing/2014/main" id="{F52EBD7C-5D7D-5D2E-C009-D98079440B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53C0CD-4E51-F1D8-A419-691B3A55C1BC}"/>
              </a:ext>
            </a:extLst>
          </p:cNvPr>
          <p:cNvSpPr>
            <a:spLocks noGrp="1"/>
          </p:cNvSpPr>
          <p:nvPr>
            <p:ph type="sldNum" sz="quarter" idx="12"/>
          </p:nvPr>
        </p:nvSpPr>
        <p:spPr/>
        <p:txBody>
          <a:bodyPr/>
          <a:lstStyle/>
          <a:p>
            <a:fld id="{B46728E1-9E6F-4DE5-BE11-8D98A313E06C}" type="slidenum">
              <a:rPr lang="en-IN" smtClean="0"/>
              <a:t>‹#›</a:t>
            </a:fld>
            <a:endParaRPr lang="en-IN"/>
          </a:p>
        </p:txBody>
      </p:sp>
    </p:spTree>
    <p:extLst>
      <p:ext uri="{BB962C8B-B14F-4D97-AF65-F5344CB8AC3E}">
        <p14:creationId xmlns:p14="http://schemas.microsoft.com/office/powerpoint/2010/main" val="165289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554E3-8B66-8E94-0E85-386F9445B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B87F32-67D6-4E5D-9989-4A76D85D2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1A2A4-54C0-4937-96E3-A1DA2570D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AB2DF-86ED-4C2D-B449-793C41EACAE9}" type="datetimeFigureOut">
              <a:rPr lang="en-IN" smtClean="0"/>
              <a:t>13-03-2023</a:t>
            </a:fld>
            <a:endParaRPr lang="en-IN"/>
          </a:p>
        </p:txBody>
      </p:sp>
      <p:sp>
        <p:nvSpPr>
          <p:cNvPr id="5" name="Footer Placeholder 4">
            <a:extLst>
              <a:ext uri="{FF2B5EF4-FFF2-40B4-BE49-F238E27FC236}">
                <a16:creationId xmlns:a16="http://schemas.microsoft.com/office/drawing/2014/main" id="{B72820E6-5280-C47E-A896-625B31B7F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6EBB3B-CF00-4B28-FE70-243F01C4D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728E1-9E6F-4DE5-BE11-8D98A313E06C}" type="slidenum">
              <a:rPr lang="en-IN" smtClean="0"/>
              <a:t>‹#›</a:t>
            </a:fld>
            <a:endParaRPr lang="en-IN"/>
          </a:p>
        </p:txBody>
      </p:sp>
    </p:spTree>
    <p:extLst>
      <p:ext uri="{BB962C8B-B14F-4D97-AF65-F5344CB8AC3E}">
        <p14:creationId xmlns:p14="http://schemas.microsoft.com/office/powerpoint/2010/main" val="3873661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79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7B44D2-80CB-170C-55C2-315512590B5B}"/>
              </a:ext>
            </a:extLst>
          </p:cNvPr>
          <p:cNvPicPr>
            <a:picLocks noChangeAspect="1"/>
          </p:cNvPicPr>
          <p:nvPr/>
        </p:nvPicPr>
        <p:blipFill rotWithShape="1">
          <a:blip r:embed="rId2">
            <a:alphaModFix amt="30000"/>
            <a:extLst>
              <a:ext uri="{BEBA8EAE-BF5A-486C-A8C5-ECC9F3942E4B}">
                <a14:imgProps xmlns:a14="http://schemas.microsoft.com/office/drawing/2010/main">
                  <a14:imgLayer r:embed="rId3">
                    <a14:imgEffect>
                      <a14:colorTemperature colorTemp="2925"/>
                    </a14:imgEffect>
                    <a14:imgEffect>
                      <a14:saturation sat="33000"/>
                    </a14:imgEffect>
                  </a14:imgLayer>
                </a14:imgProps>
              </a:ext>
              <a:ext uri="{28A0092B-C50C-407E-A947-70E740481C1C}">
                <a14:useLocalDpi xmlns:a14="http://schemas.microsoft.com/office/drawing/2010/main" val="0"/>
              </a:ext>
            </a:extLst>
          </a:blip>
          <a:srcRect t="20944" b="25759"/>
          <a:stretch/>
        </p:blipFill>
        <p:spPr>
          <a:xfrm>
            <a:off x="0" y="4425244"/>
            <a:ext cx="12186584" cy="2432756"/>
          </a:xfrm>
          <a:prstGeom prst="rect">
            <a:avLst/>
          </a:prstGeom>
        </p:spPr>
      </p:pic>
      <p:pic>
        <p:nvPicPr>
          <p:cNvPr id="7" name="Picture 6">
            <a:extLst>
              <a:ext uri="{FF2B5EF4-FFF2-40B4-BE49-F238E27FC236}">
                <a16:creationId xmlns:a16="http://schemas.microsoft.com/office/drawing/2014/main" id="{78792A0A-392E-BC37-85F1-A589C4A6FD2D}"/>
              </a:ext>
            </a:extLst>
          </p:cNvPr>
          <p:cNvPicPr>
            <a:picLocks noChangeAspect="1"/>
          </p:cNvPicPr>
          <p:nvPr/>
        </p:nvPicPr>
        <p:blipFill>
          <a:blip r:embed="rId4">
            <a:alphaModFix amt="29000"/>
            <a:extLst>
              <a:ext uri="{28A0092B-C50C-407E-A947-70E740481C1C}">
                <a14:useLocalDpi xmlns:a14="http://schemas.microsoft.com/office/drawing/2010/main" val="0"/>
              </a:ext>
            </a:extLst>
          </a:blip>
          <a:stretch>
            <a:fillRect/>
          </a:stretch>
        </p:blipFill>
        <p:spPr>
          <a:xfrm>
            <a:off x="0" y="0"/>
            <a:ext cx="12186584" cy="4425244"/>
          </a:xfrm>
          <a:prstGeom prst="rect">
            <a:avLst/>
          </a:prstGeom>
        </p:spPr>
      </p:pic>
      <p:sp>
        <p:nvSpPr>
          <p:cNvPr id="2" name="Title 1">
            <a:extLst>
              <a:ext uri="{FF2B5EF4-FFF2-40B4-BE49-F238E27FC236}">
                <a16:creationId xmlns:a16="http://schemas.microsoft.com/office/drawing/2014/main" id="{6ED75841-A4E7-2D22-F734-1DC86341E05B}"/>
              </a:ext>
            </a:extLst>
          </p:cNvPr>
          <p:cNvSpPr>
            <a:spLocks noGrp="1"/>
          </p:cNvSpPr>
          <p:nvPr>
            <p:ph type="ctrTitle"/>
          </p:nvPr>
        </p:nvSpPr>
        <p:spPr>
          <a:xfrm>
            <a:off x="2449688" y="886177"/>
            <a:ext cx="7292623" cy="1428045"/>
          </a:xfrm>
          <a:custGeom>
            <a:avLst/>
            <a:gdLst>
              <a:gd name="connsiteX0" fmla="*/ 0 w 7292623"/>
              <a:gd name="connsiteY0" fmla="*/ 0 h 1428045"/>
              <a:gd name="connsiteX1" fmla="*/ 633897 w 7292623"/>
              <a:gd name="connsiteY1" fmla="*/ 0 h 1428045"/>
              <a:gd name="connsiteX2" fmla="*/ 1340721 w 7292623"/>
              <a:gd name="connsiteY2" fmla="*/ 0 h 1428045"/>
              <a:gd name="connsiteX3" fmla="*/ 1755839 w 7292623"/>
              <a:gd name="connsiteY3" fmla="*/ 0 h 1428045"/>
              <a:gd name="connsiteX4" fmla="*/ 2389736 w 7292623"/>
              <a:gd name="connsiteY4" fmla="*/ 0 h 1428045"/>
              <a:gd name="connsiteX5" fmla="*/ 2804855 w 7292623"/>
              <a:gd name="connsiteY5" fmla="*/ 0 h 1428045"/>
              <a:gd name="connsiteX6" fmla="*/ 3365826 w 7292623"/>
              <a:gd name="connsiteY6" fmla="*/ 0 h 1428045"/>
              <a:gd name="connsiteX7" fmla="*/ 3999723 w 7292623"/>
              <a:gd name="connsiteY7" fmla="*/ 0 h 1428045"/>
              <a:gd name="connsiteX8" fmla="*/ 4341916 w 7292623"/>
              <a:gd name="connsiteY8" fmla="*/ 0 h 1428045"/>
              <a:gd name="connsiteX9" fmla="*/ 4684108 w 7292623"/>
              <a:gd name="connsiteY9" fmla="*/ 0 h 1428045"/>
              <a:gd name="connsiteX10" fmla="*/ 5390931 w 7292623"/>
              <a:gd name="connsiteY10" fmla="*/ 0 h 1428045"/>
              <a:gd name="connsiteX11" fmla="*/ 5951902 w 7292623"/>
              <a:gd name="connsiteY11" fmla="*/ 0 h 1428045"/>
              <a:gd name="connsiteX12" fmla="*/ 6294095 w 7292623"/>
              <a:gd name="connsiteY12" fmla="*/ 0 h 1428045"/>
              <a:gd name="connsiteX13" fmla="*/ 7292623 w 7292623"/>
              <a:gd name="connsiteY13" fmla="*/ 0 h 1428045"/>
              <a:gd name="connsiteX14" fmla="*/ 7292623 w 7292623"/>
              <a:gd name="connsiteY14" fmla="*/ 504576 h 1428045"/>
              <a:gd name="connsiteX15" fmla="*/ 7292623 w 7292623"/>
              <a:gd name="connsiteY15" fmla="*/ 952030 h 1428045"/>
              <a:gd name="connsiteX16" fmla="*/ 7292623 w 7292623"/>
              <a:gd name="connsiteY16" fmla="*/ 1428045 h 1428045"/>
              <a:gd name="connsiteX17" fmla="*/ 6950431 w 7292623"/>
              <a:gd name="connsiteY17" fmla="*/ 1428045 h 1428045"/>
              <a:gd name="connsiteX18" fmla="*/ 6243607 w 7292623"/>
              <a:gd name="connsiteY18" fmla="*/ 1428045 h 1428045"/>
              <a:gd name="connsiteX19" fmla="*/ 5609710 w 7292623"/>
              <a:gd name="connsiteY19" fmla="*/ 1428045 h 1428045"/>
              <a:gd name="connsiteX20" fmla="*/ 4975813 w 7292623"/>
              <a:gd name="connsiteY20" fmla="*/ 1428045 h 1428045"/>
              <a:gd name="connsiteX21" fmla="*/ 4341916 w 7292623"/>
              <a:gd name="connsiteY21" fmla="*/ 1428045 h 1428045"/>
              <a:gd name="connsiteX22" fmla="*/ 3926797 w 7292623"/>
              <a:gd name="connsiteY22" fmla="*/ 1428045 h 1428045"/>
              <a:gd name="connsiteX23" fmla="*/ 3219974 w 7292623"/>
              <a:gd name="connsiteY23" fmla="*/ 1428045 h 1428045"/>
              <a:gd name="connsiteX24" fmla="*/ 2659003 w 7292623"/>
              <a:gd name="connsiteY24" fmla="*/ 1428045 h 1428045"/>
              <a:gd name="connsiteX25" fmla="*/ 2316810 w 7292623"/>
              <a:gd name="connsiteY25" fmla="*/ 1428045 h 1428045"/>
              <a:gd name="connsiteX26" fmla="*/ 1755839 w 7292623"/>
              <a:gd name="connsiteY26" fmla="*/ 1428045 h 1428045"/>
              <a:gd name="connsiteX27" fmla="*/ 1267794 w 7292623"/>
              <a:gd name="connsiteY27" fmla="*/ 1428045 h 1428045"/>
              <a:gd name="connsiteX28" fmla="*/ 779750 w 7292623"/>
              <a:gd name="connsiteY28" fmla="*/ 1428045 h 1428045"/>
              <a:gd name="connsiteX29" fmla="*/ 0 w 7292623"/>
              <a:gd name="connsiteY29" fmla="*/ 1428045 h 1428045"/>
              <a:gd name="connsiteX30" fmla="*/ 0 w 7292623"/>
              <a:gd name="connsiteY30" fmla="*/ 966310 h 1428045"/>
              <a:gd name="connsiteX31" fmla="*/ 0 w 7292623"/>
              <a:gd name="connsiteY31" fmla="*/ 476015 h 1428045"/>
              <a:gd name="connsiteX32" fmla="*/ 0 w 7292623"/>
              <a:gd name="connsiteY32" fmla="*/ 0 h 14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92623" h="1428045" fill="none" extrusionOk="0">
                <a:moveTo>
                  <a:pt x="0" y="0"/>
                </a:moveTo>
                <a:cubicBezTo>
                  <a:pt x="264775" y="-38872"/>
                  <a:pt x="453511" y="58275"/>
                  <a:pt x="633897" y="0"/>
                </a:cubicBezTo>
                <a:cubicBezTo>
                  <a:pt x="814283" y="-58275"/>
                  <a:pt x="1115041" y="29396"/>
                  <a:pt x="1340721" y="0"/>
                </a:cubicBezTo>
                <a:cubicBezTo>
                  <a:pt x="1566401" y="-29396"/>
                  <a:pt x="1664104" y="43283"/>
                  <a:pt x="1755839" y="0"/>
                </a:cubicBezTo>
                <a:cubicBezTo>
                  <a:pt x="1847574" y="-43283"/>
                  <a:pt x="2226842" y="74754"/>
                  <a:pt x="2389736" y="0"/>
                </a:cubicBezTo>
                <a:cubicBezTo>
                  <a:pt x="2552630" y="-74754"/>
                  <a:pt x="2619103" y="47000"/>
                  <a:pt x="2804855" y="0"/>
                </a:cubicBezTo>
                <a:cubicBezTo>
                  <a:pt x="2990607" y="-47000"/>
                  <a:pt x="3217611" y="20983"/>
                  <a:pt x="3365826" y="0"/>
                </a:cubicBezTo>
                <a:cubicBezTo>
                  <a:pt x="3514041" y="-20983"/>
                  <a:pt x="3727950" y="29322"/>
                  <a:pt x="3999723" y="0"/>
                </a:cubicBezTo>
                <a:cubicBezTo>
                  <a:pt x="4271496" y="-29322"/>
                  <a:pt x="4205895" y="5336"/>
                  <a:pt x="4341916" y="0"/>
                </a:cubicBezTo>
                <a:cubicBezTo>
                  <a:pt x="4477937" y="-5336"/>
                  <a:pt x="4545736" y="6710"/>
                  <a:pt x="4684108" y="0"/>
                </a:cubicBezTo>
                <a:cubicBezTo>
                  <a:pt x="4822480" y="-6710"/>
                  <a:pt x="5206499" y="5424"/>
                  <a:pt x="5390931" y="0"/>
                </a:cubicBezTo>
                <a:cubicBezTo>
                  <a:pt x="5575363" y="-5424"/>
                  <a:pt x="5761519" y="43850"/>
                  <a:pt x="5951902" y="0"/>
                </a:cubicBezTo>
                <a:cubicBezTo>
                  <a:pt x="6142285" y="-43850"/>
                  <a:pt x="6198939" y="34277"/>
                  <a:pt x="6294095" y="0"/>
                </a:cubicBezTo>
                <a:cubicBezTo>
                  <a:pt x="6389251" y="-34277"/>
                  <a:pt x="6822175" y="60258"/>
                  <a:pt x="7292623" y="0"/>
                </a:cubicBezTo>
                <a:cubicBezTo>
                  <a:pt x="7344321" y="196110"/>
                  <a:pt x="7233533" y="324219"/>
                  <a:pt x="7292623" y="504576"/>
                </a:cubicBezTo>
                <a:cubicBezTo>
                  <a:pt x="7351713" y="684933"/>
                  <a:pt x="7254077" y="799651"/>
                  <a:pt x="7292623" y="952030"/>
                </a:cubicBezTo>
                <a:cubicBezTo>
                  <a:pt x="7331169" y="1104409"/>
                  <a:pt x="7244040" y="1258127"/>
                  <a:pt x="7292623" y="1428045"/>
                </a:cubicBezTo>
                <a:cubicBezTo>
                  <a:pt x="7160399" y="1439304"/>
                  <a:pt x="7120827" y="1402615"/>
                  <a:pt x="6950431" y="1428045"/>
                </a:cubicBezTo>
                <a:cubicBezTo>
                  <a:pt x="6780035" y="1453475"/>
                  <a:pt x="6469935" y="1407879"/>
                  <a:pt x="6243607" y="1428045"/>
                </a:cubicBezTo>
                <a:cubicBezTo>
                  <a:pt x="6017279" y="1448211"/>
                  <a:pt x="5802366" y="1393314"/>
                  <a:pt x="5609710" y="1428045"/>
                </a:cubicBezTo>
                <a:cubicBezTo>
                  <a:pt x="5417054" y="1462776"/>
                  <a:pt x="5203475" y="1392122"/>
                  <a:pt x="4975813" y="1428045"/>
                </a:cubicBezTo>
                <a:cubicBezTo>
                  <a:pt x="4748151" y="1463968"/>
                  <a:pt x="4623348" y="1418238"/>
                  <a:pt x="4341916" y="1428045"/>
                </a:cubicBezTo>
                <a:cubicBezTo>
                  <a:pt x="4060484" y="1437852"/>
                  <a:pt x="4038248" y="1386636"/>
                  <a:pt x="3926797" y="1428045"/>
                </a:cubicBezTo>
                <a:cubicBezTo>
                  <a:pt x="3815346" y="1469454"/>
                  <a:pt x="3376908" y="1354120"/>
                  <a:pt x="3219974" y="1428045"/>
                </a:cubicBezTo>
                <a:cubicBezTo>
                  <a:pt x="3063040" y="1501970"/>
                  <a:pt x="2845049" y="1399445"/>
                  <a:pt x="2659003" y="1428045"/>
                </a:cubicBezTo>
                <a:cubicBezTo>
                  <a:pt x="2472957" y="1456645"/>
                  <a:pt x="2417691" y="1403491"/>
                  <a:pt x="2316810" y="1428045"/>
                </a:cubicBezTo>
                <a:cubicBezTo>
                  <a:pt x="2215929" y="1452599"/>
                  <a:pt x="1943146" y="1385739"/>
                  <a:pt x="1755839" y="1428045"/>
                </a:cubicBezTo>
                <a:cubicBezTo>
                  <a:pt x="1568532" y="1470351"/>
                  <a:pt x="1401116" y="1415069"/>
                  <a:pt x="1267794" y="1428045"/>
                </a:cubicBezTo>
                <a:cubicBezTo>
                  <a:pt x="1134473" y="1441021"/>
                  <a:pt x="978873" y="1411967"/>
                  <a:pt x="779750" y="1428045"/>
                </a:cubicBezTo>
                <a:cubicBezTo>
                  <a:pt x="580627" y="1444123"/>
                  <a:pt x="240425" y="1366078"/>
                  <a:pt x="0" y="1428045"/>
                </a:cubicBezTo>
                <a:cubicBezTo>
                  <a:pt x="-19627" y="1199201"/>
                  <a:pt x="39352" y="1139971"/>
                  <a:pt x="0" y="966310"/>
                </a:cubicBezTo>
                <a:cubicBezTo>
                  <a:pt x="-39352" y="792650"/>
                  <a:pt x="16475" y="692960"/>
                  <a:pt x="0" y="476015"/>
                </a:cubicBezTo>
                <a:cubicBezTo>
                  <a:pt x="-16475" y="259070"/>
                  <a:pt x="44556" y="151518"/>
                  <a:pt x="0" y="0"/>
                </a:cubicBezTo>
                <a:close/>
              </a:path>
              <a:path w="7292623" h="1428045" stroke="0" extrusionOk="0">
                <a:moveTo>
                  <a:pt x="0" y="0"/>
                </a:moveTo>
                <a:cubicBezTo>
                  <a:pt x="101885" y="-24294"/>
                  <a:pt x="270566" y="39453"/>
                  <a:pt x="488045" y="0"/>
                </a:cubicBezTo>
                <a:cubicBezTo>
                  <a:pt x="705524" y="-39453"/>
                  <a:pt x="730195" y="33708"/>
                  <a:pt x="830237" y="0"/>
                </a:cubicBezTo>
                <a:cubicBezTo>
                  <a:pt x="930279" y="-33708"/>
                  <a:pt x="1335141" y="84749"/>
                  <a:pt x="1537061" y="0"/>
                </a:cubicBezTo>
                <a:cubicBezTo>
                  <a:pt x="1738981" y="-84749"/>
                  <a:pt x="1872853" y="30932"/>
                  <a:pt x="2025105" y="0"/>
                </a:cubicBezTo>
                <a:cubicBezTo>
                  <a:pt x="2177357" y="-30932"/>
                  <a:pt x="2405510" y="15512"/>
                  <a:pt x="2513150" y="0"/>
                </a:cubicBezTo>
                <a:cubicBezTo>
                  <a:pt x="2620790" y="-15512"/>
                  <a:pt x="2998103" y="31548"/>
                  <a:pt x="3219974" y="0"/>
                </a:cubicBezTo>
                <a:cubicBezTo>
                  <a:pt x="3441845" y="-31548"/>
                  <a:pt x="3460894" y="10500"/>
                  <a:pt x="3635092" y="0"/>
                </a:cubicBezTo>
                <a:cubicBezTo>
                  <a:pt x="3809290" y="-10500"/>
                  <a:pt x="4127832" y="42743"/>
                  <a:pt x="4341916" y="0"/>
                </a:cubicBezTo>
                <a:cubicBezTo>
                  <a:pt x="4556000" y="-42743"/>
                  <a:pt x="4695701" y="67328"/>
                  <a:pt x="5048739" y="0"/>
                </a:cubicBezTo>
                <a:cubicBezTo>
                  <a:pt x="5401777" y="-67328"/>
                  <a:pt x="5452008" y="31490"/>
                  <a:pt x="5609710" y="0"/>
                </a:cubicBezTo>
                <a:cubicBezTo>
                  <a:pt x="5767412" y="-31490"/>
                  <a:pt x="6006760" y="83808"/>
                  <a:pt x="6316533" y="0"/>
                </a:cubicBezTo>
                <a:cubicBezTo>
                  <a:pt x="6626306" y="-83808"/>
                  <a:pt x="6665596" y="47544"/>
                  <a:pt x="6804578" y="0"/>
                </a:cubicBezTo>
                <a:cubicBezTo>
                  <a:pt x="6943560" y="-47544"/>
                  <a:pt x="7091827" y="199"/>
                  <a:pt x="7292623" y="0"/>
                </a:cubicBezTo>
                <a:cubicBezTo>
                  <a:pt x="7311952" y="113715"/>
                  <a:pt x="7250722" y="350583"/>
                  <a:pt x="7292623" y="490295"/>
                </a:cubicBezTo>
                <a:cubicBezTo>
                  <a:pt x="7334524" y="630007"/>
                  <a:pt x="7259248" y="864899"/>
                  <a:pt x="7292623" y="966310"/>
                </a:cubicBezTo>
                <a:cubicBezTo>
                  <a:pt x="7325998" y="1067721"/>
                  <a:pt x="7285654" y="1247700"/>
                  <a:pt x="7292623" y="1428045"/>
                </a:cubicBezTo>
                <a:cubicBezTo>
                  <a:pt x="6984859" y="1502463"/>
                  <a:pt x="6932124" y="1356843"/>
                  <a:pt x="6658726" y="1428045"/>
                </a:cubicBezTo>
                <a:cubicBezTo>
                  <a:pt x="6385328" y="1499247"/>
                  <a:pt x="6228165" y="1384480"/>
                  <a:pt x="6097755" y="1428045"/>
                </a:cubicBezTo>
                <a:cubicBezTo>
                  <a:pt x="5967345" y="1471610"/>
                  <a:pt x="5853536" y="1393720"/>
                  <a:pt x="5755562" y="1428045"/>
                </a:cubicBezTo>
                <a:cubicBezTo>
                  <a:pt x="5657588" y="1462370"/>
                  <a:pt x="5518581" y="1392306"/>
                  <a:pt x="5340444" y="1428045"/>
                </a:cubicBezTo>
                <a:cubicBezTo>
                  <a:pt x="5162307" y="1463784"/>
                  <a:pt x="4958047" y="1391125"/>
                  <a:pt x="4633620" y="1428045"/>
                </a:cubicBezTo>
                <a:cubicBezTo>
                  <a:pt x="4309193" y="1464965"/>
                  <a:pt x="4215190" y="1384908"/>
                  <a:pt x="4072649" y="1428045"/>
                </a:cubicBezTo>
                <a:cubicBezTo>
                  <a:pt x="3930108" y="1471182"/>
                  <a:pt x="3842093" y="1386261"/>
                  <a:pt x="3657531" y="1428045"/>
                </a:cubicBezTo>
                <a:cubicBezTo>
                  <a:pt x="3472969" y="1469829"/>
                  <a:pt x="3304772" y="1427575"/>
                  <a:pt x="3096560" y="1428045"/>
                </a:cubicBezTo>
                <a:cubicBezTo>
                  <a:pt x="2888348" y="1428515"/>
                  <a:pt x="2914895" y="1396381"/>
                  <a:pt x="2754368" y="1428045"/>
                </a:cubicBezTo>
                <a:cubicBezTo>
                  <a:pt x="2593841" y="1459709"/>
                  <a:pt x="2555938" y="1395785"/>
                  <a:pt x="2412175" y="1428045"/>
                </a:cubicBezTo>
                <a:cubicBezTo>
                  <a:pt x="2268412" y="1460305"/>
                  <a:pt x="2121539" y="1370580"/>
                  <a:pt x="1851204" y="1428045"/>
                </a:cubicBezTo>
                <a:cubicBezTo>
                  <a:pt x="1580869" y="1485510"/>
                  <a:pt x="1603009" y="1405818"/>
                  <a:pt x="1436086" y="1428045"/>
                </a:cubicBezTo>
                <a:cubicBezTo>
                  <a:pt x="1269163" y="1450272"/>
                  <a:pt x="1032042" y="1390349"/>
                  <a:pt x="802189" y="1428045"/>
                </a:cubicBezTo>
                <a:cubicBezTo>
                  <a:pt x="572336" y="1465741"/>
                  <a:pt x="357804" y="1334566"/>
                  <a:pt x="0" y="1428045"/>
                </a:cubicBezTo>
                <a:cubicBezTo>
                  <a:pt x="-9962" y="1205079"/>
                  <a:pt x="14863" y="1127555"/>
                  <a:pt x="0" y="937750"/>
                </a:cubicBezTo>
                <a:cubicBezTo>
                  <a:pt x="-14863" y="747946"/>
                  <a:pt x="43350" y="641228"/>
                  <a:pt x="0" y="447454"/>
                </a:cubicBezTo>
                <a:cubicBezTo>
                  <a:pt x="-43350" y="253680"/>
                  <a:pt x="25907" y="155258"/>
                  <a:pt x="0" y="0"/>
                </a:cubicBezTo>
                <a:close/>
              </a:path>
            </a:pathLst>
          </a:custGeom>
          <a:ln w="63500" cap="rnd">
            <a:solidFill>
              <a:schemeClr val="bg1"/>
            </a:solidFill>
            <a:extLst>
              <a:ext uri="{C807C97D-BFC1-408E-A445-0C87EB9F89A2}">
                <ask:lineSketchStyleProps xmlns:ask="http://schemas.microsoft.com/office/drawing/2018/sketchyshapes" sd="1219033472">
                  <ask:type>
                    <ask:lineSketchScribble/>
                  </ask:type>
                </ask:lineSketchStyleProps>
              </a:ext>
            </a:extLst>
          </a:ln>
          <a:effectLst>
            <a:glow rad="304800">
              <a:schemeClr val="bg1">
                <a:alpha val="40000"/>
              </a:schemeClr>
            </a:glow>
          </a:effectLst>
        </p:spPr>
        <p:txBody>
          <a:bodyPr>
            <a:noAutofit/>
          </a:bodyPr>
          <a:lstStyle/>
          <a:p>
            <a:r>
              <a:rPr lang="en-IN" sz="8800" b="1" dirty="0">
                <a:solidFill>
                  <a:schemeClr val="bg1"/>
                </a:solidFill>
                <a:latin typeface="Times New Roman" panose="02020603050405020304" pitchFamily="18" charset="0"/>
                <a:cs typeface="Times New Roman" panose="02020603050405020304" pitchFamily="18" charset="0"/>
              </a:rPr>
              <a:t>Likert scale</a:t>
            </a:r>
            <a:endParaRPr lang="en-IN" sz="88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2D11048-8CB6-CAD9-DD11-43F272607934}"/>
              </a:ext>
            </a:extLst>
          </p:cNvPr>
          <p:cNvSpPr>
            <a:spLocks noGrp="1"/>
          </p:cNvSpPr>
          <p:nvPr>
            <p:ph type="subTitle" idx="1"/>
          </p:nvPr>
        </p:nvSpPr>
        <p:spPr>
          <a:xfrm>
            <a:off x="9843911" y="3429000"/>
            <a:ext cx="2054578" cy="3344333"/>
          </a:xfrm>
          <a:custGeom>
            <a:avLst/>
            <a:gdLst>
              <a:gd name="connsiteX0" fmla="*/ 0 w 2054578"/>
              <a:gd name="connsiteY0" fmla="*/ 0 h 3344333"/>
              <a:gd name="connsiteX1" fmla="*/ 472553 w 2054578"/>
              <a:gd name="connsiteY1" fmla="*/ 0 h 3344333"/>
              <a:gd name="connsiteX2" fmla="*/ 965652 w 2054578"/>
              <a:gd name="connsiteY2" fmla="*/ 0 h 3344333"/>
              <a:gd name="connsiteX3" fmla="*/ 1499842 w 2054578"/>
              <a:gd name="connsiteY3" fmla="*/ 0 h 3344333"/>
              <a:gd name="connsiteX4" fmla="*/ 2054578 w 2054578"/>
              <a:gd name="connsiteY4" fmla="*/ 0 h 3344333"/>
              <a:gd name="connsiteX5" fmla="*/ 2054578 w 2054578"/>
              <a:gd name="connsiteY5" fmla="*/ 624275 h 3344333"/>
              <a:gd name="connsiteX6" fmla="*/ 2054578 w 2054578"/>
              <a:gd name="connsiteY6" fmla="*/ 1081334 h 3344333"/>
              <a:gd name="connsiteX7" fmla="*/ 2054578 w 2054578"/>
              <a:gd name="connsiteY7" fmla="*/ 1538393 h 3344333"/>
              <a:gd name="connsiteX8" fmla="*/ 2054578 w 2054578"/>
              <a:gd name="connsiteY8" fmla="*/ 2095782 h 3344333"/>
              <a:gd name="connsiteX9" fmla="*/ 2054578 w 2054578"/>
              <a:gd name="connsiteY9" fmla="*/ 2653171 h 3344333"/>
              <a:gd name="connsiteX10" fmla="*/ 2054578 w 2054578"/>
              <a:gd name="connsiteY10" fmla="*/ 3344333 h 3344333"/>
              <a:gd name="connsiteX11" fmla="*/ 1540934 w 2054578"/>
              <a:gd name="connsiteY11" fmla="*/ 3344333 h 3344333"/>
              <a:gd name="connsiteX12" fmla="*/ 1006743 w 2054578"/>
              <a:gd name="connsiteY12" fmla="*/ 3344333 h 3344333"/>
              <a:gd name="connsiteX13" fmla="*/ 534190 w 2054578"/>
              <a:gd name="connsiteY13" fmla="*/ 3344333 h 3344333"/>
              <a:gd name="connsiteX14" fmla="*/ 0 w 2054578"/>
              <a:gd name="connsiteY14" fmla="*/ 3344333 h 3344333"/>
              <a:gd name="connsiteX15" fmla="*/ 0 w 2054578"/>
              <a:gd name="connsiteY15" fmla="*/ 2786944 h 3344333"/>
              <a:gd name="connsiteX16" fmla="*/ 0 w 2054578"/>
              <a:gd name="connsiteY16" fmla="*/ 2162669 h 3344333"/>
              <a:gd name="connsiteX17" fmla="*/ 0 w 2054578"/>
              <a:gd name="connsiteY17" fmla="*/ 1638723 h 3344333"/>
              <a:gd name="connsiteX18" fmla="*/ 0 w 2054578"/>
              <a:gd name="connsiteY18" fmla="*/ 1047891 h 3344333"/>
              <a:gd name="connsiteX19" fmla="*/ 0 w 2054578"/>
              <a:gd name="connsiteY19" fmla="*/ 523946 h 3344333"/>
              <a:gd name="connsiteX20" fmla="*/ 0 w 2054578"/>
              <a:gd name="connsiteY20" fmla="*/ 0 h 334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54578" h="3344333" fill="none" extrusionOk="0">
                <a:moveTo>
                  <a:pt x="0" y="0"/>
                </a:moveTo>
                <a:cubicBezTo>
                  <a:pt x="201204" y="-29382"/>
                  <a:pt x="238856" y="43281"/>
                  <a:pt x="472553" y="0"/>
                </a:cubicBezTo>
                <a:cubicBezTo>
                  <a:pt x="706250" y="-43281"/>
                  <a:pt x="856338" y="29818"/>
                  <a:pt x="965652" y="0"/>
                </a:cubicBezTo>
                <a:cubicBezTo>
                  <a:pt x="1074966" y="-29818"/>
                  <a:pt x="1324599" y="14910"/>
                  <a:pt x="1499842" y="0"/>
                </a:cubicBezTo>
                <a:cubicBezTo>
                  <a:pt x="1675085" y="-14910"/>
                  <a:pt x="1784936" y="66126"/>
                  <a:pt x="2054578" y="0"/>
                </a:cubicBezTo>
                <a:cubicBezTo>
                  <a:pt x="2112344" y="126204"/>
                  <a:pt x="2050341" y="442092"/>
                  <a:pt x="2054578" y="624275"/>
                </a:cubicBezTo>
                <a:cubicBezTo>
                  <a:pt x="2058815" y="806459"/>
                  <a:pt x="2037070" y="981195"/>
                  <a:pt x="2054578" y="1081334"/>
                </a:cubicBezTo>
                <a:cubicBezTo>
                  <a:pt x="2072086" y="1181473"/>
                  <a:pt x="2012801" y="1335262"/>
                  <a:pt x="2054578" y="1538393"/>
                </a:cubicBezTo>
                <a:cubicBezTo>
                  <a:pt x="2096355" y="1741524"/>
                  <a:pt x="2045793" y="1876728"/>
                  <a:pt x="2054578" y="2095782"/>
                </a:cubicBezTo>
                <a:cubicBezTo>
                  <a:pt x="2063363" y="2314836"/>
                  <a:pt x="1988186" y="2509069"/>
                  <a:pt x="2054578" y="2653171"/>
                </a:cubicBezTo>
                <a:cubicBezTo>
                  <a:pt x="2120970" y="2797273"/>
                  <a:pt x="2002449" y="3138529"/>
                  <a:pt x="2054578" y="3344333"/>
                </a:cubicBezTo>
                <a:cubicBezTo>
                  <a:pt x="1941243" y="3384813"/>
                  <a:pt x="1667668" y="3284220"/>
                  <a:pt x="1540934" y="3344333"/>
                </a:cubicBezTo>
                <a:cubicBezTo>
                  <a:pt x="1414200" y="3404446"/>
                  <a:pt x="1208035" y="3342863"/>
                  <a:pt x="1006743" y="3344333"/>
                </a:cubicBezTo>
                <a:cubicBezTo>
                  <a:pt x="805451" y="3345803"/>
                  <a:pt x="758693" y="3319912"/>
                  <a:pt x="534190" y="3344333"/>
                </a:cubicBezTo>
                <a:cubicBezTo>
                  <a:pt x="309687" y="3368754"/>
                  <a:pt x="214496" y="3309605"/>
                  <a:pt x="0" y="3344333"/>
                </a:cubicBezTo>
                <a:cubicBezTo>
                  <a:pt x="-8294" y="3085976"/>
                  <a:pt x="1759" y="3031204"/>
                  <a:pt x="0" y="2786944"/>
                </a:cubicBezTo>
                <a:cubicBezTo>
                  <a:pt x="-1759" y="2542684"/>
                  <a:pt x="28911" y="2388116"/>
                  <a:pt x="0" y="2162669"/>
                </a:cubicBezTo>
                <a:cubicBezTo>
                  <a:pt x="-28911" y="1937222"/>
                  <a:pt x="49454" y="1751355"/>
                  <a:pt x="0" y="1638723"/>
                </a:cubicBezTo>
                <a:cubicBezTo>
                  <a:pt x="-49454" y="1526091"/>
                  <a:pt x="35762" y="1285582"/>
                  <a:pt x="0" y="1047891"/>
                </a:cubicBezTo>
                <a:cubicBezTo>
                  <a:pt x="-35762" y="810200"/>
                  <a:pt x="22809" y="770169"/>
                  <a:pt x="0" y="523946"/>
                </a:cubicBezTo>
                <a:cubicBezTo>
                  <a:pt x="-22809" y="277723"/>
                  <a:pt x="57461" y="126403"/>
                  <a:pt x="0" y="0"/>
                </a:cubicBezTo>
                <a:close/>
              </a:path>
              <a:path w="2054578" h="3344333" stroke="0" extrusionOk="0">
                <a:moveTo>
                  <a:pt x="0" y="0"/>
                </a:moveTo>
                <a:cubicBezTo>
                  <a:pt x="173297" y="-36019"/>
                  <a:pt x="250864" y="29750"/>
                  <a:pt x="452007" y="0"/>
                </a:cubicBezTo>
                <a:cubicBezTo>
                  <a:pt x="653150" y="-29750"/>
                  <a:pt x="864230" y="26611"/>
                  <a:pt x="1006743" y="0"/>
                </a:cubicBezTo>
                <a:cubicBezTo>
                  <a:pt x="1149256" y="-26611"/>
                  <a:pt x="1400459" y="28085"/>
                  <a:pt x="1561479" y="0"/>
                </a:cubicBezTo>
                <a:cubicBezTo>
                  <a:pt x="1722499" y="-28085"/>
                  <a:pt x="1896002" y="19368"/>
                  <a:pt x="2054578" y="0"/>
                </a:cubicBezTo>
                <a:cubicBezTo>
                  <a:pt x="2086538" y="177823"/>
                  <a:pt x="2005928" y="350380"/>
                  <a:pt x="2054578" y="457059"/>
                </a:cubicBezTo>
                <a:cubicBezTo>
                  <a:pt x="2103228" y="563738"/>
                  <a:pt x="2022205" y="726979"/>
                  <a:pt x="2054578" y="947561"/>
                </a:cubicBezTo>
                <a:cubicBezTo>
                  <a:pt x="2086951" y="1168143"/>
                  <a:pt x="2029743" y="1302584"/>
                  <a:pt x="2054578" y="1504950"/>
                </a:cubicBezTo>
                <a:cubicBezTo>
                  <a:pt x="2079413" y="1707316"/>
                  <a:pt x="2052385" y="1852992"/>
                  <a:pt x="2054578" y="2028895"/>
                </a:cubicBezTo>
                <a:cubicBezTo>
                  <a:pt x="2056771" y="2204799"/>
                  <a:pt x="1999100" y="2274720"/>
                  <a:pt x="2054578" y="2519398"/>
                </a:cubicBezTo>
                <a:cubicBezTo>
                  <a:pt x="2110056" y="2764076"/>
                  <a:pt x="1958251" y="3083987"/>
                  <a:pt x="2054578" y="3344333"/>
                </a:cubicBezTo>
                <a:cubicBezTo>
                  <a:pt x="1889030" y="3349499"/>
                  <a:pt x="1698478" y="3312982"/>
                  <a:pt x="1561479" y="3344333"/>
                </a:cubicBezTo>
                <a:cubicBezTo>
                  <a:pt x="1424480" y="3375684"/>
                  <a:pt x="1217751" y="3340466"/>
                  <a:pt x="1047835" y="3344333"/>
                </a:cubicBezTo>
                <a:cubicBezTo>
                  <a:pt x="877919" y="3348200"/>
                  <a:pt x="692159" y="3294266"/>
                  <a:pt x="595828" y="3344333"/>
                </a:cubicBezTo>
                <a:cubicBezTo>
                  <a:pt x="499497" y="3394400"/>
                  <a:pt x="229962" y="3280930"/>
                  <a:pt x="0" y="3344333"/>
                </a:cubicBezTo>
                <a:cubicBezTo>
                  <a:pt x="-34231" y="3152987"/>
                  <a:pt x="11214" y="3052173"/>
                  <a:pt x="0" y="2887274"/>
                </a:cubicBezTo>
                <a:cubicBezTo>
                  <a:pt x="-11214" y="2722375"/>
                  <a:pt x="32423" y="2470299"/>
                  <a:pt x="0" y="2262999"/>
                </a:cubicBezTo>
                <a:cubicBezTo>
                  <a:pt x="-32423" y="2055700"/>
                  <a:pt x="6405" y="1791142"/>
                  <a:pt x="0" y="1638723"/>
                </a:cubicBezTo>
                <a:cubicBezTo>
                  <a:pt x="-6405" y="1486304"/>
                  <a:pt x="13431" y="1373445"/>
                  <a:pt x="0" y="1114778"/>
                </a:cubicBezTo>
                <a:cubicBezTo>
                  <a:pt x="-13431" y="856112"/>
                  <a:pt x="47472" y="799707"/>
                  <a:pt x="0" y="490502"/>
                </a:cubicBezTo>
                <a:cubicBezTo>
                  <a:pt x="-47472" y="181297"/>
                  <a:pt x="42840" y="189675"/>
                  <a:pt x="0" y="0"/>
                </a:cubicBezTo>
                <a:close/>
              </a:path>
            </a:pathLst>
          </a:custGeom>
          <a:ln w="38100">
            <a:solidFill>
              <a:schemeClr val="bg1"/>
            </a:solidFill>
            <a:extLst>
              <a:ext uri="{C807C97D-BFC1-408E-A445-0C87EB9F89A2}">
                <ask:lineSketchStyleProps xmlns:ask="http://schemas.microsoft.com/office/drawing/2018/sketchyshapes" sd="3438592488">
                  <ask:type>
                    <ask:lineSketchScribble/>
                  </ask:type>
                </ask:lineSketchStyleProps>
              </a:ext>
            </a:extLst>
          </a:ln>
          <a:effectLst>
            <a:glow rad="203200">
              <a:schemeClr val="bg1">
                <a:alpha val="40000"/>
              </a:schemeClr>
            </a:glow>
          </a:effectLst>
        </p:spPr>
        <p:txBody>
          <a:bodyPr>
            <a:normAutofit/>
          </a:bodyPr>
          <a:lstStyle/>
          <a:p>
            <a:pPr>
              <a:lnSpc>
                <a:spcPct val="200000"/>
              </a:lnSpc>
            </a:pPr>
            <a:r>
              <a:rPr lang="en-IN" sz="1200" dirty="0">
                <a:solidFill>
                  <a:schemeClr val="bg1"/>
                </a:solidFill>
              </a:rPr>
              <a:t>Submitted by: </a:t>
            </a:r>
          </a:p>
          <a:p>
            <a:pPr algn="r">
              <a:lnSpc>
                <a:spcPct val="100000"/>
              </a:lnSpc>
            </a:pPr>
            <a:r>
              <a:rPr lang="en-IN" sz="1200" dirty="0">
                <a:solidFill>
                  <a:schemeClr val="bg1"/>
                </a:solidFill>
              </a:rPr>
              <a:t>	Mrinal Joshi (221028)</a:t>
            </a:r>
          </a:p>
          <a:p>
            <a:pPr algn="r">
              <a:lnSpc>
                <a:spcPct val="100000"/>
              </a:lnSpc>
            </a:pPr>
            <a:r>
              <a:rPr lang="en-IN" sz="1200" dirty="0">
                <a:solidFill>
                  <a:schemeClr val="bg1"/>
                </a:solidFill>
              </a:rPr>
              <a:t>Rajshree M ()</a:t>
            </a:r>
          </a:p>
          <a:p>
            <a:pPr algn="r">
              <a:lnSpc>
                <a:spcPct val="100000"/>
              </a:lnSpc>
            </a:pPr>
            <a:r>
              <a:rPr lang="en-IN" sz="1200" dirty="0" err="1">
                <a:solidFill>
                  <a:schemeClr val="bg1"/>
                </a:solidFill>
              </a:rPr>
              <a:t>Vedashree</a:t>
            </a:r>
            <a:r>
              <a:rPr lang="en-IN" sz="1200" dirty="0">
                <a:solidFill>
                  <a:schemeClr val="bg1"/>
                </a:solidFill>
              </a:rPr>
              <a:t> ()</a:t>
            </a:r>
          </a:p>
          <a:p>
            <a:pPr algn="r">
              <a:lnSpc>
                <a:spcPct val="100000"/>
              </a:lnSpc>
            </a:pPr>
            <a:r>
              <a:rPr lang="en-IN" sz="1200" dirty="0" err="1">
                <a:solidFill>
                  <a:schemeClr val="bg1"/>
                </a:solidFill>
              </a:rPr>
              <a:t>Laheri</a:t>
            </a:r>
            <a:r>
              <a:rPr lang="en-IN" sz="1200" dirty="0">
                <a:solidFill>
                  <a:schemeClr val="bg1"/>
                </a:solidFill>
              </a:rPr>
              <a:t> ()</a:t>
            </a:r>
          </a:p>
        </p:txBody>
      </p:sp>
    </p:spTree>
    <p:extLst>
      <p:ext uri="{BB962C8B-B14F-4D97-AF65-F5344CB8AC3E}">
        <p14:creationId xmlns:p14="http://schemas.microsoft.com/office/powerpoint/2010/main" val="258548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78824"/>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D1FB9F-F010-63CA-2CD8-D381DDD21949}"/>
              </a:ext>
            </a:extLst>
          </p:cNvPr>
          <p:cNvPicPr>
            <a:picLocks noChangeAspect="1"/>
          </p:cNvPicPr>
          <p:nvPr/>
        </p:nvPicPr>
        <p:blipFill rotWithShape="1">
          <a:blip r:embed="rId2">
            <a:alphaModFix amt="36000"/>
            <a:extLst>
              <a:ext uri="{28A0092B-C50C-407E-A947-70E740481C1C}">
                <a14:useLocalDpi xmlns:a14="http://schemas.microsoft.com/office/drawing/2010/main" val="0"/>
              </a:ext>
            </a:extLst>
          </a:blip>
          <a:srcRect l="6665" t="1154" r="6665" b="1154"/>
          <a:stretch/>
        </p:blipFill>
        <p:spPr>
          <a:xfrm>
            <a:off x="6341533" y="0"/>
            <a:ext cx="5273040" cy="6858000"/>
          </a:xfrm>
          <a:prstGeom prst="rect">
            <a:avLst/>
          </a:prstGeom>
        </p:spPr>
      </p:pic>
      <p:sp>
        <p:nvSpPr>
          <p:cNvPr id="2" name="Title 1">
            <a:extLst>
              <a:ext uri="{FF2B5EF4-FFF2-40B4-BE49-F238E27FC236}">
                <a16:creationId xmlns:a16="http://schemas.microsoft.com/office/drawing/2014/main" id="{9A0EB617-7093-48CA-A610-89E87FE971D6}"/>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Likert scale</a:t>
            </a:r>
          </a:p>
        </p:txBody>
      </p:sp>
      <p:sp>
        <p:nvSpPr>
          <p:cNvPr id="3" name="TextBox 2">
            <a:extLst>
              <a:ext uri="{FF2B5EF4-FFF2-40B4-BE49-F238E27FC236}">
                <a16:creationId xmlns:a16="http://schemas.microsoft.com/office/drawing/2014/main" id="{81478ED7-A7C8-62DD-6EFA-DD355BCAB58B}"/>
              </a:ext>
            </a:extLst>
          </p:cNvPr>
          <p:cNvSpPr txBox="1"/>
          <p:nvPr/>
        </p:nvSpPr>
        <p:spPr>
          <a:xfrm>
            <a:off x="838200" y="1411288"/>
            <a:ext cx="5335693" cy="5016758"/>
          </a:xfrm>
          <a:prstGeom prst="rect">
            <a:avLst/>
          </a:prstGeom>
          <a:noFill/>
        </p:spPr>
        <p:txBody>
          <a:bodyPr wrap="square" rtlCol="0">
            <a:spAutoFit/>
          </a:bodyPr>
          <a:lstStyle/>
          <a:p>
            <a:r>
              <a:rPr lang="en-GB" sz="2000" dirty="0">
                <a:solidFill>
                  <a:schemeClr val="bg1"/>
                </a:solidFill>
                <a:latin typeface="Times New Roman" panose="02020603050405020304" pitchFamily="18" charset="0"/>
                <a:cs typeface="Times New Roman" panose="02020603050405020304" pitchFamily="18" charset="0"/>
              </a:rPr>
              <a:t>A Likert scale is a rating scale used to measure attitudes, opinions, beliefs, or perceptions of an individual or a group of individuals. It consists of a set of statements or items that the respondent is asked to evaluate on a 5-point or 7-point scale ranging from "strongly agree" to "strongly disagree" or "very satisfied" to "very dissatisfied".</a:t>
            </a:r>
          </a:p>
          <a:p>
            <a:r>
              <a:rPr lang="en-GB" sz="2000" dirty="0">
                <a:solidFill>
                  <a:schemeClr val="bg1"/>
                </a:solidFill>
                <a:latin typeface="Times New Roman" panose="02020603050405020304" pitchFamily="18" charset="0"/>
                <a:cs typeface="Times New Roman" panose="02020603050405020304" pitchFamily="18" charset="0"/>
              </a:rPr>
              <a:t>The Likert scale was developed by </a:t>
            </a:r>
            <a:r>
              <a:rPr lang="en-GB" sz="2000" dirty="0" err="1">
                <a:solidFill>
                  <a:schemeClr val="bg1"/>
                </a:solidFill>
                <a:latin typeface="Times New Roman" panose="02020603050405020304" pitchFamily="18" charset="0"/>
                <a:cs typeface="Times New Roman" panose="02020603050405020304" pitchFamily="18" charset="0"/>
              </a:rPr>
              <a:t>Rensis</a:t>
            </a:r>
            <a:r>
              <a:rPr lang="en-GB" sz="2000" dirty="0">
                <a:solidFill>
                  <a:schemeClr val="bg1"/>
                </a:solidFill>
                <a:latin typeface="Times New Roman" panose="02020603050405020304" pitchFamily="18" charset="0"/>
                <a:cs typeface="Times New Roman" panose="02020603050405020304" pitchFamily="18" charset="0"/>
              </a:rPr>
              <a:t> Likert in the 1930s and is widely used in social science research, market research, and opinion polls. The responses are usually scored and the mean or median score is calculated to provide a summary of the respondents' attitudes towards the topic being studied. The Likert scale is a useful tool for measuring attitudes because it allows for quantitative analysis of qualitative data.</a:t>
            </a:r>
          </a:p>
        </p:txBody>
      </p:sp>
    </p:spTree>
    <p:extLst>
      <p:ext uri="{BB962C8B-B14F-4D97-AF65-F5344CB8AC3E}">
        <p14:creationId xmlns:p14="http://schemas.microsoft.com/office/powerpoint/2010/main" val="313177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3A-3402-2E6E-3FD8-134D27CE51F4}"/>
              </a:ext>
            </a:extLst>
          </p:cNvPr>
          <p:cNvSpPr>
            <a:spLocks noGrp="1"/>
          </p:cNvSpPr>
          <p:nvPr>
            <p:ph type="title"/>
          </p:nvPr>
        </p:nvSpPr>
        <p:spPr>
          <a:xfrm>
            <a:off x="838200" y="271819"/>
            <a:ext cx="3425890" cy="726557"/>
          </a:xfrm>
        </p:spPr>
        <p:txBody>
          <a:bodyPr>
            <a:normAutofit fontScale="90000"/>
          </a:bodyPr>
          <a:lstStyle/>
          <a:p>
            <a:r>
              <a:rPr lang="en-IN" b="1" dirty="0">
                <a:latin typeface="Times New Roman" panose="02020603050405020304" pitchFamily="18" charset="0"/>
                <a:cs typeface="Times New Roman" panose="02020603050405020304" pitchFamily="18" charset="0"/>
              </a:rPr>
              <a:t>Questionnaire</a:t>
            </a:r>
          </a:p>
        </p:txBody>
      </p:sp>
      <p:sp>
        <p:nvSpPr>
          <p:cNvPr id="39" name="TextBox 38">
            <a:extLst>
              <a:ext uri="{FF2B5EF4-FFF2-40B4-BE49-F238E27FC236}">
                <a16:creationId xmlns:a16="http://schemas.microsoft.com/office/drawing/2014/main" id="{4ED4ECF9-CA71-FC03-D939-70204EEAF04D}"/>
              </a:ext>
            </a:extLst>
          </p:cNvPr>
          <p:cNvSpPr txBox="1"/>
          <p:nvPr/>
        </p:nvSpPr>
        <p:spPr>
          <a:xfrm>
            <a:off x="174480" y="1617297"/>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solidFill>
                  <a:schemeClr val="tx1"/>
                </a:solidFill>
                <a:latin typeface="Times New Roman" panose="02020603050405020304" pitchFamily="18" charset="0"/>
                <a:cs typeface="Times New Roman" panose="02020603050405020304" pitchFamily="18" charset="0"/>
              </a:rPr>
              <a:t>1) </a:t>
            </a:r>
            <a:r>
              <a:rPr lang="en-IN" dirty="0">
                <a:solidFill>
                  <a:schemeClr val="tx1"/>
                </a:solidFill>
                <a:latin typeface="Times New Roman" panose="02020603050405020304" pitchFamily="18" charset="0"/>
                <a:cs typeface="Times New Roman" panose="02020603050405020304" pitchFamily="18" charset="0"/>
              </a:rPr>
              <a:t>How Satisfied are you with the level of customer service provided by your bank</a:t>
            </a:r>
          </a:p>
        </p:txBody>
      </p:sp>
      <p:sp>
        <p:nvSpPr>
          <p:cNvPr id="40" name="TextBox 39">
            <a:extLst>
              <a:ext uri="{FF2B5EF4-FFF2-40B4-BE49-F238E27FC236}">
                <a16:creationId xmlns:a16="http://schemas.microsoft.com/office/drawing/2014/main" id="{2651D3D5-9C55-DC54-C703-D65C85F592AA}"/>
              </a:ext>
            </a:extLst>
          </p:cNvPr>
          <p:cNvSpPr txBox="1"/>
          <p:nvPr/>
        </p:nvSpPr>
        <p:spPr>
          <a:xfrm>
            <a:off x="174479" y="2658026"/>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How likely are you to recommend your bank to a friend or a gamily member?</a:t>
            </a:r>
          </a:p>
        </p:txBody>
      </p:sp>
      <p:sp>
        <p:nvSpPr>
          <p:cNvPr id="41" name="TextBox 40">
            <a:extLst>
              <a:ext uri="{FF2B5EF4-FFF2-40B4-BE49-F238E27FC236}">
                <a16:creationId xmlns:a16="http://schemas.microsoft.com/office/drawing/2014/main" id="{12A2ABEE-1479-4F7B-71E8-100883F1AA93}"/>
              </a:ext>
            </a:extLst>
          </p:cNvPr>
          <p:cNvSpPr txBox="1"/>
          <p:nvPr/>
        </p:nvSpPr>
        <p:spPr>
          <a:xfrm>
            <a:off x="206263" y="3581356"/>
            <a:ext cx="2933178"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To what extent do you agree that your bank offers competitive interest rates on its products</a:t>
            </a:r>
          </a:p>
        </p:txBody>
      </p:sp>
      <p:sp>
        <p:nvSpPr>
          <p:cNvPr id="43" name="TextBox 42">
            <a:extLst>
              <a:ext uri="{FF2B5EF4-FFF2-40B4-BE49-F238E27FC236}">
                <a16:creationId xmlns:a16="http://schemas.microsoft.com/office/drawing/2014/main" id="{D84A8D2F-B2E4-127B-817F-2285B02248F8}"/>
              </a:ext>
            </a:extLst>
          </p:cNvPr>
          <p:cNvSpPr txBox="1"/>
          <p:nvPr/>
        </p:nvSpPr>
        <p:spPr>
          <a:xfrm>
            <a:off x="174479" y="4736968"/>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IN" b="1"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How satisfied are you with the overall banking experience at SBI?</a:t>
            </a:r>
          </a:p>
        </p:txBody>
      </p:sp>
      <p:graphicFrame>
        <p:nvGraphicFramePr>
          <p:cNvPr id="44" name="Table 44">
            <a:extLst>
              <a:ext uri="{FF2B5EF4-FFF2-40B4-BE49-F238E27FC236}">
                <a16:creationId xmlns:a16="http://schemas.microsoft.com/office/drawing/2014/main" id="{CA231C2F-3937-9331-FC8F-0F051B5A312D}"/>
              </a:ext>
            </a:extLst>
          </p:cNvPr>
          <p:cNvGraphicFramePr>
            <a:graphicFrameLocks noGrp="1"/>
          </p:cNvGraphicFramePr>
          <p:nvPr>
            <p:extLst>
              <p:ext uri="{D42A27DB-BD31-4B8C-83A1-F6EECF244321}">
                <p14:modId xmlns:p14="http://schemas.microsoft.com/office/powerpoint/2010/main" val="1964937997"/>
              </p:ext>
            </p:extLst>
          </p:nvPr>
        </p:nvGraphicFramePr>
        <p:xfrm>
          <a:off x="3107657" y="1502414"/>
          <a:ext cx="9000000" cy="4320000"/>
        </p:xfrm>
        <a:graphic>
          <a:graphicData uri="http://schemas.openxmlformats.org/drawingml/2006/table">
            <a:tbl>
              <a:tblPr firstRow="1" bandRow="1">
                <a:tableStyleId>{5940675A-B579-460E-94D1-54222C63F5DA}</a:tableStyleId>
              </a:tblPr>
              <a:tblGrid>
                <a:gridCol w="2058703">
                  <a:extLst>
                    <a:ext uri="{9D8B030D-6E8A-4147-A177-3AD203B41FA5}">
                      <a16:colId xmlns:a16="http://schemas.microsoft.com/office/drawing/2014/main" val="261271823"/>
                    </a:ext>
                  </a:extLst>
                </a:gridCol>
                <a:gridCol w="1541297">
                  <a:extLst>
                    <a:ext uri="{9D8B030D-6E8A-4147-A177-3AD203B41FA5}">
                      <a16:colId xmlns:a16="http://schemas.microsoft.com/office/drawing/2014/main" val="632049980"/>
                    </a:ext>
                  </a:extLst>
                </a:gridCol>
                <a:gridCol w="1261562">
                  <a:extLst>
                    <a:ext uri="{9D8B030D-6E8A-4147-A177-3AD203B41FA5}">
                      <a16:colId xmlns:a16="http://schemas.microsoft.com/office/drawing/2014/main" val="2216654280"/>
                    </a:ext>
                  </a:extLst>
                </a:gridCol>
                <a:gridCol w="1661160">
                  <a:extLst>
                    <a:ext uri="{9D8B030D-6E8A-4147-A177-3AD203B41FA5}">
                      <a16:colId xmlns:a16="http://schemas.microsoft.com/office/drawing/2014/main" val="2751347174"/>
                    </a:ext>
                  </a:extLst>
                </a:gridCol>
                <a:gridCol w="2477278">
                  <a:extLst>
                    <a:ext uri="{9D8B030D-6E8A-4147-A177-3AD203B41FA5}">
                      <a16:colId xmlns:a16="http://schemas.microsoft.com/office/drawing/2014/main" val="2295651477"/>
                    </a:ext>
                  </a:extLst>
                </a:gridCol>
              </a:tblGrid>
              <a:tr h="1080000">
                <a:tc>
                  <a:txBody>
                    <a:bodyPr/>
                    <a:lstStyle/>
                    <a:p>
                      <a:pPr marL="285750" indent="-285750">
                        <a:buFont typeface="Wingdings" panose="05000000000000000000" pitchFamily="2" charset="2"/>
                        <a:buChar char="q"/>
                      </a:pPr>
                      <a:r>
                        <a:rPr lang="en-IN" sz="2000" dirty="0">
                          <a:solidFill>
                            <a:sysClr val="windowText" lastClr="000000"/>
                          </a:solidFill>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2512965"/>
                  </a:ext>
                </a:extLst>
              </a:tr>
              <a:tr h="1080000">
                <a:tc>
                  <a:txBody>
                    <a:bodyPr/>
                    <a:lstStyle/>
                    <a:p>
                      <a:pPr marL="285750" indent="-285750">
                        <a:buFont typeface="Wingdings" panose="05000000000000000000" pitchFamily="2" charset="2"/>
                        <a:buChar char="q"/>
                      </a:pPr>
                      <a:r>
                        <a:rPr lang="en-IN" sz="2000" dirty="0">
                          <a:solidFill>
                            <a:sysClr val="windowText" lastClr="000000"/>
                          </a:solidFill>
                        </a:rPr>
                        <a:t>Very 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Unlikely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Very Unlikely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2031372"/>
                  </a:ext>
                </a:extLst>
              </a:tr>
              <a:tr h="1080000">
                <a:tc>
                  <a:txBody>
                    <a:bodyPr/>
                    <a:lstStyle/>
                    <a:p>
                      <a:pPr marL="285750" indent="-285750">
                        <a:buFont typeface="Wingdings" panose="05000000000000000000" pitchFamily="2" charset="2"/>
                        <a:buChar char="q"/>
                      </a:pPr>
                      <a:r>
                        <a:rPr lang="en-IN" sz="2000" dirty="0">
                          <a:solidFill>
                            <a:sysClr val="windowText" lastClr="000000"/>
                          </a:solidFill>
                        </a:rPr>
                        <a:t>Strongly 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Strongly 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3931773"/>
                  </a:ext>
                </a:extLst>
              </a:tr>
              <a:tr h="1080000">
                <a:tc>
                  <a:txBody>
                    <a:bodyPr/>
                    <a:lstStyle/>
                    <a:p>
                      <a:pPr marL="285750" indent="-285750">
                        <a:buFont typeface="Wingdings" panose="05000000000000000000" pitchFamily="2" charset="2"/>
                        <a:buChar char="q"/>
                      </a:pPr>
                      <a:r>
                        <a:rPr lang="en-IN" sz="2000" dirty="0">
                          <a:solidFill>
                            <a:sysClr val="windowText" lastClr="000000"/>
                          </a:solidFill>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7628786"/>
                  </a:ext>
                </a:extLst>
              </a:tr>
            </a:tbl>
          </a:graphicData>
        </a:graphic>
      </p:graphicFrame>
    </p:spTree>
    <p:extLst>
      <p:ext uri="{BB962C8B-B14F-4D97-AF65-F5344CB8AC3E}">
        <p14:creationId xmlns:p14="http://schemas.microsoft.com/office/powerpoint/2010/main" val="28865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3A-3402-2E6E-3FD8-134D27CE51F4}"/>
              </a:ext>
            </a:extLst>
          </p:cNvPr>
          <p:cNvSpPr>
            <a:spLocks noGrp="1"/>
          </p:cNvSpPr>
          <p:nvPr>
            <p:ph type="title"/>
          </p:nvPr>
        </p:nvSpPr>
        <p:spPr>
          <a:xfrm>
            <a:off x="838200" y="271819"/>
            <a:ext cx="3425890" cy="726557"/>
          </a:xfrm>
        </p:spPr>
        <p:txBody>
          <a:bodyPr>
            <a:normAutofit fontScale="90000"/>
          </a:bodyPr>
          <a:lstStyle/>
          <a:p>
            <a:r>
              <a:rPr lang="en-IN" b="1" dirty="0">
                <a:latin typeface="Times New Roman" panose="02020603050405020304" pitchFamily="18" charset="0"/>
                <a:cs typeface="Times New Roman" panose="02020603050405020304" pitchFamily="18" charset="0"/>
              </a:rPr>
              <a:t>Questionnaire</a:t>
            </a:r>
          </a:p>
        </p:txBody>
      </p:sp>
      <p:sp>
        <p:nvSpPr>
          <p:cNvPr id="39" name="TextBox 38">
            <a:extLst>
              <a:ext uri="{FF2B5EF4-FFF2-40B4-BE49-F238E27FC236}">
                <a16:creationId xmlns:a16="http://schemas.microsoft.com/office/drawing/2014/main" id="{4ED4ECF9-CA71-FC03-D939-70204EEAF04D}"/>
              </a:ext>
            </a:extLst>
          </p:cNvPr>
          <p:cNvSpPr txBox="1"/>
          <p:nvPr/>
        </p:nvSpPr>
        <p:spPr>
          <a:xfrm>
            <a:off x="174480" y="1617297"/>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5) </a:t>
            </a:r>
            <a:r>
              <a:rPr lang="en-IN" dirty="0">
                <a:latin typeface="Times New Roman" panose="02020603050405020304" pitchFamily="18" charset="0"/>
                <a:cs typeface="Times New Roman" panose="02020603050405020304" pitchFamily="18" charset="0"/>
              </a:rPr>
              <a:t>How satisfied are you with the online banking services provided by your bank?</a:t>
            </a:r>
          </a:p>
        </p:txBody>
      </p:sp>
      <p:sp>
        <p:nvSpPr>
          <p:cNvPr id="40" name="TextBox 39">
            <a:extLst>
              <a:ext uri="{FF2B5EF4-FFF2-40B4-BE49-F238E27FC236}">
                <a16:creationId xmlns:a16="http://schemas.microsoft.com/office/drawing/2014/main" id="{2651D3D5-9C55-DC54-C703-D65C85F592AA}"/>
              </a:ext>
            </a:extLst>
          </p:cNvPr>
          <p:cNvSpPr txBox="1"/>
          <p:nvPr/>
        </p:nvSpPr>
        <p:spPr>
          <a:xfrm>
            <a:off x="206263" y="2740773"/>
            <a:ext cx="293317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6) </a:t>
            </a:r>
            <a:r>
              <a:rPr lang="en-IN" dirty="0">
                <a:latin typeface="Times New Roman" panose="02020603050405020304" pitchFamily="18" charset="0"/>
                <a:cs typeface="Times New Roman" panose="02020603050405020304" pitchFamily="18" charset="0"/>
              </a:rPr>
              <a:t>How satisfied are you with the speed and efficiency of transactions at your bank?</a:t>
            </a:r>
          </a:p>
        </p:txBody>
      </p:sp>
      <p:sp>
        <p:nvSpPr>
          <p:cNvPr id="41" name="TextBox 40">
            <a:extLst>
              <a:ext uri="{FF2B5EF4-FFF2-40B4-BE49-F238E27FC236}">
                <a16:creationId xmlns:a16="http://schemas.microsoft.com/office/drawing/2014/main" id="{12A2ABEE-1479-4F7B-71E8-100883F1AA93}"/>
              </a:ext>
            </a:extLst>
          </p:cNvPr>
          <p:cNvSpPr txBox="1"/>
          <p:nvPr/>
        </p:nvSpPr>
        <p:spPr>
          <a:xfrm>
            <a:off x="206263" y="3855709"/>
            <a:ext cx="2933178"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7) </a:t>
            </a:r>
            <a:r>
              <a:rPr lang="en-IN" dirty="0">
                <a:latin typeface="Times New Roman" panose="02020603050405020304" pitchFamily="18" charset="0"/>
                <a:cs typeface="Times New Roman" panose="02020603050405020304" pitchFamily="18" charset="0"/>
              </a:rPr>
              <a:t>To what extent do you agree that your bank values and respects its customer</a:t>
            </a:r>
          </a:p>
        </p:txBody>
      </p:sp>
      <p:sp>
        <p:nvSpPr>
          <p:cNvPr id="43" name="TextBox 42">
            <a:extLst>
              <a:ext uri="{FF2B5EF4-FFF2-40B4-BE49-F238E27FC236}">
                <a16:creationId xmlns:a16="http://schemas.microsoft.com/office/drawing/2014/main" id="{D84A8D2F-B2E4-127B-817F-2285B02248F8}"/>
              </a:ext>
            </a:extLst>
          </p:cNvPr>
          <p:cNvSpPr txBox="1"/>
          <p:nvPr/>
        </p:nvSpPr>
        <p:spPr>
          <a:xfrm>
            <a:off x="174479" y="4836574"/>
            <a:ext cx="2933177"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IN" b="1" dirty="0">
                <a:latin typeface="Times New Roman" panose="02020603050405020304" pitchFamily="18" charset="0"/>
                <a:cs typeface="Times New Roman" panose="02020603050405020304" pitchFamily="18" charset="0"/>
              </a:rPr>
              <a:t>8) </a:t>
            </a:r>
            <a:r>
              <a:rPr lang="en-IN" dirty="0">
                <a:latin typeface="Times New Roman" panose="02020603050405020304" pitchFamily="18" charset="0"/>
                <a:cs typeface="Times New Roman" panose="02020603050405020304" pitchFamily="18" charset="0"/>
              </a:rPr>
              <a:t>To what extent do you agree that your bank provides clear and transparent information at your bank?</a:t>
            </a:r>
          </a:p>
        </p:txBody>
      </p:sp>
      <p:graphicFrame>
        <p:nvGraphicFramePr>
          <p:cNvPr id="44" name="Table 44">
            <a:extLst>
              <a:ext uri="{FF2B5EF4-FFF2-40B4-BE49-F238E27FC236}">
                <a16:creationId xmlns:a16="http://schemas.microsoft.com/office/drawing/2014/main" id="{CA231C2F-3937-9331-FC8F-0F051B5A312D}"/>
              </a:ext>
            </a:extLst>
          </p:cNvPr>
          <p:cNvGraphicFramePr>
            <a:graphicFrameLocks noGrp="1"/>
          </p:cNvGraphicFramePr>
          <p:nvPr>
            <p:extLst>
              <p:ext uri="{D42A27DB-BD31-4B8C-83A1-F6EECF244321}">
                <p14:modId xmlns:p14="http://schemas.microsoft.com/office/powerpoint/2010/main" val="4057673664"/>
              </p:ext>
            </p:extLst>
          </p:nvPr>
        </p:nvGraphicFramePr>
        <p:xfrm>
          <a:off x="3107656" y="1617297"/>
          <a:ext cx="9000000" cy="4320000"/>
        </p:xfrm>
        <a:graphic>
          <a:graphicData uri="http://schemas.openxmlformats.org/drawingml/2006/table">
            <a:tbl>
              <a:tblPr firstRow="1" bandRow="1">
                <a:tableStyleId>{2D5ABB26-0587-4C30-8999-92F81FD0307C}</a:tableStyleId>
              </a:tblPr>
              <a:tblGrid>
                <a:gridCol w="2058703">
                  <a:extLst>
                    <a:ext uri="{9D8B030D-6E8A-4147-A177-3AD203B41FA5}">
                      <a16:colId xmlns:a16="http://schemas.microsoft.com/office/drawing/2014/main" val="261271823"/>
                    </a:ext>
                  </a:extLst>
                </a:gridCol>
                <a:gridCol w="1541297">
                  <a:extLst>
                    <a:ext uri="{9D8B030D-6E8A-4147-A177-3AD203B41FA5}">
                      <a16:colId xmlns:a16="http://schemas.microsoft.com/office/drawing/2014/main" val="632049980"/>
                    </a:ext>
                  </a:extLst>
                </a:gridCol>
                <a:gridCol w="1397765">
                  <a:extLst>
                    <a:ext uri="{9D8B030D-6E8A-4147-A177-3AD203B41FA5}">
                      <a16:colId xmlns:a16="http://schemas.microsoft.com/office/drawing/2014/main" val="2216654280"/>
                    </a:ext>
                  </a:extLst>
                </a:gridCol>
                <a:gridCol w="1783645">
                  <a:extLst>
                    <a:ext uri="{9D8B030D-6E8A-4147-A177-3AD203B41FA5}">
                      <a16:colId xmlns:a16="http://schemas.microsoft.com/office/drawing/2014/main" val="2751347174"/>
                    </a:ext>
                  </a:extLst>
                </a:gridCol>
                <a:gridCol w="2218590">
                  <a:extLst>
                    <a:ext uri="{9D8B030D-6E8A-4147-A177-3AD203B41FA5}">
                      <a16:colId xmlns:a16="http://schemas.microsoft.com/office/drawing/2014/main" val="2295651477"/>
                    </a:ext>
                  </a:extLst>
                </a:gridCol>
              </a:tblGrid>
              <a:tr h="1080000">
                <a:tc>
                  <a:txBody>
                    <a:bodyPr/>
                    <a:lstStyle/>
                    <a:p>
                      <a:pPr marL="285750" indent="-285750">
                        <a:buFont typeface="Wingdings" panose="05000000000000000000" pitchFamily="2" charset="2"/>
                        <a:buChar char="q"/>
                      </a:pPr>
                      <a:r>
                        <a:rPr lang="en-IN" sz="2000" dirty="0"/>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2512965"/>
                  </a:ext>
                </a:extLst>
              </a:tr>
              <a:tr h="1080000">
                <a:tc>
                  <a:txBody>
                    <a:bodyPr/>
                    <a:lstStyle/>
                    <a:p>
                      <a:pPr marL="285750" indent="-285750">
                        <a:buFont typeface="Wingdings" panose="05000000000000000000" pitchFamily="2" charset="2"/>
                        <a:buChar char="q"/>
                      </a:pPr>
                      <a:r>
                        <a:rPr lang="en-IN" sz="2000" dirty="0"/>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2031372"/>
                  </a:ext>
                </a:extLst>
              </a:tr>
              <a:tr h="1080000">
                <a:tc>
                  <a:txBody>
                    <a:bodyPr/>
                    <a:lstStyle/>
                    <a:p>
                      <a:pPr marL="285750" indent="-285750">
                        <a:buFont typeface="Wingdings" panose="05000000000000000000" pitchFamily="2" charset="2"/>
                        <a:buChar char="q"/>
                      </a:pPr>
                      <a:r>
                        <a:rPr lang="en-IN" sz="2000" dirty="0"/>
                        <a:t>Strongly 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Strongly 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31773"/>
                  </a:ext>
                </a:extLst>
              </a:tr>
              <a:tr h="1080000">
                <a:tc>
                  <a:txBody>
                    <a:bodyPr/>
                    <a:lstStyle/>
                    <a:p>
                      <a:pPr marL="285750" indent="-285750">
                        <a:buFont typeface="Wingdings" panose="05000000000000000000" pitchFamily="2" charset="2"/>
                        <a:buChar char="q"/>
                      </a:pPr>
                      <a:r>
                        <a:rPr lang="en-IN" sz="2000" dirty="0"/>
                        <a:t>Strongly 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IN" sz="2000" dirty="0"/>
                        <a:t>Strongly 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628786"/>
                  </a:ext>
                </a:extLst>
              </a:tr>
            </a:tbl>
          </a:graphicData>
        </a:graphic>
      </p:graphicFrame>
    </p:spTree>
    <p:extLst>
      <p:ext uri="{BB962C8B-B14F-4D97-AF65-F5344CB8AC3E}">
        <p14:creationId xmlns:p14="http://schemas.microsoft.com/office/powerpoint/2010/main" val="225534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83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BDCF21-7640-BBB8-0872-86CBF33971DC}"/>
              </a:ext>
            </a:extLst>
          </p:cNvPr>
          <p:cNvSpPr txBox="1"/>
          <p:nvPr/>
        </p:nvSpPr>
        <p:spPr>
          <a:xfrm>
            <a:off x="479845" y="508057"/>
            <a:ext cx="2223912" cy="707886"/>
          </a:xfrm>
          <a:prstGeom prst="rect">
            <a:avLst/>
          </a:prstGeom>
          <a:noFill/>
        </p:spPr>
        <p:txBody>
          <a:bodyPr wrap="square" rtlCol="0">
            <a:spAutoFit/>
          </a:bodyPr>
          <a:lstStyle/>
          <a:p>
            <a:r>
              <a:rPr lang="en-IN" sz="2000" b="1" dirty="0"/>
              <a:t>Q) </a:t>
            </a:r>
            <a:r>
              <a:rPr lang="en-IN" sz="2000" dirty="0"/>
              <a:t>Are you satisfied with our PPT</a:t>
            </a:r>
          </a:p>
        </p:txBody>
      </p:sp>
      <p:graphicFrame>
        <p:nvGraphicFramePr>
          <p:cNvPr id="4" name="Table 3">
            <a:extLst>
              <a:ext uri="{FF2B5EF4-FFF2-40B4-BE49-F238E27FC236}">
                <a16:creationId xmlns:a16="http://schemas.microsoft.com/office/drawing/2014/main" id="{63EBFB8E-12DD-488E-BB87-72E762FF42F7}"/>
              </a:ext>
            </a:extLst>
          </p:cNvPr>
          <p:cNvGraphicFramePr>
            <a:graphicFrameLocks noGrp="1"/>
          </p:cNvGraphicFramePr>
          <p:nvPr>
            <p:extLst>
              <p:ext uri="{D42A27DB-BD31-4B8C-83A1-F6EECF244321}">
                <p14:modId xmlns:p14="http://schemas.microsoft.com/office/powerpoint/2010/main" val="2996274598"/>
              </p:ext>
            </p:extLst>
          </p:nvPr>
        </p:nvGraphicFramePr>
        <p:xfrm>
          <a:off x="2712155" y="322000"/>
          <a:ext cx="9000000" cy="1080000"/>
        </p:xfrm>
        <a:graphic>
          <a:graphicData uri="http://schemas.openxmlformats.org/drawingml/2006/table">
            <a:tbl>
              <a:tblPr firstRow="1" bandRow="1">
                <a:tableStyleId>{5940675A-B579-460E-94D1-54222C63F5DA}</a:tableStyleId>
              </a:tblPr>
              <a:tblGrid>
                <a:gridCol w="2058703">
                  <a:extLst>
                    <a:ext uri="{9D8B030D-6E8A-4147-A177-3AD203B41FA5}">
                      <a16:colId xmlns:a16="http://schemas.microsoft.com/office/drawing/2014/main" val="57870185"/>
                    </a:ext>
                  </a:extLst>
                </a:gridCol>
                <a:gridCol w="1541297">
                  <a:extLst>
                    <a:ext uri="{9D8B030D-6E8A-4147-A177-3AD203B41FA5}">
                      <a16:colId xmlns:a16="http://schemas.microsoft.com/office/drawing/2014/main" val="3244748625"/>
                    </a:ext>
                  </a:extLst>
                </a:gridCol>
                <a:gridCol w="1261562">
                  <a:extLst>
                    <a:ext uri="{9D8B030D-6E8A-4147-A177-3AD203B41FA5}">
                      <a16:colId xmlns:a16="http://schemas.microsoft.com/office/drawing/2014/main" val="4137265282"/>
                    </a:ext>
                  </a:extLst>
                </a:gridCol>
                <a:gridCol w="1661160">
                  <a:extLst>
                    <a:ext uri="{9D8B030D-6E8A-4147-A177-3AD203B41FA5}">
                      <a16:colId xmlns:a16="http://schemas.microsoft.com/office/drawing/2014/main" val="2900304692"/>
                    </a:ext>
                  </a:extLst>
                </a:gridCol>
                <a:gridCol w="2477278">
                  <a:extLst>
                    <a:ext uri="{9D8B030D-6E8A-4147-A177-3AD203B41FA5}">
                      <a16:colId xmlns:a16="http://schemas.microsoft.com/office/drawing/2014/main" val="1544588461"/>
                    </a:ext>
                  </a:extLst>
                </a:gridCol>
              </a:tblGrid>
              <a:tr h="1080000">
                <a:tc>
                  <a:txBody>
                    <a:bodyPr/>
                    <a:lstStyle/>
                    <a:p>
                      <a:pPr marL="285750" indent="-285750">
                        <a:buFont typeface="Wingdings" panose="05000000000000000000" pitchFamily="2" charset="2"/>
                        <a:buChar char="q"/>
                      </a:pPr>
                      <a:r>
                        <a:rPr lang="en-IN" sz="2000" dirty="0">
                          <a:solidFill>
                            <a:sysClr val="windowText" lastClr="000000"/>
                          </a:solidFill>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q"/>
                      </a:pPr>
                      <a:r>
                        <a:rPr lang="en-IN" sz="2000" dirty="0">
                          <a:solidFill>
                            <a:sysClr val="windowText" lastClr="000000"/>
                          </a:solidFill>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435725"/>
                  </a:ext>
                </a:extLst>
              </a:tr>
            </a:tbl>
          </a:graphicData>
        </a:graphic>
      </p:graphicFrame>
      <p:sp>
        <p:nvSpPr>
          <p:cNvPr id="5" name="Rectangle 4">
            <a:extLst>
              <a:ext uri="{FF2B5EF4-FFF2-40B4-BE49-F238E27FC236}">
                <a16:creationId xmlns:a16="http://schemas.microsoft.com/office/drawing/2014/main" id="{B8C64654-9F2D-DDF0-5783-61041B8A367B}"/>
              </a:ext>
            </a:extLst>
          </p:cNvPr>
          <p:cNvSpPr/>
          <p:nvPr/>
        </p:nvSpPr>
        <p:spPr>
          <a:xfrm>
            <a:off x="2048967" y="2459504"/>
            <a:ext cx="8094066" cy="1938992"/>
          </a:xfrm>
          <a:prstGeom prst="rect">
            <a:avLst/>
          </a:prstGeom>
          <a:noFill/>
        </p:spPr>
        <p:txBody>
          <a:bodyPr wrap="square" lIns="91440" tIns="45720" rIns="91440" bIns="45720">
            <a:spAutoFit/>
          </a:bodyPr>
          <a:lstStyle/>
          <a:p>
            <a:pPr algn="ctr"/>
            <a:r>
              <a:rPr lang="en-US" sz="1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2779845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Words>
  <Application>Microsoft Office PowerPoint</Application>
  <PresentationFormat>Widescreen</PresentationFormat>
  <Paragraphs>66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Likert scale</vt:lpstr>
      <vt:lpstr>Likert scale</vt:lpstr>
      <vt:lpstr>Questionnaire</vt:lpstr>
      <vt:lpstr>Questionnaire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Likert scale</dc:title>
  <dc:creator>mrinal joshi</dc:creator>
  <cp:lastModifiedBy>mrinal joshi</cp:lastModifiedBy>
  <cp:revision>1</cp:revision>
  <dcterms:created xsi:type="dcterms:W3CDTF">2023-03-13T18:38:12Z</dcterms:created>
  <dcterms:modified xsi:type="dcterms:W3CDTF">2023-03-13T18:38:20Z</dcterms:modified>
</cp:coreProperties>
</file>