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3" r:id="rId7"/>
    <p:sldId id="264" r:id="rId8"/>
    <p:sldId id="262" r:id="rId9"/>
    <p:sldId id="265" r:id="rId10"/>
    <p:sldId id="267" r:id="rId11"/>
    <p:sldId id="268" r:id="rId12"/>
    <p:sldId id="269" r:id="rId13"/>
    <p:sldId id="270" r:id="rId14"/>
    <p:sldId id="276" r:id="rId15"/>
    <p:sldId id="277" r:id="rId16"/>
    <p:sldId id="278" r:id="rId17"/>
    <p:sldId id="271" r:id="rId18"/>
    <p:sldId id="274" r:id="rId19"/>
    <p:sldId id="272" r:id="rId20"/>
    <p:sldId id="273" r:id="rId21"/>
    <p:sldId id="275"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LENDING CLUB CASE STUDY </a:t>
            </a:r>
            <a:endParaRPr lang="en-US" dirty="0"/>
          </a:p>
        </p:txBody>
      </p:sp>
      <p:sp>
        <p:nvSpPr>
          <p:cNvPr id="3" name="Subtitle 2"/>
          <p:cNvSpPr>
            <a:spLocks noGrp="1"/>
          </p:cNvSpPr>
          <p:nvPr>
            <p:ph type="subTitle" idx="1"/>
          </p:nvPr>
        </p:nvSpPr>
        <p:spPr>
          <a:xfrm>
            <a:off x="1885315" y="3498850"/>
            <a:ext cx="8754110" cy="2338705"/>
          </a:xfrm>
        </p:spPr>
        <p:txBody>
          <a:bodyPr/>
          <a:lstStyle/>
          <a:p>
            <a:r>
              <a:rPr lang="en-US"/>
              <a:t>GROUP FACILITATOR:- MRINAL S. RAUT</a:t>
            </a:r>
            <a:endParaRPr lang="en-US"/>
          </a:p>
          <a:p>
            <a:r>
              <a:rPr lang="en-US"/>
              <a:t>GROUP MEMBER:- KARTHIK V. PAI</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90220"/>
            <a:ext cx="10515600" cy="5687060"/>
          </a:xfrm>
        </p:spPr>
        <p:txBody>
          <a:bodyPr>
            <a:normAutofit lnSpcReduction="10000"/>
          </a:bodyPr>
          <a:p>
            <a:pPr marL="0" indent="0">
              <a:buNone/>
            </a:pPr>
            <a:r>
              <a:rPr lang="en-US"/>
              <a:t>Observations :</a:t>
            </a:r>
            <a:endParaRPr lang="en-US"/>
          </a:p>
          <a:p>
            <a:r>
              <a:rPr lang="en-US"/>
              <a:t>Plot shows that close to 14% loans were charged off out of total loan issued.</a:t>
            </a:r>
            <a:endParaRPr lang="en-US"/>
          </a:p>
          <a:p>
            <a:r>
              <a:rPr lang="en-US"/>
              <a:t>Plot shows that most of the loans were taken for the purpose of debt consolidation &amp; paying credit card bill.</a:t>
            </a:r>
            <a:endParaRPr lang="en-US"/>
          </a:p>
          <a:p>
            <a:r>
              <a:rPr lang="en-US"/>
              <a:t>Number of charged off count also high too for these loans.</a:t>
            </a:r>
            <a:endParaRPr lang="en-US"/>
          </a:p>
          <a:p>
            <a:r>
              <a:rPr lang="en-US"/>
              <a:t>Plot shows that most of them living in rented home or mortgazed their home.</a:t>
            </a:r>
            <a:endParaRPr lang="en-US"/>
          </a:p>
          <a:p>
            <a:r>
              <a:rPr lang="en-US"/>
              <a:t>Applicant numbers are high from these categories so charged off is high too.</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9"/>
          <p:cNvPicPr>
            <a:picLocks noChangeAspect="1"/>
          </p:cNvPicPr>
          <p:nvPr>
            <p:ph sz="half" idx="1"/>
          </p:nvPr>
        </p:nvPicPr>
        <p:blipFill>
          <a:blip r:embed="rId1"/>
          <a:stretch>
            <a:fillRect/>
          </a:stretch>
        </p:blipFill>
        <p:spPr>
          <a:xfrm>
            <a:off x="352425" y="996950"/>
            <a:ext cx="5181600" cy="2761615"/>
          </a:xfrm>
          <a:prstGeom prst="rect">
            <a:avLst/>
          </a:prstGeom>
        </p:spPr>
      </p:pic>
      <p:pic>
        <p:nvPicPr>
          <p:cNvPr id="5" name="Content Placeholder 4" descr="b10"/>
          <p:cNvPicPr>
            <a:picLocks noChangeAspect="1"/>
          </p:cNvPicPr>
          <p:nvPr>
            <p:ph sz="half" idx="2"/>
          </p:nvPr>
        </p:nvPicPr>
        <p:blipFill>
          <a:blip r:embed="rId2"/>
          <a:stretch>
            <a:fillRect/>
          </a:stretch>
        </p:blipFill>
        <p:spPr>
          <a:xfrm>
            <a:off x="5939155" y="996950"/>
            <a:ext cx="5737225" cy="2761615"/>
          </a:xfrm>
          <a:prstGeom prst="rect">
            <a:avLst/>
          </a:prstGeom>
        </p:spPr>
      </p:pic>
      <p:pic>
        <p:nvPicPr>
          <p:cNvPr id="7" name="Picture 6" descr="b11"/>
          <p:cNvPicPr>
            <a:picLocks noChangeAspect="1"/>
          </p:cNvPicPr>
          <p:nvPr/>
        </p:nvPicPr>
        <p:blipFill>
          <a:blip r:embed="rId3"/>
          <a:stretch>
            <a:fillRect/>
          </a:stretch>
        </p:blipFill>
        <p:spPr>
          <a:xfrm>
            <a:off x="352425" y="3938270"/>
            <a:ext cx="5181600" cy="2723515"/>
          </a:xfrm>
          <a:prstGeom prst="rect">
            <a:avLst/>
          </a:prstGeom>
        </p:spPr>
      </p:pic>
      <p:pic>
        <p:nvPicPr>
          <p:cNvPr id="8" name="Picture 7" descr="b12"/>
          <p:cNvPicPr>
            <a:picLocks noChangeAspect="1"/>
          </p:cNvPicPr>
          <p:nvPr/>
        </p:nvPicPr>
        <p:blipFill>
          <a:blip r:embed="rId4"/>
          <a:stretch>
            <a:fillRect/>
          </a:stretch>
        </p:blipFill>
        <p:spPr>
          <a:xfrm>
            <a:off x="5939155" y="3938270"/>
            <a:ext cx="5737225" cy="2723515"/>
          </a:xfrm>
          <a:prstGeom prst="rect">
            <a:avLst/>
          </a:prstGeom>
        </p:spPr>
      </p:pic>
      <p:sp>
        <p:nvSpPr>
          <p:cNvPr id="9" name="Title 8"/>
          <p:cNvSpPr>
            <a:spLocks noGrp="1"/>
          </p:cNvSpPr>
          <p:nvPr>
            <p:ph type="title"/>
          </p:nvPr>
        </p:nvSpPr>
        <p:spPr>
          <a:xfrm>
            <a:off x="430530" y="173990"/>
            <a:ext cx="4906010" cy="822960"/>
          </a:xfrm>
        </p:spPr>
        <p:txBody>
          <a:bodyPr>
            <a:normAutofit/>
          </a:bodyPr>
          <a:p>
            <a:r>
              <a:rPr lang="en-US"/>
              <a:t>Univariate </a:t>
            </a:r>
            <a:r>
              <a:rPr lang="en-US">
                <a:sym typeface="+mn-ea"/>
              </a:rPr>
              <a:t>Analysis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47015" y="248920"/>
            <a:ext cx="11680825" cy="6484620"/>
          </a:xfrm>
        </p:spPr>
        <p:txBody>
          <a:bodyPr>
            <a:noAutofit/>
          </a:bodyPr>
          <a:p>
            <a:r>
              <a:rPr lang="en-US" sz="2400"/>
              <a:t>We Observed that count of loan application is increasing every passing year.</a:t>
            </a:r>
            <a:endParaRPr lang="en-US" sz="2400"/>
          </a:p>
          <a:p>
            <a:r>
              <a:rPr lang="en-US" sz="2400"/>
              <a:t>So increase in number of loan applications are adding more to number of charged off applications.</a:t>
            </a:r>
            <a:endParaRPr lang="en-US" sz="2400"/>
          </a:p>
          <a:p>
            <a:r>
              <a:rPr lang="en-US" sz="2400"/>
              <a:t>Number of loans issued in 2008( May-October) got dipped, may be due to Recession.</a:t>
            </a:r>
            <a:endParaRPr lang="en-US" sz="2400"/>
          </a:p>
          <a:p>
            <a:r>
              <a:rPr lang="en-US" sz="2400"/>
              <a:t>Plot shows that those who had taken loan to repay in 60 months had more % of number of applicants getting </a:t>
            </a:r>
            <a:endParaRPr lang="en-US" sz="2400"/>
          </a:p>
          <a:p>
            <a:r>
              <a:rPr lang="en-US" sz="2400"/>
              <a:t>Charged off as compared to applicants who had taken loan for 36 months.</a:t>
            </a:r>
            <a:endParaRPr lang="en-US" sz="2400"/>
          </a:p>
          <a:p>
            <a:r>
              <a:rPr lang="en-US" sz="2400"/>
              <a:t>Income range 80000+  has less chances of charged off.</a:t>
            </a:r>
            <a:endParaRPr lang="en-US" sz="2400"/>
          </a:p>
          <a:p>
            <a:r>
              <a:rPr lang="en-US" sz="2400"/>
              <a:t>Income range 0-20000 has high chances of charged off.</a:t>
            </a:r>
            <a:endParaRPr lang="en-US" sz="2400"/>
          </a:p>
          <a:p>
            <a:r>
              <a:rPr lang="en-US" sz="2400"/>
              <a:t>Notice that with increase in annual income charged off proportion got decreased. </a:t>
            </a:r>
            <a:endParaRPr lang="en-US" sz="2400"/>
          </a:p>
          <a:p>
            <a:r>
              <a:rPr lang="en-US" sz="2400"/>
              <a:t>Small Business applicants have high chnaces of getting charged off.</a:t>
            </a:r>
            <a:endParaRPr lang="en-US" sz="2400"/>
          </a:p>
          <a:p>
            <a:r>
              <a:rPr lang="en-US" sz="2400"/>
              <a:t>Renewable_energy where chanrged off proportion is better as compare to other categories.</a:t>
            </a:r>
            <a:endParaRPr lang="en-US" sz="2400"/>
          </a:p>
          <a:p>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t>Bivariate Analysis</a:t>
            </a:r>
            <a:endParaRPr lang="en-US"/>
          </a:p>
        </p:txBody>
      </p:sp>
      <p:pic>
        <p:nvPicPr>
          <p:cNvPr id="5" name="Content Placeholder 4" descr="b14"/>
          <p:cNvPicPr>
            <a:picLocks noChangeAspect="1"/>
          </p:cNvPicPr>
          <p:nvPr>
            <p:ph sz="half" idx="2"/>
          </p:nvPr>
        </p:nvPicPr>
        <p:blipFill>
          <a:blip r:embed="rId1"/>
          <a:stretch>
            <a:fillRect/>
          </a:stretch>
        </p:blipFill>
        <p:spPr>
          <a:xfrm>
            <a:off x="430530" y="1042670"/>
            <a:ext cx="5384800" cy="5201920"/>
          </a:xfrm>
          <a:prstGeom prst="rect">
            <a:avLst/>
          </a:prstGeom>
        </p:spPr>
      </p:pic>
      <p:pic>
        <p:nvPicPr>
          <p:cNvPr id="7" name="Picture 6" descr="b15"/>
          <p:cNvPicPr>
            <a:picLocks noChangeAspect="1"/>
          </p:cNvPicPr>
          <p:nvPr/>
        </p:nvPicPr>
        <p:blipFill>
          <a:blip r:embed="rId2"/>
          <a:stretch>
            <a:fillRect/>
          </a:stretch>
        </p:blipFill>
        <p:spPr>
          <a:xfrm>
            <a:off x="6012180" y="1042670"/>
            <a:ext cx="5893435" cy="52025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Observations:</a:t>
            </a:r>
            <a:endParaRPr lang="en-US"/>
          </a:p>
          <a:p>
            <a:r>
              <a:rPr lang="en-US"/>
              <a:t>Interest rate less than 10% has very less chances of charged off. Intrest rates are starting from minimin 5 %.</a:t>
            </a:r>
            <a:endParaRPr lang="en-US"/>
          </a:p>
          <a:p>
            <a:r>
              <a:rPr lang="en-US"/>
              <a:t>Interest rate more than 16% has good chnaces of charged off as compared to other category intrest rates.</a:t>
            </a:r>
            <a:endParaRPr lang="en-US"/>
          </a:p>
          <a:p>
            <a:r>
              <a:rPr lang="en-US"/>
              <a:t>Charged off proportion is increasing with higher intrest rates.</a:t>
            </a:r>
            <a:endParaRPr lang="en-US"/>
          </a:p>
          <a:p>
            <a:r>
              <a:rPr lang="en-US"/>
              <a:t>There is not much difference in charged off proportion.</a:t>
            </a:r>
            <a:endParaRPr lang="en-US"/>
          </a:p>
          <a:p>
            <a:r>
              <a:rPr lang="en-US"/>
              <a:t>This variable doesn't provide any insights for charged off.</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Title 14"/>
          <p:cNvSpPr>
            <a:spLocks noGrp="1"/>
          </p:cNvSpPr>
          <p:nvPr>
            <p:ph type="title"/>
          </p:nvPr>
        </p:nvSpPr>
        <p:spPr/>
        <p:txBody>
          <a:bodyPr/>
          <a:p>
            <a:endParaRPr lang="en-US"/>
          </a:p>
        </p:txBody>
      </p:sp>
      <p:sp>
        <p:nvSpPr>
          <p:cNvPr id="16" name="Text Placeholder 15"/>
          <p:cNvSpPr>
            <a:spLocks noGrp="1"/>
          </p:cNvSpPr>
          <p:nvPr>
            <p:ph type="body" idx="1"/>
          </p:nvPr>
        </p:nvSpPr>
        <p:spPr>
          <a:xfrm>
            <a:off x="396240" y="3053715"/>
            <a:ext cx="11398885" cy="3804285"/>
          </a:xfrm>
        </p:spPr>
        <p:txBody>
          <a:bodyPr/>
          <a:p>
            <a:r>
              <a:rPr lang="en-US" b="0"/>
              <a:t>Observations:</a:t>
            </a:r>
            <a:endParaRPr lang="en-US" b="0"/>
          </a:p>
          <a:p>
            <a:pPr marL="342900" indent="-342900">
              <a:buFont typeface="Arial" panose="020B0604020202020204" pitchFamily="34" charset="0"/>
              <a:buChar char="•"/>
            </a:pPr>
            <a:r>
              <a:rPr lang="en-US" b="0"/>
              <a:t>A derogatory item is an entry that may be considered negative by lenders because it indicates risk and hurts your ability to qualify for credit or other services. Public records and collections are derogatory items because they reflect financial obligations that were not paid as agreed.</a:t>
            </a:r>
            <a:endParaRPr lang="en-US" b="0"/>
          </a:p>
          <a:p>
            <a:pPr marL="342900" indent="-342900">
              <a:buFont typeface="Arial" panose="020B0604020202020204" pitchFamily="34" charset="0"/>
              <a:buChar char="•"/>
            </a:pPr>
            <a:r>
              <a:rPr lang="en-US" b="0"/>
              <a:t>Those who already have pub_rec value 1 or 2 have charged off chances higher than who have no Derogatory Public Record. pub_rec count 3-4 has less numbers so cannot reach on any conclusions.</a:t>
            </a:r>
            <a:endParaRPr lang="en-US" b="0"/>
          </a:p>
        </p:txBody>
      </p:sp>
      <p:pic>
        <p:nvPicPr>
          <p:cNvPr id="4" name="Content Placeholder 3" descr="p1"/>
          <p:cNvPicPr>
            <a:picLocks noChangeAspect="1"/>
          </p:cNvPicPr>
          <p:nvPr>
            <p:ph sz="half" idx="2"/>
          </p:nvPr>
        </p:nvPicPr>
        <p:blipFill>
          <a:blip r:embed="rId1"/>
          <a:stretch>
            <a:fillRect/>
          </a:stretch>
        </p:blipFill>
        <p:spPr>
          <a:xfrm>
            <a:off x="840105" y="365125"/>
            <a:ext cx="5158740" cy="3037840"/>
          </a:xfrm>
          <a:prstGeom prst="rect">
            <a:avLst/>
          </a:prstGeom>
        </p:spPr>
      </p:pic>
      <p:pic>
        <p:nvPicPr>
          <p:cNvPr id="5" name="Content Placeholder 4" descr="p2"/>
          <p:cNvPicPr>
            <a:picLocks noChangeAspect="1"/>
          </p:cNvPicPr>
          <p:nvPr>
            <p:ph sz="quarter" idx="4"/>
          </p:nvPr>
        </p:nvPicPr>
        <p:blipFill>
          <a:blip r:embed="rId2"/>
          <a:stretch>
            <a:fillRect/>
          </a:stretch>
        </p:blipFill>
        <p:spPr>
          <a:xfrm>
            <a:off x="6258560" y="347345"/>
            <a:ext cx="5183505" cy="30556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838200" y="266700"/>
            <a:ext cx="10515600" cy="505460"/>
          </a:xfrm>
        </p:spPr>
        <p:txBody>
          <a:bodyPr>
            <a:normAutofit fontScale="90000"/>
          </a:bodyPr>
          <a:p>
            <a:r>
              <a:rPr lang="en-US"/>
              <a:t>Grade Analysis</a:t>
            </a:r>
            <a:endParaRPr lang="en-US"/>
          </a:p>
        </p:txBody>
      </p:sp>
      <p:pic>
        <p:nvPicPr>
          <p:cNvPr id="4" name="Content Placeholder 3" descr="g1"/>
          <p:cNvPicPr>
            <a:picLocks noChangeAspect="1"/>
          </p:cNvPicPr>
          <p:nvPr>
            <p:ph sz="half" idx="1"/>
          </p:nvPr>
        </p:nvPicPr>
        <p:blipFill>
          <a:blip r:embed="rId1"/>
          <a:stretch>
            <a:fillRect/>
          </a:stretch>
        </p:blipFill>
        <p:spPr>
          <a:xfrm>
            <a:off x="586740" y="772160"/>
            <a:ext cx="5181600" cy="3108960"/>
          </a:xfrm>
          <a:prstGeom prst="rect">
            <a:avLst/>
          </a:prstGeom>
        </p:spPr>
      </p:pic>
      <p:sp>
        <p:nvSpPr>
          <p:cNvPr id="7" name="Content Placeholder 2"/>
          <p:cNvSpPr>
            <a:spLocks noGrp="1"/>
          </p:cNvSpPr>
          <p:nvPr/>
        </p:nvSpPr>
        <p:spPr>
          <a:xfrm>
            <a:off x="586740" y="3893820"/>
            <a:ext cx="10515600" cy="29006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Observations:</a:t>
            </a:r>
            <a:endParaRPr lang="en-US" sz="2400"/>
          </a:p>
          <a:p>
            <a:r>
              <a:rPr lang="en-US" sz="2400"/>
              <a:t>Sub Grades of "A" has very less chances of charged off whereas "F" and "G" have very high chances of charged off.</a:t>
            </a:r>
            <a:endParaRPr lang="en-US" sz="2400"/>
          </a:p>
          <a:p>
            <a:r>
              <a:rPr lang="en-US" sz="2400"/>
              <a:t>A-grade is a top letter grade for a lender to assign to a borrower.</a:t>
            </a:r>
            <a:endParaRPr lang="en-US" sz="2400"/>
          </a:p>
          <a:p>
            <a:r>
              <a:rPr lang="en-US" sz="2400"/>
              <a:t>The higher the borrower's credit grade, the lower the interest rate offered to that borrower on a loan.</a:t>
            </a:r>
            <a:endParaRPr lang="en-US" sz="2400"/>
          </a:p>
          <a:p>
            <a:r>
              <a:rPr lang="en-US" sz="2400"/>
              <a:t>It is clear that intrest rate is increasing with grades moving from A to F.</a:t>
            </a:r>
            <a:endParaRPr lang="en-US" sz="2400"/>
          </a:p>
        </p:txBody>
      </p:sp>
      <p:pic>
        <p:nvPicPr>
          <p:cNvPr id="9" name="Content Placeholder 8" descr="g3"/>
          <p:cNvPicPr>
            <a:picLocks noChangeAspect="1"/>
          </p:cNvPicPr>
          <p:nvPr>
            <p:ph sz="half" idx="2"/>
          </p:nvPr>
        </p:nvPicPr>
        <p:blipFill>
          <a:blip r:embed="rId2"/>
          <a:stretch>
            <a:fillRect/>
          </a:stretch>
        </p:blipFill>
        <p:spPr>
          <a:xfrm>
            <a:off x="6172200" y="795655"/>
            <a:ext cx="5181600" cy="30568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04470"/>
            <a:ext cx="10515600" cy="1020445"/>
          </a:xfrm>
        </p:spPr>
        <p:txBody>
          <a:bodyPr/>
          <a:p>
            <a:r>
              <a:rPr lang="en-US"/>
              <a:t>Employment Length VS Chargedoff Proportion</a:t>
            </a:r>
            <a:endParaRPr lang="en-US"/>
          </a:p>
        </p:txBody>
      </p:sp>
      <p:pic>
        <p:nvPicPr>
          <p:cNvPr id="5" name="Content Placeholder 4" descr="e1"/>
          <p:cNvPicPr>
            <a:picLocks noChangeAspect="1"/>
          </p:cNvPicPr>
          <p:nvPr>
            <p:ph sz="half" idx="1"/>
          </p:nvPr>
        </p:nvPicPr>
        <p:blipFill>
          <a:blip r:embed="rId1"/>
          <a:stretch>
            <a:fillRect/>
          </a:stretch>
        </p:blipFill>
        <p:spPr>
          <a:xfrm>
            <a:off x="945515" y="1224915"/>
            <a:ext cx="10407650" cy="3547745"/>
          </a:xfrm>
          <a:prstGeom prst="rect">
            <a:avLst/>
          </a:prstGeom>
        </p:spPr>
      </p:pic>
      <p:sp>
        <p:nvSpPr>
          <p:cNvPr id="6" name="Title 1"/>
          <p:cNvSpPr>
            <a:spLocks noGrp="1"/>
          </p:cNvSpPr>
          <p:nvPr/>
        </p:nvSpPr>
        <p:spPr>
          <a:xfrm>
            <a:off x="569595" y="4947920"/>
            <a:ext cx="11015980" cy="1684020"/>
          </a:xfrm>
          <a:prstGeom prst="rect">
            <a:avLst/>
          </a:prstGeom>
        </p:spPr>
        <p:txBody>
          <a:bodyPr vert="horz" lIns="91440" tIns="45720" rIns="91440" bIns="45720" rtlCol="0" anchor="ctr">
            <a:normAutofit fontScale="5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Observations:</a:t>
            </a:r>
            <a:endParaRPr lang="en-US"/>
          </a:p>
          <a:p>
            <a:pPr marL="342900" indent="-342900">
              <a:buFont typeface="Arial" panose="020B0604020202020204" pitchFamily="34" charset="0"/>
              <a:buChar char="•"/>
            </a:pPr>
            <a:r>
              <a:rPr lang="en-US"/>
              <a:t>Those who are not working or have less than 1 year of work experience have high chances of getting charged off.</a:t>
            </a:r>
            <a:endParaRPr lang="en-US"/>
          </a:p>
          <a:p>
            <a:pPr marL="342900" indent="-342900">
              <a:buFont typeface="Arial" panose="020B0604020202020204" pitchFamily="34" charset="0"/>
              <a:buChar char="•"/>
            </a:pPr>
            <a:r>
              <a:rPr lang="en-US"/>
              <a:t>It makes sense as with less or no experience they don't have source of income to repay loan.</a:t>
            </a:r>
            <a:endParaRPr lang="en-US"/>
          </a:p>
          <a:p>
            <a:pPr marL="342900" indent="-342900">
              <a:buFont typeface="Arial" panose="020B0604020202020204" pitchFamily="34" charset="0"/>
              <a:buChar char="•"/>
            </a:pPr>
            <a:r>
              <a:rPr lang="en-US"/>
              <a:t>Rest of the applicants have more or less same chances of getting charged off.</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None/>
            </a:pPr>
            <a:r>
              <a:rPr lang="en-US"/>
              <a:t>  </a:t>
            </a:r>
            <a:endParaRPr lang="en-US"/>
          </a:p>
        </p:txBody>
      </p:sp>
      <p:pic>
        <p:nvPicPr>
          <p:cNvPr id="4" name="Content Placeholder 3" descr="m1"/>
          <p:cNvPicPr>
            <a:picLocks noChangeAspect="1"/>
          </p:cNvPicPr>
          <p:nvPr>
            <p:ph sz="half" idx="2"/>
          </p:nvPr>
        </p:nvPicPr>
        <p:blipFill>
          <a:blip r:embed="rId1"/>
          <a:stretch>
            <a:fillRect/>
          </a:stretch>
        </p:blipFill>
        <p:spPr>
          <a:xfrm>
            <a:off x="376555" y="847090"/>
            <a:ext cx="11679555" cy="2600325"/>
          </a:xfrm>
          <a:prstGeom prst="rect">
            <a:avLst/>
          </a:prstGeom>
        </p:spPr>
      </p:pic>
      <p:pic>
        <p:nvPicPr>
          <p:cNvPr id="6" name="Picture 5" descr="m2"/>
          <p:cNvPicPr>
            <a:picLocks noChangeAspect="1"/>
          </p:cNvPicPr>
          <p:nvPr/>
        </p:nvPicPr>
        <p:blipFill>
          <a:blip r:embed="rId2"/>
          <a:stretch>
            <a:fillRect/>
          </a:stretch>
        </p:blipFill>
        <p:spPr>
          <a:xfrm>
            <a:off x="287020" y="3447415"/>
            <a:ext cx="11769090" cy="3063875"/>
          </a:xfrm>
          <a:prstGeom prst="rect">
            <a:avLst/>
          </a:prstGeom>
        </p:spPr>
      </p:pic>
      <p:sp>
        <p:nvSpPr>
          <p:cNvPr id="7" name="Title 6"/>
          <p:cNvSpPr>
            <a:spLocks noGrp="1"/>
          </p:cNvSpPr>
          <p:nvPr>
            <p:ph type="title"/>
          </p:nvPr>
        </p:nvSpPr>
        <p:spPr>
          <a:xfrm>
            <a:off x="666115" y="264795"/>
            <a:ext cx="10515600" cy="582295"/>
          </a:xfrm>
        </p:spPr>
        <p:txBody>
          <a:bodyPr>
            <a:normAutofit fontScale="90000"/>
          </a:bodyPr>
          <a:p>
            <a:r>
              <a:rPr lang="en-US"/>
              <a:t>Multivariate Analysis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Observation:</a:t>
            </a:r>
            <a:endParaRPr lang="en-US"/>
          </a:p>
          <a:p>
            <a:r>
              <a:rPr lang="en-US"/>
              <a:t>Higher the interest rate higher charged off ratio.</a:t>
            </a:r>
            <a:endParaRPr lang="en-US"/>
          </a:p>
          <a:p>
            <a:r>
              <a:rPr lang="en-US"/>
              <a:t>Higher the annual income higher the loan amount slightly.</a:t>
            </a:r>
            <a:endParaRPr lang="en-US"/>
          </a:p>
          <a:p>
            <a:r>
              <a:rPr lang="en-US"/>
              <a:t>Increase in number of charged off with increase in year.</a:t>
            </a:r>
            <a:endParaRPr lang="en-US"/>
          </a:p>
          <a:p>
            <a:r>
              <a:rPr lang="en-US"/>
              <a:t>Interest rate is increasing with loan amount increase.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Case Study Objectives</a:t>
            </a:r>
            <a:endParaRPr lang="en-US"/>
          </a:p>
        </p:txBody>
      </p:sp>
      <p:sp>
        <p:nvSpPr>
          <p:cNvPr id="3" name="Content Placeholder 2"/>
          <p:cNvSpPr>
            <a:spLocks noGrp="1"/>
          </p:cNvSpPr>
          <p:nvPr>
            <p:ph idx="1"/>
          </p:nvPr>
        </p:nvSpPr>
        <p:spPr/>
        <p:txBody>
          <a:bodyPr/>
          <a:p>
            <a:r>
              <a:rPr lang="en-US"/>
              <a:t>1.To identify a potential defaulter based on his/her history of transactions with Lending Club. </a:t>
            </a:r>
            <a:endParaRPr lang="en-US"/>
          </a:p>
          <a:p>
            <a:endParaRPr lang="en-US"/>
          </a:p>
          <a:p>
            <a:r>
              <a:rPr lang="en-US"/>
              <a:t>2.Perform an analysis to understand the driving factors(or driver variables) behind loan default, I.e. the variables which are strong indicators of default.</a:t>
            </a:r>
            <a:endParaRPr lang="en-US"/>
          </a:p>
          <a:p>
            <a:endParaRPr lang="en-US"/>
          </a:p>
          <a:p>
            <a:r>
              <a:rPr lang="en-US"/>
              <a:t>3.The Loan Lending Club may utilize this analysis for it’s portfolio and risk assessment of new loan applicants.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30250" y="185420"/>
            <a:ext cx="10515600" cy="734695"/>
          </a:xfrm>
        </p:spPr>
        <p:txBody>
          <a:bodyPr>
            <a:normAutofit fontScale="90000"/>
          </a:bodyPr>
          <a:p>
            <a:r>
              <a:rPr lang="en-US"/>
              <a:t>Suggestions</a:t>
            </a:r>
            <a:endParaRPr lang="en-US"/>
          </a:p>
        </p:txBody>
      </p:sp>
      <p:sp>
        <p:nvSpPr>
          <p:cNvPr id="3" name="Content Placeholder 2"/>
          <p:cNvSpPr>
            <a:spLocks noGrp="1"/>
          </p:cNvSpPr>
          <p:nvPr>
            <p:ph idx="1"/>
          </p:nvPr>
        </p:nvSpPr>
        <p:spPr>
          <a:xfrm>
            <a:off x="372110" y="920115"/>
            <a:ext cx="11447780" cy="5795010"/>
          </a:xfrm>
        </p:spPr>
        <p:txBody>
          <a:bodyPr>
            <a:noAutofit/>
          </a:bodyPr>
          <a:p>
            <a:pPr marL="0" indent="0">
              <a:buNone/>
            </a:pPr>
            <a:r>
              <a:rPr lang="en-US" sz="1700"/>
              <a:t>1. Annual income with DTI is negatively correlated. </a:t>
            </a:r>
            <a:endParaRPr lang="en-US" sz="1700"/>
          </a:p>
          <a:p>
            <a:pPr marL="0" indent="0">
              <a:buNone/>
            </a:pPr>
            <a:r>
              <a:rPr lang="en-US" sz="1700"/>
              <a:t>	This means higher the income, lesser the chances of getting charged off. So, eligibility criteria should be modified. The minimum salary required for the approval of loan should be increased. </a:t>
            </a:r>
            <a:endParaRPr lang="en-US" sz="1700"/>
          </a:p>
          <a:p>
            <a:pPr marL="0" indent="0">
              <a:buNone/>
            </a:pPr>
            <a:endParaRPr lang="en-US" sz="1700"/>
          </a:p>
          <a:p>
            <a:pPr marL="0" indent="0">
              <a:buNone/>
            </a:pPr>
            <a:r>
              <a:rPr lang="en-US" sz="1700"/>
              <a:t>2. Also it would be better to ask for bank statement of around 3 years. </a:t>
            </a:r>
            <a:endParaRPr lang="en-US" sz="1700"/>
          </a:p>
          <a:p>
            <a:pPr marL="0" indent="0">
              <a:buNone/>
            </a:pPr>
            <a:r>
              <a:rPr lang="en-US" sz="1700"/>
              <a:t>	Usually, for approving loans, balance sheet of 1 year is taken by lenders. This will not give insights of how stable the source of income is, and how much exponential growth the particular borrower gets each year in his/her job/career. </a:t>
            </a:r>
            <a:endParaRPr lang="en-US" sz="1700"/>
          </a:p>
          <a:p>
            <a:pPr marL="0" indent="0">
              <a:buNone/>
            </a:pPr>
            <a:r>
              <a:rPr lang="en-US" sz="1700"/>
              <a:t>	Eg. If a borrower had monthly income of 25k in first year and he had income of 30k in second and 35k in third year, it shows that the growth is less and he/she gets less increments. It can be predicted that in fourth year, he will likely have 40k .</a:t>
            </a:r>
            <a:endParaRPr lang="en-US" sz="1700"/>
          </a:p>
          <a:p>
            <a:pPr marL="0" indent="0">
              <a:buNone/>
            </a:pPr>
            <a:r>
              <a:rPr lang="en-US" sz="1700"/>
              <a:t>	Now consider somebody had monthly income of 5k in first year, 25k in second year, 35-40k in third year, it implies that he/she has high growth and increment is high. And it can be predicted that the the borrower will likely have salary of 50+k in fourth year.  </a:t>
            </a:r>
            <a:endParaRPr lang="en-US" sz="1700"/>
          </a:p>
          <a:p>
            <a:pPr marL="0" indent="0">
              <a:buNone/>
            </a:pPr>
            <a:r>
              <a:rPr lang="en-US" sz="1700"/>
              <a:t>	So, it can be determined who is likely to get higher salary in future through this bank statement of around three years.</a:t>
            </a:r>
            <a:endParaRPr lang="en-US" sz="1700"/>
          </a:p>
          <a:p>
            <a:endParaRPr lang="en-US" sz="1700"/>
          </a:p>
          <a:p>
            <a:pPr marL="0" indent="0">
              <a:buNone/>
            </a:pPr>
            <a:r>
              <a:rPr lang="en-US" sz="1700"/>
              <a:t>3. It is observed that higher the interest rate, higher is the chances of getting charged-off. </a:t>
            </a:r>
            <a:endParaRPr lang="en-US" sz="1700"/>
          </a:p>
          <a:p>
            <a:pPr marL="0" indent="0">
              <a:buNone/>
            </a:pPr>
            <a:r>
              <a:rPr lang="en-US" sz="1700"/>
              <a:t>	So its better to lower the rate of interest so that chances of getting charged off gets reduced to a little extent.</a:t>
            </a:r>
            <a:endParaRPr lang="en-US" sz="17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634865" y="2679700"/>
            <a:ext cx="2941320" cy="1617345"/>
          </a:xfrm>
        </p:spPr>
        <p:txBody>
          <a:bodyPr/>
          <a:p>
            <a:pPr marL="0" indent="0">
              <a:buNone/>
            </a:pPr>
            <a:r>
              <a:rPr lang="en-US"/>
              <a:t>Thank You!!!</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SUMMARY</a:t>
            </a:r>
            <a:endParaRPr lang="en-US"/>
          </a:p>
        </p:txBody>
      </p:sp>
      <p:sp>
        <p:nvSpPr>
          <p:cNvPr id="3" name="Content Placeholder 2"/>
          <p:cNvSpPr>
            <a:spLocks noGrp="1"/>
          </p:cNvSpPr>
          <p:nvPr>
            <p:ph idx="1"/>
          </p:nvPr>
        </p:nvSpPr>
        <p:spPr/>
        <p:txBody>
          <a:bodyPr/>
          <a:p>
            <a:pPr marL="0" indent="0">
              <a:buNone/>
            </a:pPr>
            <a:r>
              <a:rPr lang="en-US"/>
              <a:t>1. Data Cleaning</a:t>
            </a:r>
            <a:endParaRPr lang="en-US"/>
          </a:p>
          <a:p>
            <a:pPr marL="0" indent="0">
              <a:buNone/>
            </a:pPr>
            <a:r>
              <a:rPr lang="en-US"/>
              <a:t>2. Data Exploration/Data Transformation</a:t>
            </a:r>
            <a:endParaRPr lang="en-US"/>
          </a:p>
          <a:p>
            <a:pPr marL="0" indent="0">
              <a:buNone/>
            </a:pPr>
            <a:r>
              <a:rPr lang="en-US"/>
              <a:t>3. Observations</a:t>
            </a:r>
            <a:endParaRPr lang="en-US"/>
          </a:p>
          <a:p>
            <a:pPr marL="0" indent="0">
              <a:buNone/>
            </a:pPr>
            <a:r>
              <a:rPr lang="en-US"/>
              <a:t>4. Suggestions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Steps Performed in </a:t>
            </a:r>
            <a:r>
              <a:rPr lang="en-US"/>
              <a:t>Data Cleaning </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Check Duplicate Rows</a:t>
            </a:r>
            <a:endParaRPr lang="en-US"/>
          </a:p>
          <a:p>
            <a:pPr>
              <a:buFont typeface="Arial" panose="020B0604020202020204" pitchFamily="34" charset="0"/>
              <a:buChar char="•"/>
            </a:pPr>
            <a:r>
              <a:rPr lang="en-US"/>
              <a:t>Delete Rows: Delete unnecessary rows.</a:t>
            </a:r>
            <a:endParaRPr lang="en-US"/>
          </a:p>
          <a:p>
            <a:pPr>
              <a:buFont typeface="Arial" panose="020B0604020202020204" pitchFamily="34" charset="0"/>
              <a:buChar char="•"/>
            </a:pPr>
            <a:r>
              <a:rPr lang="en-US"/>
              <a:t>Missing Values: Analyse missing values with appropriate approach.</a:t>
            </a:r>
            <a:endParaRPr lang="en-US"/>
          </a:p>
          <a:p>
            <a:pPr>
              <a:buFont typeface="Arial" panose="020B0604020202020204" pitchFamily="34" charset="0"/>
              <a:buChar char="•"/>
            </a:pPr>
            <a:r>
              <a:rPr lang="en-US"/>
              <a:t>Drop columns: drop the columns from the data frame.</a:t>
            </a:r>
            <a:endParaRPr lang="en-US"/>
          </a:p>
          <a:p>
            <a:pPr>
              <a:buFont typeface="Arial" panose="020B0604020202020204" pitchFamily="34" charset="0"/>
              <a:buChar char="•"/>
            </a:pPr>
            <a:r>
              <a:rPr lang="en-US"/>
              <a:t>Remove Outliers: This will make it easier to visualize the plots.</a:t>
            </a:r>
            <a:endParaRPr lang="en-US"/>
          </a:p>
          <a:p>
            <a:pPr>
              <a:buFont typeface="Arial" panose="020B0604020202020204" pitchFamily="34" charset="0"/>
              <a:buChar char="•"/>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Exploration Analysis</a:t>
            </a:r>
            <a:endParaRPr lang="en-US"/>
          </a:p>
        </p:txBody>
      </p:sp>
      <p:pic>
        <p:nvPicPr>
          <p:cNvPr id="4" name="Content Placeholder 3" descr="b1"/>
          <p:cNvPicPr>
            <a:picLocks noChangeAspect="1"/>
          </p:cNvPicPr>
          <p:nvPr>
            <p:ph sz="half" idx="1"/>
          </p:nvPr>
        </p:nvPicPr>
        <p:blipFill>
          <a:blip r:embed="rId1"/>
          <a:srcRect t="8115" r="19191"/>
          <a:stretch>
            <a:fillRect/>
          </a:stretch>
        </p:blipFill>
        <p:spPr>
          <a:xfrm>
            <a:off x="978535" y="1132205"/>
            <a:ext cx="3486785" cy="2538095"/>
          </a:xfrm>
          <a:prstGeom prst="rect">
            <a:avLst/>
          </a:prstGeom>
        </p:spPr>
      </p:pic>
      <p:pic>
        <p:nvPicPr>
          <p:cNvPr id="6" name="Content Placeholder 5" descr="b2"/>
          <p:cNvPicPr>
            <a:picLocks noChangeAspect="1"/>
          </p:cNvPicPr>
          <p:nvPr>
            <p:ph sz="half" idx="2"/>
          </p:nvPr>
        </p:nvPicPr>
        <p:blipFill>
          <a:blip r:embed="rId2"/>
          <a:srcRect t="7327" r="18789"/>
          <a:stretch>
            <a:fillRect/>
          </a:stretch>
        </p:blipFill>
        <p:spPr>
          <a:xfrm>
            <a:off x="6218555" y="1132205"/>
            <a:ext cx="3535045" cy="2586355"/>
          </a:xfrm>
          <a:prstGeom prst="rect">
            <a:avLst/>
          </a:prstGeom>
        </p:spPr>
      </p:pic>
      <p:pic>
        <p:nvPicPr>
          <p:cNvPr id="7" name="Picture 6" descr="b3"/>
          <p:cNvPicPr>
            <a:picLocks noChangeAspect="1"/>
          </p:cNvPicPr>
          <p:nvPr/>
        </p:nvPicPr>
        <p:blipFill>
          <a:blip r:embed="rId3"/>
          <a:stretch>
            <a:fillRect/>
          </a:stretch>
        </p:blipFill>
        <p:spPr>
          <a:xfrm>
            <a:off x="1026160" y="4029075"/>
            <a:ext cx="3390900" cy="2505075"/>
          </a:xfrm>
          <a:prstGeom prst="rect">
            <a:avLst/>
          </a:prstGeom>
        </p:spPr>
      </p:pic>
      <p:pic>
        <p:nvPicPr>
          <p:cNvPr id="8" name="Picture 7" descr="b4"/>
          <p:cNvPicPr>
            <a:picLocks noChangeAspect="1"/>
          </p:cNvPicPr>
          <p:nvPr/>
        </p:nvPicPr>
        <p:blipFill>
          <a:blip r:embed="rId4"/>
          <a:stretch>
            <a:fillRect/>
          </a:stretch>
        </p:blipFill>
        <p:spPr>
          <a:xfrm>
            <a:off x="6353175" y="4029075"/>
            <a:ext cx="3400425" cy="24955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endParaRPr lang="en-US"/>
          </a:p>
        </p:txBody>
      </p:sp>
      <p:sp>
        <p:nvSpPr>
          <p:cNvPr id="3" name="Content Placeholder 2"/>
          <p:cNvSpPr>
            <a:spLocks noGrp="1"/>
          </p:cNvSpPr>
          <p:nvPr>
            <p:ph idx="1"/>
          </p:nvPr>
        </p:nvSpPr>
        <p:spPr/>
        <p:txBody>
          <a:bodyPr>
            <a:normAutofit lnSpcReduction="10000"/>
          </a:bodyPr>
          <a:p>
            <a:pPr marL="0" indent="0">
              <a:buNone/>
            </a:pPr>
            <a:r>
              <a:rPr lang="en-US"/>
              <a:t>Observations:-</a:t>
            </a:r>
            <a:endParaRPr lang="en-US"/>
          </a:p>
          <a:p>
            <a:r>
              <a:rPr lang="en-US"/>
              <a:t>82.96 percent loans were fully paid.</a:t>
            </a:r>
            <a:endParaRPr lang="en-US"/>
          </a:p>
          <a:p>
            <a:r>
              <a:rPr lang="en-US"/>
              <a:t>Close to 14% loans were charged off.</a:t>
            </a:r>
            <a:endParaRPr lang="en-US"/>
          </a:p>
          <a:p>
            <a:r>
              <a:rPr lang="en-US"/>
              <a:t>Most of the loans are taken for debt consolidation(47%) and Credit card bill payment</a:t>
            </a:r>
            <a:endParaRPr lang="en-US"/>
          </a:p>
          <a:p>
            <a:r>
              <a:rPr lang="en-US"/>
              <a:t>Other is also one of the main area where loans were taken.</a:t>
            </a:r>
            <a:endParaRPr lang="en-US"/>
          </a:p>
          <a:p>
            <a:r>
              <a:rPr lang="en-US"/>
              <a:t>Average interest rate is 12 %</a:t>
            </a:r>
            <a:endParaRPr lang="en-US"/>
          </a:p>
          <a:p>
            <a:r>
              <a:rPr lang="en-US"/>
              <a:t>After 75% percentile interest rate zoom'ed to 25% from 15%.</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5"/>
          <p:cNvPicPr>
            <a:picLocks noChangeAspect="1"/>
          </p:cNvPicPr>
          <p:nvPr>
            <p:ph idx="1"/>
          </p:nvPr>
        </p:nvPicPr>
        <p:blipFill>
          <a:blip r:embed="rId1"/>
          <a:stretch>
            <a:fillRect/>
          </a:stretch>
        </p:blipFill>
        <p:spPr>
          <a:xfrm>
            <a:off x="654050" y="1981200"/>
            <a:ext cx="10515600" cy="4351655"/>
          </a:xfrm>
          <a:prstGeom prst="rect">
            <a:avLst/>
          </a:prstGeom>
        </p:spPr>
      </p:pic>
      <p:sp>
        <p:nvSpPr>
          <p:cNvPr id="5" name="Title 4"/>
          <p:cNvSpPr>
            <a:spLocks noGrp="1"/>
          </p:cNvSpPr>
          <p:nvPr>
            <p:ph type="title"/>
          </p:nvPr>
        </p:nvSpPr>
        <p:spPr>
          <a:xfrm>
            <a:off x="654050" y="346710"/>
            <a:ext cx="10515600" cy="1325563"/>
          </a:xfrm>
        </p:spPr>
        <p:txBody>
          <a:bodyPr>
            <a:normAutofit/>
          </a:bodyPr>
          <a:p>
            <a:r>
              <a:rPr lang="en-US"/>
              <a:t>Correlation Matrix</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64185"/>
            <a:ext cx="10515600" cy="5869305"/>
          </a:xfrm>
        </p:spPr>
        <p:txBody>
          <a:bodyPr/>
          <a:p>
            <a:r>
              <a:rPr lang="en-US"/>
              <a:t>Observation is that Loan amount, investor amount, funding amount are strongly correlated.</a:t>
            </a:r>
            <a:endParaRPr lang="en-US"/>
          </a:p>
          <a:p>
            <a:r>
              <a:rPr lang="en-US"/>
              <a:t>Annual income with DTI(Debt-to-income ratio) is negatively correalted.</a:t>
            </a:r>
            <a:endParaRPr lang="en-US"/>
          </a:p>
          <a:p>
            <a:r>
              <a:rPr lang="en-US"/>
              <a:t>Debt income ratio is the percentage of a consumer's monthly gross income that goes toward paying debts.</a:t>
            </a:r>
            <a:endParaRPr lang="en-US"/>
          </a:p>
          <a:p>
            <a:r>
              <a:rPr lang="en-US"/>
              <a:t>That means when annual income is low DTI is high &amp; vice versa.</a:t>
            </a:r>
            <a:endParaRPr lang="en-US"/>
          </a:p>
          <a:p>
            <a:r>
              <a:rPr lang="en-US"/>
              <a:t>Positive correlation between annual income and employment years.</a:t>
            </a:r>
            <a:endParaRPr lang="en-US"/>
          </a:p>
          <a:p>
            <a:r>
              <a:rPr lang="en-US"/>
              <a:t>That means income increases with work experience.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6"/>
          <p:cNvPicPr>
            <a:picLocks noChangeAspect="1"/>
          </p:cNvPicPr>
          <p:nvPr>
            <p:ph sz="half" idx="1"/>
          </p:nvPr>
        </p:nvPicPr>
        <p:blipFill>
          <a:blip r:embed="rId1"/>
          <a:stretch>
            <a:fillRect/>
          </a:stretch>
        </p:blipFill>
        <p:spPr>
          <a:xfrm>
            <a:off x="560705" y="1267460"/>
            <a:ext cx="5046980" cy="2621915"/>
          </a:xfrm>
          <a:prstGeom prst="rect">
            <a:avLst/>
          </a:prstGeom>
        </p:spPr>
      </p:pic>
      <p:pic>
        <p:nvPicPr>
          <p:cNvPr id="5" name="Content Placeholder 4" descr="b7"/>
          <p:cNvPicPr>
            <a:picLocks noChangeAspect="1"/>
          </p:cNvPicPr>
          <p:nvPr>
            <p:ph sz="half" idx="2"/>
          </p:nvPr>
        </p:nvPicPr>
        <p:blipFill>
          <a:blip r:embed="rId2"/>
          <a:stretch>
            <a:fillRect/>
          </a:stretch>
        </p:blipFill>
        <p:spPr>
          <a:xfrm>
            <a:off x="6146165" y="1266825"/>
            <a:ext cx="5400040" cy="2623185"/>
          </a:xfrm>
          <a:prstGeom prst="rect">
            <a:avLst/>
          </a:prstGeom>
        </p:spPr>
      </p:pic>
      <p:pic>
        <p:nvPicPr>
          <p:cNvPr id="7" name="Picture 6" descr="b8"/>
          <p:cNvPicPr>
            <a:picLocks noChangeAspect="1"/>
          </p:cNvPicPr>
          <p:nvPr/>
        </p:nvPicPr>
        <p:blipFill>
          <a:blip r:embed="rId3"/>
          <a:stretch>
            <a:fillRect/>
          </a:stretch>
        </p:blipFill>
        <p:spPr>
          <a:xfrm>
            <a:off x="3206115" y="3993515"/>
            <a:ext cx="5433695" cy="2747645"/>
          </a:xfrm>
          <a:prstGeom prst="rect">
            <a:avLst/>
          </a:prstGeom>
        </p:spPr>
      </p:pic>
      <p:sp>
        <p:nvSpPr>
          <p:cNvPr id="8" name="Title 7"/>
          <p:cNvSpPr>
            <a:spLocks noGrp="1"/>
          </p:cNvSpPr>
          <p:nvPr>
            <p:ph type="title"/>
          </p:nvPr>
        </p:nvSpPr>
        <p:spPr>
          <a:xfrm>
            <a:off x="292100" y="157480"/>
            <a:ext cx="10515600" cy="1325563"/>
          </a:xfrm>
        </p:spPr>
        <p:txBody>
          <a:bodyPr>
            <a:normAutofit fontScale="90000"/>
          </a:bodyPr>
          <a:p>
            <a:r>
              <a:rPr lang="en-US"/>
              <a:t>Loan Status, Application &amp; Home Ownership </a:t>
            </a:r>
            <a:r>
              <a:rPr lang="en-US">
                <a:sym typeface="+mn-ea"/>
              </a:rPr>
              <a:t>Analysis</a:t>
            </a:r>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6184</Words>
  <Application>WPS Presentation</Application>
  <PresentationFormat>Widescreen</PresentationFormat>
  <Paragraphs>125</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SimSun</vt:lpstr>
      <vt:lpstr>Wingdings</vt:lpstr>
      <vt:lpstr>Microsoft YaHei</vt:lpstr>
      <vt:lpstr>Arial Unicode MS</vt:lpstr>
      <vt:lpstr>Calibri</vt:lpstr>
      <vt:lpstr>Gear Drives</vt:lpstr>
      <vt:lpstr>LENDING CLUB CASE STUDY </vt:lpstr>
      <vt:lpstr>Case Study Objectives</vt:lpstr>
      <vt:lpstr>SUMMARY</vt:lpstr>
      <vt:lpstr>Steps Performed in Data Cleaning </vt:lpstr>
      <vt:lpstr>Loan Status Analysis</vt:lpstr>
      <vt:lpstr>Loan Status Analysis</vt:lpstr>
      <vt:lpstr>Correlation Matrix</vt:lpstr>
      <vt:lpstr>PowerPoint 演示文稿</vt:lpstr>
      <vt:lpstr>Loan Status, Application &amp; Home Ownership Analysis</vt:lpstr>
      <vt:lpstr>PowerPoint 演示文稿</vt:lpstr>
      <vt:lpstr>Univariate Analysis</vt:lpstr>
      <vt:lpstr>PowerPoint 演示文稿</vt:lpstr>
      <vt:lpstr>Bivariate Analysis</vt:lpstr>
      <vt:lpstr>PowerPoint 演示文稿</vt:lpstr>
      <vt:lpstr>PowerPoint 演示文稿</vt:lpstr>
      <vt:lpstr>Grade Analysis</vt:lpstr>
      <vt:lpstr>Employment Length VS Chargedoff Proportion</vt:lpstr>
      <vt:lpstr>Multivariate Analysis</vt:lpstr>
      <vt:lpstr>PowerPoint 演示文稿</vt:lpstr>
      <vt:lpstr>Suggestions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dc:title>
  <dc:creator/>
  <cp:lastModifiedBy>User</cp:lastModifiedBy>
  <cp:revision>2</cp:revision>
  <dcterms:created xsi:type="dcterms:W3CDTF">2022-06-07T17:45:00Z</dcterms:created>
  <dcterms:modified xsi:type="dcterms:W3CDTF">2022-06-08T03:16:57Z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DA9B0A7FCDE1406481F3D20C2BE326BB</vt:lpwstr>
  </property>
  <property fmtid="{D5CDD505-2E9C-101B-9397-08002B2CF9AE}" pid="3" name="KSOProductBuildVer">
    <vt:lpwstr>1033-11.2.0.11156</vt:lpwstr>
  </property>
</Properties>
</file>