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9" r:id="rId2"/>
    <p:sldId id="257" r:id="rId3"/>
    <p:sldId id="259" r:id="rId4"/>
    <p:sldId id="282" r:id="rId5"/>
    <p:sldId id="283" r:id="rId6"/>
    <p:sldId id="260" r:id="rId7"/>
    <p:sldId id="285" r:id="rId8"/>
    <p:sldId id="284" r:id="rId9"/>
    <p:sldId id="286" r:id="rId10"/>
    <p:sldId id="287"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78" d="100"/>
          <a:sy n="78" d="100"/>
        </p:scale>
        <p:origin x="96" y="307"/>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14-Feb-24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557287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14-Feb-24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57973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14-Feb-24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610981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14-Feb-24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8527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14-Feb-24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1207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ECE964-F870-0E41-9FE5-38142943DD71}" type="datetimeFigureOut">
              <a:rPr lang="en-US" smtClean="0"/>
              <a:t>14-Feb-24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679226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ECE964-F870-0E41-9FE5-38142943DD71}" type="datetimeFigureOut">
              <a:rPr lang="en-US" smtClean="0"/>
              <a:t>14-Feb-24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951902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14-Feb-24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10147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14-Feb-24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65704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EECE964-F870-0E41-9FE5-38142943DD71}" type="datetimeFigureOut">
              <a:rPr lang="en-US" smtClean="0"/>
              <a:t>14-Feb-24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53353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14-Feb-24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95689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ECE964-F870-0E41-9FE5-38142943DD71}" type="datetimeFigureOut">
              <a:rPr lang="en-US" smtClean="0"/>
              <a:t>14-Feb-24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12052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ECE964-F870-0E41-9FE5-38142943DD71}" type="datetimeFigureOut">
              <a:rPr lang="en-US" smtClean="0"/>
              <a:t>14-Feb-24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83060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EECE964-F870-0E41-9FE5-38142943DD71}" type="datetimeFigureOut">
              <a:rPr lang="en-US" smtClean="0"/>
              <a:t>14-Feb-24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17064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ECE964-F870-0E41-9FE5-38142943DD71}" type="datetimeFigureOut">
              <a:rPr lang="en-US" smtClean="0"/>
              <a:t>14-Feb-24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5734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EECE964-F870-0E41-9FE5-38142943DD71}" type="datetimeFigureOut">
              <a:rPr lang="en-US" smtClean="0"/>
              <a:t>14-Feb-24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32719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14-Feb-24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01633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ECE964-F870-0E41-9FE5-38142943DD71}" type="datetimeFigureOut">
              <a:rPr lang="en-US" smtClean="0"/>
              <a:t>14-Feb-24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586294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00CC22B5-8500-2C45-91DE-A596A6DF1C3B}"/>
              </a:ext>
            </a:extLst>
          </p:cNvPr>
          <p:cNvSpPr txBox="1"/>
          <p:nvPr/>
        </p:nvSpPr>
        <p:spPr>
          <a:xfrm>
            <a:off x="870857" y="2380343"/>
            <a:ext cx="7039106" cy="2369880"/>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r>
              <a:rPr lang="en-US" sz="2800" dirty="0" smtClean="0">
                <a:solidFill>
                  <a:srgbClr val="FF6600"/>
                </a:solidFill>
              </a:rPr>
              <a:t>FNU </a:t>
            </a:r>
            <a:r>
              <a:rPr lang="en-US" sz="2800" dirty="0" err="1" smtClean="0">
                <a:solidFill>
                  <a:srgbClr val="FF6600"/>
                </a:solidFill>
              </a:rPr>
              <a:t>Mrinal</a:t>
            </a:r>
            <a:r>
              <a:rPr lang="en-US" sz="2800" dirty="0" smtClean="0">
                <a:solidFill>
                  <a:srgbClr val="FF6600"/>
                </a:solidFill>
              </a:rPr>
              <a:t> Shasta Rajput</a:t>
            </a:r>
            <a:endParaRPr lang="en-US" sz="2800" dirty="0" smtClean="0"/>
          </a:p>
          <a:p>
            <a:r>
              <a:rPr lang="en-US" sz="2500" dirty="0" smtClean="0">
                <a:solidFill>
                  <a:srgbClr val="FF6600"/>
                </a:solidFill>
              </a:rPr>
              <a:t>14</a:t>
            </a:r>
            <a:r>
              <a:rPr lang="en-US" sz="2500" dirty="0" smtClean="0">
                <a:solidFill>
                  <a:srgbClr val="FF6600"/>
                </a:solidFill>
              </a:rPr>
              <a:t>-Feb-2024</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97001" y="1523999"/>
            <a:ext cx="1501606" cy="5067290"/>
          </a:xfrm>
          <a:prstGeom prst="rect">
            <a:avLst/>
          </a:prstGeom>
        </p:spPr>
      </p:pic>
      <p:pic>
        <p:nvPicPr>
          <p:cNvPr id="5" name="Picture 4"/>
          <p:cNvPicPr>
            <a:picLocks noChangeAspect="1"/>
          </p:cNvPicPr>
          <p:nvPr/>
        </p:nvPicPr>
        <p:blipFill>
          <a:blip r:embed="rId3"/>
          <a:stretch>
            <a:fillRect/>
          </a:stretch>
        </p:blipFill>
        <p:spPr>
          <a:xfrm>
            <a:off x="4542503" y="1523999"/>
            <a:ext cx="1838325" cy="885825"/>
          </a:xfrm>
          <a:prstGeom prst="rect">
            <a:avLst/>
          </a:prstGeom>
        </p:spPr>
      </p:pic>
      <p:pic>
        <p:nvPicPr>
          <p:cNvPr id="6" name="Picture 5"/>
          <p:cNvPicPr>
            <a:picLocks noChangeAspect="1"/>
          </p:cNvPicPr>
          <p:nvPr/>
        </p:nvPicPr>
        <p:blipFill>
          <a:blip r:embed="rId4"/>
          <a:stretch>
            <a:fillRect/>
          </a:stretch>
        </p:blipFill>
        <p:spPr>
          <a:xfrm>
            <a:off x="7216877" y="1523999"/>
            <a:ext cx="2389239" cy="5022278"/>
          </a:xfrm>
          <a:prstGeom prst="rect">
            <a:avLst/>
          </a:prstGeom>
        </p:spPr>
      </p:pic>
      <p:sp>
        <p:nvSpPr>
          <p:cNvPr id="7" name="Rectangle 6">
            <a:extLst>
              <a:ext uri="{FF2B5EF4-FFF2-40B4-BE49-F238E27FC236}">
                <a16:creationId xmlns:a16="http://schemas.microsoft.com/office/drawing/2014/main" xmlns=""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t>
            </a:r>
            <a:r>
              <a:rPr lang="en-US" sz="4200" b="1" dirty="0" smtClean="0">
                <a:solidFill>
                  <a:schemeClr val="accent2"/>
                </a:solidFill>
                <a:latin typeface="+mj-lt"/>
              </a:rPr>
              <a:t>Customer information</a:t>
            </a:r>
            <a:endParaRPr lang="en-US" sz="4200" dirty="0">
              <a:solidFill>
                <a:schemeClr val="accent2"/>
              </a:solidFill>
              <a:latin typeface="+mj-lt"/>
            </a:endParaRPr>
          </a:p>
        </p:txBody>
      </p:sp>
    </p:spTree>
    <p:extLst>
      <p:ext uri="{BB962C8B-B14F-4D97-AF65-F5344CB8AC3E}">
        <p14:creationId xmlns:p14="http://schemas.microsoft.com/office/powerpoint/2010/main" val="2425150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087AA53-A2BE-554B-AAE4-C6D527006499}"/>
              </a:ext>
            </a:extLst>
          </p:cNvPr>
          <p:cNvSpPr txBox="1"/>
          <p:nvPr/>
        </p:nvSpPr>
        <p:spPr>
          <a:xfrm>
            <a:off x="575187" y="1435268"/>
            <a:ext cx="11430000" cy="4770537"/>
          </a:xfrm>
          <a:prstGeom prst="rect">
            <a:avLst/>
          </a:prstGeom>
          <a:noFill/>
        </p:spPr>
        <p:txBody>
          <a:bodyPr wrap="square" rtlCol="0">
            <a:spAutoFit/>
          </a:bodyPr>
          <a:lstStyle/>
          <a:p>
            <a:r>
              <a:rPr lang="en-US" sz="1600" dirty="0"/>
              <a:t>After evaluating both cab companies across several criteria, we have determined that Yellow cab surpasses Pink cab in the following aspects:</a:t>
            </a:r>
          </a:p>
          <a:p>
            <a:endParaRPr lang="en-US" sz="1600" dirty="0"/>
          </a:p>
          <a:p>
            <a:pPr marL="285750" indent="-285750">
              <a:buFont typeface="Arial" panose="020B0604020202020204" pitchFamily="34" charset="0"/>
              <a:buChar char="•"/>
            </a:pPr>
            <a:r>
              <a:rPr lang="en-US" sz="1600" dirty="0"/>
              <a:t>Market </a:t>
            </a:r>
            <a:r>
              <a:rPr lang="en-US" sz="1600" dirty="0" smtClean="0"/>
              <a:t>Reach: Yellow </a:t>
            </a:r>
            <a:r>
              <a:rPr lang="en-US" sz="1600" dirty="0"/>
              <a:t>cab exhibits a broader market reach, operating in </a:t>
            </a:r>
            <a:r>
              <a:rPr lang="en-US" sz="1600" dirty="0" smtClean="0"/>
              <a:t>18 </a:t>
            </a:r>
            <a:r>
              <a:rPr lang="en-US" sz="1600" dirty="0"/>
              <a:t>cities compared to Pink cab's presence in only </a:t>
            </a:r>
            <a:r>
              <a:rPr lang="en-US" sz="1600" dirty="0" smtClean="0"/>
              <a:t>1 </a:t>
            </a:r>
            <a:r>
              <a:rPr lang="en-US" sz="1600" dirty="0"/>
              <a:t>cities. Furthermore, Yellow cab demonstrates better coverage among various segments of cab users compared to Pink cab</a:t>
            </a:r>
            <a:r>
              <a:rPr lang="en-US" sz="1600" dirty="0" smtClean="0"/>
              <a:t>.</a:t>
            </a:r>
          </a:p>
          <a:p>
            <a:endParaRPr lang="en-US" sz="1600" dirty="0"/>
          </a:p>
          <a:p>
            <a:pPr marL="285750" indent="-285750">
              <a:buFont typeface="Arial" panose="020B0604020202020204" pitchFamily="34" charset="0"/>
              <a:buChar char="•"/>
            </a:pPr>
            <a:r>
              <a:rPr lang="en-US" sz="1600" dirty="0"/>
              <a:t>Customer </a:t>
            </a:r>
            <a:r>
              <a:rPr lang="en-US" sz="1600" dirty="0" smtClean="0"/>
              <a:t>Retention: Our </a:t>
            </a:r>
            <a:r>
              <a:rPr lang="en-US" sz="1600" dirty="0"/>
              <a:t>analysis of customer retention, categorized by at least 5 and 10 drives with the same cab company, reveals that Yellow cab significantly outperforms Pink cab in both segments</a:t>
            </a:r>
            <a:r>
              <a:rPr lang="en-US" sz="1600" dirty="0" smtClean="0"/>
              <a:t>.</a:t>
            </a:r>
          </a:p>
          <a:p>
            <a:endParaRPr lang="en-US" sz="1600" dirty="0"/>
          </a:p>
          <a:p>
            <a:pPr marL="285750" indent="-285750">
              <a:buFont typeface="Arial" panose="020B0604020202020204" pitchFamily="34" charset="0"/>
              <a:buChar char="•"/>
            </a:pPr>
            <a:r>
              <a:rPr lang="en-US" sz="1600" dirty="0"/>
              <a:t>Average Profitability per </a:t>
            </a:r>
            <a:r>
              <a:rPr lang="en-US" sz="1600" dirty="0" smtClean="0"/>
              <a:t>Kilometer: The </a:t>
            </a:r>
            <a:r>
              <a:rPr lang="en-US" sz="1600" dirty="0"/>
              <a:t>average profit per kilometer for Yellow cab is </a:t>
            </a:r>
            <a:r>
              <a:rPr lang="en-US" sz="1600" dirty="0" smtClean="0"/>
              <a:t>,</a:t>
            </a:r>
            <a:r>
              <a:rPr lang="en-US" sz="1600" smtClean="0"/>
              <a:t>ore than </a:t>
            </a:r>
            <a:r>
              <a:rPr lang="en-US" sz="1600" dirty="0"/>
              <a:t>three times higher than that of Pink cab, indicating a stronger profitability model for Yellow cab</a:t>
            </a:r>
            <a:r>
              <a:rPr lang="en-US" sz="1600" dirty="0" smtClean="0"/>
              <a:t>.</a:t>
            </a:r>
          </a:p>
          <a:p>
            <a:endParaRPr lang="en-US" sz="1600" dirty="0"/>
          </a:p>
          <a:p>
            <a:pPr marL="285750" indent="-285750">
              <a:buFont typeface="Arial" panose="020B0604020202020204" pitchFamily="34" charset="0"/>
              <a:buChar char="•"/>
            </a:pPr>
            <a:r>
              <a:rPr lang="en-US" sz="1600" dirty="0"/>
              <a:t>Income-Based Market </a:t>
            </a:r>
            <a:r>
              <a:rPr lang="en-US" sz="1600" dirty="0" smtClean="0"/>
              <a:t>Penetration: Although </a:t>
            </a:r>
            <a:r>
              <a:rPr lang="en-US" sz="1600" dirty="0"/>
              <a:t>both cab companies are popular among high and medium-income groups, Yellow cab excels in catering to a broader spectrum of customers, including low, medium, and high-income segments, outpacing Pink cab in all three income classes</a:t>
            </a:r>
            <a:r>
              <a:rPr lang="en-US" sz="1600" dirty="0" smtClean="0"/>
              <a:t>.</a:t>
            </a:r>
          </a:p>
          <a:p>
            <a:endParaRPr lang="en-US" sz="1600" dirty="0" smtClean="0"/>
          </a:p>
          <a:p>
            <a:r>
              <a:rPr lang="en-US" sz="1600" b="1" dirty="0" smtClean="0"/>
              <a:t>On </a:t>
            </a:r>
            <a:r>
              <a:rPr lang="en-US" sz="1600" b="1" dirty="0"/>
              <a:t>the basis of above point , we will recommend Yellow cab for investment.</a:t>
            </a:r>
          </a:p>
          <a:p>
            <a:endParaRPr lang="en-US" sz="1600" dirty="0"/>
          </a:p>
        </p:txBody>
      </p:sp>
      <p:sp>
        <p:nvSpPr>
          <p:cNvPr id="4" name="Rectangle 3">
            <a:extLst>
              <a:ext uri="{FF2B5EF4-FFF2-40B4-BE49-F238E27FC236}">
                <a16:creationId xmlns:a16="http://schemas.microsoft.com/office/drawing/2014/main" xmlns=""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xmlns=""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
        <p:nvSpPr>
          <p:cNvPr id="3" name="Content Placeholder 2">
            <a:extLst>
              <a:ext uri="{FF2B5EF4-FFF2-40B4-BE49-F238E27FC236}">
                <a16:creationId xmlns:a16="http://schemas.microsoft.com/office/drawing/2014/main" xmlns="" id="{82C5C5A3-2E84-0849-82EA-36D2326D3784}"/>
              </a:ext>
            </a:extLst>
          </p:cNvPr>
          <p:cNvSpPr>
            <a:spLocks noGrp="1"/>
          </p:cNvSpPr>
          <p:nvPr>
            <p:ph idx="1"/>
          </p:nvPr>
        </p:nvSpPr>
        <p:spPr>
          <a:xfrm>
            <a:off x="762000" y="1812608"/>
            <a:ext cx="10515600" cy="4351338"/>
          </a:xfrm>
        </p:spPr>
        <p:txBody>
          <a:bodyPr>
            <a:normAutofit lnSpcReduction="10000"/>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xmlns=""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9BEE7A3-F2C2-8145-B852-24B96B83A958}"/>
              </a:ext>
            </a:extLst>
          </p:cNvPr>
          <p:cNvSpPr txBox="1"/>
          <p:nvPr/>
        </p:nvSpPr>
        <p:spPr>
          <a:xfrm>
            <a:off x="802907" y="1371600"/>
            <a:ext cx="9459641" cy="4801314"/>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14</a:t>
            </a:r>
            <a:r>
              <a:rPr lang="en-US" dirty="0" smtClean="0"/>
              <a:t> Features</a:t>
            </a:r>
          </a:p>
          <a:p>
            <a:pPr marL="285750" indent="-285750">
              <a:buFont typeface="Arial" panose="020B0604020202020204" pitchFamily="34" charset="0"/>
              <a:buChar char="•"/>
            </a:pPr>
            <a:r>
              <a:rPr lang="en-US" dirty="0" smtClean="0"/>
              <a:t>Timeframe of the data: 2016-01-31 to 2018-12-31</a:t>
            </a:r>
          </a:p>
          <a:p>
            <a:pPr marL="285750" indent="-285750">
              <a:buFont typeface="Arial" panose="020B0604020202020204" pitchFamily="34" charset="0"/>
              <a:buChar char="•"/>
            </a:pPr>
            <a:r>
              <a:rPr lang="en-US" dirty="0" smtClean="0"/>
              <a:t>Total </a:t>
            </a:r>
            <a:r>
              <a:rPr lang="en-US" dirty="0"/>
              <a:t>data points </a:t>
            </a:r>
            <a:r>
              <a:rPr lang="en-US" dirty="0" smtClean="0"/>
              <a:t>:</a:t>
            </a:r>
            <a:r>
              <a:rPr lang="en-US" dirty="0"/>
              <a:t>359393</a:t>
            </a:r>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grpSp>
        <p:nvGrpSpPr>
          <p:cNvPr id="32" name="Group 31">
            <a:extLst>
              <a:ext uri="{FF2B5EF4-FFF2-40B4-BE49-F238E27FC236}">
                <a16:creationId xmlns:a16="http://schemas.microsoft.com/office/drawing/2014/main" xmlns="" id="{F1A85269-51DF-5F48-8AD1-E5FDB72A8EA3}"/>
              </a:ext>
            </a:extLst>
          </p:cNvPr>
          <p:cNvGrpSpPr/>
          <p:nvPr/>
        </p:nvGrpSpPr>
        <p:grpSpPr>
          <a:xfrm>
            <a:off x="7159164" y="1547631"/>
            <a:ext cx="4831612" cy="2545492"/>
            <a:chOff x="1702411" y="3452991"/>
            <a:chExt cx="5168575" cy="3823312"/>
          </a:xfrm>
        </p:grpSpPr>
        <p:grpSp>
          <p:nvGrpSpPr>
            <p:cNvPr id="13" name="Group 12">
              <a:extLst>
                <a:ext uri="{FF2B5EF4-FFF2-40B4-BE49-F238E27FC236}">
                  <a16:creationId xmlns:a16="http://schemas.microsoft.com/office/drawing/2014/main" xmlns=""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xmlns=""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xmlns=""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xmlns=""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xmlns=""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xmlns=""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xmlns=""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xmlns=""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xmlns=""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xmlns=""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xmlns=""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xmlns="" id="{2194446E-F265-1F4C-A70C-A6364F7F2A13}"/>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24000" y="1591975"/>
            <a:ext cx="9291484" cy="4999011"/>
          </a:xfrm>
          <a:prstGeom prst="rect">
            <a:avLst/>
          </a:prstGeom>
        </p:spPr>
      </p:pic>
      <p:sp>
        <p:nvSpPr>
          <p:cNvPr id="21" name="Rectangle 20">
            <a:extLst>
              <a:ext uri="{FF2B5EF4-FFF2-40B4-BE49-F238E27FC236}">
                <a16:creationId xmlns:a16="http://schemas.microsoft.com/office/drawing/2014/main" xmlns=""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spTree>
    <p:extLst>
      <p:ext uri="{BB962C8B-B14F-4D97-AF65-F5344CB8AC3E}">
        <p14:creationId xmlns:p14="http://schemas.microsoft.com/office/powerpoint/2010/main" val="751115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459130" y="1533833"/>
            <a:ext cx="9513670" cy="5073958"/>
          </a:xfrm>
          <a:prstGeom prst="rect">
            <a:avLst/>
          </a:prstGeom>
        </p:spPr>
      </p:pic>
      <p:sp>
        <p:nvSpPr>
          <p:cNvPr id="6" name="Rectangle 5">
            <a:extLst>
              <a:ext uri="{FF2B5EF4-FFF2-40B4-BE49-F238E27FC236}">
                <a16:creationId xmlns:a16="http://schemas.microsoft.com/office/drawing/2014/main" xmlns=""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318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30476" y="1716655"/>
            <a:ext cx="9075175" cy="4821187"/>
          </a:xfrm>
          <a:prstGeom prst="rect">
            <a:avLst/>
          </a:prstGeom>
        </p:spPr>
      </p:pic>
      <p:sp>
        <p:nvSpPr>
          <p:cNvPr id="6" name="Rectangle 5">
            <a:extLst>
              <a:ext uri="{FF2B5EF4-FFF2-40B4-BE49-F238E27FC236}">
                <a16:creationId xmlns:a16="http://schemas.microsoft.com/office/drawing/2014/main" xmlns=""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Yearly Profit Analysis</a:t>
            </a:r>
          </a:p>
        </p:txBody>
      </p:sp>
    </p:spTree>
    <p:extLst>
      <p:ext uri="{BB962C8B-B14F-4D97-AF65-F5344CB8AC3E}">
        <p14:creationId xmlns:p14="http://schemas.microsoft.com/office/powerpoint/2010/main" val="2365573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8025" y="1552276"/>
            <a:ext cx="9615949" cy="5173581"/>
          </a:xfrm>
          <a:prstGeom prst="rect">
            <a:avLst/>
          </a:prstGeom>
        </p:spPr>
      </p:pic>
      <p:sp>
        <p:nvSpPr>
          <p:cNvPr id="5" name="Rectangle 4">
            <a:extLst>
              <a:ext uri="{FF2B5EF4-FFF2-40B4-BE49-F238E27FC236}">
                <a16:creationId xmlns:a16="http://schemas.microsoft.com/office/drawing/2014/main" xmlns=""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Cab Users Covered By Company</a:t>
            </a:r>
            <a:endParaRPr lang="en-US" sz="4400" dirty="0">
              <a:solidFill>
                <a:schemeClr val="accent2"/>
              </a:solidFill>
              <a:latin typeface="+mj-lt"/>
            </a:endParaRPr>
          </a:p>
        </p:txBody>
      </p:sp>
    </p:spTree>
    <p:extLst>
      <p:ext uri="{BB962C8B-B14F-4D97-AF65-F5344CB8AC3E}">
        <p14:creationId xmlns:p14="http://schemas.microsoft.com/office/powerpoint/2010/main" val="2492223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5134" y="1445456"/>
            <a:ext cx="4919059" cy="5011779"/>
          </a:xfrm>
          <a:prstGeom prst="rect">
            <a:avLst/>
          </a:prstGeom>
        </p:spPr>
      </p:pic>
      <p:pic>
        <p:nvPicPr>
          <p:cNvPr id="3" name="Picture 2"/>
          <p:cNvPicPr>
            <a:picLocks noChangeAspect="1"/>
          </p:cNvPicPr>
          <p:nvPr/>
        </p:nvPicPr>
        <p:blipFill>
          <a:blip r:embed="rId3"/>
          <a:stretch>
            <a:fillRect/>
          </a:stretch>
        </p:blipFill>
        <p:spPr>
          <a:xfrm>
            <a:off x="5732207" y="1445455"/>
            <a:ext cx="4919508" cy="5011779"/>
          </a:xfrm>
          <a:prstGeom prst="rect">
            <a:avLst/>
          </a:prstGeom>
        </p:spPr>
      </p:pic>
      <p:pic>
        <p:nvPicPr>
          <p:cNvPr id="5" name="Picture 4"/>
          <p:cNvPicPr>
            <a:picLocks noChangeAspect="1"/>
          </p:cNvPicPr>
          <p:nvPr/>
        </p:nvPicPr>
        <p:blipFill>
          <a:blip r:embed="rId4"/>
          <a:stretch>
            <a:fillRect/>
          </a:stretch>
        </p:blipFill>
        <p:spPr>
          <a:xfrm>
            <a:off x="10736824" y="1445456"/>
            <a:ext cx="1197673" cy="581395"/>
          </a:xfrm>
          <a:prstGeom prst="rect">
            <a:avLst/>
          </a:prstGeom>
        </p:spPr>
      </p:pic>
      <p:sp>
        <p:nvSpPr>
          <p:cNvPr id="6" name="Rectangle 5">
            <a:extLst>
              <a:ext uri="{FF2B5EF4-FFF2-40B4-BE49-F238E27FC236}">
                <a16:creationId xmlns:a16="http://schemas.microsoft.com/office/drawing/2014/main" xmlns=""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938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3998" y="1615757"/>
            <a:ext cx="8790039" cy="4729224"/>
          </a:xfrm>
          <a:prstGeom prst="rect">
            <a:avLst/>
          </a:prstGeom>
        </p:spPr>
      </p:pic>
      <p:sp>
        <p:nvSpPr>
          <p:cNvPr id="4" name="Rectangle 3">
            <a:extLst>
              <a:ext uri="{FF2B5EF4-FFF2-40B4-BE49-F238E27FC236}">
                <a16:creationId xmlns:a16="http://schemas.microsoft.com/office/drawing/2014/main" xmlns=""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6109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2993</TotalTime>
  <Words>429</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PowerPoint Presentation</vt:lpstr>
      <vt:lpstr>Background –G2M(cab industry) case study</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Mrinal rajput</cp:lastModifiedBy>
  <cp:revision>165</cp:revision>
  <cp:lastPrinted>2019-08-24T08:13:50Z</cp:lastPrinted>
  <dcterms:created xsi:type="dcterms:W3CDTF">2019-08-19T15:39:24Z</dcterms:created>
  <dcterms:modified xsi:type="dcterms:W3CDTF">2024-02-15T03:35:21Z</dcterms:modified>
</cp:coreProperties>
</file>