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63" r:id="rId2"/>
    <p:sldId id="279" r:id="rId3"/>
    <p:sldId id="280" r:id="rId4"/>
    <p:sldId id="262" r:id="rId5"/>
    <p:sldId id="261" r:id="rId6"/>
    <p:sldId id="257" r:id="rId7"/>
    <p:sldId id="259" r:id="rId8"/>
    <p:sldId id="258" r:id="rId9"/>
    <p:sldId id="260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CF21"/>
    <a:srgbClr val="000066"/>
    <a:srgbClr val="660066"/>
    <a:srgbClr val="CC0066"/>
    <a:srgbClr val="FBE613"/>
    <a:srgbClr val="F1920D"/>
    <a:srgbClr val="FFD56D"/>
    <a:srgbClr val="FFB9B7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48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4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8710" y="1655520"/>
            <a:ext cx="3556348" cy="186128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4032"/>
            <a:ext cx="8229600" cy="65600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29600" cy="630084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CF2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2815"/>
            <a:ext cx="8229600" cy="3264446"/>
          </a:xfrm>
        </p:spPr>
        <p:txBody>
          <a:bodyPr/>
          <a:lstStyle>
            <a:lvl1pPr algn="l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165271"/>
            <a:ext cx="6252670" cy="903587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200057"/>
            <a:ext cx="6252670" cy="3436007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95"/>
            <a:ext cx="8229600" cy="653900"/>
          </a:xfrm>
        </p:spPr>
        <p:txBody>
          <a:bodyPr>
            <a:normAutofit/>
          </a:bodyPr>
          <a:lstStyle>
            <a:lvl1pPr algn="r">
              <a:defRPr sz="3600" u="none" baseline="0">
                <a:solidFill>
                  <a:srgbClr val="FFCF2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7" y="1581539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222" y="2150183"/>
            <a:ext cx="4041775" cy="2712140"/>
          </a:xfrm>
        </p:spPr>
        <p:txBody>
          <a:bodyPr/>
          <a:lstStyle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583965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50184"/>
            <a:ext cx="4041775" cy="2712142"/>
          </a:xfrm>
        </p:spPr>
        <p:txBody>
          <a:bodyPr/>
          <a:lstStyle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49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8156-9638-54E1-C41F-DC019795ECCB}"/>
              </a:ext>
            </a:extLst>
          </p:cNvPr>
          <p:cNvSpPr>
            <a:spLocks noGrp="1" noChangeAspect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1A5819-D1B2-AE02-BE59-83D60B88E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BDA8BF-51E9-80AB-6040-8AAD4453B37F}"/>
              </a:ext>
            </a:extLst>
          </p:cNvPr>
          <p:cNvSpPr txBox="1">
            <a:spLocks noChangeAspect="1"/>
          </p:cNvSpPr>
          <p:nvPr/>
        </p:nvSpPr>
        <p:spPr>
          <a:xfrm>
            <a:off x="601670" y="1960930"/>
            <a:ext cx="82460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i="0" u="none" strike="noStrike" baseline="0" dirty="0">
                <a:solidFill>
                  <a:srgbClr val="000000"/>
                </a:solidFill>
                <a:highlight>
                  <a:srgbClr val="008000"/>
                </a:highlight>
                <a:latin typeface="Bahnschrift" panose="020B0502040204020203" pitchFamily="34" charset="0"/>
              </a:rPr>
              <a:t>  </a:t>
            </a:r>
            <a:r>
              <a:rPr lang="en-IN" sz="6600" b="1" i="0" u="none" strike="noStrike" baseline="0" dirty="0">
                <a:solidFill>
                  <a:srgbClr val="FFFFFF"/>
                </a:solidFill>
                <a:highlight>
                  <a:srgbClr val="008000"/>
                </a:highlight>
                <a:latin typeface="Bahnschrift" panose="020B0502040204020203" pitchFamily="34" charset="0"/>
              </a:rPr>
              <a:t>HR DATA ANALYSIS </a:t>
            </a:r>
            <a:endParaRPr lang="en-IN" sz="6600" b="1" dirty="0">
              <a:highlight>
                <a:srgbClr val="008000"/>
              </a:highlight>
              <a:latin typeface="Bahnschrif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79C78-9FE5-0139-9B6B-32810CD05926}"/>
              </a:ext>
            </a:extLst>
          </p:cNvPr>
          <p:cNvSpPr txBox="1"/>
          <p:nvPr/>
        </p:nvSpPr>
        <p:spPr>
          <a:xfrm>
            <a:off x="6557166" y="4556915"/>
            <a:ext cx="244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highlight>
                  <a:srgbClr val="008000"/>
                </a:highlight>
                <a:latin typeface="Bahnschrift" panose="020B0502040204020203" pitchFamily="34" charset="0"/>
              </a:rPr>
              <a:t>MRINAL</a:t>
            </a:r>
            <a:r>
              <a:rPr lang="en-IN" b="1" dirty="0">
                <a:solidFill>
                  <a:schemeClr val="bg1"/>
                </a:solidFill>
                <a:highlight>
                  <a:srgbClr val="008000"/>
                </a:highlight>
              </a:rPr>
              <a:t> </a:t>
            </a:r>
            <a:r>
              <a:rPr lang="en-IN" b="1" dirty="0">
                <a:solidFill>
                  <a:schemeClr val="bg1"/>
                </a:solidFill>
                <a:highlight>
                  <a:srgbClr val="008000"/>
                </a:highlight>
                <a:latin typeface="Bahnschrift" panose="020B0502040204020203" pitchFamily="34" charset="0"/>
              </a:rPr>
              <a:t>DESHMUKH</a:t>
            </a:r>
          </a:p>
        </p:txBody>
      </p:sp>
      <p:pic>
        <p:nvPicPr>
          <p:cNvPr id="2050" name="Picture 2" descr="Home - Psyliq">
            <a:extLst>
              <a:ext uri="{FF2B5EF4-FFF2-40B4-BE49-F238E27FC236}">
                <a16:creationId xmlns:a16="http://schemas.microsoft.com/office/drawing/2014/main" id="{E4DE5343-0F4B-7208-8D4F-D790BF4D7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235"/>
            <a:ext cx="1670605" cy="57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275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DAEE3A6-56B7-0E59-F78A-5D46407B2DF3}"/>
              </a:ext>
            </a:extLst>
          </p:cNvPr>
          <p:cNvSpPr txBox="1"/>
          <p:nvPr/>
        </p:nvSpPr>
        <p:spPr>
          <a:xfrm>
            <a:off x="-68490" y="281175"/>
            <a:ext cx="86108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  <a:t>7. Using DAX, create a calculated column that calculates the average years an employee has spent with their current manager. </a:t>
            </a:r>
          </a:p>
        </p:txBody>
      </p:sp>
      <p:pic>
        <p:nvPicPr>
          <p:cNvPr id="20" name="Picture 4" descr="Psyliq | LinkedIn">
            <a:extLst>
              <a:ext uri="{FF2B5EF4-FFF2-40B4-BE49-F238E27FC236}">
                <a16:creationId xmlns:a16="http://schemas.microsoft.com/office/drawing/2014/main" id="{43999B43-87C7-D9FF-CF0D-DD5616F40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8" t="18325" r="19361" b="19597"/>
          <a:stretch/>
        </p:blipFill>
        <p:spPr bwMode="auto">
          <a:xfrm>
            <a:off x="8540023" y="19845"/>
            <a:ext cx="599930" cy="586585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73B422-D98D-54B7-3428-B609F60C59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59" b="12113"/>
          <a:stretch/>
        </p:blipFill>
        <p:spPr>
          <a:xfrm>
            <a:off x="1005531" y="1655520"/>
            <a:ext cx="7132938" cy="24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9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6C3D-28C4-10BD-A0E9-5263F985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979"/>
            <a:ext cx="8389626" cy="857250"/>
          </a:xfrm>
        </p:spPr>
        <p:txBody>
          <a:bodyPr>
            <a:normAutofit fontScale="90000"/>
          </a:bodyPr>
          <a:lstStyle/>
          <a:p>
            <a:pPr algn="l"/>
            <a:br>
              <a:rPr lang="en-IN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r>
              <a:rPr lang="en-US" sz="2000" b="1" i="0" u="none" strike="noStrike" baseline="0" dirty="0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  <a:t>8. Using Excel, create a pivot table that displays the count of employees in each Marital Status category, segmented by Department.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endParaRPr lang="en-IN" dirty="0"/>
          </a:p>
        </p:txBody>
      </p:sp>
      <p:pic>
        <p:nvPicPr>
          <p:cNvPr id="3" name="Picture 4" descr="Psyliq | LinkedIn">
            <a:extLst>
              <a:ext uri="{FF2B5EF4-FFF2-40B4-BE49-F238E27FC236}">
                <a16:creationId xmlns:a16="http://schemas.microsoft.com/office/drawing/2014/main" id="{F1D695A5-7F40-522E-CAB0-1B4AC6DE0F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8" t="18325" r="19361" b="19597"/>
          <a:stretch/>
        </p:blipFill>
        <p:spPr bwMode="auto">
          <a:xfrm>
            <a:off x="8542330" y="0"/>
            <a:ext cx="599930" cy="586585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0339B1-986A-E7D2-112C-9A146FD56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80" y="1502815"/>
            <a:ext cx="7329840" cy="198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71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6C3D-28C4-10BD-A0E9-5263F985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979"/>
            <a:ext cx="8389625" cy="533311"/>
          </a:xfrm>
        </p:spPr>
        <p:txBody>
          <a:bodyPr>
            <a:normAutofit fontScale="90000"/>
          </a:bodyPr>
          <a:lstStyle/>
          <a:p>
            <a:pPr algn="l"/>
            <a:br>
              <a:rPr lang="en-IN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r>
              <a:rPr lang="en-IN" sz="1800" b="1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br>
              <a:rPr lang="en-IN" sz="1800" b="1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r>
              <a:rPr lang="en-US" sz="2000" b="1" i="0" u="none" strike="noStrike" baseline="0" dirty="0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  <a:t>9. Apply conditional formatting to highlight employees with both above-average Monthly Income and above-average Job Satisfaction. </a:t>
            </a:r>
            <a:br>
              <a:rPr lang="en-US" sz="2000" b="0" i="0" u="none" strike="noStrike" baseline="0" dirty="0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</a:br>
            <a:endParaRPr lang="en-IN" sz="2000" dirty="0">
              <a:solidFill>
                <a:schemeClr val="bg1"/>
              </a:solidFill>
              <a:highlight>
                <a:srgbClr val="008000"/>
              </a:highlight>
            </a:endParaRPr>
          </a:p>
        </p:txBody>
      </p:sp>
      <p:pic>
        <p:nvPicPr>
          <p:cNvPr id="3" name="Picture 4" descr="Psyliq | LinkedIn">
            <a:extLst>
              <a:ext uri="{FF2B5EF4-FFF2-40B4-BE49-F238E27FC236}">
                <a16:creationId xmlns:a16="http://schemas.microsoft.com/office/drawing/2014/main" id="{D1F208DB-5DF8-F02D-059B-E5660AFA94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8" t="18325" r="19361" b="19597"/>
          <a:stretch/>
        </p:blipFill>
        <p:spPr bwMode="auto">
          <a:xfrm>
            <a:off x="8544070" y="0"/>
            <a:ext cx="599930" cy="586585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3345D1-20F4-7899-798B-34B3F5661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60" y="1350110"/>
            <a:ext cx="8247810" cy="326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6C3D-28C4-10BD-A0E9-5263F985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979"/>
            <a:ext cx="8686800" cy="857250"/>
          </a:xfrm>
        </p:spPr>
        <p:txBody>
          <a:bodyPr>
            <a:noAutofit/>
          </a:bodyPr>
          <a:lstStyle/>
          <a:p>
            <a:pPr algn="l"/>
            <a:br>
              <a:rPr lang="en-IN" sz="1800" b="1" i="0" u="none" strike="noStrike" baseline="0" dirty="0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</a:br>
            <a:r>
              <a:rPr lang="en-IN" sz="1800" b="1" i="0" u="none" strike="noStrike" baseline="0" dirty="0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  <a:t> </a:t>
            </a:r>
            <a:br>
              <a:rPr lang="en-IN" sz="1800" b="1" i="0" u="none" strike="noStrike" baseline="0" dirty="0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</a:br>
            <a:r>
              <a:rPr lang="en-US" sz="1800" b="1" i="0" u="none" strike="noStrike" baseline="0" dirty="0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  <a:t>10. In Power BI, create a line chart that visualizes the trend of Employee Attrition over the years. </a:t>
            </a:r>
            <a:br>
              <a:rPr lang="en-US" sz="1800" b="1" i="0" u="none" strike="noStrike" baseline="0" dirty="0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</a:br>
            <a:endParaRPr lang="en-IN" sz="1800" b="1" dirty="0">
              <a:solidFill>
                <a:schemeClr val="bg1"/>
              </a:solidFill>
              <a:highlight>
                <a:srgbClr val="008000"/>
              </a:highlight>
            </a:endParaRPr>
          </a:p>
        </p:txBody>
      </p:sp>
      <p:pic>
        <p:nvPicPr>
          <p:cNvPr id="3" name="Picture 4" descr="Psyliq | LinkedIn">
            <a:extLst>
              <a:ext uri="{FF2B5EF4-FFF2-40B4-BE49-F238E27FC236}">
                <a16:creationId xmlns:a16="http://schemas.microsoft.com/office/drawing/2014/main" id="{FD93AD54-ED67-7FD7-92AF-94A06B56DD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8" t="18325" r="19361" b="19597"/>
          <a:stretch/>
        </p:blipFill>
        <p:spPr bwMode="auto">
          <a:xfrm>
            <a:off x="8544070" y="0"/>
            <a:ext cx="599930" cy="586585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5328FF-60BB-46BE-A609-B6959F7E8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873" y="1269208"/>
            <a:ext cx="5700254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86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6C3D-28C4-10BD-A0E9-5263F985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979"/>
            <a:ext cx="8236920" cy="857250"/>
          </a:xfrm>
        </p:spPr>
        <p:txBody>
          <a:bodyPr>
            <a:noAutofit/>
          </a:bodyPr>
          <a:lstStyle/>
          <a:p>
            <a:pPr algn="l"/>
            <a:br>
              <a:rPr lang="en-IN" sz="1800" b="1" i="0" u="none" strike="noStrike" baseline="0" dirty="0">
                <a:solidFill>
                  <a:srgbClr val="000000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</a:br>
            <a:r>
              <a:rPr lang="en-IN" sz="1800" b="1" i="0" u="none" strike="noStrike" baseline="0" dirty="0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  <a:t> </a:t>
            </a:r>
            <a:br>
              <a:rPr lang="en-IN" sz="1800" b="1" i="0" u="none" strike="noStrike" baseline="0" dirty="0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</a:br>
            <a:r>
              <a:rPr lang="en-US" sz="1800" b="1" i="0" u="none" strike="noStrike" baseline="0" dirty="0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  <a:t>11. Describe how you would create a star schema for this dataset, explaining the benefits of doing so. </a:t>
            </a:r>
            <a:br>
              <a:rPr lang="en-US" sz="1800" b="1" i="0" u="none" strike="noStrike" baseline="0" dirty="0">
                <a:solidFill>
                  <a:srgbClr val="000000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</a:br>
            <a:endParaRPr lang="en-IN" sz="1800" b="1" dirty="0">
              <a:highlight>
                <a:srgbClr val="008000"/>
              </a:highlight>
            </a:endParaRPr>
          </a:p>
        </p:txBody>
      </p:sp>
      <p:pic>
        <p:nvPicPr>
          <p:cNvPr id="3" name="Picture 4" descr="Psyliq | LinkedIn">
            <a:extLst>
              <a:ext uri="{FF2B5EF4-FFF2-40B4-BE49-F238E27FC236}">
                <a16:creationId xmlns:a16="http://schemas.microsoft.com/office/drawing/2014/main" id="{0E6AE32C-5B82-C0D6-612F-D8A1F6748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8" t="18325" r="19361" b="19597"/>
          <a:stretch/>
        </p:blipFill>
        <p:spPr bwMode="auto">
          <a:xfrm>
            <a:off x="8544070" y="0"/>
            <a:ext cx="599930" cy="586585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2749A4-16A7-191E-5C8C-388C3120D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785" y="1350110"/>
            <a:ext cx="6714876" cy="3587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CF879C-4AD5-FFE3-8EFE-854364D9BCBB}"/>
              </a:ext>
            </a:extLst>
          </p:cNvPr>
          <p:cNvSpPr txBox="1"/>
          <p:nvPr/>
        </p:nvSpPr>
        <p:spPr>
          <a:xfrm>
            <a:off x="3653698" y="1502815"/>
            <a:ext cx="1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ndara" panose="020E0502030303020204" pitchFamily="34" charset="0"/>
              </a:rPr>
              <a:t>S</a:t>
            </a:r>
            <a:r>
              <a:rPr lang="en-US" sz="1800" b="1" i="0" u="none" strike="noStrike" baseline="0" dirty="0">
                <a:latin typeface="Candara" panose="020E0502030303020204" pitchFamily="34" charset="0"/>
              </a:rPr>
              <a:t>tar schema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0586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6C3D-28C4-10BD-A0E9-5263F985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205979"/>
            <a:ext cx="8543245" cy="857250"/>
          </a:xfrm>
        </p:spPr>
        <p:txBody>
          <a:bodyPr>
            <a:normAutofit fontScale="90000"/>
          </a:bodyPr>
          <a:lstStyle/>
          <a:p>
            <a:pPr algn="l"/>
            <a:br>
              <a:rPr lang="en-IN" sz="1800" b="0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IN" sz="2000" b="1" i="0" u="none" strike="noStrike" baseline="0" dirty="0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  <a:t> </a:t>
            </a:r>
            <a:br>
              <a:rPr lang="en-IN" sz="2000" b="1" i="0" u="none" strike="noStrike" baseline="0" dirty="0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</a:br>
            <a:br>
              <a:rPr lang="en-US" sz="1800" b="0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4" descr="Psyliq | LinkedIn">
            <a:extLst>
              <a:ext uri="{FF2B5EF4-FFF2-40B4-BE49-F238E27FC236}">
                <a16:creationId xmlns:a16="http://schemas.microsoft.com/office/drawing/2014/main" id="{F2341C1E-B49B-2212-1418-D6F9DACD27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8" t="18325" r="19361" b="19597"/>
          <a:stretch/>
        </p:blipFill>
        <p:spPr bwMode="auto">
          <a:xfrm>
            <a:off x="8544070" y="0"/>
            <a:ext cx="599930" cy="586585"/>
          </a:xfrm>
          <a:prstGeom prst="rect">
            <a:avLst/>
          </a:prstGeom>
          <a:solidFill>
            <a:schemeClr val="accent3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4B9C2A-CA03-AE8A-914E-6C806FA36807}"/>
              </a:ext>
            </a:extLst>
          </p:cNvPr>
          <p:cNvSpPr/>
          <p:nvPr/>
        </p:nvSpPr>
        <p:spPr>
          <a:xfrm>
            <a:off x="143555" y="1269209"/>
            <a:ext cx="4428445" cy="3668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1" i="0" u="none" strike="noStrike" baseline="0" dirty="0">
              <a:highlight>
                <a:srgbClr val="FFCCCC"/>
              </a:highlight>
              <a:latin typeface="Franklin Gothic Book" panose="020B0503020102020204" pitchFamily="34" charset="0"/>
            </a:endParaRPr>
          </a:p>
          <a:p>
            <a:pPr algn="ctr"/>
            <a:r>
              <a:rPr lang="en-US" sz="1600" b="1" i="0" u="none" strike="noStrike" baseline="0" dirty="0">
                <a:highlight>
                  <a:srgbClr val="FFCCCC"/>
                </a:highlight>
                <a:latin typeface="Franklin Gothic Book" panose="020B0503020102020204" pitchFamily="34" charset="0"/>
              </a:rPr>
              <a:t>To create a star schema for any data, you can follow these steps:</a:t>
            </a:r>
          </a:p>
          <a:p>
            <a:endParaRPr lang="en-US" sz="1600" b="1" dirty="0">
              <a:latin typeface="Franklin Gothic Book" panose="020B05030201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Identify Fact Table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: Pinpoint the main focus (e.g., Department).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Identify Dimensions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: List key attributes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Establish Relationships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: Connect dimension tables to the fact table using keys.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De-normalize (Optional)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: Streamline dimension tables for performance.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Validate Schema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: Ensure it meets analysis and scalability needs.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Implement Schema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: Set up in your database, populating tables with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14BD39-95B9-4138-F7F3-C7AE340655C0}"/>
              </a:ext>
            </a:extLst>
          </p:cNvPr>
          <p:cNvSpPr/>
          <p:nvPr/>
        </p:nvSpPr>
        <p:spPr>
          <a:xfrm>
            <a:off x="4724705" y="1269208"/>
            <a:ext cx="4275740" cy="36683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highlight>
                <a:srgbClr val="FFCCCC"/>
              </a:highlight>
              <a:latin typeface="Candara" panose="020E0502030303020204" pitchFamily="34" charset="0"/>
            </a:endParaRPr>
          </a:p>
          <a:p>
            <a:endParaRPr lang="en-US" b="1" dirty="0">
              <a:solidFill>
                <a:schemeClr val="tx1"/>
              </a:solidFill>
              <a:highlight>
                <a:srgbClr val="FFCCCC"/>
              </a:highlight>
              <a:latin typeface="Candara" panose="020E0502030303020204" pitchFamily="34" charset="0"/>
            </a:endParaRPr>
          </a:p>
          <a:p>
            <a:endParaRPr lang="en-US" b="1" dirty="0">
              <a:solidFill>
                <a:schemeClr val="tx1"/>
              </a:solidFill>
              <a:highlight>
                <a:srgbClr val="FFCCCC"/>
              </a:highlight>
              <a:latin typeface="Candara" panose="020E0502030303020204" pitchFamily="34" charset="0"/>
            </a:endParaRPr>
          </a:p>
          <a:p>
            <a:endParaRPr lang="en-US" b="1" dirty="0">
              <a:solidFill>
                <a:schemeClr val="tx1"/>
              </a:solidFill>
              <a:highlight>
                <a:srgbClr val="FFCCCC"/>
              </a:highlight>
              <a:latin typeface="Candara" panose="020E0502030303020204" pitchFamily="34" charset="0"/>
            </a:endParaRPr>
          </a:p>
          <a:p>
            <a:endParaRPr lang="en-US" b="1" dirty="0">
              <a:solidFill>
                <a:schemeClr val="tx1"/>
              </a:solidFill>
              <a:highlight>
                <a:srgbClr val="FFCCCC"/>
              </a:highlight>
              <a:latin typeface="Candara" panose="020E0502030303020204" pitchFamily="34" charset="0"/>
            </a:endParaRPr>
          </a:p>
          <a:p>
            <a:endParaRPr lang="en-US" b="1" dirty="0">
              <a:solidFill>
                <a:schemeClr val="tx1"/>
              </a:solidFill>
              <a:highlight>
                <a:srgbClr val="FFCCCC"/>
              </a:highlight>
              <a:latin typeface="Candara" panose="020E0502030303020204" pitchFamily="34" charset="0"/>
            </a:endParaRPr>
          </a:p>
          <a:p>
            <a:endParaRPr lang="en-US" b="1" dirty="0">
              <a:solidFill>
                <a:schemeClr val="tx1"/>
              </a:solidFill>
              <a:highlight>
                <a:srgbClr val="FFCCCC"/>
              </a:highlight>
              <a:latin typeface="Candara" panose="020E0502030303020204" pitchFamily="34" charset="0"/>
            </a:endParaRPr>
          </a:p>
          <a:p>
            <a:endParaRPr lang="en-US" b="1" dirty="0">
              <a:solidFill>
                <a:schemeClr val="tx1"/>
              </a:solidFill>
              <a:highlight>
                <a:srgbClr val="FFCCCC"/>
              </a:highlight>
              <a:latin typeface="Candara" panose="020E0502030303020204" pitchFamily="34" charset="0"/>
            </a:endParaRPr>
          </a:p>
          <a:p>
            <a:endParaRPr lang="en-US" b="1" dirty="0">
              <a:solidFill>
                <a:schemeClr val="tx1"/>
              </a:solidFill>
              <a:highlight>
                <a:srgbClr val="FFCCCC"/>
              </a:highlight>
              <a:latin typeface="Candara" panose="020E0502030303020204" pitchFamily="34" charset="0"/>
            </a:endParaRPr>
          </a:p>
          <a:p>
            <a:endParaRPr lang="en-US" b="1" dirty="0">
              <a:solidFill>
                <a:schemeClr val="tx1"/>
              </a:solidFill>
              <a:highlight>
                <a:srgbClr val="FFCCCC"/>
              </a:highlight>
              <a:latin typeface="Candara" panose="020E0502030303020204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highlight>
                  <a:srgbClr val="FFCCCC"/>
                </a:highlight>
                <a:latin typeface="Candara" panose="020E0502030303020204" pitchFamily="34" charset="0"/>
              </a:rPr>
              <a:t>B</a:t>
            </a:r>
            <a:r>
              <a:rPr lang="en-US" sz="1800" b="1" i="0" u="none" strike="noStrike" baseline="0" dirty="0">
                <a:solidFill>
                  <a:schemeClr val="tx1"/>
                </a:solidFill>
                <a:highlight>
                  <a:srgbClr val="FFCCCC"/>
                </a:highlight>
                <a:latin typeface="Candara" panose="020E0502030303020204" pitchFamily="34" charset="0"/>
              </a:rPr>
              <a:t>enefits of star schema</a:t>
            </a:r>
          </a:p>
          <a:p>
            <a:endParaRPr lang="en-US" b="1" dirty="0">
              <a:solidFill>
                <a:schemeClr val="tx1"/>
              </a:solidFill>
              <a:highlight>
                <a:srgbClr val="FFCCCC"/>
              </a:highlight>
              <a:latin typeface="Candara" panose="020E0502030303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Simplified structure for easy understanding.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Improved query performance due to fewer joins.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Scalability for large datasets.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Flexibility to add dimensions without disruption.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Enhanced aggregation capabilities.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Easier maintenance and query optimization.</a:t>
            </a:r>
          </a:p>
          <a:p>
            <a:endParaRPr lang="en-US" b="1" dirty="0">
              <a:solidFill>
                <a:schemeClr val="tx1"/>
              </a:solidFill>
              <a:highlight>
                <a:srgbClr val="FFCCCC"/>
              </a:highlight>
              <a:latin typeface="Candara" panose="020E0502030303020204" pitchFamily="34" charset="0"/>
            </a:endParaRPr>
          </a:p>
          <a:p>
            <a:endParaRPr lang="en-US" b="1" dirty="0">
              <a:solidFill>
                <a:schemeClr val="tx1"/>
              </a:solidFill>
              <a:highlight>
                <a:srgbClr val="FFCCCC"/>
              </a:highlight>
              <a:latin typeface="Candara" panose="020E0502030303020204" pitchFamily="34" charset="0"/>
            </a:endParaRPr>
          </a:p>
          <a:p>
            <a:endParaRPr lang="en-US" b="1" dirty="0">
              <a:solidFill>
                <a:schemeClr val="tx1"/>
              </a:solidFill>
              <a:highlight>
                <a:srgbClr val="FFCCCC"/>
              </a:highlight>
              <a:latin typeface="Candara" panose="020E0502030303020204" pitchFamily="34" charset="0"/>
            </a:endParaRPr>
          </a:p>
          <a:p>
            <a:endParaRPr lang="en-US" b="1" dirty="0">
              <a:solidFill>
                <a:schemeClr val="tx1"/>
              </a:solidFill>
              <a:highlight>
                <a:srgbClr val="FFCCCC"/>
              </a:highlight>
              <a:latin typeface="Candara" panose="020E0502030303020204" pitchFamily="34" charset="0"/>
            </a:endParaRPr>
          </a:p>
          <a:p>
            <a:endParaRPr lang="en-US" b="1" dirty="0">
              <a:solidFill>
                <a:schemeClr val="tx1"/>
              </a:solidFill>
              <a:highlight>
                <a:srgbClr val="FFCCCC"/>
              </a:highlight>
              <a:latin typeface="Candara" panose="020E0502030303020204" pitchFamily="34" charset="0"/>
            </a:endParaRPr>
          </a:p>
          <a:p>
            <a:endParaRPr lang="en-US" b="1" dirty="0">
              <a:solidFill>
                <a:schemeClr val="tx1"/>
              </a:solidFill>
              <a:highlight>
                <a:srgbClr val="FFCCCC"/>
              </a:highlight>
              <a:latin typeface="Candara" panose="020E0502030303020204" pitchFamily="34" charset="0"/>
            </a:endParaRPr>
          </a:p>
          <a:p>
            <a:endParaRPr lang="en-US" b="1" dirty="0">
              <a:solidFill>
                <a:schemeClr val="tx1"/>
              </a:solidFill>
              <a:highlight>
                <a:srgbClr val="FFCCCC"/>
              </a:highlight>
              <a:latin typeface="Candara" panose="020E0502030303020204" pitchFamily="34" charset="0"/>
            </a:endParaRPr>
          </a:p>
          <a:p>
            <a:endParaRPr lang="en-US" b="1" dirty="0">
              <a:solidFill>
                <a:schemeClr val="tx1"/>
              </a:solidFill>
              <a:highlight>
                <a:srgbClr val="FFCCCC"/>
              </a:highlight>
              <a:latin typeface="Candara" panose="020E0502030303020204" pitchFamily="34" charset="0"/>
            </a:endParaRPr>
          </a:p>
          <a:p>
            <a:endParaRPr lang="en-US" b="1" dirty="0">
              <a:solidFill>
                <a:schemeClr val="tx1"/>
              </a:solidFill>
              <a:highlight>
                <a:srgbClr val="FFCCCC"/>
              </a:highlight>
              <a:latin typeface="Candara" panose="020E0502030303020204" pitchFamily="34" charset="0"/>
            </a:endParaRPr>
          </a:p>
          <a:p>
            <a:endParaRPr lang="en-US" b="1" dirty="0">
              <a:solidFill>
                <a:schemeClr val="tx1"/>
              </a:solidFill>
              <a:highlight>
                <a:srgbClr val="FFCCCC"/>
              </a:highlight>
              <a:latin typeface="Candara" panose="020E0502030303020204" pitchFamily="34" charset="0"/>
            </a:endParaRPr>
          </a:p>
          <a:p>
            <a:endParaRPr lang="en-IN" dirty="0">
              <a:solidFill>
                <a:schemeClr val="tx1"/>
              </a:solidFill>
              <a:highlight>
                <a:srgbClr val="FFCCCC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97057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6C3D-28C4-10BD-A0E9-5263F985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979"/>
            <a:ext cx="8389625" cy="857250"/>
          </a:xfrm>
        </p:spPr>
        <p:txBody>
          <a:bodyPr>
            <a:normAutofit fontScale="90000"/>
          </a:bodyPr>
          <a:lstStyle/>
          <a:p>
            <a:pPr algn="l"/>
            <a:br>
              <a:rPr lang="en-IN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  <a:t> </a:t>
            </a:r>
            <a:br>
              <a:rPr lang="en-IN" sz="1800" b="0" i="0" u="none" strike="noStrike" baseline="0" dirty="0">
                <a:solidFill>
                  <a:srgbClr val="000000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</a:br>
            <a:r>
              <a:rPr lang="en-US" sz="1800" b="1" i="0" u="none" strike="noStrike" baseline="0" dirty="0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  <a:t>13. Create a hierarchy in Power BI that allows users to drill down from Department to Job Role to further narrow their analysis. </a:t>
            </a:r>
            <a:br>
              <a:rPr lang="en-US" sz="1800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endParaRPr lang="en-IN" sz="1800" b="1" dirty="0">
              <a:solidFill>
                <a:schemeClr val="bg1"/>
              </a:solidFill>
            </a:endParaRPr>
          </a:p>
        </p:txBody>
      </p:sp>
      <p:pic>
        <p:nvPicPr>
          <p:cNvPr id="3" name="Picture 4" descr="Psyliq | LinkedIn">
            <a:extLst>
              <a:ext uri="{FF2B5EF4-FFF2-40B4-BE49-F238E27FC236}">
                <a16:creationId xmlns:a16="http://schemas.microsoft.com/office/drawing/2014/main" id="{A41FF06D-E9E6-B2E8-11BB-841C1C914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8" t="18325" r="19361" b="19597"/>
          <a:stretch/>
        </p:blipFill>
        <p:spPr bwMode="auto">
          <a:xfrm>
            <a:off x="8544070" y="0"/>
            <a:ext cx="599930" cy="586585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36A54D-2F67-76DE-FE7C-778E5F7F9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67"/>
          <a:stretch/>
        </p:blipFill>
        <p:spPr>
          <a:xfrm>
            <a:off x="1212491" y="1279604"/>
            <a:ext cx="6413610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09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6C3D-28C4-10BD-A0E9-5263F985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205979"/>
            <a:ext cx="8543245" cy="857250"/>
          </a:xfrm>
        </p:spPr>
        <p:txBody>
          <a:bodyPr>
            <a:normAutofit fontScale="90000"/>
          </a:bodyPr>
          <a:lstStyle/>
          <a:p>
            <a:pPr algn="l"/>
            <a:br>
              <a:rPr lang="en-IN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  <a:t> 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r>
              <a:rPr lang="en-US" sz="1800" b="1" i="0" u="none" strike="noStrike" baseline="0" dirty="0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  <a:t>14. How can you set up parameterized queries in Power BI to allow users to filter data based</a:t>
            </a:r>
            <a:br>
              <a:rPr lang="en-IN" sz="1800" b="1" i="0" u="none" strike="noStrike" baseline="0" dirty="0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</a:br>
            <a:r>
              <a:rPr lang="en-US" sz="1800" b="1" i="0" u="none" strike="noStrike" baseline="0" dirty="0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  <a:t>on the Distance from Home column? </a:t>
            </a:r>
            <a:br>
              <a:rPr lang="en-US" sz="1800" b="0" i="0" u="none" strike="noStrike" baseline="0" dirty="0">
                <a:solidFill>
                  <a:srgbClr val="0D0D0D"/>
                </a:solidFill>
                <a:latin typeface="Candara" panose="020E0502030303020204" pitchFamily="34" charset="0"/>
              </a:rPr>
            </a:br>
            <a:endParaRPr lang="en-IN" sz="1600" dirty="0"/>
          </a:p>
        </p:txBody>
      </p:sp>
      <p:pic>
        <p:nvPicPr>
          <p:cNvPr id="3" name="Picture 4" descr="Psyliq | LinkedIn">
            <a:extLst>
              <a:ext uri="{FF2B5EF4-FFF2-40B4-BE49-F238E27FC236}">
                <a16:creationId xmlns:a16="http://schemas.microsoft.com/office/drawing/2014/main" id="{D815E5C1-6678-2A89-CFA2-94AA6093B4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8" t="18325" r="19361" b="19597"/>
          <a:stretch/>
        </p:blipFill>
        <p:spPr bwMode="auto">
          <a:xfrm>
            <a:off x="8544070" y="0"/>
            <a:ext cx="599930" cy="586585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14EF7C-F9F0-880B-A06A-BDA4CF81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41" y="1269208"/>
            <a:ext cx="6591871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15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6C3D-28C4-10BD-A0E9-5263F985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979"/>
            <a:ext cx="8686800" cy="857250"/>
          </a:xfrm>
        </p:spPr>
        <p:txBody>
          <a:bodyPr>
            <a:normAutofit fontScale="90000"/>
          </a:bodyPr>
          <a:lstStyle/>
          <a:p>
            <a:pPr algn="l"/>
            <a:br>
              <a:rPr lang="en-IN" sz="1800" b="1" i="0" u="none" strike="noStrike" baseline="0" dirty="0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</a:br>
            <a:r>
              <a:rPr lang="en-US" sz="1800" b="1" i="0" u="none" strike="noStrike" baseline="0" dirty="0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  <a:t>15. In Excel, calculate the total Monthly Income for each Department, considering only the employees with a Job Level greater than or equal to 3.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endParaRPr lang="en-IN" sz="1600" dirty="0"/>
          </a:p>
        </p:txBody>
      </p:sp>
      <p:pic>
        <p:nvPicPr>
          <p:cNvPr id="5" name="Picture 4" descr="Psyliq | LinkedIn">
            <a:extLst>
              <a:ext uri="{FF2B5EF4-FFF2-40B4-BE49-F238E27FC236}">
                <a16:creationId xmlns:a16="http://schemas.microsoft.com/office/drawing/2014/main" id="{7E76ED50-1221-76C6-442E-BC5AB6C610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8" t="18325" r="19361" b="19597"/>
          <a:stretch/>
        </p:blipFill>
        <p:spPr bwMode="auto">
          <a:xfrm>
            <a:off x="8544070" y="-5345"/>
            <a:ext cx="599930" cy="586585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313505-C75F-2AA1-DB32-1EF90CCC1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532"/>
          <a:stretch/>
        </p:blipFill>
        <p:spPr>
          <a:xfrm>
            <a:off x="1517900" y="1554903"/>
            <a:ext cx="5955495" cy="208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69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6C3D-28C4-10BD-A0E9-5263F985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50" y="205979"/>
            <a:ext cx="8246070" cy="857250"/>
          </a:xfrm>
        </p:spPr>
        <p:txBody>
          <a:bodyPr>
            <a:normAutofit fontScale="90000"/>
          </a:bodyPr>
          <a:lstStyle/>
          <a:p>
            <a:pPr algn="l"/>
            <a:br>
              <a:rPr lang="en-IN" sz="1800" b="1" i="0" u="none" strike="noStrike" baseline="0" dirty="0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</a:br>
            <a:r>
              <a:rPr lang="en-US" sz="1800" b="1" i="0" u="none" strike="noStrike" baseline="0" dirty="0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  <a:t>16. Explain how to perform a What-If analysis in Excel to understand the impact of a 10% increase in Percent Salary Hike on Monthly Income.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endParaRPr lang="en-IN" sz="1600" dirty="0"/>
          </a:p>
        </p:txBody>
      </p:sp>
      <p:pic>
        <p:nvPicPr>
          <p:cNvPr id="3" name="Picture 4" descr="Psyliq | LinkedIn">
            <a:extLst>
              <a:ext uri="{FF2B5EF4-FFF2-40B4-BE49-F238E27FC236}">
                <a16:creationId xmlns:a16="http://schemas.microsoft.com/office/drawing/2014/main" id="{DAF3275D-A94A-FCD2-E525-CCF9CF555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8" t="18325" r="19361" b="19597"/>
          <a:stretch/>
        </p:blipFill>
        <p:spPr bwMode="auto">
          <a:xfrm>
            <a:off x="8544070" y="0"/>
            <a:ext cx="599930" cy="586585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584FE4-0EB1-86E7-A307-F91C37BC2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80" y="1502815"/>
            <a:ext cx="6719020" cy="152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2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021A-AAB1-E0BC-D604-08C19DC8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191D-D611-CAF4-7A0C-8506FA41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87AF3-E3C6-6788-D767-7873F1B66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CA7ED-6371-6F07-C596-24F41F3F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23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7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6C3D-28C4-10BD-A0E9-5263F985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979"/>
            <a:ext cx="8389625" cy="857250"/>
          </a:xfrm>
        </p:spPr>
        <p:txBody>
          <a:bodyPr>
            <a:normAutofit fontScale="90000"/>
          </a:bodyPr>
          <a:lstStyle/>
          <a:p>
            <a:pPr algn="l"/>
            <a:br>
              <a:rPr lang="en-US" sz="1800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US" sz="1800" b="1" i="0" u="none" strike="noStrike" baseline="0" dirty="0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  <a:t>17. Verify if the data adheres to a predefined schema. What actions would you take if you find inconsistencies?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endParaRPr lang="en-IN" sz="1600" dirty="0"/>
          </a:p>
        </p:txBody>
      </p:sp>
      <p:pic>
        <p:nvPicPr>
          <p:cNvPr id="3" name="Picture 4" descr="Psyliq | LinkedIn">
            <a:extLst>
              <a:ext uri="{FF2B5EF4-FFF2-40B4-BE49-F238E27FC236}">
                <a16:creationId xmlns:a16="http://schemas.microsoft.com/office/drawing/2014/main" id="{78635659-9E9F-0347-9D6A-56663AD86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8" t="18325" r="19361" b="19597"/>
          <a:stretch/>
        </p:blipFill>
        <p:spPr bwMode="auto">
          <a:xfrm>
            <a:off x="8544070" y="0"/>
            <a:ext cx="599930" cy="586585"/>
          </a:xfrm>
          <a:prstGeom prst="rect">
            <a:avLst/>
          </a:prstGeom>
          <a:solidFill>
            <a:schemeClr val="accent3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ABAE9C-AD84-7AB3-4195-D0125B41D056}"/>
              </a:ext>
            </a:extLst>
          </p:cNvPr>
          <p:cNvSpPr/>
          <p:nvPr/>
        </p:nvSpPr>
        <p:spPr>
          <a:xfrm>
            <a:off x="448965" y="1350111"/>
            <a:ext cx="8095105" cy="3587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CCCC"/>
                </a:highlight>
                <a:latin typeface="Söhne"/>
              </a:rPr>
              <a:t>Actions for Inconsistencies required to take :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Data Cleansing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Remove duplicates, correct invalid values, fill missing data.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Data Transformation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Apply transformations using Power Query Editor.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Column Renaming or Formatting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Rename or adjust formatting for consistency.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Adding Calculated Columns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Create calculated columns or measures.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Rebuilding Relationships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Adjust relationships in Power BI.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Söhne"/>
              </a:rPr>
              <a:t>Documentation and Communication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Document changes and communicate with stakeholders.</a:t>
            </a:r>
          </a:p>
          <a:p>
            <a:pPr algn="ctr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6118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D46AEA-FFFF-3AC4-7EAB-CBBC5D5D98CB}"/>
              </a:ext>
            </a:extLst>
          </p:cNvPr>
          <p:cNvSpPr/>
          <p:nvPr/>
        </p:nvSpPr>
        <p:spPr>
          <a:xfrm>
            <a:off x="457200" y="1370610"/>
            <a:ext cx="8390540" cy="35122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800" b="1" i="0" u="none" strike="noStrike" baseline="0" dirty="0">
                <a:highlight>
                  <a:srgbClr val="FFCCCC"/>
                </a:highlight>
                <a:latin typeface="Franklin Gothic Book" panose="020B0503020102020204" pitchFamily="34" charset="0"/>
              </a:rPr>
              <a:t>Data Insights</a:t>
            </a:r>
          </a:p>
          <a:p>
            <a:pPr algn="ctr"/>
            <a:endParaRPr lang="en-IN" b="0" i="0" u="none" strike="noStrike" baseline="0" dirty="0">
              <a:solidFill>
                <a:srgbClr val="000000"/>
              </a:solidFill>
              <a:latin typeface="Segoe UI Symbol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Segoe UI Symbol" panose="020B0502040204020203" pitchFamily="34" charset="0"/>
              </a:rPr>
              <a:t>The average monthly income for employees is Rs. 65029</a:t>
            </a:r>
          </a:p>
          <a:p>
            <a:endParaRPr lang="en-US" b="0" i="0" u="none" strike="noStrike" baseline="0" dirty="0">
              <a:latin typeface="Segoe UI Symbol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Segoe UI Symbol" panose="020B0502040204020203" pitchFamily="34" charset="0"/>
              </a:rPr>
              <a:t>In data there are </a:t>
            </a:r>
            <a:r>
              <a:rPr lang="en-US" dirty="0">
                <a:latin typeface="Segoe UI Symbol" panose="020B0502040204020203" pitchFamily="34" charset="0"/>
              </a:rPr>
              <a:t>60% male and 40% females.</a:t>
            </a:r>
          </a:p>
          <a:p>
            <a:endParaRPr lang="en-IN" b="0" i="0" u="none" strike="noStrike" baseline="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/>
              <a:t>We have highest number of employees in Sales Executive. </a:t>
            </a:r>
          </a:p>
          <a:p>
            <a:endParaRPr lang="en-IN" b="0" i="0" u="none" strike="noStrike" baseline="0" dirty="0">
              <a:solidFill>
                <a:srgbClr val="000000"/>
              </a:solidFill>
              <a:latin typeface="Segoe UI Symbol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Segoe UI Symbol" panose="020B0502040204020203" pitchFamily="34" charset="0"/>
              </a:rPr>
              <a:t>There are 3 departments named Research &amp; Development, Sales and HR with almost 65% (0.2 Billion )of employees belonging to R&amp;D employee.</a:t>
            </a:r>
            <a:endParaRPr lang="en-US" b="0" i="0" u="none" strike="noStrike" baseline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/>
          </a:p>
          <a:p>
            <a:endParaRPr lang="en-US" sz="1800" b="0" i="0" u="none" strike="noStrike" baseline="0" dirty="0">
              <a:latin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7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50BD13-9BAD-A271-4F75-53473C632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86585"/>
            <a:ext cx="8686800" cy="58658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b="1" dirty="0">
                <a:highlight>
                  <a:srgbClr val="008000"/>
                </a:highlight>
                <a:latin typeface="Candara" panose="020E0502030303020204" pitchFamily="34" charset="0"/>
              </a:rPr>
              <a:t>1</a:t>
            </a:r>
            <a:r>
              <a:rPr lang="en-US" sz="1800" b="1" i="0" u="none" strike="noStrike" baseline="0" dirty="0">
                <a:highlight>
                  <a:srgbClr val="008000"/>
                </a:highlight>
                <a:latin typeface="Candara" panose="020E0502030303020204" pitchFamily="34" charset="0"/>
              </a:rPr>
              <a:t>. Using Excel, how would you filter the dataset to only show employees aged 30 and above? </a:t>
            </a:r>
          </a:p>
          <a:p>
            <a:endParaRPr lang="en-IN" dirty="0"/>
          </a:p>
        </p:txBody>
      </p:sp>
      <p:pic>
        <p:nvPicPr>
          <p:cNvPr id="1028" name="Picture 4" descr="Psyliq | LinkedIn">
            <a:extLst>
              <a:ext uri="{FF2B5EF4-FFF2-40B4-BE49-F238E27FC236}">
                <a16:creationId xmlns:a16="http://schemas.microsoft.com/office/drawing/2014/main" id="{4EA58228-2BB6-E005-F5AF-0D55DFA51B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8" t="18325" r="19361" b="19597"/>
          <a:stretch/>
        </p:blipFill>
        <p:spPr bwMode="auto">
          <a:xfrm>
            <a:off x="8542330" y="0"/>
            <a:ext cx="599930" cy="586585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63691F-C6BF-A8F2-42E3-8DAC7798D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55" y="1197404"/>
            <a:ext cx="4581150" cy="3946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4F5058-8CBF-5E60-3362-604967092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704" y="1197404"/>
            <a:ext cx="4123035" cy="394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3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920AE7-FE83-0BAE-B42A-17C8DADE6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150" y="433880"/>
            <a:ext cx="7940660" cy="610820"/>
          </a:xfrm>
        </p:spPr>
        <p:txBody>
          <a:bodyPr>
            <a:normAutofit/>
          </a:bodyPr>
          <a:lstStyle/>
          <a:p>
            <a:r>
              <a:rPr lang="en-US" sz="1800" b="1" i="0" u="none" strike="noStrike" baseline="0" dirty="0">
                <a:highlight>
                  <a:srgbClr val="008000"/>
                </a:highlight>
                <a:latin typeface="Candara" panose="020E0502030303020204" pitchFamily="34" charset="0"/>
              </a:rPr>
              <a:t>2. Create a pivot table to summarize the average Monthly Income by Job Role. </a:t>
            </a:r>
          </a:p>
          <a:p>
            <a:endParaRPr lang="en-IN" sz="1800" dirty="0"/>
          </a:p>
        </p:txBody>
      </p:sp>
      <p:pic>
        <p:nvPicPr>
          <p:cNvPr id="4" name="Picture 4" descr="Psyliq | LinkedIn">
            <a:extLst>
              <a:ext uri="{FF2B5EF4-FFF2-40B4-BE49-F238E27FC236}">
                <a16:creationId xmlns:a16="http://schemas.microsoft.com/office/drawing/2014/main" id="{EA4C063E-A947-C1A5-C567-226AF2D3A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8" t="18325" r="19361" b="19597"/>
          <a:stretch/>
        </p:blipFill>
        <p:spPr bwMode="auto">
          <a:xfrm>
            <a:off x="8544070" y="0"/>
            <a:ext cx="599930" cy="586585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0F3AC-BF90-65E3-D17A-E93DCE974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5" t="4166" r="7448" b="8333"/>
          <a:stretch/>
        </p:blipFill>
        <p:spPr>
          <a:xfrm>
            <a:off x="1365196" y="1350110"/>
            <a:ext cx="6108200" cy="3512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093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9C710E-81F9-2BE7-1487-27F33F017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33881"/>
            <a:ext cx="8542330" cy="6108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  <a:t>3. Apply conditional formatting to highlight employees with Monthly Income above the company's average income. </a:t>
            </a:r>
          </a:p>
          <a:p>
            <a:endParaRPr lang="en-IN" dirty="0"/>
          </a:p>
        </p:txBody>
      </p:sp>
      <p:pic>
        <p:nvPicPr>
          <p:cNvPr id="6" name="Picture 4" descr="Psyliq | LinkedIn">
            <a:extLst>
              <a:ext uri="{FF2B5EF4-FFF2-40B4-BE49-F238E27FC236}">
                <a16:creationId xmlns:a16="http://schemas.microsoft.com/office/drawing/2014/main" id="{9FEE05EB-07D6-B5AE-4399-3849A89A9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8" t="18325" r="19361" b="19597"/>
          <a:stretch/>
        </p:blipFill>
        <p:spPr bwMode="auto">
          <a:xfrm>
            <a:off x="8544070" y="0"/>
            <a:ext cx="599930" cy="586585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973920-6B77-2D8A-D05B-802BD8E8F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410" y="1221637"/>
            <a:ext cx="3970330" cy="3793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82DD75-FE42-14FA-C29D-43AD048929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051"/>
          <a:stretch/>
        </p:blipFill>
        <p:spPr>
          <a:xfrm>
            <a:off x="143555" y="1221638"/>
            <a:ext cx="4733855" cy="379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9150" y="165271"/>
            <a:ext cx="7482545" cy="574019"/>
          </a:xfrm>
        </p:spPr>
        <p:txBody>
          <a:bodyPr>
            <a:normAutofit fontScale="90000"/>
          </a:bodyPr>
          <a:lstStyle/>
          <a:p>
            <a:pPr algn="l"/>
            <a:br>
              <a:rPr lang="en-IN" sz="1800" b="1" i="0" u="none" strike="noStrike" baseline="0" dirty="0">
                <a:solidFill>
                  <a:srgbClr val="000000"/>
                </a:solidFill>
                <a:latin typeface="Candara" panose="020E0502030303020204" pitchFamily="34" charset="0"/>
              </a:rPr>
            </a:br>
            <a:r>
              <a:rPr lang="en-IN" sz="1800" b="1" i="0" u="none" strike="noStrike" baseline="0" dirty="0">
                <a:latin typeface="Candara" panose="020E0502030303020204" pitchFamily="34" charset="0"/>
              </a:rPr>
              <a:t> </a:t>
            </a:r>
            <a:br>
              <a:rPr lang="en-IN" sz="1800" b="1" i="0" u="none" strike="noStrike" baseline="0" dirty="0">
                <a:latin typeface="Candara" panose="020E0502030303020204" pitchFamily="34" charset="0"/>
              </a:rPr>
            </a:br>
            <a:r>
              <a:rPr lang="en-US" sz="2000" b="1" i="0" u="none" strike="noStrike" baseline="0" dirty="0">
                <a:highlight>
                  <a:srgbClr val="008000"/>
                </a:highlight>
                <a:latin typeface="Candara" panose="020E0502030303020204" pitchFamily="34" charset="0"/>
              </a:rPr>
              <a:t>4. Create a bar chart in Excel to visualize the distribution of employee ages.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  <p:pic>
        <p:nvPicPr>
          <p:cNvPr id="2" name="Picture 4" descr="Psyliq | LinkedIn">
            <a:extLst>
              <a:ext uri="{FF2B5EF4-FFF2-40B4-BE49-F238E27FC236}">
                <a16:creationId xmlns:a16="http://schemas.microsoft.com/office/drawing/2014/main" id="{716A9C2C-2867-D43D-1FDA-DBAF1C42A6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8" t="18325" r="19361" b="19597"/>
          <a:stretch/>
        </p:blipFill>
        <p:spPr bwMode="auto">
          <a:xfrm>
            <a:off x="8544070" y="0"/>
            <a:ext cx="599930" cy="586585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DD287B-67EB-C27E-6783-AC9D5F8210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44" b="7056"/>
          <a:stretch/>
        </p:blipFill>
        <p:spPr>
          <a:xfrm>
            <a:off x="1212490" y="1350109"/>
            <a:ext cx="6719020" cy="351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38095"/>
            <a:ext cx="8686800" cy="195785"/>
          </a:xfrm>
        </p:spPr>
        <p:txBody>
          <a:bodyPr>
            <a:noAutofit/>
          </a:bodyPr>
          <a:lstStyle/>
          <a:p>
            <a:pPr algn="l"/>
            <a:br>
              <a:rPr lang="en-IN" sz="1800" b="1" i="0" u="none" strike="noStrike" baseline="0" dirty="0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</a:br>
            <a:r>
              <a:rPr lang="en-US" sz="1800" b="1" i="0" u="none" strike="noStrike" baseline="0" dirty="0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  <a:t>5. Identify and clean any missing or inconsistent data in the "Department" column. </a:t>
            </a:r>
          </a:p>
        </p:txBody>
      </p:sp>
      <p:pic>
        <p:nvPicPr>
          <p:cNvPr id="11" name="Picture 4" descr="Psyliq | LinkedIn">
            <a:extLst>
              <a:ext uri="{FF2B5EF4-FFF2-40B4-BE49-F238E27FC236}">
                <a16:creationId xmlns:a16="http://schemas.microsoft.com/office/drawing/2014/main" id="{3B292A9C-4A4D-850C-FC1B-9C8D6A3097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8" t="18325" r="19361" b="19597"/>
          <a:stretch/>
        </p:blipFill>
        <p:spPr bwMode="auto">
          <a:xfrm>
            <a:off x="8534330" y="0"/>
            <a:ext cx="599930" cy="586585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5B328E-B37F-4023-45E3-CA6925C2BD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70" r="8333"/>
          <a:stretch/>
        </p:blipFill>
        <p:spPr>
          <a:xfrm>
            <a:off x="1059785" y="1197405"/>
            <a:ext cx="5039265" cy="37933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3D7E18-38D7-F5E1-8E4E-A1200DFF88A6}"/>
              </a:ext>
            </a:extLst>
          </p:cNvPr>
          <p:cNvSpPr txBox="1"/>
          <p:nvPr/>
        </p:nvSpPr>
        <p:spPr>
          <a:xfrm>
            <a:off x="6404460" y="1502815"/>
            <a:ext cx="2282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There is no missing or inconsistent data found in the “department” column.</a:t>
            </a:r>
            <a:r>
              <a:rPr lang="en-US" sz="1600" b="1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 or inconsistent data in the "Department" column.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C162D4-1C05-562A-8F42-F98B1ADF78DC}"/>
              </a:ext>
            </a:extLst>
          </p:cNvPr>
          <p:cNvSpPr txBox="1"/>
          <p:nvPr/>
        </p:nvSpPr>
        <p:spPr>
          <a:xfrm>
            <a:off x="0" y="281175"/>
            <a:ext cx="8575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  <a:t>6. In Power BI, establish a relationship between the "</a:t>
            </a:r>
            <a:r>
              <a:rPr lang="en-US" sz="1800" b="1" i="0" u="none" strike="noStrike" baseline="0" dirty="0" err="1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  <a:t>EmployeeID</a:t>
            </a:r>
            <a:r>
              <a:rPr lang="en-US" sz="1800" b="1" i="0" u="none" strike="noStrike" baseline="0" dirty="0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  <a:t>" in the employee data and the "</a:t>
            </a:r>
            <a:r>
              <a:rPr lang="en-US" sz="1800" b="1" i="0" u="none" strike="noStrike" baseline="0" dirty="0" err="1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  <a:t>EmployeeID</a:t>
            </a:r>
            <a:r>
              <a:rPr lang="en-US" sz="1800" b="1" i="0" u="none" strike="noStrike" baseline="0" dirty="0">
                <a:solidFill>
                  <a:schemeClr val="bg1"/>
                </a:solidFill>
                <a:highlight>
                  <a:srgbClr val="008000"/>
                </a:highlight>
                <a:latin typeface="Candara" panose="020E0502030303020204" pitchFamily="34" charset="0"/>
              </a:rPr>
              <a:t>" in the time tracking data. </a:t>
            </a:r>
          </a:p>
        </p:txBody>
      </p:sp>
      <p:pic>
        <p:nvPicPr>
          <p:cNvPr id="4" name="Picture 4" descr="Psyliq | LinkedIn">
            <a:extLst>
              <a:ext uri="{FF2B5EF4-FFF2-40B4-BE49-F238E27FC236}">
                <a16:creationId xmlns:a16="http://schemas.microsoft.com/office/drawing/2014/main" id="{EF57BADF-1DDA-245B-5D81-89DB52A323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8" t="18325" r="19361" b="19597"/>
          <a:stretch/>
        </p:blipFill>
        <p:spPr bwMode="auto">
          <a:xfrm>
            <a:off x="8534330" y="17755"/>
            <a:ext cx="599930" cy="586585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2D36CD-669D-5C03-558E-7C3081F1FB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3" t="4745" r="6360" b="28825"/>
          <a:stretch/>
        </p:blipFill>
        <p:spPr>
          <a:xfrm>
            <a:off x="754374" y="1502815"/>
            <a:ext cx="7482545" cy="305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700</Words>
  <Application>Microsoft Office PowerPoint</Application>
  <PresentationFormat>On-screen Show (16:9)</PresentationFormat>
  <Paragraphs>86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Bahnschrift</vt:lpstr>
      <vt:lpstr>Calibri</vt:lpstr>
      <vt:lpstr>Candara</vt:lpstr>
      <vt:lpstr>Franklin Gothic Book</vt:lpstr>
      <vt:lpstr>Segoe UI Symbol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4. Create a bar chart in Excel to visualize the distribution of employee ages. </vt:lpstr>
      <vt:lpstr> 5. Identify and clean any missing or inconsistent data in the "Department" column. </vt:lpstr>
      <vt:lpstr>PowerPoint Presentation</vt:lpstr>
      <vt:lpstr>PowerPoint Presentation</vt:lpstr>
      <vt:lpstr>   8. Using Excel, create a pivot table that displays the count of employees in each Marital Status category, segmented by Department.  </vt:lpstr>
      <vt:lpstr>   9. Apply conditional formatting to highlight employees with both above-average Monthly Income and above-average Job Satisfaction.  </vt:lpstr>
      <vt:lpstr>   10. In Power BI, create a line chart that visualizes the trend of Employee Attrition over the years.  </vt:lpstr>
      <vt:lpstr>   11. Describe how you would create a star schema for this dataset, explaining the benefits of doing so.  </vt:lpstr>
      <vt:lpstr>    </vt:lpstr>
      <vt:lpstr>   13. Create a hierarchy in Power BI that allows users to drill down from Department to Job Role to further narrow their analysis.  </vt:lpstr>
      <vt:lpstr>   14. How can you set up parameterized queries in Power BI to allow users to filter data based on the Distance from Home column?  </vt:lpstr>
      <vt:lpstr> 15. In Excel, calculate the total Monthly Income for each Department, considering only the employees with a Job Level greater than or equal to 3.  </vt:lpstr>
      <vt:lpstr> 16. Explain how to perform a What-If analysis in Excel to understand the impact of a 10% increase in Percent Salary Hike on Monthly Income.  </vt:lpstr>
      <vt:lpstr> 17. Verify if the data adheres to a predefined schema. What actions would you take if you find inconsistencies?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2024-03-17T17:26:40Z</dcterms:modified>
</cp:coreProperties>
</file>