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8225"/>
    <a:srgbClr val="FF2549"/>
    <a:srgbClr val="5DD5FF"/>
    <a:srgbClr val="FF0D97"/>
    <a:srgbClr val="0000CC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1_Mrinal%20Data%20Science\Data%20Science\Project\2_Psyliq\DATA%20ANALYST%20-%20INTERNSHIP\DA-Employee_dataset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1_Mrinal%20Data%20Science\Data%20Science\Project\2_Psyliq\DATA%20ANALYST%20-%20INTERNSHIP\DA-Employee_dataset\employe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1_Mrinal%20Data%20Science\Data%20Science\Project\2_Psyliq\DATA%20ANALYST%20-%20INTERNSHIP\DA-Employee_dataset\employe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1_Mrinal%20Data%20Science\Data%20Science\Project\2_Psyliq\DATA%20ANALYST%20-%20INTERNSHIP\DA-Employee_dataset\employe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[employee_data.xlsx]Sheet1!PivotTable3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Job</a:t>
            </a:r>
            <a:r>
              <a:rPr lang="en-US" b="1" baseline="0"/>
              <a:t> Type Vs  Work-Life Balance Score</a:t>
            </a:r>
            <a:endParaRPr lang="en-US" b="1"/>
          </a:p>
        </c:rich>
      </c:tx>
      <c:layout>
        <c:manualLayout>
          <c:xMode val="edge"/>
          <c:yMode val="edge"/>
          <c:x val="0.27294093720741047"/>
          <c:y val="3.23718224397719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0626544488956425E-2"/>
          <c:y val="0.11873395418422746"/>
          <c:w val="0.8925703366026615"/>
          <c:h val="0.58171773960231143"/>
        </c:manualLayout>
      </c:layout>
      <c:lineChart>
        <c:grouping val="standar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Sheet1!$F$4:$F$87</c:f>
              <c:strCache>
                <c:ptCount val="83"/>
                <c:pt idx="0">
                  <c:v>Accountant</c:v>
                </c:pt>
                <c:pt idx="1">
                  <c:v>Accounting</c:v>
                </c:pt>
                <c:pt idx="2">
                  <c:v>Administration</c:v>
                </c:pt>
                <c:pt idx="3">
                  <c:v>Administrative</c:v>
                </c:pt>
                <c:pt idx="4">
                  <c:v>Administrator</c:v>
                </c:pt>
                <c:pt idx="5">
                  <c:v>Analyst</c:v>
                </c:pt>
                <c:pt idx="6">
                  <c:v>Apprentice</c:v>
                </c:pt>
                <c:pt idx="7">
                  <c:v>Assistant</c:v>
                </c:pt>
                <c:pt idx="8">
                  <c:v>Associate</c:v>
                </c:pt>
                <c:pt idx="9">
                  <c:v>Attendant</c:v>
                </c:pt>
                <c:pt idx="10">
                  <c:v>Billing</c:v>
                </c:pt>
                <c:pt idx="11">
                  <c:v>Business Development</c:v>
                </c:pt>
                <c:pt idx="12">
                  <c:v>Ceo</c:v>
                </c:pt>
                <c:pt idx="13">
                  <c:v>Cfo</c:v>
                </c:pt>
                <c:pt idx="14">
                  <c:v>Chief Operating Officer</c:v>
                </c:pt>
                <c:pt idx="15">
                  <c:v>Cio</c:v>
                </c:pt>
                <c:pt idx="16">
                  <c:v>Civil Hand</c:v>
                </c:pt>
                <c:pt idx="17">
                  <c:v>Clerical</c:v>
                </c:pt>
                <c:pt idx="18">
                  <c:v>Clerk</c:v>
                </c:pt>
                <c:pt idx="19">
                  <c:v>Construction Manager</c:v>
                </c:pt>
                <c:pt idx="20">
                  <c:v>Contracts</c:v>
                </c:pt>
                <c:pt idx="21">
                  <c:v>Controller</c:v>
                </c:pt>
                <c:pt idx="22">
                  <c:v>Coordinator</c:v>
                </c:pt>
                <c:pt idx="23">
                  <c:v>Cpo</c:v>
                </c:pt>
                <c:pt idx="24">
                  <c:v>Crew Leader</c:v>
                </c:pt>
                <c:pt idx="25">
                  <c:v>Director</c:v>
                </c:pt>
                <c:pt idx="26">
                  <c:v>Drafter</c:v>
                </c:pt>
                <c:pt idx="27">
                  <c:v>Driller</c:v>
                </c:pt>
                <c:pt idx="28">
                  <c:v>Driver</c:v>
                </c:pt>
                <c:pt idx="29">
                  <c:v>Electrician</c:v>
                </c:pt>
                <c:pt idx="30">
                  <c:v>Engineer</c:v>
                </c:pt>
                <c:pt idx="31">
                  <c:v>Estimator</c:v>
                </c:pt>
                <c:pt idx="32">
                  <c:v>Evp</c:v>
                </c:pt>
                <c:pt idx="33">
                  <c:v>Executive</c:v>
                </c:pt>
                <c:pt idx="34">
                  <c:v>Executive Assistant</c:v>
                </c:pt>
                <c:pt idx="35">
                  <c:v>Field Project Manager</c:v>
                </c:pt>
                <c:pt idx="36">
                  <c:v>Field Technician</c:v>
                </c:pt>
                <c:pt idx="37">
                  <c:v>Flagger</c:v>
                </c:pt>
                <c:pt idx="38">
                  <c:v>Foreman</c:v>
                </c:pt>
                <c:pt idx="39">
                  <c:v>General Manager</c:v>
                </c:pt>
                <c:pt idx="40">
                  <c:v>Generalist</c:v>
                </c:pt>
                <c:pt idx="41">
                  <c:v>Groundman</c:v>
                </c:pt>
                <c:pt idx="42">
                  <c:v>Helpdesk</c:v>
                </c:pt>
                <c:pt idx="43">
                  <c:v>Helper</c:v>
                </c:pt>
                <c:pt idx="44">
                  <c:v>Inspector</c:v>
                </c:pt>
                <c:pt idx="45">
                  <c:v>Intern</c:v>
                </c:pt>
                <c:pt idx="46">
                  <c:v>Labor</c:v>
                </c:pt>
                <c:pt idx="47">
                  <c:v>Laborer</c:v>
                </c:pt>
                <c:pt idx="48">
                  <c:v>Lineman</c:v>
                </c:pt>
                <c:pt idx="49">
                  <c:v>Locator</c:v>
                </c:pt>
                <c:pt idx="50">
                  <c:v>Manager</c:v>
                </c:pt>
                <c:pt idx="51">
                  <c:v>Mechanic</c:v>
                </c:pt>
                <c:pt idx="52">
                  <c:v>Model Assistant</c:v>
                </c:pt>
                <c:pt idx="53">
                  <c:v>Operator</c:v>
                </c:pt>
                <c:pt idx="54">
                  <c:v>Planner</c:v>
                </c:pt>
                <c:pt idx="55">
                  <c:v>Principal</c:v>
                </c:pt>
                <c:pt idx="56">
                  <c:v>Program Manager</c:v>
                </c:pt>
                <c:pt idx="57">
                  <c:v>Project Controls</c:v>
                </c:pt>
                <c:pt idx="58">
                  <c:v>Project Coordinator</c:v>
                </c:pt>
                <c:pt idx="59">
                  <c:v>Project Manager</c:v>
                </c:pt>
                <c:pt idx="60">
                  <c:v>Purchasing</c:v>
                </c:pt>
                <c:pt idx="61">
                  <c:v>Recruiter</c:v>
                </c:pt>
                <c:pt idx="62">
                  <c:v>Recruiting</c:v>
                </c:pt>
                <c:pt idx="63">
                  <c:v>Runner</c:v>
                </c:pt>
                <c:pt idx="64">
                  <c:v>Safety</c:v>
                </c:pt>
                <c:pt idx="65">
                  <c:v>Safety Manager</c:v>
                </c:pt>
                <c:pt idx="66">
                  <c:v>Services</c:v>
                </c:pt>
                <c:pt idx="67">
                  <c:v>Shop</c:v>
                </c:pt>
                <c:pt idx="68">
                  <c:v>Specialist</c:v>
                </c:pt>
                <c:pt idx="69">
                  <c:v>Splicer</c:v>
                </c:pt>
                <c:pt idx="70">
                  <c:v>Supervisor</c:v>
                </c:pt>
                <c:pt idx="71">
                  <c:v>Support</c:v>
                </c:pt>
                <c:pt idx="72">
                  <c:v>Svp</c:v>
                </c:pt>
                <c:pt idx="73">
                  <c:v>Technician</c:v>
                </c:pt>
                <c:pt idx="74">
                  <c:v>Tester</c:v>
                </c:pt>
                <c:pt idx="75">
                  <c:v>Top Hand</c:v>
                </c:pt>
                <c:pt idx="76">
                  <c:v>Tower Hand</c:v>
                </c:pt>
                <c:pt idx="77">
                  <c:v>Traffic</c:v>
                </c:pt>
                <c:pt idx="78">
                  <c:v>Vp</c:v>
                </c:pt>
                <c:pt idx="79">
                  <c:v>Warehouse</c:v>
                </c:pt>
                <c:pt idx="80">
                  <c:v>Warehouse Manager</c:v>
                </c:pt>
                <c:pt idx="81">
                  <c:v>Warehouse Technician</c:v>
                </c:pt>
                <c:pt idx="82">
                  <c:v>Welder</c:v>
                </c:pt>
              </c:strCache>
            </c:strRef>
          </c:cat>
          <c:val>
            <c:numRef>
              <c:f>Sheet1!$G$4:$G$87</c:f>
              <c:numCache>
                <c:formatCode>General</c:formatCode>
                <c:ptCount val="83"/>
                <c:pt idx="0">
                  <c:v>5</c:v>
                </c:pt>
                <c:pt idx="1">
                  <c:v>29</c:v>
                </c:pt>
                <c:pt idx="2">
                  <c:v>81</c:v>
                </c:pt>
                <c:pt idx="3">
                  <c:v>150</c:v>
                </c:pt>
                <c:pt idx="4">
                  <c:v>143</c:v>
                </c:pt>
                <c:pt idx="5">
                  <c:v>3</c:v>
                </c:pt>
                <c:pt idx="6">
                  <c:v>21</c:v>
                </c:pt>
                <c:pt idx="7">
                  <c:v>64</c:v>
                </c:pt>
                <c:pt idx="8">
                  <c:v>18</c:v>
                </c:pt>
                <c:pt idx="9">
                  <c:v>1</c:v>
                </c:pt>
                <c:pt idx="10">
                  <c:v>39</c:v>
                </c:pt>
                <c:pt idx="11">
                  <c:v>4</c:v>
                </c:pt>
                <c:pt idx="12">
                  <c:v>7</c:v>
                </c:pt>
                <c:pt idx="13">
                  <c:v>10</c:v>
                </c:pt>
                <c:pt idx="14">
                  <c:v>2</c:v>
                </c:pt>
                <c:pt idx="15">
                  <c:v>2</c:v>
                </c:pt>
                <c:pt idx="16">
                  <c:v>4</c:v>
                </c:pt>
                <c:pt idx="17">
                  <c:v>9</c:v>
                </c:pt>
                <c:pt idx="18">
                  <c:v>116</c:v>
                </c:pt>
                <c:pt idx="19">
                  <c:v>62</c:v>
                </c:pt>
                <c:pt idx="20">
                  <c:v>5</c:v>
                </c:pt>
                <c:pt idx="21">
                  <c:v>21</c:v>
                </c:pt>
                <c:pt idx="22">
                  <c:v>292</c:v>
                </c:pt>
                <c:pt idx="23">
                  <c:v>3</c:v>
                </c:pt>
                <c:pt idx="24">
                  <c:v>2</c:v>
                </c:pt>
                <c:pt idx="25">
                  <c:v>142</c:v>
                </c:pt>
                <c:pt idx="26">
                  <c:v>52</c:v>
                </c:pt>
                <c:pt idx="27">
                  <c:v>110</c:v>
                </c:pt>
                <c:pt idx="28">
                  <c:v>104</c:v>
                </c:pt>
                <c:pt idx="29">
                  <c:v>13</c:v>
                </c:pt>
                <c:pt idx="30">
                  <c:v>955</c:v>
                </c:pt>
                <c:pt idx="31">
                  <c:v>3</c:v>
                </c:pt>
                <c:pt idx="32">
                  <c:v>2</c:v>
                </c:pt>
                <c:pt idx="33">
                  <c:v>12</c:v>
                </c:pt>
                <c:pt idx="34">
                  <c:v>13</c:v>
                </c:pt>
                <c:pt idx="35">
                  <c:v>19</c:v>
                </c:pt>
                <c:pt idx="36">
                  <c:v>8</c:v>
                </c:pt>
                <c:pt idx="37">
                  <c:v>113</c:v>
                </c:pt>
                <c:pt idx="38">
                  <c:v>779</c:v>
                </c:pt>
                <c:pt idx="39">
                  <c:v>5</c:v>
                </c:pt>
                <c:pt idx="40">
                  <c:v>2</c:v>
                </c:pt>
                <c:pt idx="41">
                  <c:v>162</c:v>
                </c:pt>
                <c:pt idx="42">
                  <c:v>8</c:v>
                </c:pt>
                <c:pt idx="43">
                  <c:v>11</c:v>
                </c:pt>
                <c:pt idx="44">
                  <c:v>1</c:v>
                </c:pt>
                <c:pt idx="45">
                  <c:v>41</c:v>
                </c:pt>
                <c:pt idx="46">
                  <c:v>22</c:v>
                </c:pt>
                <c:pt idx="47">
                  <c:v>1588</c:v>
                </c:pt>
                <c:pt idx="48">
                  <c:v>472</c:v>
                </c:pt>
                <c:pt idx="49">
                  <c:v>61</c:v>
                </c:pt>
                <c:pt idx="50">
                  <c:v>364</c:v>
                </c:pt>
                <c:pt idx="51">
                  <c:v>82</c:v>
                </c:pt>
                <c:pt idx="52">
                  <c:v>42</c:v>
                </c:pt>
                <c:pt idx="53">
                  <c:v>196</c:v>
                </c:pt>
                <c:pt idx="54">
                  <c:v>22</c:v>
                </c:pt>
                <c:pt idx="55">
                  <c:v>9</c:v>
                </c:pt>
                <c:pt idx="56">
                  <c:v>26</c:v>
                </c:pt>
                <c:pt idx="57">
                  <c:v>2</c:v>
                </c:pt>
                <c:pt idx="58">
                  <c:v>8</c:v>
                </c:pt>
                <c:pt idx="59">
                  <c:v>273</c:v>
                </c:pt>
                <c:pt idx="60">
                  <c:v>8</c:v>
                </c:pt>
                <c:pt idx="61">
                  <c:v>2</c:v>
                </c:pt>
                <c:pt idx="62">
                  <c:v>1</c:v>
                </c:pt>
                <c:pt idx="63">
                  <c:v>33</c:v>
                </c:pt>
                <c:pt idx="64">
                  <c:v>26</c:v>
                </c:pt>
                <c:pt idx="65">
                  <c:v>6</c:v>
                </c:pt>
                <c:pt idx="66">
                  <c:v>2</c:v>
                </c:pt>
                <c:pt idx="67">
                  <c:v>50</c:v>
                </c:pt>
                <c:pt idx="68">
                  <c:v>51</c:v>
                </c:pt>
                <c:pt idx="69">
                  <c:v>209</c:v>
                </c:pt>
                <c:pt idx="70">
                  <c:v>344</c:v>
                </c:pt>
                <c:pt idx="71">
                  <c:v>5</c:v>
                </c:pt>
                <c:pt idx="72">
                  <c:v>4</c:v>
                </c:pt>
                <c:pt idx="73">
                  <c:v>1086</c:v>
                </c:pt>
                <c:pt idx="74">
                  <c:v>19</c:v>
                </c:pt>
                <c:pt idx="75">
                  <c:v>35</c:v>
                </c:pt>
                <c:pt idx="76">
                  <c:v>128</c:v>
                </c:pt>
                <c:pt idx="77">
                  <c:v>5</c:v>
                </c:pt>
                <c:pt idx="78">
                  <c:v>109</c:v>
                </c:pt>
                <c:pt idx="79">
                  <c:v>4</c:v>
                </c:pt>
                <c:pt idx="80">
                  <c:v>2</c:v>
                </c:pt>
                <c:pt idx="81">
                  <c:v>9</c:v>
                </c:pt>
                <c:pt idx="82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D5-4986-8C08-A35686C1B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30904848"/>
        <c:axId val="532560672"/>
      </c:lineChart>
      <c:catAx>
        <c:axId val="30904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560672"/>
        <c:crosses val="autoZero"/>
        <c:auto val="1"/>
        <c:lblAlgn val="ctr"/>
        <c:lblOffset val="100"/>
        <c:noMultiLvlLbl val="0"/>
      </c:catAx>
      <c:valAx>
        <c:axId val="532560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of Training Cost vs Training Duration (Days)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Sheet2!$E$24</c:f>
              <c:strCache>
                <c:ptCount val="1"/>
                <c:pt idx="0">
                  <c:v>Average of Training Cost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Sheet2!$D$25:$D$29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Sheet2!$E$25:$E$29</c:f>
              <c:numCache>
                <c:formatCode>0</c:formatCode>
                <c:ptCount val="5"/>
                <c:pt idx="0">
                  <c:v>567.95609046849756</c:v>
                </c:pt>
                <c:pt idx="1">
                  <c:v>562.41193333333331</c:v>
                </c:pt>
                <c:pt idx="2">
                  <c:v>541.11346972176761</c:v>
                </c:pt>
                <c:pt idx="3">
                  <c:v>563.87940869565216</c:v>
                </c:pt>
                <c:pt idx="4">
                  <c:v>558.02205042016806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1A-4A06-827A-4DE6598F9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189583"/>
        <c:axId val="256414287"/>
      </c:scatterChart>
      <c:valAx>
        <c:axId val="251189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Training Duration (Days) 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414287"/>
        <c:crosses val="autoZero"/>
        <c:crossBetween val="midCat"/>
      </c:valAx>
      <c:valAx>
        <c:axId val="25641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Average of Training Cost 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189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/>
              <a:t>Training Program Vs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Sheet2!$H$20:$H$25</c:f>
              <c:strCache>
                <c:ptCount val="5"/>
                <c:pt idx="0">
                  <c:v>Communication Skills</c:v>
                </c:pt>
                <c:pt idx="1">
                  <c:v>Customer Service</c:v>
                </c:pt>
                <c:pt idx="2">
                  <c:v>Leadership Development</c:v>
                </c:pt>
                <c:pt idx="3">
                  <c:v>Project Management</c:v>
                </c:pt>
                <c:pt idx="4">
                  <c:v>Technical Skills</c:v>
                </c:pt>
              </c:strCache>
            </c:strRef>
          </c:cat>
          <c:val>
            <c:numRef>
              <c:f>Sheet2!$I$20:$I$25</c:f>
              <c:numCache>
                <c:formatCode>General</c:formatCode>
                <c:ptCount val="5"/>
                <c:pt idx="0">
                  <c:v>365023.24000000017</c:v>
                </c:pt>
                <c:pt idx="1">
                  <c:v>320575.03999999992</c:v>
                </c:pt>
                <c:pt idx="2">
                  <c:v>323902.03000000009</c:v>
                </c:pt>
                <c:pt idx="3">
                  <c:v>343313.16999999987</c:v>
                </c:pt>
                <c:pt idx="4">
                  <c:v>323072.61000000016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7-47A8-B135-C1EB8DB31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51189583"/>
        <c:axId val="256393951"/>
      </c:barChart>
      <c:catAx>
        <c:axId val="251189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393951"/>
        <c:crosses val="autoZero"/>
        <c:auto val="1"/>
        <c:lblAlgn val="ctr"/>
        <c:lblOffset val="100"/>
        <c:noMultiLvlLbl val="0"/>
      </c:catAx>
      <c:valAx>
        <c:axId val="2563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1895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Exitdate vs TerminationType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Sheet4!$I$3</c:f>
              <c:strCache>
                <c:ptCount val="1"/>
                <c:pt idx="0">
                  <c:v>Involuntary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Sheet4!$H$4:$H$9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Sheet4!$I$4:$I$9</c:f>
              <c:numCache>
                <c:formatCode>General</c:formatCode>
                <c:ptCount val="6"/>
                <c:pt idx="0">
                  <c:v>1</c:v>
                </c:pt>
                <c:pt idx="1">
                  <c:v>15</c:v>
                </c:pt>
                <c:pt idx="2">
                  <c:v>32</c:v>
                </c:pt>
                <c:pt idx="3">
                  <c:v>71</c:v>
                </c:pt>
                <c:pt idx="4">
                  <c:v>99</c:v>
                </c:pt>
                <c:pt idx="5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1E-44A2-A051-9DAC35C01AA5}"/>
            </c:ext>
          </c:extLst>
        </c:ser>
        <c:ser>
          <c:idx val="1"/>
          <c:order val="1"/>
          <c:tx>
            <c:strRef>
              <c:f>Sheet4!$J$3</c:f>
              <c:strCache>
                <c:ptCount val="1"/>
                <c:pt idx="0">
                  <c:v>Resignation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Sheet4!$H$4:$H$9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Sheet4!$J$4:$J$9</c:f>
              <c:numCache>
                <c:formatCode>General</c:formatCode>
                <c:ptCount val="6"/>
                <c:pt idx="0">
                  <c:v>1</c:v>
                </c:pt>
                <c:pt idx="1">
                  <c:v>13</c:v>
                </c:pt>
                <c:pt idx="2">
                  <c:v>28</c:v>
                </c:pt>
                <c:pt idx="3">
                  <c:v>82</c:v>
                </c:pt>
                <c:pt idx="4">
                  <c:v>118</c:v>
                </c:pt>
                <c:pt idx="5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1E-44A2-A051-9DAC35C01AA5}"/>
            </c:ext>
          </c:extLst>
        </c:ser>
        <c:ser>
          <c:idx val="2"/>
          <c:order val="2"/>
          <c:tx>
            <c:strRef>
              <c:f>Sheet4!$K$3</c:f>
              <c:strCache>
                <c:ptCount val="1"/>
                <c:pt idx="0">
                  <c:v>Retirement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Sheet4!$H$4:$H$9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Sheet4!$K$4:$K$9</c:f>
              <c:numCache>
                <c:formatCode>General</c:formatCode>
                <c:ptCount val="6"/>
                <c:pt idx="0">
                  <c:v>1</c:v>
                </c:pt>
                <c:pt idx="1">
                  <c:v>20</c:v>
                </c:pt>
                <c:pt idx="2">
                  <c:v>35</c:v>
                </c:pt>
                <c:pt idx="3">
                  <c:v>60</c:v>
                </c:pt>
                <c:pt idx="4">
                  <c:v>127</c:v>
                </c:pt>
                <c:pt idx="5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1E-44A2-A051-9DAC35C01AA5}"/>
            </c:ext>
          </c:extLst>
        </c:ser>
        <c:ser>
          <c:idx val="3"/>
          <c:order val="3"/>
          <c:tx>
            <c:strRef>
              <c:f>Sheet4!$L$3</c:f>
              <c:strCache>
                <c:ptCount val="1"/>
                <c:pt idx="0">
                  <c:v>Voluntary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Sheet4!$H$4:$H$9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Sheet4!$L$4:$L$9</c:f>
              <c:numCache>
                <c:formatCode>General</c:formatCode>
                <c:ptCount val="6"/>
                <c:pt idx="0">
                  <c:v>1</c:v>
                </c:pt>
                <c:pt idx="1">
                  <c:v>14</c:v>
                </c:pt>
                <c:pt idx="2">
                  <c:v>38</c:v>
                </c:pt>
                <c:pt idx="3">
                  <c:v>65</c:v>
                </c:pt>
                <c:pt idx="4">
                  <c:v>116</c:v>
                </c:pt>
                <c:pt idx="5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1E-44A2-A051-9DAC35C01AA5}"/>
            </c:ext>
          </c:extLst>
        </c:ser>
        <c:ser>
          <c:idx val="4"/>
          <c:order val="4"/>
          <c:tx>
            <c:strRef>
              <c:f>Sheet4!$M$3</c:f>
              <c:strCache>
                <c:ptCount val="1"/>
                <c:pt idx="0">
                  <c:v>Grand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Sheet4!$H$4:$H$9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Sheet4!$M$4:$M$9</c:f>
              <c:numCache>
                <c:formatCode>General</c:formatCode>
                <c:ptCount val="6"/>
                <c:pt idx="0">
                  <c:v>4</c:v>
                </c:pt>
                <c:pt idx="1">
                  <c:v>62</c:v>
                </c:pt>
                <c:pt idx="2">
                  <c:v>133</c:v>
                </c:pt>
                <c:pt idx="3">
                  <c:v>278</c:v>
                </c:pt>
                <c:pt idx="4">
                  <c:v>460</c:v>
                </c:pt>
                <c:pt idx="5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E-44A2-A051-9DAC35C01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97501727"/>
        <c:axId val="585778863"/>
      </c:barChart>
      <c:catAx>
        <c:axId val="1097501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778863"/>
        <c:crosses val="autoZero"/>
        <c:auto val="1"/>
        <c:lblAlgn val="ctr"/>
        <c:lblOffset val="100"/>
        <c:noMultiLvlLbl val="0"/>
      </c:catAx>
      <c:valAx>
        <c:axId val="58577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5017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CAB4-0467-101A-A0A1-F41D21278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B04FB-40B7-DAE7-0CF9-FFF4811FED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1D59CD-0401-51E0-B8C2-AB7B396C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3B74F-5128-C75D-C724-4C60003F0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8313F-04AE-7385-E62C-8A96A298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DD286D-3161-0039-5A9A-11367F67A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B00CA1-471B-0819-7C6C-E2DEA01B2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A1C76-AE3E-845A-F798-3FAD949BB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7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36B1B-87E1-5239-32D6-95161291A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BB484-4C77-7089-3063-ADC70CB36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446EC-87EC-3DA2-6151-923CE8C7D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CF6AE-AECA-C4F3-36B1-A918C1261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C2948-150F-950A-830D-D863548C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E08CA4-ED72-A410-F9B0-E7EE1DC8C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BE7BB-FD74-0B95-5D62-D809D5186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27DBD-D800-C7E7-173C-FF7460B5A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8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A99D7-2940-674A-9E0A-D2246BEE9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BE74A-DCF3-F479-A0D3-543C978F5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DFFD9-3A64-1DFF-80BA-1F221B85F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65602-8E42-A21F-10A7-C045EB925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3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EBFC-3950-570B-F56F-311ADC112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E6BBDD-8737-F15D-7F30-CD1EEBE86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EA1A57-9CB6-716F-98CC-E7AFDC387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56EF1-0224-8185-9E5F-268B9B21D4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4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3DCB0-7085-29C7-C50F-33FC29F0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9A0A6C-7B96-3381-5C4D-6EE8ECF77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9C6B33-FD32-4312-8FD2-158B397C9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9460-3382-B1A4-70F3-5DC40F4C2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6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AE680-8F17-D6FA-AAE6-1EC64A055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640A2-6D14-57BC-2E30-CC9B901E4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D4702A-2C3A-74DF-EA83-21ACFC094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01EF7-4E29-56D7-CE85-8F73AAC6D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4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FB453-E921-4802-700B-8C844D4AB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8688B3-D479-8CAB-7485-37A0FECF4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291C9C-A462-5204-A78D-96A700C0C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46DE-1262-F845-5F40-E4A45607F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CDCB0-65FE-B5A4-A69D-CE289B89D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81D52-0F11-6769-053F-C5475B32A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9B82D-561B-AF62-5BF9-E2061F0E0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311CE-2C4D-24D2-B960-B1ED77D84B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32B3C-FEB7-5770-9643-8E14C13A0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CD386D-E8F5-860A-42E3-51B257D24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27023B-6476-5DB9-A157-84FFFD23A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E42E-36DC-BD6C-899B-330B9E6AB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4196-C6AD-F320-E9EA-F36D1455C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80E1EE-2726-C8E0-DD13-F00A2B9AA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01AC41-73E4-DDBF-7D3E-940485194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AF8EE-595F-9498-26C8-8EE037FD5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DD13E-70B2-7570-A8FC-27621C189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201A1-AE10-CC95-AAC1-A9C7737CB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0CF1D-C1DB-1857-1CAE-48FD91BA5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655B-98AB-0D07-5344-B6038B62D8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C5730-4D71-C569-5957-DDDD0F5C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E31F6-D7C6-B041-CB70-F06979DA2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DFFFB4-E7A3-7805-6396-0BE8CA4C2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C3299-EEE2-B512-4B05-6C2DD15E7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A8695-9769-91BF-6F42-FB244B5C1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AEEDC7-1295-EA7F-D6AA-A69F10DF82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1CBA9-07BF-28AB-9F71-36DF99C5B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84D44-7882-0A0F-A876-B94058152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5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C36CD-D9B1-D49B-7DD5-D5F06BCA4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033F6-1F1E-D4FE-94ED-B9595FCD7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0F3B8-EA1A-9186-4EF8-E51BDDC52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53E21-1308-A8DE-71D1-A6ADA3E31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F06DF-22C5-9891-2B2F-138E8A5D4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A4E9C9-968F-18A6-C2FC-76E932DE0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D60D31-1067-1053-0DC3-B931C4662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CEDD9-1370-959C-6D82-A52EBB8D1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189" y="1533832"/>
            <a:ext cx="8015750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7" y="321514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5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1994"/>
            <a:ext cx="8325464" cy="357648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278" y="436034"/>
            <a:ext cx="634715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245" y="1209367"/>
            <a:ext cx="6371303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4952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260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984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260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984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emf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.png"/><Relationship Id="rId5" Type="http://schemas.openxmlformats.org/officeDocument/2006/relationships/image" Target="../media/image5.emf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3804"/>
            <a:ext cx="9039922" cy="1605776"/>
          </a:xfrm>
        </p:spPr>
        <p:txBody>
          <a:bodyPr>
            <a:normAutofit/>
          </a:bodyPr>
          <a:lstStyle/>
          <a:p>
            <a:pPr algn="ctr"/>
            <a:br>
              <a:rPr lang="en-IN" sz="1800" b="0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andara" panose="020E0502030303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 </a:t>
            </a:r>
            <a:r>
              <a:rPr lang="en-IN" sz="44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EMPLOYEE DATA ANALYSIS </a:t>
            </a:r>
            <a:r>
              <a:rPr lang="en-IN" sz="1800" b="0" i="0" u="none" strike="noStrike" baseline="0" dirty="0">
                <a:solidFill>
                  <a:srgbClr val="FFFFFF"/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	</a:t>
            </a:r>
            <a:br>
              <a:rPr lang="en-IN" sz="1800" b="0" i="0" u="none" strike="noStrike" baseline="0" dirty="0">
                <a:solidFill>
                  <a:srgbClr val="FFFFFF"/>
                </a:solidFill>
                <a:highlight>
                  <a:srgbClr val="C0C0C0"/>
                </a:highlight>
                <a:latin typeface="Candara" panose="020E0502030303020204" pitchFamily="34" charset="0"/>
              </a:rPr>
            </a:b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7581" y="4511598"/>
            <a:ext cx="3226420" cy="63190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BY MRINAL DESHMUKH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E9715-254C-5BDC-90A1-660F8F463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8" t="15073" r="17098" b="16721"/>
          <a:stretch/>
        </p:blipFill>
        <p:spPr>
          <a:xfrm>
            <a:off x="3048000" y="-1"/>
            <a:ext cx="847493" cy="884663"/>
          </a:xfrm>
          <a:prstGeom prst="rect">
            <a:avLst/>
          </a:prstGeom>
        </p:spPr>
      </p:pic>
      <p:pic>
        <p:nvPicPr>
          <p:cNvPr id="1026" name="Picture 2" descr="Data Analysis – INTERNSHIP - Psyliq">
            <a:extLst>
              <a:ext uri="{FF2B5EF4-FFF2-40B4-BE49-F238E27FC236}">
                <a16:creationId xmlns:a16="http://schemas.microsoft.com/office/drawing/2014/main" id="{47524338-CBC6-2FF8-D145-73A68B78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8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42CBD-4643-EE59-F8B8-13A019D8F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21C921-3C0A-9380-E675-F772450B1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E2AAAC-BAE7-1106-A8D7-0BC388874DCB}"/>
              </a:ext>
            </a:extLst>
          </p:cNvPr>
          <p:cNvSpPr txBox="1"/>
          <p:nvPr/>
        </p:nvSpPr>
        <p:spPr>
          <a:xfrm>
            <a:off x="131619" y="88388"/>
            <a:ext cx="79525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00"/>
              </a:solidFill>
              <a:highlight>
                <a:srgbClr val="C0C0C0"/>
              </a:highlight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Use VLOOKUP to find the supervisor's email address for a specific employee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EE54E-8F57-AC9B-4CD9-5CD9B6086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99"/>
          <a:stretch/>
        </p:blipFill>
        <p:spPr>
          <a:xfrm>
            <a:off x="0" y="1104051"/>
            <a:ext cx="9144000" cy="3329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6C1448-EC52-AE8B-64DE-BB207383C2E4}"/>
              </a:ext>
            </a:extLst>
          </p:cNvPr>
          <p:cNvSpPr txBox="1"/>
          <p:nvPr/>
        </p:nvSpPr>
        <p:spPr>
          <a:xfrm>
            <a:off x="346364" y="4433455"/>
            <a:ext cx="692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=VLOOKUP([@[Employee ID]],'</a:t>
            </a:r>
            <a:r>
              <a:rPr lang="en-US" dirty="0" err="1"/>
              <a:t>recruitment_data</a:t>
            </a:r>
            <a:r>
              <a:rPr lang="en-US" dirty="0"/>
              <a:t>’!$A:$H,8,0)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84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2D766-1430-F1D1-F3A2-F74710FD2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01735B-7785-203F-FF96-B9D9D180C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E485F-FB53-9523-85DF-7D28E0012D2E}"/>
              </a:ext>
            </a:extLst>
          </p:cNvPr>
          <p:cNvSpPr txBox="1"/>
          <p:nvPr/>
        </p:nvSpPr>
        <p:spPr>
          <a:xfrm>
            <a:off x="-83127" y="58275"/>
            <a:ext cx="8077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00"/>
              </a:solidFill>
              <a:highlight>
                <a:srgbClr val="C0C0C0"/>
              </a:highlight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Can you identify the department with the highest average "Employee Rating?"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24956-8D65-60AB-062B-2DD128990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55" r="2737"/>
          <a:stretch/>
        </p:blipFill>
        <p:spPr>
          <a:xfrm>
            <a:off x="1877290" y="1396501"/>
            <a:ext cx="5282123" cy="28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066C0-C169-9E66-C274-ED984C81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A5E7B5-673B-8488-8327-965BFD55E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53ABD1-FC48-0C0D-E28E-42C42071EA6D}"/>
              </a:ext>
            </a:extLst>
          </p:cNvPr>
          <p:cNvSpPr txBox="1"/>
          <p:nvPr/>
        </p:nvSpPr>
        <p:spPr>
          <a:xfrm>
            <a:off x="-83126" y="300775"/>
            <a:ext cx="8379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Create a scatter plot to explore the relationship between "Training Duration (Days)" and "Training Cost."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D52F58-EB79-CBDF-A994-7BBF56581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655502"/>
              </p:ext>
            </p:extLst>
          </p:nvPr>
        </p:nvGraphicFramePr>
        <p:xfrm>
          <a:off x="1396539" y="1309435"/>
          <a:ext cx="6465916" cy="340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0915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C3E7E-93B2-8156-2337-3DB1169C2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032B93-3304-FDDE-E133-805B513A5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7F0012-A911-7DDF-4C60-6A2349C83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327"/>
          <a:stretch/>
        </p:blipFill>
        <p:spPr>
          <a:xfrm>
            <a:off x="1390143" y="1385040"/>
            <a:ext cx="6403040" cy="2750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CA44B-1A9D-8B7B-C32A-D021BCD4E2A1}"/>
              </a:ext>
            </a:extLst>
          </p:cNvPr>
          <p:cNvSpPr txBox="1"/>
          <p:nvPr/>
        </p:nvSpPr>
        <p:spPr>
          <a:xfrm>
            <a:off x="0" y="176777"/>
            <a:ext cx="77169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Build a pivot table that shows the count of employees by "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RaceDesc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" and "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GenderCode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."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19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446B1-FB5F-8BC1-92AC-7CE68A079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24E507-CA24-AD2F-FDB8-EE9525AD6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58F75-CB3E-97B1-F1DE-5913A633836B}"/>
              </a:ext>
            </a:extLst>
          </p:cNvPr>
          <p:cNvSpPr txBox="1"/>
          <p:nvPr/>
        </p:nvSpPr>
        <p:spPr>
          <a:xfrm>
            <a:off x="89209" y="88388"/>
            <a:ext cx="74787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Use INDEX and MATCH functions to find the "Training Program Name" for an employee with a specific ID.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27187-9754-5A36-1DE4-CABBA37F0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5" y="1240639"/>
            <a:ext cx="8291278" cy="276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15A821-1F64-8663-02CC-A6505797C364}"/>
              </a:ext>
            </a:extLst>
          </p:cNvPr>
          <p:cNvSpPr txBox="1"/>
          <p:nvPr/>
        </p:nvSpPr>
        <p:spPr>
          <a:xfrm>
            <a:off x="550128" y="4215161"/>
            <a:ext cx="781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=INDEX(</a:t>
            </a:r>
            <a:r>
              <a:rPr lang="en-US" dirty="0" err="1"/>
              <a:t>training_and_development_data!A:I,MATCH</a:t>
            </a:r>
            <a:r>
              <a:rPr lang="en-US" dirty="0"/>
              <a:t>(Sheet13!B4,training_and_development_data!A:A,0),3)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18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7565-49B7-5093-44ED-0AFDF43A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EBE52E-196E-7228-C80F-16209D365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95A63-E059-5602-B5A5-A173360A2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04" b="1039"/>
          <a:stretch/>
        </p:blipFill>
        <p:spPr>
          <a:xfrm>
            <a:off x="988741" y="1129990"/>
            <a:ext cx="3142007" cy="3849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881C11-D6D2-E982-B575-6E2E2F33DD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6" r="1929"/>
          <a:stretch/>
        </p:blipFill>
        <p:spPr>
          <a:xfrm>
            <a:off x="4130748" y="1129990"/>
            <a:ext cx="4106286" cy="3849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25BEB0-5427-2FDE-F05B-A1E599D6D3AB}"/>
              </a:ext>
            </a:extLst>
          </p:cNvPr>
          <p:cNvSpPr txBox="1"/>
          <p:nvPr/>
        </p:nvSpPr>
        <p:spPr>
          <a:xfrm>
            <a:off x="197003" y="238332"/>
            <a:ext cx="74006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Create a multi-level pivot table to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analyze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 the "Performance Score" by "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BusinessUnit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" and "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JobFunctionDescription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33315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7C18A-A4BC-8ACD-4C1B-811F79863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DFA850-9F71-F551-F92D-BBDD02E0E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60FFD-C9EA-70BE-5163-143BA4CADF0D}"/>
              </a:ext>
            </a:extLst>
          </p:cNvPr>
          <p:cNvSpPr txBox="1"/>
          <p:nvPr/>
        </p:nvSpPr>
        <p:spPr>
          <a:xfrm>
            <a:off x="0" y="-50112"/>
            <a:ext cx="854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Design a dynamic chart that allows users to select and visualize the performance of any employee over time.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2FD73-8A0A-D54C-A618-89C36CD61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00" r="813"/>
          <a:stretch/>
        </p:blipFill>
        <p:spPr>
          <a:xfrm>
            <a:off x="37170" y="1293541"/>
            <a:ext cx="9069659" cy="33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1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E1241-BC3A-ED10-D795-BFF6A8D94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DDFEE-2B47-3DF9-3799-976A06558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F29E79-AA9C-AEA1-C2CC-8ACC201DF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789063"/>
              </p:ext>
            </p:extLst>
          </p:nvPr>
        </p:nvGraphicFramePr>
        <p:xfrm>
          <a:off x="1048216" y="1232628"/>
          <a:ext cx="6757638" cy="361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954333-B2D4-C33F-0585-AB104465F4C9}"/>
              </a:ext>
            </a:extLst>
          </p:cNvPr>
          <p:cNvSpPr txBox="1"/>
          <p:nvPr/>
        </p:nvSpPr>
        <p:spPr>
          <a:xfrm>
            <a:off x="115228" y="238332"/>
            <a:ext cx="8054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Calculate the total training cost for each "Training Program Name" and display it in a bar chart.</a:t>
            </a:r>
          </a:p>
        </p:txBody>
      </p:sp>
    </p:spTree>
    <p:extLst>
      <p:ext uri="{BB962C8B-B14F-4D97-AF65-F5344CB8AC3E}">
        <p14:creationId xmlns:p14="http://schemas.microsoft.com/office/powerpoint/2010/main" val="185636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56D25-CA31-1208-9F09-63CF3303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358A1F-04B0-5B51-E22C-E9E05EE4A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2226D5-FDBD-D2F0-5204-DA6327A4D5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54" t="17200" r="732" b="6070"/>
          <a:stretch/>
        </p:blipFill>
        <p:spPr>
          <a:xfrm>
            <a:off x="434897" y="1129990"/>
            <a:ext cx="8274205" cy="3946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BD5CA-B14F-FD49-1F80-A5E93EE0AE41}"/>
              </a:ext>
            </a:extLst>
          </p:cNvPr>
          <p:cNvSpPr txBox="1"/>
          <p:nvPr/>
        </p:nvSpPr>
        <p:spPr>
          <a:xfrm>
            <a:off x="144965" y="238332"/>
            <a:ext cx="7839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Apply advanced conditional formatting to highlight the top 10% and bottom 10% of employees based on "Current Employee Rating."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682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2626-9407-16F0-69EE-D97F30068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5081C0-192A-E7F9-2099-DD1E4E4C0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2C1329-4D00-2AE8-37FD-56928C75E23E}"/>
              </a:ext>
            </a:extLst>
          </p:cNvPr>
          <p:cNvSpPr txBox="1"/>
          <p:nvPr/>
        </p:nvSpPr>
        <p:spPr>
          <a:xfrm>
            <a:off x="293647" y="238332"/>
            <a:ext cx="7883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Use a calculated field in a pivot table to determine the average "Engagement Score" per year.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93394-4941-3822-922D-0840A8CCA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049" y="1293541"/>
            <a:ext cx="5040351" cy="31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1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41757B-FDB0-BC17-BD5B-40A7B63CA9F9}"/>
              </a:ext>
            </a:extLst>
          </p:cNvPr>
          <p:cNvSpPr/>
          <p:nvPr/>
        </p:nvSpPr>
        <p:spPr>
          <a:xfrm>
            <a:off x="1649769" y="1359686"/>
            <a:ext cx="2758923" cy="2977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Data File </a:t>
            </a:r>
          </a:p>
          <a:p>
            <a:endParaRPr lang="en-IN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Employee_data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Employee_engagement_survey_data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Recruitment_data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ndara" panose="020E0502030303020204" pitchFamily="34" charset="0"/>
              </a:rPr>
              <a:t>Training_and_development_data</a:t>
            </a:r>
            <a:endParaRPr lang="en-IN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INTRODUCTION </a:t>
            </a:r>
          </a:p>
        </p:txBody>
      </p:sp>
      <p:pic>
        <p:nvPicPr>
          <p:cNvPr id="13" name="Content Placeholder 12" descr="Database with solid fill">
            <a:extLst>
              <a:ext uri="{FF2B5EF4-FFF2-40B4-BE49-F238E27FC236}">
                <a16:creationId xmlns:a16="http://schemas.microsoft.com/office/drawing/2014/main" id="{EB5885E7-1743-C2C8-BD85-99D002BF5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397" y="1359686"/>
            <a:ext cx="663976" cy="663976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7B0225-8A65-D155-ECC8-B78A54B3228A}"/>
              </a:ext>
            </a:extLst>
          </p:cNvPr>
          <p:cNvSpPr/>
          <p:nvPr/>
        </p:nvSpPr>
        <p:spPr>
          <a:xfrm>
            <a:off x="4735309" y="1359686"/>
            <a:ext cx="2758923" cy="2977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Task Assign</a:t>
            </a:r>
          </a:p>
          <a:p>
            <a:pPr algn="ctr"/>
            <a:endParaRPr lang="en-IN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Convert the data into insightful output and dashboard design </a:t>
            </a:r>
            <a:endParaRPr lang="en-IN" dirty="0">
              <a:latin typeface="Candara" panose="020E0502030303020204" pitchFamily="34" charset="0"/>
            </a:endParaRPr>
          </a:p>
          <a:p>
            <a:pPr algn="ctr"/>
            <a:endParaRPr lang="en-IN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0" name="Graphic 19" descr="Research with solid fill">
            <a:extLst>
              <a:ext uri="{FF2B5EF4-FFF2-40B4-BE49-F238E27FC236}">
                <a16:creationId xmlns:a16="http://schemas.microsoft.com/office/drawing/2014/main" id="{EAEADA57-555A-2AF9-725B-642FC3531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7611" y="1359686"/>
            <a:ext cx="687300" cy="687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4573BE-4AE7-82EC-8088-1D2FFEECD1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098" t="15073" r="17098" b="16721"/>
          <a:stretch/>
        </p:blipFill>
        <p:spPr>
          <a:xfrm>
            <a:off x="8307296" y="0"/>
            <a:ext cx="847493" cy="8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04546-EE1B-E819-D691-3DB735F2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949D5B-CC08-490C-0C18-DD140657A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1E23D-D838-AFA9-7537-FD8F5CA13A24}"/>
              </a:ext>
            </a:extLst>
          </p:cNvPr>
          <p:cNvSpPr txBox="1"/>
          <p:nvPr/>
        </p:nvSpPr>
        <p:spPr>
          <a:xfrm>
            <a:off x="159833" y="238332"/>
            <a:ext cx="81366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Create a histogram to understand the distribution of "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ExitDate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" for terminated employees.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DA6AB3-1922-1EF5-D23B-BBDAD936C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605114"/>
              </p:ext>
            </p:extLst>
          </p:nvPr>
        </p:nvGraphicFramePr>
        <p:xfrm>
          <a:off x="1054534" y="1184550"/>
          <a:ext cx="6691846" cy="380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8909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5A097-C454-7517-7C66-3917799F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07C5FB-6842-C2D4-FCC1-28118A1DB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C4097F-83DF-457E-18A0-45B569789BE6}"/>
              </a:ext>
            </a:extLst>
          </p:cNvPr>
          <p:cNvSpPr txBox="1"/>
          <p:nvPr/>
        </p:nvSpPr>
        <p:spPr>
          <a:xfrm>
            <a:off x="152399" y="238332"/>
            <a:ext cx="68803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Utilize the SUMPRODUCT function to calculate the total training cost for employees in a specific location.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3B200-366A-8666-F23B-9E55822E77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06" r="7155" b="5850"/>
          <a:stretch/>
        </p:blipFill>
        <p:spPr>
          <a:xfrm>
            <a:off x="327102" y="1219200"/>
            <a:ext cx="8251903" cy="37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73433-F098-9D77-5E42-763352A3B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CD0CC-332A-BA92-1712-D9B3998A3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F3561-F1F1-ADDA-E2FB-E572559A0811}"/>
              </a:ext>
            </a:extLst>
          </p:cNvPr>
          <p:cNvSpPr txBox="1"/>
          <p:nvPr/>
        </p:nvSpPr>
        <p:spPr>
          <a:xfrm>
            <a:off x="2832411" y="2185639"/>
            <a:ext cx="428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THANKING YOU !</a:t>
            </a:r>
          </a:p>
        </p:txBody>
      </p:sp>
    </p:spTree>
    <p:extLst>
      <p:ext uri="{BB962C8B-B14F-4D97-AF65-F5344CB8AC3E}">
        <p14:creationId xmlns:p14="http://schemas.microsoft.com/office/powerpoint/2010/main" val="2858714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6703" y="447649"/>
            <a:ext cx="6347152" cy="72534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6703" y="1235546"/>
            <a:ext cx="6371303" cy="35086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B238C-FE81-1FC8-6A04-15287150B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8" t="15073" r="17098" b="16721"/>
          <a:stretch/>
        </p:blipFill>
        <p:spPr>
          <a:xfrm>
            <a:off x="8024799" y="-28136"/>
            <a:ext cx="847493" cy="884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78A1A-2079-28FF-A423-9DCB338A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776" y="-28136"/>
            <a:ext cx="9225776" cy="51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619" y="249522"/>
            <a:ext cx="8482156" cy="763525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 Can you create a pivot table to summarize the total number of employees  in each department?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9F7BA4-3A8F-E56B-8E36-491F56B86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8" t="15073" r="17098" b="16721"/>
          <a:stretch/>
        </p:blipFill>
        <p:spPr>
          <a:xfrm>
            <a:off x="8307296" y="0"/>
            <a:ext cx="847493" cy="884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2C3122-67EE-1FC0-FE51-A27DF8C82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65" b="43197"/>
          <a:stretch/>
        </p:blipFill>
        <p:spPr>
          <a:xfrm>
            <a:off x="1168834" y="1581224"/>
            <a:ext cx="6407726" cy="247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3459D1-42CB-FCBB-43F1-5906AAC9DDA0}"/>
              </a:ext>
            </a:extLst>
          </p:cNvPr>
          <p:cNvSpPr txBox="1"/>
          <p:nvPr/>
        </p:nvSpPr>
        <p:spPr>
          <a:xfrm>
            <a:off x="0" y="-59442"/>
            <a:ext cx="78139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Apply conditional formatting to highlight employees with a "Performance Score" below 3 in red.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4608E-6356-282A-5CA2-311204383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6057"/>
            <a:ext cx="847493" cy="884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3BF9D3-2B42-0176-2A46-A9CBCD55E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79" t="8391"/>
          <a:stretch/>
        </p:blipFill>
        <p:spPr>
          <a:xfrm>
            <a:off x="422565" y="1177635"/>
            <a:ext cx="8291944" cy="38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135C8-4545-9692-15A8-58FD35DE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002F-A8A4-976A-72CB-45847A9ED587}"/>
              </a:ext>
            </a:extLst>
          </p:cNvPr>
          <p:cNvSpPr txBox="1"/>
          <p:nvPr/>
        </p:nvSpPr>
        <p:spPr>
          <a:xfrm>
            <a:off x="131618" y="0"/>
            <a:ext cx="82573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 Calculate the average "Satisfaction Score" for male and female  employees separately using a pivot table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35456-EC24-9F9F-6AEC-A032EBAFD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736BD-4387-0C4A-B16D-4CA3FD5B90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4" t="5304" r="9235" b="47717"/>
          <a:stretch/>
        </p:blipFill>
        <p:spPr>
          <a:xfrm>
            <a:off x="1260764" y="1634836"/>
            <a:ext cx="5999018" cy="14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EF23C-8E34-532C-733A-70FDF323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B755FA-98E8-0EA8-D6ED-812EAEE1B51C}"/>
              </a:ext>
            </a:extLst>
          </p:cNvPr>
          <p:cNvSpPr txBox="1"/>
          <p:nvPr/>
        </p:nvSpPr>
        <p:spPr>
          <a:xfrm>
            <a:off x="-48491" y="-65501"/>
            <a:ext cx="82341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D0D0D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Create a chart to visualize the distribution of "Work-Life Balance Score" for different job functions.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70511-0AA6-69B5-60D8-32428DBDF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5F85F7-CFE7-4BA7-9DDE-B660384FC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376702"/>
              </p:ext>
            </p:extLst>
          </p:nvPr>
        </p:nvGraphicFramePr>
        <p:xfrm>
          <a:off x="532014" y="1054071"/>
          <a:ext cx="7884621" cy="383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4014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A3E06-A1ED-7F54-F75B-C5FE9BA99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D9F3B-A649-8D96-60E1-B875798165E1}"/>
              </a:ext>
            </a:extLst>
          </p:cNvPr>
          <p:cNvSpPr txBox="1"/>
          <p:nvPr/>
        </p:nvSpPr>
        <p:spPr>
          <a:xfrm>
            <a:off x="55418" y="-87152"/>
            <a:ext cx="82226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Filter the data to display only terminated employees and find out the most common "Termination Type."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B457F-9577-863F-4B3C-8B5B4FECD8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AEB5DF-7F29-063B-AB48-01E30DECE7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97"/>
          <a:stretch/>
        </p:blipFill>
        <p:spPr>
          <a:xfrm>
            <a:off x="1731818" y="1190343"/>
            <a:ext cx="5680363" cy="345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3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74EF6-4DCF-217B-FA70-52870468B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C0D63F-4F48-7C20-1F58-DCD6805E1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0B09E-61E4-8893-9D31-96DC1130DEBB}"/>
              </a:ext>
            </a:extLst>
          </p:cNvPr>
          <p:cNvSpPr txBox="1"/>
          <p:nvPr/>
        </p:nvSpPr>
        <p:spPr>
          <a:xfrm>
            <a:off x="90053" y="321557"/>
            <a:ext cx="7710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Calculate the average "Engagement Score" for each department using a pivot table.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1D164-3F6B-4560-412B-B3695BC36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236" y="1748718"/>
            <a:ext cx="5382491" cy="25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Office PowerPoint</Application>
  <PresentationFormat>On-screen Show (16:9)</PresentationFormat>
  <Paragraphs>64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Candara</vt:lpstr>
      <vt:lpstr>Office Theme</vt:lpstr>
      <vt:lpstr>  EMPLOYEE DATA ANALYSIS   </vt:lpstr>
      <vt:lpstr>INTRODUCTION </vt:lpstr>
      <vt:lpstr>PowerPoint Presentation</vt:lpstr>
      <vt:lpstr>  Can you create a pivot table to summarize the total number of employees  in each department?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2024-02-24T14:06:07Z</dcterms:modified>
</cp:coreProperties>
</file>