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4" r:id="rId18"/>
    <p:sldId id="271" r:id="rId19"/>
  </p:sldIdLst>
  <p:sldSz cx="18288000" cy="10287000"/>
  <p:notesSz cx="6858000" cy="9144000"/>
  <p:embeddedFontLst>
    <p:embeddedFont>
      <p:font typeface="Arimo" panose="020B0604020202020204" charset="0"/>
      <p:regular r:id="rId20"/>
    </p:embeddedFont>
    <p:embeddedFont>
      <p:font typeface="Montserrat" panose="00000500000000000000" pitchFamily="2" charset="0"/>
      <p:regular r:id="rId21"/>
    </p:embeddedFont>
    <p:embeddedFont>
      <p:font typeface="Montserrat Bold" panose="00000800000000000000" charset="0"/>
      <p:regular r:id="rId22"/>
    </p:embeddedFont>
    <p:embeddedFont>
      <p:font typeface="Montserrat Classic" panose="020B0604020202020204" charset="0"/>
      <p:regular r:id="rId23"/>
    </p:embeddedFont>
    <p:embeddedFont>
      <p:font typeface="Montserrat Classic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12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2.png"/><Relationship Id="rId5" Type="http://schemas.openxmlformats.org/officeDocument/2006/relationships/image" Target="../media/image10.sv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12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8.png"/><Relationship Id="rId5" Type="http://schemas.openxmlformats.org/officeDocument/2006/relationships/image" Target="../media/image10.svg"/><Relationship Id="rId10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svg"/><Relationship Id="rId7" Type="http://schemas.openxmlformats.org/officeDocument/2006/relationships/image" Target="../media/image4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hyperlink" Target="https://pubs.rsc.org/en/content/articlehtml/2021/sc/d0sc06675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8.png"/><Relationship Id="rId5" Type="http://schemas.openxmlformats.org/officeDocument/2006/relationships/image" Target="../media/image10.svg"/><Relationship Id="rId15" Type="http://schemas.openxmlformats.org/officeDocument/2006/relationships/hyperlink" Target="https://www.sciencedirect.com/science/article/abs/pii/S0927025621002196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hyperlink" Target="https://www.sciencedirect.com/science/article/pii/S092702562100219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6.pn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36078" y="1028700"/>
            <a:ext cx="60165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4100269" y="7610972"/>
            <a:ext cx="6450859" cy="0"/>
          </a:xfrm>
          <a:prstGeom prst="line">
            <a:avLst/>
          </a:prstGeom>
          <a:ln w="95250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02512" y="498685"/>
            <a:ext cx="3083349" cy="1552887"/>
          </a:xfrm>
          <a:custGeom>
            <a:avLst/>
            <a:gdLst/>
            <a:ahLst/>
            <a:cxnLst/>
            <a:rect l="l" t="t" r="r" b="b"/>
            <a:pathLst>
              <a:path w="3083349" h="1552887">
                <a:moveTo>
                  <a:pt x="0" y="0"/>
                </a:moveTo>
                <a:lnTo>
                  <a:pt x="3083350" y="0"/>
                </a:lnTo>
                <a:lnTo>
                  <a:pt x="3083350" y="1552887"/>
                </a:lnTo>
                <a:lnTo>
                  <a:pt x="0" y="155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184171" y="9051811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6" y="0"/>
                </a:lnTo>
                <a:lnTo>
                  <a:pt x="1060016" y="1235189"/>
                </a:lnTo>
                <a:lnTo>
                  <a:pt x="0" y="123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195359" y="1028700"/>
            <a:ext cx="7048828" cy="7048828"/>
          </a:xfrm>
          <a:custGeom>
            <a:avLst/>
            <a:gdLst/>
            <a:ahLst/>
            <a:cxnLst/>
            <a:rect l="l" t="t" r="r" b="b"/>
            <a:pathLst>
              <a:path w="7048828" h="7048828">
                <a:moveTo>
                  <a:pt x="0" y="0"/>
                </a:moveTo>
                <a:lnTo>
                  <a:pt x="7048828" y="0"/>
                </a:lnTo>
                <a:lnTo>
                  <a:pt x="7048828" y="7048828"/>
                </a:lnTo>
                <a:lnTo>
                  <a:pt x="0" y="70488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53534" y="3216275"/>
            <a:ext cx="6903600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dirty="0">
                <a:solidFill>
                  <a:srgbClr val="1E3048"/>
                </a:solidFill>
                <a:latin typeface="Montserrat Classic Bold"/>
              </a:rPr>
              <a:t>EXCAVATE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05334" y="7376022"/>
            <a:ext cx="580657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Montserrat Bold"/>
              </a:rPr>
              <a:t>TEAM NAME : DATA HACKERS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457325"/>
            <a:ext cx="12520921" cy="28258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92962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249711" y="9785834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250632"/>
            <a:ext cx="995614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37">
                <a:solidFill>
                  <a:srgbClr val="FFFFFF"/>
                </a:solidFill>
                <a:latin typeface="Montserrat Classic Bold"/>
              </a:rPr>
              <a:t>HISTOGRAM PLOT OF DISTRIBUTIONS OF THE FEATURES</a:t>
            </a:r>
          </a:p>
        </p:txBody>
      </p:sp>
      <p:sp>
        <p:nvSpPr>
          <p:cNvPr id="9" name="Freeform 9"/>
          <p:cNvSpPr/>
          <p:nvPr/>
        </p:nvSpPr>
        <p:spPr>
          <a:xfrm>
            <a:off x="17031357" y="87015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92962" y="2060415"/>
            <a:ext cx="5347031" cy="4110174"/>
          </a:xfrm>
          <a:custGeom>
            <a:avLst/>
            <a:gdLst/>
            <a:ahLst/>
            <a:cxnLst/>
            <a:rect l="l" t="t" r="r" b="b"/>
            <a:pathLst>
              <a:path w="5347031" h="4110174">
                <a:moveTo>
                  <a:pt x="0" y="0"/>
                </a:moveTo>
                <a:lnTo>
                  <a:pt x="5347031" y="0"/>
                </a:lnTo>
                <a:lnTo>
                  <a:pt x="5347031" y="4110174"/>
                </a:lnTo>
                <a:lnTo>
                  <a:pt x="0" y="41101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818242" y="2105775"/>
            <a:ext cx="5410342" cy="4064814"/>
          </a:xfrm>
          <a:custGeom>
            <a:avLst/>
            <a:gdLst/>
            <a:ahLst/>
            <a:cxnLst/>
            <a:rect l="l" t="t" r="r" b="b"/>
            <a:pathLst>
              <a:path w="5410342" h="4064814">
                <a:moveTo>
                  <a:pt x="0" y="0"/>
                </a:moveTo>
                <a:lnTo>
                  <a:pt x="5410342" y="0"/>
                </a:lnTo>
                <a:lnTo>
                  <a:pt x="5410342" y="4064814"/>
                </a:lnTo>
                <a:lnTo>
                  <a:pt x="0" y="40648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46176" y="2105775"/>
            <a:ext cx="5164938" cy="3970202"/>
          </a:xfrm>
          <a:custGeom>
            <a:avLst/>
            <a:gdLst/>
            <a:ahLst/>
            <a:cxnLst/>
            <a:rect l="l" t="t" r="r" b="b"/>
            <a:pathLst>
              <a:path w="5164938" h="3970202">
                <a:moveTo>
                  <a:pt x="0" y="0"/>
                </a:moveTo>
                <a:lnTo>
                  <a:pt x="5164938" y="0"/>
                </a:lnTo>
                <a:lnTo>
                  <a:pt x="5164938" y="3970202"/>
                </a:lnTo>
                <a:lnTo>
                  <a:pt x="0" y="3970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03992" y="6170589"/>
            <a:ext cx="5124971" cy="3939479"/>
          </a:xfrm>
          <a:custGeom>
            <a:avLst/>
            <a:gdLst/>
            <a:ahLst/>
            <a:cxnLst/>
            <a:rect l="l" t="t" r="r" b="b"/>
            <a:pathLst>
              <a:path w="5124971" h="3939479">
                <a:moveTo>
                  <a:pt x="0" y="0"/>
                </a:moveTo>
                <a:lnTo>
                  <a:pt x="5124971" y="0"/>
                </a:lnTo>
                <a:lnTo>
                  <a:pt x="5124971" y="3939479"/>
                </a:lnTo>
                <a:lnTo>
                  <a:pt x="0" y="39394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818242" y="6170589"/>
            <a:ext cx="5166601" cy="3971480"/>
          </a:xfrm>
          <a:custGeom>
            <a:avLst/>
            <a:gdLst/>
            <a:ahLst/>
            <a:cxnLst/>
            <a:rect l="l" t="t" r="r" b="b"/>
            <a:pathLst>
              <a:path w="5166601" h="3971480">
                <a:moveTo>
                  <a:pt x="0" y="0"/>
                </a:moveTo>
                <a:lnTo>
                  <a:pt x="5166601" y="0"/>
                </a:lnTo>
                <a:lnTo>
                  <a:pt x="5166601" y="3971480"/>
                </a:lnTo>
                <a:lnTo>
                  <a:pt x="0" y="397148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646176" y="6075977"/>
            <a:ext cx="5238064" cy="3962949"/>
          </a:xfrm>
          <a:custGeom>
            <a:avLst/>
            <a:gdLst/>
            <a:ahLst/>
            <a:cxnLst/>
            <a:rect l="l" t="t" r="r" b="b"/>
            <a:pathLst>
              <a:path w="5238064" h="3962949">
                <a:moveTo>
                  <a:pt x="0" y="0"/>
                </a:moveTo>
                <a:lnTo>
                  <a:pt x="5238064" y="0"/>
                </a:lnTo>
                <a:lnTo>
                  <a:pt x="5238064" y="3962949"/>
                </a:lnTo>
                <a:lnTo>
                  <a:pt x="0" y="396294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457325"/>
            <a:ext cx="12725471" cy="28258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92962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249711" y="9785834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250632"/>
            <a:ext cx="1016069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37">
                <a:solidFill>
                  <a:srgbClr val="FFFFFF"/>
                </a:solidFill>
                <a:latin typeface="Montserrat Classic Bold"/>
              </a:rPr>
              <a:t>HISTOGRAM PLOT OF DISTRIBUTIONS OF THE FEATURES</a:t>
            </a:r>
          </a:p>
        </p:txBody>
      </p:sp>
      <p:sp>
        <p:nvSpPr>
          <p:cNvPr id="9" name="Freeform 9"/>
          <p:cNvSpPr/>
          <p:nvPr/>
        </p:nvSpPr>
        <p:spPr>
          <a:xfrm>
            <a:off x="6707721" y="6313655"/>
            <a:ext cx="4872557" cy="3694951"/>
          </a:xfrm>
          <a:custGeom>
            <a:avLst/>
            <a:gdLst/>
            <a:ahLst/>
            <a:cxnLst/>
            <a:rect l="l" t="t" r="r" b="b"/>
            <a:pathLst>
              <a:path w="4872557" h="3694951">
                <a:moveTo>
                  <a:pt x="0" y="0"/>
                </a:moveTo>
                <a:lnTo>
                  <a:pt x="4872558" y="0"/>
                </a:lnTo>
                <a:lnTo>
                  <a:pt x="4872558" y="3694951"/>
                </a:lnTo>
                <a:lnTo>
                  <a:pt x="0" y="36949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175229" y="2216910"/>
            <a:ext cx="5220359" cy="3967838"/>
          </a:xfrm>
          <a:custGeom>
            <a:avLst/>
            <a:gdLst/>
            <a:ahLst/>
            <a:cxnLst/>
            <a:rect l="l" t="t" r="r" b="b"/>
            <a:pathLst>
              <a:path w="5220359" h="3967838">
                <a:moveTo>
                  <a:pt x="0" y="0"/>
                </a:moveTo>
                <a:lnTo>
                  <a:pt x="5220359" y="0"/>
                </a:lnTo>
                <a:lnTo>
                  <a:pt x="5220359" y="3967838"/>
                </a:lnTo>
                <a:lnTo>
                  <a:pt x="0" y="396783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80797" y="6487452"/>
            <a:ext cx="4954904" cy="3748719"/>
          </a:xfrm>
          <a:custGeom>
            <a:avLst/>
            <a:gdLst/>
            <a:ahLst/>
            <a:cxnLst/>
            <a:rect l="l" t="t" r="r" b="b"/>
            <a:pathLst>
              <a:path w="4954904" h="3748719">
                <a:moveTo>
                  <a:pt x="0" y="0"/>
                </a:moveTo>
                <a:lnTo>
                  <a:pt x="4954904" y="0"/>
                </a:lnTo>
                <a:lnTo>
                  <a:pt x="4954904" y="3748719"/>
                </a:lnTo>
                <a:lnTo>
                  <a:pt x="0" y="37487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143858" y="2314572"/>
            <a:ext cx="5115442" cy="3870176"/>
          </a:xfrm>
          <a:custGeom>
            <a:avLst/>
            <a:gdLst/>
            <a:ahLst/>
            <a:cxnLst/>
            <a:rect l="l" t="t" r="r" b="b"/>
            <a:pathLst>
              <a:path w="5115442" h="3870176">
                <a:moveTo>
                  <a:pt x="0" y="0"/>
                </a:moveTo>
                <a:lnTo>
                  <a:pt x="5115442" y="0"/>
                </a:lnTo>
                <a:lnTo>
                  <a:pt x="5115442" y="3870176"/>
                </a:lnTo>
                <a:lnTo>
                  <a:pt x="0" y="387017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50804" y="2265510"/>
            <a:ext cx="5035415" cy="3870639"/>
          </a:xfrm>
          <a:custGeom>
            <a:avLst/>
            <a:gdLst/>
            <a:ahLst/>
            <a:cxnLst/>
            <a:rect l="l" t="t" r="r" b="b"/>
            <a:pathLst>
              <a:path w="5035415" h="3870639">
                <a:moveTo>
                  <a:pt x="0" y="0"/>
                </a:moveTo>
                <a:lnTo>
                  <a:pt x="5035415" y="0"/>
                </a:lnTo>
                <a:lnTo>
                  <a:pt x="5035415" y="3870639"/>
                </a:lnTo>
                <a:lnTo>
                  <a:pt x="0" y="387063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Freeform 3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90692" y="6562044"/>
            <a:ext cx="16292202" cy="2535160"/>
            <a:chOff x="0" y="0"/>
            <a:chExt cx="17819256" cy="2772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819257" cy="2772779"/>
            </a:xfrm>
            <a:custGeom>
              <a:avLst/>
              <a:gdLst/>
              <a:ahLst/>
              <a:cxnLst/>
              <a:rect l="l" t="t" r="r" b="b"/>
              <a:pathLst>
                <a:path w="17819257" h="2772779">
                  <a:moveTo>
                    <a:pt x="17694796" y="2772779"/>
                  </a:moveTo>
                  <a:lnTo>
                    <a:pt x="124460" y="2772779"/>
                  </a:lnTo>
                  <a:cubicBezTo>
                    <a:pt x="55880" y="2772779"/>
                    <a:pt x="0" y="2716899"/>
                    <a:pt x="0" y="26483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94796" y="0"/>
                  </a:lnTo>
                  <a:cubicBezTo>
                    <a:pt x="17763376" y="0"/>
                    <a:pt x="17819257" y="55880"/>
                    <a:pt x="17819257" y="124460"/>
                  </a:cubicBezTo>
                  <a:lnTo>
                    <a:pt x="17819257" y="2648319"/>
                  </a:lnTo>
                  <a:cubicBezTo>
                    <a:pt x="17819257" y="2716899"/>
                    <a:pt x="17763376" y="2772779"/>
                    <a:pt x="17694796" y="2772779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33400" y="3250090"/>
            <a:ext cx="16236546" cy="2700622"/>
            <a:chOff x="0" y="0"/>
            <a:chExt cx="17758384" cy="29537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758384" cy="2953749"/>
            </a:xfrm>
            <a:custGeom>
              <a:avLst/>
              <a:gdLst/>
              <a:ahLst/>
              <a:cxnLst/>
              <a:rect l="l" t="t" r="r" b="b"/>
              <a:pathLst>
                <a:path w="17758384" h="2953749">
                  <a:moveTo>
                    <a:pt x="17633924" y="2953748"/>
                  </a:moveTo>
                  <a:lnTo>
                    <a:pt x="124460" y="2953748"/>
                  </a:lnTo>
                  <a:cubicBezTo>
                    <a:pt x="55880" y="2953748"/>
                    <a:pt x="0" y="2897868"/>
                    <a:pt x="0" y="2829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33924" y="0"/>
                  </a:lnTo>
                  <a:cubicBezTo>
                    <a:pt x="17702504" y="0"/>
                    <a:pt x="17758384" y="55880"/>
                    <a:pt x="17758384" y="124460"/>
                  </a:cubicBezTo>
                  <a:lnTo>
                    <a:pt x="17758384" y="2829289"/>
                  </a:lnTo>
                  <a:cubicBezTo>
                    <a:pt x="17758384" y="2897868"/>
                    <a:pt x="17702504" y="2953749"/>
                    <a:pt x="17633924" y="2953749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9" name="Group 9"/>
          <p:cNvGrpSpPr/>
          <p:nvPr/>
        </p:nvGrpSpPr>
        <p:grpSpPr>
          <a:xfrm rot="5400000">
            <a:off x="284342" y="3534126"/>
            <a:ext cx="1294813" cy="1793221"/>
            <a:chOff x="0" y="0"/>
            <a:chExt cx="3130550" cy="43355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30550" cy="4335581"/>
            </a:xfrm>
            <a:custGeom>
              <a:avLst/>
              <a:gdLst/>
              <a:ahLst/>
              <a:cxnLst/>
              <a:rect l="l" t="t" r="r" b="b"/>
              <a:pathLst>
                <a:path w="3130550" h="4335581">
                  <a:moveTo>
                    <a:pt x="0" y="1123950"/>
                  </a:moveTo>
                  <a:lnTo>
                    <a:pt x="0" y="4335581"/>
                  </a:lnTo>
                  <a:lnTo>
                    <a:pt x="3130550" y="433558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11" name="Group 11"/>
          <p:cNvGrpSpPr/>
          <p:nvPr/>
        </p:nvGrpSpPr>
        <p:grpSpPr>
          <a:xfrm rot="5400000">
            <a:off x="284342" y="6803352"/>
            <a:ext cx="1294813" cy="1793221"/>
            <a:chOff x="0" y="0"/>
            <a:chExt cx="3130550" cy="433558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0550" cy="4335581"/>
            </a:xfrm>
            <a:custGeom>
              <a:avLst/>
              <a:gdLst/>
              <a:ahLst/>
              <a:cxnLst/>
              <a:rect l="l" t="t" r="r" b="b"/>
              <a:pathLst>
                <a:path w="3130550" h="4335581">
                  <a:moveTo>
                    <a:pt x="0" y="1123950"/>
                  </a:moveTo>
                  <a:lnTo>
                    <a:pt x="0" y="4335581"/>
                  </a:lnTo>
                  <a:lnTo>
                    <a:pt x="3130550" y="433558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023538" y="2306654"/>
            <a:ext cx="9649464" cy="53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 Types of Regression models used:-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51604" y="3694955"/>
            <a:ext cx="6413017" cy="1944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FFFFFF"/>
                </a:solidFill>
                <a:latin typeface="Montserrat Bold"/>
              </a:rPr>
              <a:t>Random Forest</a:t>
            </a: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FFFFFF"/>
                </a:solidFill>
                <a:latin typeface="Montserrat Bold"/>
              </a:rPr>
              <a:t>Gradient boosting</a:t>
            </a:r>
          </a:p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FFFFFF"/>
                </a:solidFill>
                <a:latin typeface="Montserrat Bold"/>
              </a:rPr>
              <a:t>XGBoost</a:t>
            </a:r>
            <a:endParaRPr lang="en-US" sz="3699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51604" y="6824101"/>
            <a:ext cx="9222452" cy="194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FFFFFF"/>
                </a:solidFill>
                <a:latin typeface="Montserrat Bold"/>
              </a:rPr>
              <a:t>Extra Tree Regression</a:t>
            </a: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FFFFFF"/>
                </a:solidFill>
                <a:latin typeface="Montserrat Bold"/>
              </a:rPr>
              <a:t>Multilayer Perceptron</a:t>
            </a:r>
          </a:p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FFFFFF"/>
                </a:solidFill>
                <a:latin typeface="Montserrat Bold"/>
              </a:rPr>
              <a:t>Stacking Ensemble Model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6348" y="4304849"/>
            <a:ext cx="662365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3499" dirty="0">
                <a:solidFill>
                  <a:srgbClr val="43B4BE"/>
                </a:solidFill>
                <a:latin typeface="Montserrat Classic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90692" y="7552644"/>
            <a:ext cx="1101158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3499" dirty="0">
                <a:solidFill>
                  <a:srgbClr val="43B4BE"/>
                </a:solidFill>
                <a:latin typeface="Montserrat Classic"/>
              </a:rPr>
              <a:t>02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490915" y="1028700"/>
            <a:ext cx="7458261" cy="857250"/>
            <a:chOff x="0" y="0"/>
            <a:chExt cx="9944349" cy="1143000"/>
          </a:xfrm>
        </p:grpSpPr>
        <p:sp>
          <p:nvSpPr>
            <p:cNvPr id="19" name="AutoShape 19"/>
            <p:cNvSpPr/>
            <p:nvPr/>
          </p:nvSpPr>
          <p:spPr>
            <a:xfrm>
              <a:off x="0" y="571500"/>
              <a:ext cx="8022104" cy="0"/>
            </a:xfrm>
            <a:prstGeom prst="line">
              <a:avLst/>
            </a:prstGeom>
            <a:ln w="114300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Freeform 20"/>
            <p:cNvSpPr/>
            <p:nvPr/>
          </p:nvSpPr>
          <p:spPr>
            <a:xfrm>
              <a:off x="1105397" y="227710"/>
              <a:ext cx="687580" cy="687580"/>
            </a:xfrm>
            <a:custGeom>
              <a:avLst/>
              <a:gdLst/>
              <a:ahLst/>
              <a:cxnLst/>
              <a:rect l="l" t="t" r="r" b="b"/>
              <a:pathLst>
                <a:path w="687580" h="687580">
                  <a:moveTo>
                    <a:pt x="0" y="0"/>
                  </a:moveTo>
                  <a:lnTo>
                    <a:pt x="687580" y="0"/>
                  </a:lnTo>
                  <a:lnTo>
                    <a:pt x="687580" y="687580"/>
                  </a:lnTo>
                  <a:lnTo>
                    <a:pt x="0" y="687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AutoShape 21"/>
            <p:cNvSpPr/>
            <p:nvPr/>
          </p:nvSpPr>
          <p:spPr>
            <a:xfrm>
              <a:off x="1922245" y="571500"/>
              <a:ext cx="8022104" cy="0"/>
            </a:xfrm>
            <a:prstGeom prst="line">
              <a:avLst/>
            </a:prstGeom>
            <a:ln w="114300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303245" y="263101"/>
              <a:ext cx="7377392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 spc="38">
                  <a:solidFill>
                    <a:srgbClr val="FFFFFF"/>
                  </a:solidFill>
                  <a:latin typeface="Montserrat Classic Bold"/>
                </a:rPr>
                <a:t>MODEL SELECTION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Freeform 3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90692" y="6562044"/>
            <a:ext cx="16292202" cy="2535160"/>
            <a:chOff x="0" y="0"/>
            <a:chExt cx="17819256" cy="2772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819257" cy="2772779"/>
            </a:xfrm>
            <a:custGeom>
              <a:avLst/>
              <a:gdLst/>
              <a:ahLst/>
              <a:cxnLst/>
              <a:rect l="l" t="t" r="r" b="b"/>
              <a:pathLst>
                <a:path w="17819257" h="2772779">
                  <a:moveTo>
                    <a:pt x="17694796" y="2772779"/>
                  </a:moveTo>
                  <a:lnTo>
                    <a:pt x="124460" y="2772779"/>
                  </a:lnTo>
                  <a:cubicBezTo>
                    <a:pt x="55880" y="2772779"/>
                    <a:pt x="0" y="2716899"/>
                    <a:pt x="0" y="26483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94796" y="0"/>
                  </a:lnTo>
                  <a:cubicBezTo>
                    <a:pt x="17763376" y="0"/>
                    <a:pt x="17819257" y="55880"/>
                    <a:pt x="17819257" y="124460"/>
                  </a:cubicBezTo>
                  <a:lnTo>
                    <a:pt x="17819257" y="2648319"/>
                  </a:lnTo>
                  <a:cubicBezTo>
                    <a:pt x="17819257" y="2716899"/>
                    <a:pt x="17763376" y="2772779"/>
                    <a:pt x="17694796" y="2772779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46348" y="3250090"/>
            <a:ext cx="16236546" cy="2700622"/>
            <a:chOff x="0" y="0"/>
            <a:chExt cx="17758384" cy="29537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758384" cy="2953749"/>
            </a:xfrm>
            <a:custGeom>
              <a:avLst/>
              <a:gdLst/>
              <a:ahLst/>
              <a:cxnLst/>
              <a:rect l="l" t="t" r="r" b="b"/>
              <a:pathLst>
                <a:path w="17758384" h="2953749">
                  <a:moveTo>
                    <a:pt x="17633924" y="2953748"/>
                  </a:moveTo>
                  <a:lnTo>
                    <a:pt x="124460" y="2953748"/>
                  </a:lnTo>
                  <a:cubicBezTo>
                    <a:pt x="55880" y="2953748"/>
                    <a:pt x="0" y="2897868"/>
                    <a:pt x="0" y="2829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33924" y="0"/>
                  </a:lnTo>
                  <a:cubicBezTo>
                    <a:pt x="17702504" y="0"/>
                    <a:pt x="17758384" y="55880"/>
                    <a:pt x="17758384" y="124460"/>
                  </a:cubicBezTo>
                  <a:lnTo>
                    <a:pt x="17758384" y="2829289"/>
                  </a:lnTo>
                  <a:cubicBezTo>
                    <a:pt x="17758384" y="2897868"/>
                    <a:pt x="17702504" y="2953749"/>
                    <a:pt x="17633924" y="2953749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9" name="Group 9"/>
          <p:cNvGrpSpPr/>
          <p:nvPr/>
        </p:nvGrpSpPr>
        <p:grpSpPr>
          <a:xfrm rot="5400000">
            <a:off x="284342" y="3534126"/>
            <a:ext cx="1294813" cy="1793221"/>
            <a:chOff x="0" y="0"/>
            <a:chExt cx="3130550" cy="43355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30550" cy="4335581"/>
            </a:xfrm>
            <a:custGeom>
              <a:avLst/>
              <a:gdLst/>
              <a:ahLst/>
              <a:cxnLst/>
              <a:rect l="l" t="t" r="r" b="b"/>
              <a:pathLst>
                <a:path w="3130550" h="4335581">
                  <a:moveTo>
                    <a:pt x="0" y="1123950"/>
                  </a:moveTo>
                  <a:lnTo>
                    <a:pt x="0" y="4335581"/>
                  </a:lnTo>
                  <a:lnTo>
                    <a:pt x="3130550" y="433558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11" name="Group 11"/>
          <p:cNvGrpSpPr/>
          <p:nvPr/>
        </p:nvGrpSpPr>
        <p:grpSpPr>
          <a:xfrm rot="5400000">
            <a:off x="284342" y="6803352"/>
            <a:ext cx="1294813" cy="1793221"/>
            <a:chOff x="0" y="0"/>
            <a:chExt cx="3130550" cy="433558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0550" cy="4335581"/>
            </a:xfrm>
            <a:custGeom>
              <a:avLst/>
              <a:gdLst/>
              <a:ahLst/>
              <a:cxnLst/>
              <a:rect l="l" t="t" r="r" b="b"/>
              <a:pathLst>
                <a:path w="3130550" h="4335581">
                  <a:moveTo>
                    <a:pt x="0" y="1123950"/>
                  </a:moveTo>
                  <a:lnTo>
                    <a:pt x="0" y="4335581"/>
                  </a:lnTo>
                  <a:lnTo>
                    <a:pt x="3130550" y="433558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18018" y="2306654"/>
            <a:ext cx="2050465" cy="53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 TESTS -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29919" y="4194901"/>
            <a:ext cx="6413017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Montserrat Bold"/>
              </a:rPr>
              <a:t>Average of R2_scores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29919" y="7466919"/>
            <a:ext cx="9222452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Montserrat Bold"/>
              </a:rPr>
              <a:t> Standard Deviation of R2_Scores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6348" y="4304849"/>
            <a:ext cx="662365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3499">
                <a:solidFill>
                  <a:srgbClr val="43B4BE"/>
                </a:solidFill>
                <a:latin typeface="Montserrat Classic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90692" y="7552644"/>
            <a:ext cx="1101158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3499">
                <a:solidFill>
                  <a:srgbClr val="43B4BE"/>
                </a:solidFill>
                <a:latin typeface="Montserrat Classic"/>
              </a:rPr>
              <a:t>02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490915" y="1028700"/>
            <a:ext cx="7458261" cy="857250"/>
            <a:chOff x="0" y="0"/>
            <a:chExt cx="9944349" cy="1143000"/>
          </a:xfrm>
        </p:grpSpPr>
        <p:sp>
          <p:nvSpPr>
            <p:cNvPr id="19" name="AutoShape 19"/>
            <p:cNvSpPr/>
            <p:nvPr/>
          </p:nvSpPr>
          <p:spPr>
            <a:xfrm>
              <a:off x="0" y="571500"/>
              <a:ext cx="8022104" cy="0"/>
            </a:xfrm>
            <a:prstGeom prst="line">
              <a:avLst/>
            </a:prstGeom>
            <a:ln w="114300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Freeform 20"/>
            <p:cNvSpPr/>
            <p:nvPr/>
          </p:nvSpPr>
          <p:spPr>
            <a:xfrm>
              <a:off x="1105397" y="227710"/>
              <a:ext cx="687580" cy="687580"/>
            </a:xfrm>
            <a:custGeom>
              <a:avLst/>
              <a:gdLst/>
              <a:ahLst/>
              <a:cxnLst/>
              <a:rect l="l" t="t" r="r" b="b"/>
              <a:pathLst>
                <a:path w="687580" h="687580">
                  <a:moveTo>
                    <a:pt x="0" y="0"/>
                  </a:moveTo>
                  <a:lnTo>
                    <a:pt x="687580" y="0"/>
                  </a:lnTo>
                  <a:lnTo>
                    <a:pt x="687580" y="687580"/>
                  </a:lnTo>
                  <a:lnTo>
                    <a:pt x="0" y="687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AutoShape 21"/>
            <p:cNvSpPr/>
            <p:nvPr/>
          </p:nvSpPr>
          <p:spPr>
            <a:xfrm>
              <a:off x="1922245" y="571500"/>
              <a:ext cx="8022104" cy="0"/>
            </a:xfrm>
            <a:prstGeom prst="line">
              <a:avLst/>
            </a:prstGeom>
            <a:ln w="114300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2303245" y="263101"/>
              <a:ext cx="7377392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 spc="38">
                  <a:solidFill>
                    <a:srgbClr val="FFFFFF"/>
                  </a:solidFill>
                  <a:latin typeface="Montserrat Classic Bold"/>
                </a:rPr>
                <a:t>PREDICTION ACCURACY TESTS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77399"/>
            <a:ext cx="18288000" cy="1208723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028700"/>
            <a:ext cx="60165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53534" y="876300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5"/>
                </a:lnTo>
                <a:lnTo>
                  <a:pt x="0" y="51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16041208" y="-966865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5"/>
                </a:lnTo>
                <a:lnTo>
                  <a:pt x="0" y="1505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79559"/>
              </p:ext>
            </p:extLst>
          </p:nvPr>
        </p:nvGraphicFramePr>
        <p:xfrm>
          <a:off x="470719" y="1866901"/>
          <a:ext cx="17346560" cy="8077200"/>
        </p:xfrm>
        <a:graphic>
          <a:graphicData uri="http://schemas.openxmlformats.org/drawingml/2006/table">
            <a:tbl>
              <a:tblPr/>
              <a:tblGrid>
                <a:gridCol w="561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726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1F628E"/>
                          </a:solidFill>
                          <a:latin typeface="Montserrat Bold"/>
                        </a:rPr>
                        <a:t>METHOD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F628E"/>
                          </a:solidFill>
                          <a:latin typeface="Montserrat Bold"/>
                        </a:rPr>
                        <a:t>Average of R2 Score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F628E"/>
                          </a:solidFill>
                          <a:latin typeface="Montserrat Bold"/>
                        </a:rPr>
                        <a:t>Standard deviation of R2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57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1F628E"/>
                          </a:solidFill>
                          <a:latin typeface="Montserrat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0.7877307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1.11022 * 10^(-16)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57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1F628E"/>
                          </a:solidFill>
                          <a:latin typeface="Montserrat Bold"/>
                        </a:rPr>
                        <a:t>Gradient Boosting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0.7984139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0.0041452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57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1F628E"/>
                          </a:solidFill>
                          <a:latin typeface="Montserrat Bold"/>
                        </a:rPr>
                        <a:t>Stacking Ensemble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0.8140747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0.0193195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157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1F628E"/>
                          </a:solidFill>
                          <a:latin typeface="Montserrat Bold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0.8444288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>
                          <a:solidFill>
                            <a:srgbClr val="000000"/>
                          </a:solidFill>
                          <a:latin typeface="Montserrat Bold"/>
                        </a:rPr>
                        <a:t>0.0023562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57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F628E"/>
                          </a:solidFill>
                          <a:latin typeface="Montserrat Bold"/>
                        </a:rPr>
                        <a:t>MLP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0.8581349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0.0053796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157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F628E"/>
                          </a:solidFill>
                          <a:latin typeface="Montserrat Bold"/>
                        </a:rPr>
                        <a:t>Extra Trees Regressor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Montserrat Bold"/>
                        </a:rPr>
                        <a:t>0.8669322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>
                          <a:solidFill>
                            <a:srgbClr val="000000"/>
                          </a:solidFill>
                          <a:latin typeface="Montserrat Bold"/>
                        </a:rPr>
                        <a:t>0.0021421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814167" y="876300"/>
            <a:ext cx="253298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spc="40" dirty="0">
                <a:solidFill>
                  <a:srgbClr val="FFFFFF"/>
                </a:solidFill>
                <a:latin typeface="Montserrat Classic Bold"/>
              </a:rPr>
              <a:t>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77399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279926"/>
            <a:ext cx="60165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53534" y="1022084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5"/>
                </a:lnTo>
                <a:lnTo>
                  <a:pt x="0" y="51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16041208" y="-966865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5"/>
                </a:lnTo>
                <a:lnTo>
                  <a:pt x="0" y="1505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14167" y="1073234"/>
            <a:ext cx="253298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spc="40" dirty="0">
                <a:solidFill>
                  <a:srgbClr val="FFFFFF"/>
                </a:solidFill>
                <a:latin typeface="Montserrat Classic Bold"/>
              </a:rPr>
              <a:t>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9980D2-EC29-E9DB-2DF2-95437914D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30559"/>
            <a:ext cx="11261624" cy="630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0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457325"/>
            <a:ext cx="106800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53534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-1866264" y="4084960"/>
            <a:ext cx="7300789" cy="3568261"/>
          </a:xfrm>
          <a:custGeom>
            <a:avLst/>
            <a:gdLst/>
            <a:ahLst/>
            <a:cxnLst/>
            <a:rect l="l" t="t" r="r" b="b"/>
            <a:pathLst>
              <a:path w="7300789" h="3568261">
                <a:moveTo>
                  <a:pt x="0" y="0"/>
                </a:moveTo>
                <a:lnTo>
                  <a:pt x="7300789" y="0"/>
                </a:lnTo>
                <a:lnTo>
                  <a:pt x="7300789" y="3568260"/>
                </a:lnTo>
                <a:lnTo>
                  <a:pt x="0" y="3568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3977816" y="2342622"/>
            <a:ext cx="461205" cy="230603"/>
            <a:chOff x="0" y="0"/>
            <a:chExt cx="812800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B425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698500" cy="454025"/>
            </a:xfrm>
            <a:prstGeom prst="rect">
              <a:avLst/>
            </a:prstGeom>
          </p:spPr>
          <p:txBody>
            <a:bodyPr lIns="66198" tIns="66198" rIns="66198" bIns="66198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257404" y="2342622"/>
            <a:ext cx="4321441" cy="4321441"/>
          </a:xfrm>
          <a:custGeom>
            <a:avLst/>
            <a:gdLst/>
            <a:ahLst/>
            <a:cxnLst/>
            <a:rect l="l" t="t" r="r" b="b"/>
            <a:pathLst>
              <a:path w="4321441" h="4321441">
                <a:moveTo>
                  <a:pt x="0" y="0"/>
                </a:moveTo>
                <a:lnTo>
                  <a:pt x="4321442" y="0"/>
                </a:lnTo>
                <a:lnTo>
                  <a:pt x="4321442" y="4321441"/>
                </a:lnTo>
                <a:lnTo>
                  <a:pt x="0" y="43214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84130" y="1205865"/>
            <a:ext cx="774955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spc="40">
                <a:solidFill>
                  <a:srgbClr val="FFFFFF"/>
                </a:solidFill>
                <a:latin typeface="Montserrat Classic Bold"/>
              </a:rPr>
              <a:t>USES IN SUSTAINABILITY MEASURES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48596" y="2171070"/>
            <a:ext cx="9836034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B4257"/>
                </a:solidFill>
                <a:latin typeface="Montserrat Bold"/>
              </a:rPr>
              <a:t>Highly recyclable. This reduces the need for raw materials </a:t>
            </a:r>
          </a:p>
          <a:p>
            <a:pPr algn="just">
              <a:lnSpc>
                <a:spcPts val="2660"/>
              </a:lnSpc>
            </a:pPr>
            <a:r>
              <a:rPr lang="en-US" sz="1900">
                <a:solidFill>
                  <a:srgbClr val="2B4257"/>
                </a:solidFill>
                <a:latin typeface="Montserrat Bold"/>
              </a:rPr>
              <a:t>https://www.ifc.org/en/insights-reports/2021/strengthening-sustainability-in-the-glass-industry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48596" y="7366835"/>
            <a:ext cx="10256584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2B4257"/>
                </a:solidFill>
                <a:latin typeface="Montserrat Bold"/>
              </a:rPr>
              <a:t>Excellent strength-to-weight ratio. Stronger than many conventional metals while being significantly lighter leading to reduced fuel consumption and emissions thus having applications in consumer electronics and transportation</a:t>
            </a:r>
          </a:p>
          <a:p>
            <a:pPr algn="just">
              <a:lnSpc>
                <a:spcPts val="2660"/>
              </a:lnSpc>
            </a:pPr>
            <a:r>
              <a:rPr lang="en-US" sz="1900" dirty="0">
                <a:solidFill>
                  <a:srgbClr val="2B4257"/>
                </a:solidFill>
                <a:latin typeface="Montserrat Bold"/>
              </a:rPr>
              <a:t>https://www.sciencedirect.com/science/article/pii/S0079642524000525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48596" y="4340416"/>
            <a:ext cx="8987747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2B4257"/>
                </a:solidFill>
                <a:latin typeface="Montserrat Bold"/>
              </a:rPr>
              <a:t>Production methods are energy efficient 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2B4257"/>
                </a:solidFill>
                <a:latin typeface="Montserrat Bold"/>
              </a:rPr>
              <a:t>resulting in reducing energy consumption and associated greenhouse gas emissions.</a:t>
            </a:r>
          </a:p>
          <a:p>
            <a:pPr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2B4257"/>
                </a:solidFill>
                <a:latin typeface="Montserrat Bold"/>
              </a:rPr>
              <a:t>https://www.researchgate.net/publication/273146021_Sustainable_Manufacturing_Process_for_Bulk_Metallic_Glasses_Production_Using_Rapid_Solidification_with_Melt_Spinning_Technique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019295" y="7736605"/>
            <a:ext cx="461205" cy="230603"/>
            <a:chOff x="0" y="0"/>
            <a:chExt cx="812800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B4257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98500" cy="454025"/>
            </a:xfrm>
            <a:prstGeom prst="rect">
              <a:avLst/>
            </a:prstGeom>
          </p:spPr>
          <p:txBody>
            <a:bodyPr lIns="66198" tIns="66198" rIns="66198" bIns="66198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977816" y="4696128"/>
            <a:ext cx="461205" cy="230603"/>
            <a:chOff x="0" y="0"/>
            <a:chExt cx="812800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B4257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698500" cy="454025"/>
            </a:xfrm>
            <a:prstGeom prst="rect">
              <a:avLst/>
            </a:prstGeom>
          </p:spPr>
          <p:txBody>
            <a:bodyPr lIns="66198" tIns="66198" rIns="66198" bIns="66198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Freeform 3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90692" y="5524500"/>
            <a:ext cx="16292202" cy="1981200"/>
            <a:chOff x="0" y="0"/>
            <a:chExt cx="17819256" cy="2772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819257" cy="2772779"/>
            </a:xfrm>
            <a:custGeom>
              <a:avLst/>
              <a:gdLst/>
              <a:ahLst/>
              <a:cxnLst/>
              <a:rect l="l" t="t" r="r" b="b"/>
              <a:pathLst>
                <a:path w="17819257" h="2772779">
                  <a:moveTo>
                    <a:pt x="17694796" y="2772779"/>
                  </a:moveTo>
                  <a:lnTo>
                    <a:pt x="124460" y="2772779"/>
                  </a:lnTo>
                  <a:cubicBezTo>
                    <a:pt x="55880" y="2772779"/>
                    <a:pt x="0" y="2716899"/>
                    <a:pt x="0" y="26483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94796" y="0"/>
                  </a:lnTo>
                  <a:cubicBezTo>
                    <a:pt x="17763376" y="0"/>
                    <a:pt x="17819257" y="55880"/>
                    <a:pt x="17819257" y="124460"/>
                  </a:cubicBezTo>
                  <a:lnTo>
                    <a:pt x="17819257" y="2648319"/>
                  </a:lnTo>
                  <a:cubicBezTo>
                    <a:pt x="17819257" y="2716899"/>
                    <a:pt x="17763376" y="2772779"/>
                    <a:pt x="17694796" y="2772779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33400" y="3250090"/>
            <a:ext cx="16236546" cy="1893410"/>
            <a:chOff x="0" y="0"/>
            <a:chExt cx="17758384" cy="29537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758384" cy="2953749"/>
            </a:xfrm>
            <a:custGeom>
              <a:avLst/>
              <a:gdLst/>
              <a:ahLst/>
              <a:cxnLst/>
              <a:rect l="l" t="t" r="r" b="b"/>
              <a:pathLst>
                <a:path w="17758384" h="2953749">
                  <a:moveTo>
                    <a:pt x="17633924" y="2953748"/>
                  </a:moveTo>
                  <a:lnTo>
                    <a:pt x="124460" y="2953748"/>
                  </a:lnTo>
                  <a:cubicBezTo>
                    <a:pt x="55880" y="2953748"/>
                    <a:pt x="0" y="2897868"/>
                    <a:pt x="0" y="2829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33924" y="0"/>
                  </a:lnTo>
                  <a:cubicBezTo>
                    <a:pt x="17702504" y="0"/>
                    <a:pt x="17758384" y="55880"/>
                    <a:pt x="17758384" y="124460"/>
                  </a:cubicBezTo>
                  <a:lnTo>
                    <a:pt x="17758384" y="2829289"/>
                  </a:lnTo>
                  <a:cubicBezTo>
                    <a:pt x="17758384" y="2897868"/>
                    <a:pt x="17702504" y="2953749"/>
                    <a:pt x="17633924" y="2953749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9" name="Group 9"/>
          <p:cNvGrpSpPr/>
          <p:nvPr/>
        </p:nvGrpSpPr>
        <p:grpSpPr>
          <a:xfrm rot="5400000">
            <a:off x="284342" y="3217896"/>
            <a:ext cx="1294813" cy="1793221"/>
            <a:chOff x="0" y="0"/>
            <a:chExt cx="3130550" cy="43355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30550" cy="4335581"/>
            </a:xfrm>
            <a:custGeom>
              <a:avLst/>
              <a:gdLst/>
              <a:ahLst/>
              <a:cxnLst/>
              <a:rect l="l" t="t" r="r" b="b"/>
              <a:pathLst>
                <a:path w="3130550" h="4335581">
                  <a:moveTo>
                    <a:pt x="0" y="1123950"/>
                  </a:moveTo>
                  <a:lnTo>
                    <a:pt x="0" y="4335581"/>
                  </a:lnTo>
                  <a:lnTo>
                    <a:pt x="3130550" y="433558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11" name="Group 11"/>
          <p:cNvGrpSpPr/>
          <p:nvPr/>
        </p:nvGrpSpPr>
        <p:grpSpPr>
          <a:xfrm rot="5400000">
            <a:off x="284342" y="5503896"/>
            <a:ext cx="1294813" cy="1793221"/>
            <a:chOff x="0" y="0"/>
            <a:chExt cx="3130550" cy="433558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0550" cy="4335581"/>
            </a:xfrm>
            <a:custGeom>
              <a:avLst/>
              <a:gdLst/>
              <a:ahLst/>
              <a:cxnLst/>
              <a:rect l="l" t="t" r="r" b="b"/>
              <a:pathLst>
                <a:path w="3130550" h="4335581">
                  <a:moveTo>
                    <a:pt x="0" y="1123950"/>
                  </a:moveTo>
                  <a:lnTo>
                    <a:pt x="0" y="4335581"/>
                  </a:lnTo>
                  <a:lnTo>
                    <a:pt x="3130550" y="433558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206197" y="2261205"/>
            <a:ext cx="3757602" cy="532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104"/>
              </a:lnSpc>
            </a:pPr>
            <a:r>
              <a:rPr lang="en-US" sz="3600" dirty="0">
                <a:solidFill>
                  <a:srgbClr val="06213C"/>
                </a:solidFill>
                <a:latin typeface="Montserrat Classic"/>
              </a:rPr>
              <a:t> Major Insights:-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27023" y="3771900"/>
            <a:ext cx="13978996" cy="611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500" dirty="0">
                <a:solidFill>
                  <a:srgbClr val="FFFFFF"/>
                </a:solidFill>
                <a:latin typeface="Montserrat Bold"/>
              </a:rPr>
              <a:t>The low correlation of the given set of features with </a:t>
            </a:r>
            <a:r>
              <a:rPr lang="en-US" sz="3500" dirty="0" err="1">
                <a:solidFill>
                  <a:srgbClr val="FFFFFF"/>
                </a:solidFill>
                <a:latin typeface="Montserrat Bold"/>
              </a:rPr>
              <a:t>Dmax</a:t>
            </a:r>
            <a:endParaRPr lang="en-US" sz="35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27022" y="6057900"/>
            <a:ext cx="15222777" cy="611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500" dirty="0">
                <a:solidFill>
                  <a:srgbClr val="FFFFFF"/>
                </a:solidFill>
                <a:latin typeface="Montserrat Bold"/>
              </a:rPr>
              <a:t>High correlation with some combination of scaled features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6348" y="3771900"/>
            <a:ext cx="662365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3499" dirty="0">
                <a:solidFill>
                  <a:srgbClr val="43B4BE"/>
                </a:solidFill>
                <a:latin typeface="Montserrat Classic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90692" y="6210300"/>
            <a:ext cx="1101158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3499" dirty="0">
                <a:solidFill>
                  <a:srgbClr val="43B4BE"/>
                </a:solidFill>
                <a:latin typeface="Montserrat Classic"/>
              </a:rPr>
              <a:t>02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490915" y="1028700"/>
            <a:ext cx="7458261" cy="857250"/>
            <a:chOff x="0" y="0"/>
            <a:chExt cx="9944349" cy="1143000"/>
          </a:xfrm>
        </p:grpSpPr>
        <p:sp>
          <p:nvSpPr>
            <p:cNvPr id="19" name="AutoShape 19"/>
            <p:cNvSpPr/>
            <p:nvPr/>
          </p:nvSpPr>
          <p:spPr>
            <a:xfrm>
              <a:off x="0" y="571500"/>
              <a:ext cx="8022104" cy="0"/>
            </a:xfrm>
            <a:prstGeom prst="line">
              <a:avLst/>
            </a:prstGeom>
            <a:ln w="114300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Freeform 20"/>
            <p:cNvSpPr/>
            <p:nvPr/>
          </p:nvSpPr>
          <p:spPr>
            <a:xfrm>
              <a:off x="1105397" y="227710"/>
              <a:ext cx="687580" cy="687580"/>
            </a:xfrm>
            <a:custGeom>
              <a:avLst/>
              <a:gdLst/>
              <a:ahLst/>
              <a:cxnLst/>
              <a:rect l="l" t="t" r="r" b="b"/>
              <a:pathLst>
                <a:path w="687580" h="687580">
                  <a:moveTo>
                    <a:pt x="0" y="0"/>
                  </a:moveTo>
                  <a:lnTo>
                    <a:pt x="687580" y="0"/>
                  </a:lnTo>
                  <a:lnTo>
                    <a:pt x="687580" y="687580"/>
                  </a:lnTo>
                  <a:lnTo>
                    <a:pt x="0" y="687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AutoShape 21"/>
            <p:cNvSpPr/>
            <p:nvPr/>
          </p:nvSpPr>
          <p:spPr>
            <a:xfrm>
              <a:off x="1922245" y="571500"/>
              <a:ext cx="8022104" cy="0"/>
            </a:xfrm>
            <a:prstGeom prst="line">
              <a:avLst/>
            </a:prstGeom>
            <a:ln w="114300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303245" y="263101"/>
              <a:ext cx="7377392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 spc="38" dirty="0">
                  <a:solidFill>
                    <a:srgbClr val="FFFFFF"/>
                  </a:solidFill>
                  <a:latin typeface="Montserrat Classic Bold"/>
                </a:rPr>
                <a:t>CONCLUSION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EFBBB901-3487-DF64-54A7-72537D09B5BA}"/>
              </a:ext>
            </a:extLst>
          </p:cNvPr>
          <p:cNvGrpSpPr/>
          <p:nvPr/>
        </p:nvGrpSpPr>
        <p:grpSpPr>
          <a:xfrm>
            <a:off x="533400" y="7822090"/>
            <a:ext cx="16236546" cy="1893410"/>
            <a:chOff x="0" y="0"/>
            <a:chExt cx="17758384" cy="2953748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85B3FB8-57F5-ADC7-D871-EF4D56B32723}"/>
                </a:ext>
              </a:extLst>
            </p:cNvPr>
            <p:cNvSpPr/>
            <p:nvPr/>
          </p:nvSpPr>
          <p:spPr>
            <a:xfrm>
              <a:off x="0" y="0"/>
              <a:ext cx="17758384" cy="2953749"/>
            </a:xfrm>
            <a:custGeom>
              <a:avLst/>
              <a:gdLst/>
              <a:ahLst/>
              <a:cxnLst/>
              <a:rect l="l" t="t" r="r" b="b"/>
              <a:pathLst>
                <a:path w="17758384" h="2953749">
                  <a:moveTo>
                    <a:pt x="17633924" y="2953748"/>
                  </a:moveTo>
                  <a:lnTo>
                    <a:pt x="124460" y="2953748"/>
                  </a:lnTo>
                  <a:cubicBezTo>
                    <a:pt x="55880" y="2953748"/>
                    <a:pt x="0" y="2897868"/>
                    <a:pt x="0" y="2829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33924" y="0"/>
                  </a:lnTo>
                  <a:cubicBezTo>
                    <a:pt x="17702504" y="0"/>
                    <a:pt x="17758384" y="55880"/>
                    <a:pt x="17758384" y="124460"/>
                  </a:cubicBezTo>
                  <a:lnTo>
                    <a:pt x="17758384" y="2829289"/>
                  </a:lnTo>
                  <a:cubicBezTo>
                    <a:pt x="17758384" y="2897868"/>
                    <a:pt x="17702504" y="2953749"/>
                    <a:pt x="17633924" y="2953749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25" name="Group 9">
            <a:extLst>
              <a:ext uri="{FF2B5EF4-FFF2-40B4-BE49-F238E27FC236}">
                <a16:creationId xmlns:a16="http://schemas.microsoft.com/office/drawing/2014/main" id="{DE258401-D14E-63E3-D46D-621ED248219A}"/>
              </a:ext>
            </a:extLst>
          </p:cNvPr>
          <p:cNvGrpSpPr/>
          <p:nvPr/>
        </p:nvGrpSpPr>
        <p:grpSpPr>
          <a:xfrm rot="5400000">
            <a:off x="436742" y="7789896"/>
            <a:ext cx="1294813" cy="1793221"/>
            <a:chOff x="0" y="0"/>
            <a:chExt cx="3130550" cy="4335581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869F4888-9077-F3B5-D44D-494F08E3E050}"/>
                </a:ext>
              </a:extLst>
            </p:cNvPr>
            <p:cNvSpPr/>
            <p:nvPr/>
          </p:nvSpPr>
          <p:spPr>
            <a:xfrm>
              <a:off x="0" y="0"/>
              <a:ext cx="3130550" cy="4335581"/>
            </a:xfrm>
            <a:custGeom>
              <a:avLst/>
              <a:gdLst/>
              <a:ahLst/>
              <a:cxnLst/>
              <a:rect l="l" t="t" r="r" b="b"/>
              <a:pathLst>
                <a:path w="3130550" h="4335581">
                  <a:moveTo>
                    <a:pt x="0" y="1123950"/>
                  </a:moveTo>
                  <a:lnTo>
                    <a:pt x="0" y="4335581"/>
                  </a:lnTo>
                  <a:lnTo>
                    <a:pt x="3130550" y="433558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7" name="TextBox 17">
            <a:extLst>
              <a:ext uri="{FF2B5EF4-FFF2-40B4-BE49-F238E27FC236}">
                <a16:creationId xmlns:a16="http://schemas.microsoft.com/office/drawing/2014/main" id="{CC913CFA-6D3A-BE6F-E8FB-F65E15AA1D46}"/>
              </a:ext>
            </a:extLst>
          </p:cNvPr>
          <p:cNvSpPr txBox="1"/>
          <p:nvPr/>
        </p:nvSpPr>
        <p:spPr>
          <a:xfrm>
            <a:off x="643092" y="8441055"/>
            <a:ext cx="1101158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3499" dirty="0">
                <a:solidFill>
                  <a:srgbClr val="43B4BE"/>
                </a:solidFill>
                <a:latin typeface="Montserrat Classic"/>
              </a:rPr>
              <a:t>03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0A20DE54-FB8E-FEF4-1563-2217CF9F477F}"/>
              </a:ext>
            </a:extLst>
          </p:cNvPr>
          <p:cNvSpPr txBox="1"/>
          <p:nvPr/>
        </p:nvSpPr>
        <p:spPr>
          <a:xfrm>
            <a:off x="2286000" y="8342435"/>
            <a:ext cx="13597996" cy="611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500" dirty="0" err="1">
                <a:solidFill>
                  <a:srgbClr val="FFFFFF"/>
                </a:solidFill>
                <a:latin typeface="Montserrat Bold"/>
              </a:rPr>
              <a:t>Dmax</a:t>
            </a:r>
            <a:r>
              <a:rPr lang="en-US" sz="3500" dirty="0">
                <a:solidFill>
                  <a:srgbClr val="FFFFFF"/>
                </a:solidFill>
                <a:latin typeface="Montserrat Bold"/>
              </a:rPr>
              <a:t> also depends on the metallic composition of alloys</a:t>
            </a:r>
          </a:p>
        </p:txBody>
      </p:sp>
    </p:spTree>
    <p:extLst>
      <p:ext uri="{BB962C8B-B14F-4D97-AF65-F5344CB8AC3E}">
        <p14:creationId xmlns:p14="http://schemas.microsoft.com/office/powerpoint/2010/main" val="264376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3810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143000" y="1409700"/>
            <a:ext cx="106800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48A37CF5-BC0A-2436-C4D1-79BB663B4E36}"/>
              </a:ext>
            </a:extLst>
          </p:cNvPr>
          <p:cNvGrpSpPr/>
          <p:nvPr/>
        </p:nvGrpSpPr>
        <p:grpSpPr>
          <a:xfrm>
            <a:off x="1025727" y="3162300"/>
            <a:ext cx="16236546" cy="5317322"/>
            <a:chOff x="0" y="0"/>
            <a:chExt cx="17758384" cy="2953748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89325C6-EA99-C7D9-3A91-46D3365E7F62}"/>
                </a:ext>
              </a:extLst>
            </p:cNvPr>
            <p:cNvSpPr/>
            <p:nvPr/>
          </p:nvSpPr>
          <p:spPr>
            <a:xfrm>
              <a:off x="0" y="0"/>
              <a:ext cx="17758384" cy="2953749"/>
            </a:xfrm>
            <a:custGeom>
              <a:avLst/>
              <a:gdLst/>
              <a:ahLst/>
              <a:cxnLst/>
              <a:rect l="l" t="t" r="r" b="b"/>
              <a:pathLst>
                <a:path w="17758384" h="2953749">
                  <a:moveTo>
                    <a:pt x="17633924" y="2953748"/>
                  </a:moveTo>
                  <a:lnTo>
                    <a:pt x="124460" y="2953748"/>
                  </a:lnTo>
                  <a:cubicBezTo>
                    <a:pt x="55880" y="2953748"/>
                    <a:pt x="0" y="2897868"/>
                    <a:pt x="0" y="2829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33924" y="0"/>
                  </a:lnTo>
                  <a:cubicBezTo>
                    <a:pt x="17702504" y="0"/>
                    <a:pt x="17758384" y="55880"/>
                    <a:pt x="17758384" y="124460"/>
                  </a:cubicBezTo>
                  <a:lnTo>
                    <a:pt x="17758384" y="2829289"/>
                  </a:lnTo>
                  <a:cubicBezTo>
                    <a:pt x="17758384" y="2897868"/>
                    <a:pt x="17702504" y="2953749"/>
                    <a:pt x="17633924" y="2953749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E05465-A5BD-DEF2-7EEF-E93602F46125}"/>
              </a:ext>
            </a:extLst>
          </p:cNvPr>
          <p:cNvSpPr txBox="1"/>
          <p:nvPr/>
        </p:nvSpPr>
        <p:spPr>
          <a:xfrm>
            <a:off x="5003178" y="4620633"/>
            <a:ext cx="9067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4DBFC0E8-EA19-2208-61C4-9106DB798FDA}"/>
              </a:ext>
            </a:extLst>
          </p:cNvPr>
          <p:cNvSpPr/>
          <p:nvPr/>
        </p:nvSpPr>
        <p:spPr>
          <a:xfrm>
            <a:off x="1053534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1079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181100"/>
            <a:ext cx="60165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53534" y="952500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62892" y="3701098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62892" y="4546430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2892" y="5332917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2892" y="6123780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04641" y="997854"/>
            <a:ext cx="253298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37" dirty="0">
                <a:solidFill>
                  <a:srgbClr val="FFFFFF"/>
                </a:solidFill>
                <a:latin typeface="Montserrat Classic Bold"/>
              </a:rPr>
              <a:t>CONTENT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71133" y="3462972"/>
            <a:ext cx="4155996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Montserrat Bold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90697" y="5180902"/>
            <a:ext cx="551990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tserrat Bold"/>
              </a:rPr>
              <a:t>Data Preprocessing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14878" y="6066630"/>
            <a:ext cx="369163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Montserrat Bold"/>
              </a:rPr>
              <a:t>Models Selection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24200" y="7653655"/>
            <a:ext cx="810320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tserrat Bold"/>
              </a:rPr>
              <a:t>Use in Sustainability Measures</a:t>
            </a:r>
          </a:p>
        </p:txBody>
      </p:sp>
      <p:sp>
        <p:nvSpPr>
          <p:cNvPr id="14" name="AutoShape 14"/>
          <p:cNvSpPr/>
          <p:nvPr/>
        </p:nvSpPr>
        <p:spPr>
          <a:xfrm>
            <a:off x="2336516" y="3743960"/>
            <a:ext cx="412844" cy="0"/>
          </a:xfrm>
          <a:prstGeom prst="line">
            <a:avLst/>
          </a:prstGeom>
          <a:ln w="85725" cap="flat">
            <a:solidFill>
              <a:srgbClr val="1F21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2325192" y="6381099"/>
            <a:ext cx="412844" cy="0"/>
          </a:xfrm>
          <a:prstGeom prst="line">
            <a:avLst/>
          </a:prstGeom>
          <a:ln w="85725" cap="flat">
            <a:solidFill>
              <a:srgbClr val="1F21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2336516" y="4546430"/>
            <a:ext cx="412844" cy="0"/>
          </a:xfrm>
          <a:prstGeom prst="line">
            <a:avLst/>
          </a:prstGeom>
          <a:ln w="85725" cap="flat">
            <a:solidFill>
              <a:srgbClr val="1F21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2330356" y="5478399"/>
            <a:ext cx="412844" cy="0"/>
          </a:xfrm>
          <a:prstGeom prst="line">
            <a:avLst/>
          </a:prstGeom>
          <a:ln w="85725" cap="flat">
            <a:solidFill>
              <a:srgbClr val="1F21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3071133" y="4305300"/>
            <a:ext cx="551990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Montserrat Bold"/>
              </a:rPr>
              <a:t>Data Visualisation</a:t>
            </a:r>
          </a:p>
        </p:txBody>
      </p:sp>
      <p:sp>
        <p:nvSpPr>
          <p:cNvPr id="19" name="AutoShape 19"/>
          <p:cNvSpPr/>
          <p:nvPr/>
        </p:nvSpPr>
        <p:spPr>
          <a:xfrm>
            <a:off x="2336516" y="7962900"/>
            <a:ext cx="412844" cy="0"/>
          </a:xfrm>
          <a:prstGeom prst="line">
            <a:avLst/>
          </a:prstGeom>
          <a:ln w="85725" cap="flat">
            <a:solidFill>
              <a:srgbClr val="1F21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39F524B6-3B23-EA9E-7DA1-6C2838A0BF2E}"/>
              </a:ext>
            </a:extLst>
          </p:cNvPr>
          <p:cNvSpPr/>
          <p:nvPr/>
        </p:nvSpPr>
        <p:spPr>
          <a:xfrm>
            <a:off x="2330356" y="7200900"/>
            <a:ext cx="412844" cy="0"/>
          </a:xfrm>
          <a:prstGeom prst="line">
            <a:avLst/>
          </a:prstGeom>
          <a:ln w="85725" cap="flat">
            <a:solidFill>
              <a:srgbClr val="1F212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A2B4903A-C6CA-E93B-853F-091B12DB1DDA}"/>
              </a:ext>
            </a:extLst>
          </p:cNvPr>
          <p:cNvSpPr txBox="1"/>
          <p:nvPr/>
        </p:nvSpPr>
        <p:spPr>
          <a:xfrm>
            <a:off x="3174396" y="6896100"/>
            <a:ext cx="810320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tserrat Bold"/>
              </a:rPr>
              <a:t>Test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476675" y="1457325"/>
            <a:ext cx="60165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513015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0858" y="2140870"/>
            <a:ext cx="7607339" cy="7607339"/>
          </a:xfrm>
          <a:custGeom>
            <a:avLst/>
            <a:gdLst/>
            <a:ahLst/>
            <a:cxnLst/>
            <a:rect l="l" t="t" r="r" b="b"/>
            <a:pathLst>
              <a:path w="7607339" h="7607339">
                <a:moveTo>
                  <a:pt x="0" y="0"/>
                </a:moveTo>
                <a:lnTo>
                  <a:pt x="7607339" y="0"/>
                </a:lnTo>
                <a:lnTo>
                  <a:pt x="7607339" y="7607339"/>
                </a:lnTo>
                <a:lnTo>
                  <a:pt x="0" y="760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978478" y="6172200"/>
            <a:ext cx="7992532" cy="2025834"/>
            <a:chOff x="0" y="0"/>
            <a:chExt cx="2105029" cy="5335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5029" cy="533553"/>
            </a:xfrm>
            <a:custGeom>
              <a:avLst/>
              <a:gdLst/>
              <a:ahLst/>
              <a:cxnLst/>
              <a:rect l="l" t="t" r="r" b="b"/>
              <a:pathLst>
                <a:path w="2105029" h="533553">
                  <a:moveTo>
                    <a:pt x="0" y="0"/>
                  </a:moveTo>
                  <a:lnTo>
                    <a:pt x="2105029" y="0"/>
                  </a:lnTo>
                  <a:lnTo>
                    <a:pt x="2105029" y="533553"/>
                  </a:lnTo>
                  <a:lnTo>
                    <a:pt x="0" y="533553"/>
                  </a:lnTo>
                  <a:close/>
                </a:path>
              </a:pathLst>
            </a:custGeom>
            <a:solidFill>
              <a:srgbClr val="06213C">
                <a:alpha val="26667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05029" cy="5716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62892" y="2921494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62892" y="3766827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62892" y="4553314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62892" y="5344176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62892" y="6095490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62892" y="6848253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62892" y="7639116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07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27512" y="1222375"/>
            <a:ext cx="472293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37">
                <a:solidFill>
                  <a:srgbClr val="FFFFFF"/>
                </a:solidFill>
                <a:latin typeface="Montserrat Classic Bold"/>
              </a:rPr>
              <a:t>PROBLEM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62892" y="8391878"/>
            <a:ext cx="868722" cy="60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sz="3959">
                <a:solidFill>
                  <a:srgbClr val="FFFFFF"/>
                </a:solidFill>
                <a:latin typeface="Oswald Bold Italics"/>
              </a:rPr>
              <a:t>08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78478" y="2727594"/>
            <a:ext cx="8210487" cy="321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07"/>
              </a:lnSpc>
              <a:spcBef>
                <a:spcPct val="0"/>
              </a:spcBef>
            </a:pPr>
            <a:r>
              <a:rPr lang="en-US" sz="3647">
                <a:solidFill>
                  <a:srgbClr val="000000"/>
                </a:solidFill>
                <a:latin typeface="Montserrat"/>
              </a:rPr>
              <a:t>To Investigate intrinsic parameters to understand and predict glass-forming ability, specified in the material's critical casting diameter (Dmax).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6306741"/>
            <a:ext cx="7658555" cy="1631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5" lvl="1" indent="-334642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"/>
              </a:rPr>
              <a:t>Analyze the dataset provided</a:t>
            </a:r>
          </a:p>
          <a:p>
            <a:pPr marL="669285" lvl="1" indent="-334642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Montserrat"/>
              </a:rPr>
              <a:t>Incorporating new features to the dataset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155248" y="1457325"/>
            <a:ext cx="13276360" cy="28258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92962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245652" y="2574794"/>
            <a:ext cx="8597652" cy="2700622"/>
            <a:chOff x="0" y="0"/>
            <a:chExt cx="9403503" cy="29537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03503" cy="2953749"/>
            </a:xfrm>
            <a:custGeom>
              <a:avLst/>
              <a:gdLst/>
              <a:ahLst/>
              <a:cxnLst/>
              <a:rect l="l" t="t" r="r" b="b"/>
              <a:pathLst>
                <a:path w="9403503" h="2953749">
                  <a:moveTo>
                    <a:pt x="9279043" y="2953748"/>
                  </a:moveTo>
                  <a:lnTo>
                    <a:pt x="124460" y="2953748"/>
                  </a:lnTo>
                  <a:cubicBezTo>
                    <a:pt x="55880" y="2953748"/>
                    <a:pt x="0" y="2897868"/>
                    <a:pt x="0" y="2829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79043" y="0"/>
                  </a:lnTo>
                  <a:cubicBezTo>
                    <a:pt x="9347623" y="0"/>
                    <a:pt x="9403503" y="55880"/>
                    <a:pt x="9403503" y="124460"/>
                  </a:cubicBezTo>
                  <a:lnTo>
                    <a:pt x="9403503" y="2829289"/>
                  </a:lnTo>
                  <a:cubicBezTo>
                    <a:pt x="9403503" y="2897868"/>
                    <a:pt x="9347623" y="2953749"/>
                    <a:pt x="9279043" y="2953749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650804" y="6132666"/>
            <a:ext cx="4985137" cy="3125634"/>
          </a:xfrm>
          <a:custGeom>
            <a:avLst/>
            <a:gdLst/>
            <a:ahLst/>
            <a:cxnLst/>
            <a:rect l="l" t="t" r="r" b="b"/>
            <a:pathLst>
              <a:path w="4985137" h="3125634">
                <a:moveTo>
                  <a:pt x="0" y="0"/>
                </a:moveTo>
                <a:lnTo>
                  <a:pt x="4985138" y="0"/>
                </a:lnTo>
                <a:lnTo>
                  <a:pt x="4985138" y="3125634"/>
                </a:lnTo>
                <a:lnTo>
                  <a:pt x="0" y="31256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1951" b="-1564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540238" y="6019991"/>
            <a:ext cx="4496281" cy="3238309"/>
          </a:xfrm>
          <a:custGeom>
            <a:avLst/>
            <a:gdLst/>
            <a:ahLst/>
            <a:cxnLst/>
            <a:rect l="l" t="t" r="r" b="b"/>
            <a:pathLst>
              <a:path w="4496281" h="3238309">
                <a:moveTo>
                  <a:pt x="0" y="0"/>
                </a:moveTo>
                <a:lnTo>
                  <a:pt x="4496281" y="0"/>
                </a:lnTo>
                <a:lnTo>
                  <a:pt x="4496281" y="3238309"/>
                </a:lnTo>
                <a:lnTo>
                  <a:pt x="0" y="32383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6523" b="-5494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608645" y="5932641"/>
            <a:ext cx="5550440" cy="3325659"/>
          </a:xfrm>
          <a:custGeom>
            <a:avLst/>
            <a:gdLst/>
            <a:ahLst/>
            <a:cxnLst/>
            <a:rect l="l" t="t" r="r" b="b"/>
            <a:pathLst>
              <a:path w="5550440" h="3325659">
                <a:moveTo>
                  <a:pt x="0" y="0"/>
                </a:moveTo>
                <a:lnTo>
                  <a:pt x="5550441" y="0"/>
                </a:lnTo>
                <a:lnTo>
                  <a:pt x="5550441" y="3325659"/>
                </a:lnTo>
                <a:lnTo>
                  <a:pt x="0" y="33256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39890" b="-33467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249711" y="9785834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72520" y="3577124"/>
            <a:ext cx="4831715" cy="69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dirty="0">
                <a:solidFill>
                  <a:srgbClr val="FFFFFF"/>
                </a:solidFill>
                <a:latin typeface="Montserrat"/>
              </a:rPr>
              <a:t>Data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155248" y="1457325"/>
            <a:ext cx="14128313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92962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249711" y="9785834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250632"/>
            <a:ext cx="1109241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37" dirty="0">
                <a:solidFill>
                  <a:srgbClr val="FFFFFF"/>
                </a:solidFill>
                <a:latin typeface="Montserrat Classic Bold"/>
              </a:rPr>
              <a:t>CORRELATION PLOT OF GIVEN SET OF FEATURES</a:t>
            </a:r>
          </a:p>
        </p:txBody>
      </p:sp>
      <p:sp>
        <p:nvSpPr>
          <p:cNvPr id="9" name="Freeform 9"/>
          <p:cNvSpPr/>
          <p:nvPr/>
        </p:nvSpPr>
        <p:spPr>
          <a:xfrm>
            <a:off x="2114967" y="2176628"/>
            <a:ext cx="13297094" cy="7553585"/>
          </a:xfrm>
          <a:custGeom>
            <a:avLst/>
            <a:gdLst/>
            <a:ahLst/>
            <a:cxnLst/>
            <a:rect l="l" t="t" r="r" b="b"/>
            <a:pathLst>
              <a:path w="13297094" h="7553585">
                <a:moveTo>
                  <a:pt x="0" y="0"/>
                </a:moveTo>
                <a:lnTo>
                  <a:pt x="13297094" y="0"/>
                </a:lnTo>
                <a:lnTo>
                  <a:pt x="13297094" y="7553584"/>
                </a:lnTo>
                <a:lnTo>
                  <a:pt x="0" y="755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155248" y="1457325"/>
            <a:ext cx="13276360" cy="28258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92962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2554374"/>
            <a:ext cx="2938467" cy="1598526"/>
          </a:xfrm>
          <a:custGeom>
            <a:avLst/>
            <a:gdLst/>
            <a:ahLst/>
            <a:cxnLst/>
            <a:rect l="l" t="t" r="r" b="b"/>
            <a:pathLst>
              <a:path w="2938467" h="1598526">
                <a:moveTo>
                  <a:pt x="0" y="0"/>
                </a:moveTo>
                <a:lnTo>
                  <a:pt x="2938467" y="0"/>
                </a:lnTo>
                <a:lnTo>
                  <a:pt x="2938467" y="1598526"/>
                </a:lnTo>
                <a:lnTo>
                  <a:pt x="0" y="15985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4034706"/>
            <a:ext cx="6050115" cy="1337394"/>
          </a:xfrm>
          <a:custGeom>
            <a:avLst/>
            <a:gdLst/>
            <a:ahLst/>
            <a:cxnLst/>
            <a:rect l="l" t="t" r="r" b="b"/>
            <a:pathLst>
              <a:path w="6050115" h="1337394">
                <a:moveTo>
                  <a:pt x="0" y="0"/>
                </a:moveTo>
                <a:lnTo>
                  <a:pt x="6050115" y="0"/>
                </a:lnTo>
                <a:lnTo>
                  <a:pt x="6050115" y="1337394"/>
                </a:lnTo>
                <a:lnTo>
                  <a:pt x="0" y="133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74897" y="5400711"/>
            <a:ext cx="6740411" cy="1495389"/>
          </a:xfrm>
          <a:custGeom>
            <a:avLst/>
            <a:gdLst/>
            <a:ahLst/>
            <a:cxnLst/>
            <a:rect l="l" t="t" r="r" b="b"/>
            <a:pathLst>
              <a:path w="6740411" h="1495389">
                <a:moveTo>
                  <a:pt x="0" y="0"/>
                </a:moveTo>
                <a:lnTo>
                  <a:pt x="6740411" y="0"/>
                </a:lnTo>
                <a:lnTo>
                  <a:pt x="6740411" y="1495390"/>
                </a:lnTo>
                <a:lnTo>
                  <a:pt x="0" y="14953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539261" y="2622067"/>
            <a:ext cx="4767539" cy="1866441"/>
          </a:xfrm>
          <a:custGeom>
            <a:avLst/>
            <a:gdLst/>
            <a:ahLst/>
            <a:cxnLst/>
            <a:rect l="l" t="t" r="r" b="b"/>
            <a:pathLst>
              <a:path w="4767539" h="1866441">
                <a:moveTo>
                  <a:pt x="0" y="0"/>
                </a:moveTo>
                <a:lnTo>
                  <a:pt x="4767538" y="0"/>
                </a:lnTo>
                <a:lnTo>
                  <a:pt x="4767538" y="1866441"/>
                </a:lnTo>
                <a:lnTo>
                  <a:pt x="0" y="18664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702476" y="3879546"/>
            <a:ext cx="2894672" cy="2026270"/>
          </a:xfrm>
          <a:custGeom>
            <a:avLst/>
            <a:gdLst/>
            <a:ahLst/>
            <a:cxnLst/>
            <a:rect l="l" t="t" r="r" b="b"/>
            <a:pathLst>
              <a:path w="2894672" h="2026270">
                <a:moveTo>
                  <a:pt x="0" y="0"/>
                </a:moveTo>
                <a:lnTo>
                  <a:pt x="2894672" y="0"/>
                </a:lnTo>
                <a:lnTo>
                  <a:pt x="2894672" y="2026270"/>
                </a:lnTo>
                <a:lnTo>
                  <a:pt x="0" y="202627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702476" y="5940173"/>
            <a:ext cx="3402091" cy="869012"/>
          </a:xfrm>
          <a:custGeom>
            <a:avLst/>
            <a:gdLst/>
            <a:ahLst/>
            <a:cxnLst/>
            <a:rect l="l" t="t" r="r" b="b"/>
            <a:pathLst>
              <a:path w="3402091" h="869012">
                <a:moveTo>
                  <a:pt x="0" y="0"/>
                </a:moveTo>
                <a:lnTo>
                  <a:pt x="3402091" y="0"/>
                </a:lnTo>
                <a:lnTo>
                  <a:pt x="3402091" y="869012"/>
                </a:lnTo>
                <a:lnTo>
                  <a:pt x="0" y="86901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249711" y="9785834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250632"/>
            <a:ext cx="1109241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37">
                <a:solidFill>
                  <a:srgbClr val="FFFFFF"/>
                </a:solidFill>
                <a:latin typeface="Montserrat Classic Bold"/>
              </a:rPr>
              <a:t> FEATURE EXTRACTION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0484" y="7756808"/>
            <a:ext cx="15236703" cy="2124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>
                <a:hlinkClick r:id="rId14"/>
              </a:rPr>
              <a:t>Exploration of characteristic temperature contributions to metallic glass forming ability - ScienceDirect</a:t>
            </a:r>
            <a:endParaRPr lang="en-US" sz="3000" u="sng" dirty="0">
              <a:solidFill>
                <a:srgbClr val="000000"/>
              </a:solidFill>
              <a:latin typeface="Arimo"/>
              <a:hlinkClick r:id="rId15" tooltip="https://www.sciencedirect.com/science/article/abs/pii/S0927025621002196"/>
            </a:endParaRPr>
          </a:p>
          <a:p>
            <a:pPr>
              <a:lnSpc>
                <a:spcPts val="4200"/>
              </a:lnSpc>
            </a:pPr>
            <a:r>
              <a:rPr lang="en-US" sz="3200" dirty="0">
                <a:hlinkClick r:id="rId16"/>
              </a:rPr>
              <a:t>Relating atomic energy, radius and electronegativity through compression - Chemical Science (RSC Publishing) DOI:10.1039/D0SC06675C</a:t>
            </a:r>
            <a:endParaRPr lang="en-US" sz="3000" u="sng" dirty="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155248" y="1457325"/>
            <a:ext cx="14128313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92962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249711" y="9785834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250632"/>
            <a:ext cx="1109241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37">
                <a:solidFill>
                  <a:srgbClr val="FFFFFF"/>
                </a:solidFill>
                <a:latin typeface="Montserrat Classic Bold"/>
              </a:rPr>
              <a:t>CORRELATION PLOT OF NEW SET OF FEATURES</a:t>
            </a:r>
          </a:p>
        </p:txBody>
      </p:sp>
      <p:sp>
        <p:nvSpPr>
          <p:cNvPr id="9" name="Freeform 9"/>
          <p:cNvSpPr/>
          <p:nvPr/>
        </p:nvSpPr>
        <p:spPr>
          <a:xfrm>
            <a:off x="1482296" y="2102703"/>
            <a:ext cx="13767415" cy="8039366"/>
          </a:xfrm>
          <a:custGeom>
            <a:avLst/>
            <a:gdLst/>
            <a:ahLst/>
            <a:cxnLst/>
            <a:rect l="l" t="t" r="r" b="b"/>
            <a:pathLst>
              <a:path w="13767415" h="8039366">
                <a:moveTo>
                  <a:pt x="0" y="0"/>
                </a:moveTo>
                <a:lnTo>
                  <a:pt x="13767415" y="0"/>
                </a:lnTo>
                <a:lnTo>
                  <a:pt x="13767415" y="8039366"/>
                </a:lnTo>
                <a:lnTo>
                  <a:pt x="0" y="80393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 flipV="1">
            <a:off x="-1536078" y="1457325"/>
            <a:ext cx="8575580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 rot="-5400000">
            <a:off x="16041208" y="704772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57053" y="9258300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53534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621922" y="5845536"/>
            <a:ext cx="11044157" cy="3461830"/>
          </a:xfrm>
          <a:custGeom>
            <a:avLst/>
            <a:gdLst/>
            <a:ahLst/>
            <a:cxnLst/>
            <a:rect l="l" t="t" r="r" b="b"/>
            <a:pathLst>
              <a:path w="11044157" h="3461830">
                <a:moveTo>
                  <a:pt x="0" y="0"/>
                </a:moveTo>
                <a:lnTo>
                  <a:pt x="11044156" y="0"/>
                </a:lnTo>
                <a:lnTo>
                  <a:pt x="11044156" y="3461830"/>
                </a:lnTo>
                <a:lnTo>
                  <a:pt x="0" y="34618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422474" y="2131929"/>
            <a:ext cx="7535833" cy="53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 Bold"/>
              </a:rPr>
              <a:t>QUANTILE TRANSFORMER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6918" y="1205865"/>
            <a:ext cx="452555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 spc="40">
                <a:solidFill>
                  <a:srgbClr val="FFFFFF"/>
                </a:solidFill>
                <a:latin typeface="Montserrat Classic Bold"/>
              </a:rPr>
              <a:t>DATA PREPROCESSING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5244" y="3273786"/>
            <a:ext cx="1614765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</a:rPr>
              <a:t>Quantile transformation is a statistical technique used to transform a variable so that its probability distribution matches that of a chosen reference distribution, typically a uniform or normal distribution.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</a:rPr>
              <a:t>It scales down every feature to (0,1)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457325"/>
            <a:ext cx="12560821" cy="28258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92962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31212" y="97302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249711" y="9785834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250632"/>
            <a:ext cx="999604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37">
                <a:solidFill>
                  <a:srgbClr val="FFFFFF"/>
                </a:solidFill>
                <a:latin typeface="Montserrat Classic Bold"/>
              </a:rPr>
              <a:t>HISTOGRAM PLOT OF DISTRIBUTIONS OF THE FEATURES</a:t>
            </a:r>
          </a:p>
        </p:txBody>
      </p:sp>
      <p:sp>
        <p:nvSpPr>
          <p:cNvPr id="9" name="Freeform 9"/>
          <p:cNvSpPr/>
          <p:nvPr/>
        </p:nvSpPr>
        <p:spPr>
          <a:xfrm>
            <a:off x="17031357" y="8701512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90713" y="2067644"/>
            <a:ext cx="4758170" cy="3968909"/>
          </a:xfrm>
          <a:custGeom>
            <a:avLst/>
            <a:gdLst/>
            <a:ahLst/>
            <a:cxnLst/>
            <a:rect l="l" t="t" r="r" b="b"/>
            <a:pathLst>
              <a:path w="4758170" h="3968909">
                <a:moveTo>
                  <a:pt x="0" y="0"/>
                </a:moveTo>
                <a:lnTo>
                  <a:pt x="4758169" y="0"/>
                </a:lnTo>
                <a:lnTo>
                  <a:pt x="4758169" y="3968909"/>
                </a:lnTo>
                <a:lnTo>
                  <a:pt x="0" y="3968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513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34023" y="2067644"/>
            <a:ext cx="4792699" cy="3942353"/>
          </a:xfrm>
          <a:custGeom>
            <a:avLst/>
            <a:gdLst/>
            <a:ahLst/>
            <a:cxnLst/>
            <a:rect l="l" t="t" r="r" b="b"/>
            <a:pathLst>
              <a:path w="4792699" h="3942353">
                <a:moveTo>
                  <a:pt x="0" y="0"/>
                </a:moveTo>
                <a:lnTo>
                  <a:pt x="4792698" y="0"/>
                </a:lnTo>
                <a:lnTo>
                  <a:pt x="4792698" y="3942353"/>
                </a:lnTo>
                <a:lnTo>
                  <a:pt x="0" y="39423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010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646238" y="2067644"/>
            <a:ext cx="4889209" cy="3913288"/>
          </a:xfrm>
          <a:custGeom>
            <a:avLst/>
            <a:gdLst/>
            <a:ahLst/>
            <a:cxnLst/>
            <a:rect l="l" t="t" r="r" b="b"/>
            <a:pathLst>
              <a:path w="4889209" h="3913288">
                <a:moveTo>
                  <a:pt x="0" y="0"/>
                </a:moveTo>
                <a:lnTo>
                  <a:pt x="4889209" y="0"/>
                </a:lnTo>
                <a:lnTo>
                  <a:pt x="4889209" y="3913288"/>
                </a:lnTo>
                <a:lnTo>
                  <a:pt x="0" y="39132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719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08647" y="6009997"/>
            <a:ext cx="5370913" cy="3973004"/>
          </a:xfrm>
          <a:custGeom>
            <a:avLst/>
            <a:gdLst/>
            <a:ahLst/>
            <a:cxnLst/>
            <a:rect l="l" t="t" r="r" b="b"/>
            <a:pathLst>
              <a:path w="5370913" h="3973004">
                <a:moveTo>
                  <a:pt x="0" y="0"/>
                </a:moveTo>
                <a:lnTo>
                  <a:pt x="5370913" y="0"/>
                </a:lnTo>
                <a:lnTo>
                  <a:pt x="5370913" y="3973005"/>
                </a:lnTo>
                <a:lnTo>
                  <a:pt x="0" y="3973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598166" y="6009997"/>
            <a:ext cx="5338175" cy="4103366"/>
          </a:xfrm>
          <a:custGeom>
            <a:avLst/>
            <a:gdLst/>
            <a:ahLst/>
            <a:cxnLst/>
            <a:rect l="l" t="t" r="r" b="b"/>
            <a:pathLst>
              <a:path w="5338175" h="4103366">
                <a:moveTo>
                  <a:pt x="0" y="0"/>
                </a:moveTo>
                <a:lnTo>
                  <a:pt x="5338176" y="0"/>
                </a:lnTo>
                <a:lnTo>
                  <a:pt x="5338176" y="4103366"/>
                </a:lnTo>
                <a:lnTo>
                  <a:pt x="0" y="4103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03351" y="6036553"/>
            <a:ext cx="5337509" cy="4038185"/>
          </a:xfrm>
          <a:custGeom>
            <a:avLst/>
            <a:gdLst/>
            <a:ahLst/>
            <a:cxnLst/>
            <a:rect l="l" t="t" r="r" b="b"/>
            <a:pathLst>
              <a:path w="5337509" h="4038185">
                <a:moveTo>
                  <a:pt x="0" y="0"/>
                </a:moveTo>
                <a:lnTo>
                  <a:pt x="5337508" y="0"/>
                </a:lnTo>
                <a:lnTo>
                  <a:pt x="5337508" y="4038186"/>
                </a:lnTo>
                <a:lnTo>
                  <a:pt x="0" y="403818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448</Words>
  <Application>Microsoft Office PowerPoint</Application>
  <PresentationFormat>Custom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Montserrat</vt:lpstr>
      <vt:lpstr>Oswald Bold Italics</vt:lpstr>
      <vt:lpstr>Montserrat Classic</vt:lpstr>
      <vt:lpstr>Arial</vt:lpstr>
      <vt:lpstr>Arimo</vt:lpstr>
      <vt:lpstr>Montserrat Classic Bold</vt:lpstr>
      <vt:lpstr>Calibri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Excavate Problem Statement Presentation</dc:title>
  <dc:creator>Prakhar Tripathi</dc:creator>
  <cp:lastModifiedBy>Mrinmoy Dey</cp:lastModifiedBy>
  <cp:revision>3</cp:revision>
  <dcterms:created xsi:type="dcterms:W3CDTF">2006-08-16T00:00:00Z</dcterms:created>
  <dcterms:modified xsi:type="dcterms:W3CDTF">2024-03-30T12:43:08Z</dcterms:modified>
  <dc:identifier>DAGAQgSfsnM</dc:identifier>
</cp:coreProperties>
</file>