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21945600" cy="32918400"/>
  <p:notesSz cx="6858000" cy="9144000"/>
  <p:defaultTextStyle>
    <a:defPPr>
      <a:defRPr lang="en-US"/>
    </a:defPPr>
    <a:lvl1pPr marL="0" algn="l" defTabSz="2633156" rtl="0" eaLnBrk="1" latinLnBrk="0" hangingPunct="1">
      <a:defRPr sz="5184" kern="1200">
        <a:solidFill>
          <a:schemeClr val="tx1"/>
        </a:solidFill>
        <a:latin typeface="+mn-lt"/>
        <a:ea typeface="+mn-ea"/>
        <a:cs typeface="+mn-cs"/>
      </a:defRPr>
    </a:lvl1pPr>
    <a:lvl2pPr marL="1316578" algn="l" defTabSz="2633156" rtl="0" eaLnBrk="1" latinLnBrk="0" hangingPunct="1">
      <a:defRPr sz="5184" kern="1200">
        <a:solidFill>
          <a:schemeClr val="tx1"/>
        </a:solidFill>
        <a:latin typeface="+mn-lt"/>
        <a:ea typeface="+mn-ea"/>
        <a:cs typeface="+mn-cs"/>
      </a:defRPr>
    </a:lvl2pPr>
    <a:lvl3pPr marL="2633156" algn="l" defTabSz="2633156" rtl="0" eaLnBrk="1" latinLnBrk="0" hangingPunct="1">
      <a:defRPr sz="5184" kern="1200">
        <a:solidFill>
          <a:schemeClr val="tx1"/>
        </a:solidFill>
        <a:latin typeface="+mn-lt"/>
        <a:ea typeface="+mn-ea"/>
        <a:cs typeface="+mn-cs"/>
      </a:defRPr>
    </a:lvl3pPr>
    <a:lvl4pPr marL="3949734" algn="l" defTabSz="2633156" rtl="0" eaLnBrk="1" latinLnBrk="0" hangingPunct="1">
      <a:defRPr sz="5184" kern="1200">
        <a:solidFill>
          <a:schemeClr val="tx1"/>
        </a:solidFill>
        <a:latin typeface="+mn-lt"/>
        <a:ea typeface="+mn-ea"/>
        <a:cs typeface="+mn-cs"/>
      </a:defRPr>
    </a:lvl4pPr>
    <a:lvl5pPr marL="5266312" algn="l" defTabSz="2633156" rtl="0" eaLnBrk="1" latinLnBrk="0" hangingPunct="1">
      <a:defRPr sz="5184" kern="1200">
        <a:solidFill>
          <a:schemeClr val="tx1"/>
        </a:solidFill>
        <a:latin typeface="+mn-lt"/>
        <a:ea typeface="+mn-ea"/>
        <a:cs typeface="+mn-cs"/>
      </a:defRPr>
    </a:lvl5pPr>
    <a:lvl6pPr marL="6582890" algn="l" defTabSz="2633156" rtl="0" eaLnBrk="1" latinLnBrk="0" hangingPunct="1">
      <a:defRPr sz="5184" kern="1200">
        <a:solidFill>
          <a:schemeClr val="tx1"/>
        </a:solidFill>
        <a:latin typeface="+mn-lt"/>
        <a:ea typeface="+mn-ea"/>
        <a:cs typeface="+mn-cs"/>
      </a:defRPr>
    </a:lvl6pPr>
    <a:lvl7pPr marL="7899468" algn="l" defTabSz="2633156" rtl="0" eaLnBrk="1" latinLnBrk="0" hangingPunct="1">
      <a:defRPr sz="5184" kern="1200">
        <a:solidFill>
          <a:schemeClr val="tx1"/>
        </a:solidFill>
        <a:latin typeface="+mn-lt"/>
        <a:ea typeface="+mn-ea"/>
        <a:cs typeface="+mn-cs"/>
      </a:defRPr>
    </a:lvl7pPr>
    <a:lvl8pPr marL="9216046" algn="l" defTabSz="2633156" rtl="0" eaLnBrk="1" latinLnBrk="0" hangingPunct="1">
      <a:defRPr sz="5184" kern="1200">
        <a:solidFill>
          <a:schemeClr val="tx1"/>
        </a:solidFill>
        <a:latin typeface="+mn-lt"/>
        <a:ea typeface="+mn-ea"/>
        <a:cs typeface="+mn-cs"/>
      </a:defRPr>
    </a:lvl8pPr>
    <a:lvl9pPr marL="10532624" algn="l" defTabSz="2633156"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156E"/>
    <a:srgbClr val="FED802"/>
    <a:srgbClr val="FF9300"/>
    <a:srgbClr val="D5FC79"/>
    <a:srgbClr val="76D6FF"/>
    <a:srgbClr val="7D4F00"/>
    <a:srgbClr val="AB7942"/>
    <a:srgbClr val="0432FF"/>
    <a:srgbClr val="FCFF00"/>
    <a:srgbClr val="2D16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875"/>
    <p:restoredTop sz="94629"/>
  </p:normalViewPr>
  <p:slideViewPr>
    <p:cSldViewPr snapToGrid="0" snapToObjects="1">
      <p:cViewPr>
        <p:scale>
          <a:sx n="110" d="100"/>
          <a:sy n="110" d="100"/>
        </p:scale>
        <p:origin x="-7184" y="-4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smtClean="0"/>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E6438A-B337-6742-9F82-6F4B747A6826}" type="datetimeFigureOut">
              <a:rPr lang="en-US" smtClean="0"/>
              <a:t>5/28/18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342E0-D161-7541-9A7C-86BEC507065A}" type="slidenum">
              <a:rPr lang="en-US" smtClean="0"/>
              <a:t>‹#›</a:t>
            </a:fld>
            <a:endParaRPr lang="en-US"/>
          </a:p>
        </p:txBody>
      </p:sp>
    </p:spTree>
    <p:extLst>
      <p:ext uri="{BB962C8B-B14F-4D97-AF65-F5344CB8AC3E}">
        <p14:creationId xmlns:p14="http://schemas.microsoft.com/office/powerpoint/2010/main" val="606618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E6438A-B337-6742-9F82-6F4B747A6826}" type="datetimeFigureOut">
              <a:rPr lang="en-US" smtClean="0"/>
              <a:t>5/28/18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342E0-D161-7541-9A7C-86BEC507065A}" type="slidenum">
              <a:rPr lang="en-US" smtClean="0"/>
              <a:t>‹#›</a:t>
            </a:fld>
            <a:endParaRPr lang="en-US"/>
          </a:p>
        </p:txBody>
      </p:sp>
    </p:spTree>
    <p:extLst>
      <p:ext uri="{BB962C8B-B14F-4D97-AF65-F5344CB8AC3E}">
        <p14:creationId xmlns:p14="http://schemas.microsoft.com/office/powerpoint/2010/main" val="1852815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E6438A-B337-6742-9F82-6F4B747A6826}" type="datetimeFigureOut">
              <a:rPr lang="en-US" smtClean="0"/>
              <a:t>5/28/18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342E0-D161-7541-9A7C-86BEC507065A}" type="slidenum">
              <a:rPr lang="en-US" smtClean="0"/>
              <a:t>‹#›</a:t>
            </a:fld>
            <a:endParaRPr lang="en-US"/>
          </a:p>
        </p:txBody>
      </p:sp>
    </p:spTree>
    <p:extLst>
      <p:ext uri="{BB962C8B-B14F-4D97-AF65-F5344CB8AC3E}">
        <p14:creationId xmlns:p14="http://schemas.microsoft.com/office/powerpoint/2010/main" val="174926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E6438A-B337-6742-9F82-6F4B747A6826}" type="datetimeFigureOut">
              <a:rPr lang="en-US" smtClean="0"/>
              <a:t>5/28/18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342E0-D161-7541-9A7C-86BEC507065A}" type="slidenum">
              <a:rPr lang="en-US" smtClean="0"/>
              <a:t>‹#›</a:t>
            </a:fld>
            <a:endParaRPr lang="en-US"/>
          </a:p>
        </p:txBody>
      </p:sp>
    </p:spTree>
    <p:extLst>
      <p:ext uri="{BB962C8B-B14F-4D97-AF65-F5344CB8AC3E}">
        <p14:creationId xmlns:p14="http://schemas.microsoft.com/office/powerpoint/2010/main" val="1333719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smtClean="0"/>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E6438A-B337-6742-9F82-6F4B747A6826}" type="datetimeFigureOut">
              <a:rPr lang="en-US" smtClean="0"/>
              <a:t>5/28/18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342E0-D161-7541-9A7C-86BEC507065A}" type="slidenum">
              <a:rPr lang="en-US" smtClean="0"/>
              <a:t>‹#›</a:t>
            </a:fld>
            <a:endParaRPr lang="en-US"/>
          </a:p>
        </p:txBody>
      </p:sp>
    </p:spTree>
    <p:extLst>
      <p:ext uri="{BB962C8B-B14F-4D97-AF65-F5344CB8AC3E}">
        <p14:creationId xmlns:p14="http://schemas.microsoft.com/office/powerpoint/2010/main" val="38764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E6438A-B337-6742-9F82-6F4B747A6826}" type="datetimeFigureOut">
              <a:rPr lang="en-US" smtClean="0"/>
              <a:t>5/28/18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342E0-D161-7541-9A7C-86BEC507065A}" type="slidenum">
              <a:rPr lang="en-US" smtClean="0"/>
              <a:t>‹#›</a:t>
            </a:fld>
            <a:endParaRPr lang="en-US"/>
          </a:p>
        </p:txBody>
      </p:sp>
    </p:spTree>
    <p:extLst>
      <p:ext uri="{BB962C8B-B14F-4D97-AF65-F5344CB8AC3E}">
        <p14:creationId xmlns:p14="http://schemas.microsoft.com/office/powerpoint/2010/main" val="188899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E6438A-B337-6742-9F82-6F4B747A6826}" type="datetimeFigureOut">
              <a:rPr lang="en-US" smtClean="0"/>
              <a:t>5/28/18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6342E0-D161-7541-9A7C-86BEC507065A}" type="slidenum">
              <a:rPr lang="en-US" smtClean="0"/>
              <a:t>‹#›</a:t>
            </a:fld>
            <a:endParaRPr lang="en-US"/>
          </a:p>
        </p:txBody>
      </p:sp>
    </p:spTree>
    <p:extLst>
      <p:ext uri="{BB962C8B-B14F-4D97-AF65-F5344CB8AC3E}">
        <p14:creationId xmlns:p14="http://schemas.microsoft.com/office/powerpoint/2010/main" val="2050345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E6438A-B337-6742-9F82-6F4B747A6826}" type="datetimeFigureOut">
              <a:rPr lang="en-US" smtClean="0"/>
              <a:t>5/28/18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6342E0-D161-7541-9A7C-86BEC507065A}" type="slidenum">
              <a:rPr lang="en-US" smtClean="0"/>
              <a:t>‹#›</a:t>
            </a:fld>
            <a:endParaRPr lang="en-US"/>
          </a:p>
        </p:txBody>
      </p:sp>
    </p:spTree>
    <p:extLst>
      <p:ext uri="{BB962C8B-B14F-4D97-AF65-F5344CB8AC3E}">
        <p14:creationId xmlns:p14="http://schemas.microsoft.com/office/powerpoint/2010/main" val="1629647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6438A-B337-6742-9F82-6F4B747A6826}" type="datetimeFigureOut">
              <a:rPr lang="en-US" smtClean="0"/>
              <a:t>5/28/18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6342E0-D161-7541-9A7C-86BEC507065A}" type="slidenum">
              <a:rPr lang="en-US" smtClean="0"/>
              <a:t>‹#›</a:t>
            </a:fld>
            <a:endParaRPr lang="en-US"/>
          </a:p>
        </p:txBody>
      </p:sp>
    </p:spTree>
    <p:extLst>
      <p:ext uri="{BB962C8B-B14F-4D97-AF65-F5344CB8AC3E}">
        <p14:creationId xmlns:p14="http://schemas.microsoft.com/office/powerpoint/2010/main" val="47462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6438A-B337-6742-9F82-6F4B747A6826}" type="datetimeFigureOut">
              <a:rPr lang="en-US" smtClean="0"/>
              <a:t>5/28/18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342E0-D161-7541-9A7C-86BEC507065A}" type="slidenum">
              <a:rPr lang="en-US" smtClean="0"/>
              <a:t>‹#›</a:t>
            </a:fld>
            <a:endParaRPr lang="en-US"/>
          </a:p>
        </p:txBody>
      </p:sp>
    </p:spTree>
    <p:extLst>
      <p:ext uri="{BB962C8B-B14F-4D97-AF65-F5344CB8AC3E}">
        <p14:creationId xmlns:p14="http://schemas.microsoft.com/office/powerpoint/2010/main" val="131853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6438A-B337-6742-9F82-6F4B747A6826}" type="datetimeFigureOut">
              <a:rPr lang="en-US" smtClean="0"/>
              <a:t>5/28/18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342E0-D161-7541-9A7C-86BEC507065A}" type="slidenum">
              <a:rPr lang="en-US" smtClean="0"/>
              <a:t>‹#›</a:t>
            </a:fld>
            <a:endParaRPr lang="en-US"/>
          </a:p>
        </p:txBody>
      </p:sp>
    </p:spTree>
    <p:extLst>
      <p:ext uri="{BB962C8B-B14F-4D97-AF65-F5344CB8AC3E}">
        <p14:creationId xmlns:p14="http://schemas.microsoft.com/office/powerpoint/2010/main" val="6674695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76E6438A-B337-6742-9F82-6F4B747A6826}" type="datetimeFigureOut">
              <a:rPr lang="en-US" smtClean="0"/>
              <a:t>5/28/18</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616342E0-D161-7541-9A7C-86BEC507065A}" type="slidenum">
              <a:rPr lang="en-US" smtClean="0"/>
              <a:t>‹#›</a:t>
            </a:fld>
            <a:endParaRPr lang="en-US"/>
          </a:p>
        </p:txBody>
      </p:sp>
    </p:spTree>
    <p:extLst>
      <p:ext uri="{BB962C8B-B14F-4D97-AF65-F5344CB8AC3E}">
        <p14:creationId xmlns:p14="http://schemas.microsoft.com/office/powerpoint/2010/main" val="18262979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17156E"/>
        </a:solidFill>
        <a:effectLst/>
      </p:bgPr>
    </p:bg>
    <p:spTree>
      <p:nvGrpSpPr>
        <p:cNvPr id="1" name=""/>
        <p:cNvGrpSpPr/>
        <p:nvPr/>
      </p:nvGrpSpPr>
      <p:grpSpPr>
        <a:xfrm>
          <a:off x="0" y="0"/>
          <a:ext cx="0" cy="0"/>
          <a:chOff x="0" y="0"/>
          <a:chExt cx="0" cy="0"/>
        </a:xfrm>
      </p:grpSpPr>
      <p:sp>
        <p:nvSpPr>
          <p:cNvPr id="4" name="TextBox 3"/>
          <p:cNvSpPr txBox="1"/>
          <p:nvPr/>
        </p:nvSpPr>
        <p:spPr>
          <a:xfrm>
            <a:off x="177800" y="362860"/>
            <a:ext cx="21405421" cy="2139047"/>
          </a:xfrm>
          <a:prstGeom prst="rect">
            <a:avLst/>
          </a:prstGeom>
          <a:noFill/>
          <a:ln w="133350">
            <a:noFill/>
          </a:ln>
        </p:spPr>
        <p:txBody>
          <a:bodyPr wrap="square" rtlCol="0">
            <a:spAutoFit/>
          </a:bodyPr>
          <a:lstStyle/>
          <a:p>
            <a:pPr algn="ctr"/>
            <a:r>
              <a:rPr lang="en-US" sz="7300" b="1" dirty="0" smtClean="0">
                <a:solidFill>
                  <a:schemeClr val="bg1"/>
                </a:solidFill>
                <a:latin typeface="Calibri" pitchFamily="34" charset="0"/>
              </a:rPr>
              <a:t>Extractive </a:t>
            </a:r>
            <a:r>
              <a:rPr lang="en-US" sz="7300" b="1" dirty="0">
                <a:solidFill>
                  <a:schemeClr val="bg1"/>
                </a:solidFill>
                <a:latin typeface="Calibri" pitchFamily="34" charset="0"/>
              </a:rPr>
              <a:t>vs. Abstractive Text Summarization </a:t>
            </a:r>
            <a:r>
              <a:rPr lang="en-US" sz="7300" b="1" dirty="0" smtClean="0">
                <a:solidFill>
                  <a:schemeClr val="bg1"/>
                </a:solidFill>
                <a:latin typeface="Calibri" pitchFamily="34" charset="0"/>
              </a:rPr>
              <a:t>Methods </a:t>
            </a:r>
            <a:endParaRPr lang="en-US" sz="7300" b="1" dirty="0">
              <a:solidFill>
                <a:schemeClr val="bg1"/>
              </a:solidFill>
              <a:latin typeface="Calibri" pitchFamily="34" charset="0"/>
            </a:endParaRPr>
          </a:p>
          <a:p>
            <a:pPr algn="ctr"/>
            <a:r>
              <a:rPr lang="en-US" sz="3000" dirty="0">
                <a:solidFill>
                  <a:schemeClr val="bg1"/>
                </a:solidFill>
                <a:latin typeface="Calibri" pitchFamily="34" charset="0"/>
              </a:rPr>
              <a:t>Michelle Zhao</a:t>
            </a:r>
          </a:p>
          <a:p>
            <a:pPr algn="ctr"/>
            <a:r>
              <a:rPr lang="en-US" sz="3000" dirty="0">
                <a:solidFill>
                  <a:schemeClr val="bg1"/>
                </a:solidFill>
                <a:latin typeface="Calibri" pitchFamily="34" charset="0"/>
              </a:rPr>
              <a:t>California Institute of Technology</a:t>
            </a:r>
          </a:p>
        </p:txBody>
      </p:sp>
      <p:sp>
        <p:nvSpPr>
          <p:cNvPr id="7" name="TextBox 6"/>
          <p:cNvSpPr txBox="1"/>
          <p:nvPr/>
        </p:nvSpPr>
        <p:spPr>
          <a:xfrm>
            <a:off x="609600" y="6310256"/>
            <a:ext cx="9821335" cy="8869680"/>
          </a:xfrm>
          <a:prstGeom prst="rect">
            <a:avLst/>
          </a:prstGeom>
          <a:solidFill>
            <a:schemeClr val="accent6">
              <a:lumMod val="20000"/>
              <a:lumOff val="80000"/>
            </a:schemeClr>
          </a:solidFill>
          <a:ln w="133350">
            <a:solidFill>
              <a:srgbClr val="FED802"/>
            </a:solidFill>
          </a:ln>
        </p:spPr>
        <p:txBody>
          <a:bodyPr wrap="square" rtlCol="0">
            <a:spAutoFit/>
          </a:bodyPr>
          <a:lstStyle/>
          <a:p>
            <a:endParaRPr lang="en-US" sz="3456"/>
          </a:p>
        </p:txBody>
      </p:sp>
      <p:sp>
        <p:nvSpPr>
          <p:cNvPr id="9" name="TextBox 8"/>
          <p:cNvSpPr txBox="1"/>
          <p:nvPr/>
        </p:nvSpPr>
        <p:spPr>
          <a:xfrm>
            <a:off x="11379200" y="2812000"/>
            <a:ext cx="9855200" cy="12435840"/>
          </a:xfrm>
          <a:prstGeom prst="rect">
            <a:avLst/>
          </a:prstGeom>
          <a:solidFill>
            <a:schemeClr val="accent1">
              <a:lumMod val="20000"/>
              <a:lumOff val="80000"/>
            </a:schemeClr>
          </a:solidFill>
          <a:ln w="76200">
            <a:solidFill>
              <a:srgbClr val="FED802"/>
            </a:solidFill>
          </a:ln>
        </p:spPr>
        <p:txBody>
          <a:bodyPr wrap="square" rtlCol="0">
            <a:spAutoFit/>
          </a:bodyPr>
          <a:lstStyle/>
          <a:p>
            <a:endParaRPr lang="en-US" sz="3456"/>
          </a:p>
        </p:txBody>
      </p:sp>
      <p:sp>
        <p:nvSpPr>
          <p:cNvPr id="10" name="TextBox 9"/>
          <p:cNvSpPr txBox="1"/>
          <p:nvPr/>
        </p:nvSpPr>
        <p:spPr>
          <a:xfrm>
            <a:off x="656771" y="15791043"/>
            <a:ext cx="9808029" cy="10972800"/>
          </a:xfrm>
          <a:prstGeom prst="rect">
            <a:avLst/>
          </a:prstGeom>
          <a:solidFill>
            <a:schemeClr val="accent6">
              <a:lumMod val="20000"/>
              <a:lumOff val="80000"/>
            </a:schemeClr>
          </a:solidFill>
          <a:ln w="133350">
            <a:solidFill>
              <a:srgbClr val="FED802"/>
            </a:solidFill>
          </a:ln>
        </p:spPr>
        <p:txBody>
          <a:bodyPr wrap="square" rtlCol="0">
            <a:spAutoFit/>
          </a:bodyPr>
          <a:lstStyle/>
          <a:p>
            <a:endParaRPr lang="en-US" sz="3456"/>
          </a:p>
        </p:txBody>
      </p:sp>
      <p:sp>
        <p:nvSpPr>
          <p:cNvPr id="11" name="TextBox 10"/>
          <p:cNvSpPr txBox="1"/>
          <p:nvPr/>
        </p:nvSpPr>
        <p:spPr>
          <a:xfrm>
            <a:off x="11357429" y="15817425"/>
            <a:ext cx="9775935" cy="10972800"/>
          </a:xfrm>
          <a:prstGeom prst="rect">
            <a:avLst/>
          </a:prstGeom>
          <a:solidFill>
            <a:schemeClr val="accent1">
              <a:lumMod val="20000"/>
              <a:lumOff val="80000"/>
            </a:schemeClr>
          </a:solidFill>
          <a:ln w="133350">
            <a:solidFill>
              <a:srgbClr val="FED802"/>
            </a:solidFill>
          </a:ln>
        </p:spPr>
        <p:txBody>
          <a:bodyPr wrap="square" rtlCol="0">
            <a:spAutoFit/>
          </a:bodyPr>
          <a:lstStyle/>
          <a:p>
            <a:endParaRPr lang="en-US" sz="3456"/>
          </a:p>
        </p:txBody>
      </p:sp>
      <p:sp>
        <p:nvSpPr>
          <p:cNvPr id="23" name="TextBox 22"/>
          <p:cNvSpPr txBox="1"/>
          <p:nvPr/>
        </p:nvSpPr>
        <p:spPr>
          <a:xfrm>
            <a:off x="718694" y="15846002"/>
            <a:ext cx="6773333" cy="707886"/>
          </a:xfrm>
          <a:prstGeom prst="rect">
            <a:avLst/>
          </a:prstGeom>
          <a:solidFill>
            <a:schemeClr val="accent6">
              <a:lumMod val="60000"/>
              <a:lumOff val="40000"/>
            </a:schemeClr>
          </a:solidFill>
        </p:spPr>
        <p:txBody>
          <a:bodyPr wrap="square" rtlCol="0">
            <a:spAutoFit/>
          </a:bodyPr>
          <a:lstStyle/>
          <a:p>
            <a:pPr algn="ctr"/>
            <a:r>
              <a:rPr lang="en-US" sz="4000" b="1" dirty="0" err="1"/>
              <a:t>TextRank</a:t>
            </a:r>
            <a:r>
              <a:rPr lang="en-US" sz="4000" b="1" dirty="0"/>
              <a:t> Results</a:t>
            </a:r>
          </a:p>
        </p:txBody>
      </p:sp>
      <p:sp>
        <p:nvSpPr>
          <p:cNvPr id="25" name="TextBox 24"/>
          <p:cNvSpPr txBox="1"/>
          <p:nvPr/>
        </p:nvSpPr>
        <p:spPr>
          <a:xfrm>
            <a:off x="15081038" y="15860568"/>
            <a:ext cx="5992801" cy="707886"/>
          </a:xfrm>
          <a:prstGeom prst="rect">
            <a:avLst/>
          </a:prstGeom>
          <a:solidFill>
            <a:schemeClr val="accent5">
              <a:lumMod val="60000"/>
              <a:lumOff val="40000"/>
            </a:schemeClr>
          </a:solidFill>
        </p:spPr>
        <p:txBody>
          <a:bodyPr wrap="square" rtlCol="0">
            <a:spAutoFit/>
          </a:bodyPr>
          <a:lstStyle/>
          <a:p>
            <a:pPr algn="ctr"/>
            <a:r>
              <a:rPr lang="en-US" sz="4000" b="1" dirty="0"/>
              <a:t>Encoder-Decoder Results</a:t>
            </a:r>
          </a:p>
        </p:txBody>
      </p:sp>
      <p:sp>
        <p:nvSpPr>
          <p:cNvPr id="22" name="TextBox 21"/>
          <p:cNvSpPr txBox="1"/>
          <p:nvPr/>
        </p:nvSpPr>
        <p:spPr>
          <a:xfrm>
            <a:off x="682482" y="6353800"/>
            <a:ext cx="9680577" cy="707886"/>
          </a:xfrm>
          <a:prstGeom prst="rect">
            <a:avLst/>
          </a:prstGeom>
          <a:solidFill>
            <a:schemeClr val="accent6">
              <a:lumMod val="60000"/>
              <a:lumOff val="40000"/>
            </a:schemeClr>
          </a:solidFill>
        </p:spPr>
        <p:txBody>
          <a:bodyPr wrap="square" rtlCol="0">
            <a:spAutoFit/>
          </a:bodyPr>
          <a:lstStyle/>
          <a:p>
            <a:pPr algn="ctr"/>
            <a:r>
              <a:rPr lang="en-US" sz="4000" b="1" dirty="0" err="1"/>
              <a:t>TextRank</a:t>
            </a:r>
            <a:r>
              <a:rPr lang="en-US" sz="4000" b="1" dirty="0"/>
              <a:t> Algorithm Implementation</a:t>
            </a:r>
          </a:p>
        </p:txBody>
      </p:sp>
      <p:sp>
        <p:nvSpPr>
          <p:cNvPr id="24" name="TextBox 23"/>
          <p:cNvSpPr txBox="1"/>
          <p:nvPr/>
        </p:nvSpPr>
        <p:spPr>
          <a:xfrm>
            <a:off x="11416421" y="2849649"/>
            <a:ext cx="9790820" cy="707886"/>
          </a:xfrm>
          <a:prstGeom prst="rect">
            <a:avLst/>
          </a:prstGeom>
          <a:solidFill>
            <a:schemeClr val="accent5">
              <a:lumMod val="60000"/>
              <a:lumOff val="40000"/>
            </a:schemeClr>
          </a:solidFill>
        </p:spPr>
        <p:txBody>
          <a:bodyPr wrap="square" rtlCol="0">
            <a:spAutoFit/>
          </a:bodyPr>
          <a:lstStyle/>
          <a:p>
            <a:pPr algn="ctr"/>
            <a:r>
              <a:rPr lang="en-US" sz="4000" b="1" dirty="0"/>
              <a:t>Encoder-Decoder Network Implementation</a:t>
            </a:r>
          </a:p>
        </p:txBody>
      </p:sp>
      <p:sp>
        <p:nvSpPr>
          <p:cNvPr id="26" name="TextBox 25"/>
          <p:cNvSpPr txBox="1"/>
          <p:nvPr/>
        </p:nvSpPr>
        <p:spPr>
          <a:xfrm>
            <a:off x="786191" y="26962878"/>
            <a:ext cx="10547047" cy="861774"/>
          </a:xfrm>
          <a:prstGeom prst="rect">
            <a:avLst/>
          </a:prstGeom>
          <a:noFill/>
        </p:spPr>
        <p:txBody>
          <a:bodyPr wrap="square" rtlCol="0">
            <a:spAutoFit/>
          </a:bodyPr>
          <a:lstStyle/>
          <a:p>
            <a:pPr algn="ctr"/>
            <a:r>
              <a:rPr lang="en-US" sz="5000" b="1" dirty="0">
                <a:solidFill>
                  <a:schemeClr val="bg1"/>
                </a:solidFill>
              </a:rPr>
              <a:t>Conclusions</a:t>
            </a: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3497" y="16694498"/>
            <a:ext cx="3566753" cy="2446262"/>
          </a:xfrm>
          <a:prstGeom prst="rect">
            <a:avLst/>
          </a:prstGeom>
        </p:spPr>
      </p:pic>
      <p:sp>
        <p:nvSpPr>
          <p:cNvPr id="30" name="TextBox 29"/>
          <p:cNvSpPr txBox="1"/>
          <p:nvPr/>
        </p:nvSpPr>
        <p:spPr>
          <a:xfrm>
            <a:off x="720877" y="16448498"/>
            <a:ext cx="5307778" cy="10864513"/>
          </a:xfrm>
          <a:prstGeom prst="rect">
            <a:avLst/>
          </a:prstGeom>
          <a:noFill/>
        </p:spPr>
        <p:txBody>
          <a:bodyPr wrap="square" rtlCol="0">
            <a:spAutoFit/>
          </a:bodyPr>
          <a:lstStyle/>
          <a:p>
            <a:r>
              <a:rPr lang="en-US" sz="3800" b="1" u="sng" dirty="0"/>
              <a:t>Text Input</a:t>
            </a:r>
            <a:endParaRPr lang="en-US" sz="3800" dirty="0"/>
          </a:p>
          <a:p>
            <a:r>
              <a:rPr lang="en-US" sz="2000" dirty="0"/>
              <a:t>Commercial exploitation over the past two hundred years drove the great </a:t>
            </a:r>
            <a:r>
              <a:rPr lang="en-US" sz="2000" dirty="0" err="1"/>
              <a:t>Mysticete</a:t>
            </a:r>
            <a:r>
              <a:rPr lang="en-US" sz="2000" dirty="0"/>
              <a:t> whales to near extinction. Variation in the sizes of populations prior to exploitation, minimal population size during exploitation and current population sizes permit analyses of the effects of differing levels of exploitation on species with different biogeographical distributions and life-history characteristics. Dr. </a:t>
            </a:r>
            <a:r>
              <a:rPr lang="en-US" sz="2000" dirty="0">
                <a:solidFill>
                  <a:srgbClr val="FF0000"/>
                </a:solidFill>
              </a:rPr>
              <a:t>Stephen </a:t>
            </a:r>
            <a:r>
              <a:rPr lang="en-US" sz="2000" dirty="0" err="1">
                <a:solidFill>
                  <a:srgbClr val="FF0000"/>
                </a:solidFill>
              </a:rPr>
              <a:t>Palumbi</a:t>
            </a:r>
            <a:r>
              <a:rPr lang="en-US" sz="2000" dirty="0">
                <a:solidFill>
                  <a:srgbClr val="FF0000"/>
                </a:solidFill>
              </a:rPr>
              <a:t> at the University of Hawaii will study the genetic population structure of three whale species in this context, the Humpback Whale, the Gray Whale and the Bowhead Whale. </a:t>
            </a:r>
            <a:r>
              <a:rPr lang="en-US" sz="2000" dirty="0"/>
              <a:t>The effect of demographic history will be determined by comparing the genetic structure of the three species. Additional studies will be carried out on the Humpback Whale. The humpback has a world-wide distribution, but the Atlantic and Pacific populations of the northern hemisphere appear to be discrete populations, as is the population of the southern hemispheric oceans. Each of these oceanic populations may be further subdivided into smaller isolates, each with its own migratory pattern and somewhat distinct gene pool. </a:t>
            </a:r>
            <a:r>
              <a:rPr lang="en-US" sz="2000" dirty="0">
                <a:solidFill>
                  <a:srgbClr val="0432FF"/>
                </a:solidFill>
              </a:rPr>
              <a:t>This study will provide information on the level of genetic isolation among populations and the levels of gene flow and genealogical relationships among populations. </a:t>
            </a:r>
            <a:r>
              <a:rPr lang="en-US" sz="2000" dirty="0"/>
              <a:t>This detailed genetic information will facilitate international policy decisions regarding the conservation and management of these magnificent mammals.</a:t>
            </a:r>
          </a:p>
          <a:p>
            <a:endParaRPr lang="en-US" sz="2000" dirty="0"/>
          </a:p>
        </p:txBody>
      </p:sp>
      <p:sp>
        <p:nvSpPr>
          <p:cNvPr id="31" name="TextBox 30"/>
          <p:cNvSpPr txBox="1"/>
          <p:nvPr/>
        </p:nvSpPr>
        <p:spPr>
          <a:xfrm>
            <a:off x="5935554" y="18567920"/>
            <a:ext cx="4497009" cy="8115170"/>
          </a:xfrm>
          <a:prstGeom prst="rect">
            <a:avLst/>
          </a:prstGeom>
          <a:noFill/>
        </p:spPr>
        <p:txBody>
          <a:bodyPr wrap="square" rtlCol="0">
            <a:spAutoFit/>
          </a:bodyPr>
          <a:lstStyle/>
          <a:p>
            <a:r>
              <a:rPr lang="en-US" sz="4000" b="1" u="sng" dirty="0">
                <a:solidFill>
                  <a:schemeClr val="dk1"/>
                </a:solidFill>
              </a:rPr>
              <a:t>Summary</a:t>
            </a:r>
          </a:p>
          <a:p>
            <a:pPr marL="304815" indent="-304815">
              <a:buFont typeface="Arial" charset="0"/>
              <a:buChar char="•"/>
            </a:pPr>
            <a:r>
              <a:rPr lang="en-US" sz="2200" dirty="0">
                <a:solidFill>
                  <a:schemeClr val="dk1"/>
                </a:solidFill>
              </a:rPr>
              <a:t>The percentage of reduction can be specified. </a:t>
            </a:r>
          </a:p>
          <a:p>
            <a:pPr marL="304815" indent="-304815">
              <a:buFont typeface="Arial" charset="0"/>
              <a:buChar char="•"/>
            </a:pPr>
            <a:r>
              <a:rPr lang="en-US" sz="2200" dirty="0">
                <a:solidFill>
                  <a:schemeClr val="dk1"/>
                </a:solidFill>
              </a:rPr>
              <a:t>The highest ranked, most </a:t>
            </a:r>
            <a:r>
              <a:rPr lang="en-US" sz="2200" dirty="0" smtClean="0">
                <a:solidFill>
                  <a:schemeClr val="dk1"/>
                </a:solidFill>
              </a:rPr>
              <a:t>important </a:t>
            </a:r>
            <a:r>
              <a:rPr lang="en-US" sz="2200" dirty="0">
                <a:solidFill>
                  <a:schemeClr val="dk1"/>
                </a:solidFill>
              </a:rPr>
              <a:t>sentences are </a:t>
            </a:r>
            <a:r>
              <a:rPr lang="en-US" sz="2200" dirty="0" smtClean="0">
                <a:solidFill>
                  <a:schemeClr val="dk1"/>
                </a:solidFill>
              </a:rPr>
              <a:t>selected.</a:t>
            </a:r>
          </a:p>
          <a:p>
            <a:pPr marL="304815" indent="-304815">
              <a:buFont typeface="Arial" charset="0"/>
              <a:buChar char="•"/>
            </a:pPr>
            <a:endParaRPr lang="en-US" sz="1000" dirty="0">
              <a:solidFill>
                <a:schemeClr val="dk1"/>
              </a:solidFill>
            </a:endParaRPr>
          </a:p>
          <a:p>
            <a:r>
              <a:rPr lang="en-US" sz="3334" b="1" dirty="0">
                <a:solidFill>
                  <a:schemeClr val="dk1"/>
                </a:solidFill>
              </a:rPr>
              <a:t>80% Reduction:</a:t>
            </a:r>
          </a:p>
          <a:p>
            <a:r>
              <a:rPr lang="en-US" sz="2600" dirty="0">
                <a:solidFill>
                  <a:srgbClr val="FF0000"/>
                </a:solidFill>
              </a:rPr>
              <a:t>Stephen </a:t>
            </a:r>
            <a:r>
              <a:rPr lang="en-US" sz="2600" dirty="0" err="1">
                <a:solidFill>
                  <a:srgbClr val="FF0000"/>
                </a:solidFill>
              </a:rPr>
              <a:t>Palumbi</a:t>
            </a:r>
            <a:r>
              <a:rPr lang="en-US" sz="2600" dirty="0">
                <a:solidFill>
                  <a:srgbClr val="FF0000"/>
                </a:solidFill>
              </a:rPr>
              <a:t> at the University of Hawaii will study the genetic population structure of three whale species in this context, the Humpback Whale, the Gray Whale and the Bowhead Whale. </a:t>
            </a:r>
            <a:r>
              <a:rPr lang="en-US" sz="2600" dirty="0">
                <a:solidFill>
                  <a:srgbClr val="0432FF"/>
                </a:solidFill>
              </a:rPr>
              <a:t>This study will provide information on the level of genetic isolation among populations and the levels of gene flow and genealogical relationships among populations.</a:t>
            </a:r>
          </a:p>
        </p:txBody>
      </p:sp>
      <p:cxnSp>
        <p:nvCxnSpPr>
          <p:cNvPr id="35" name="Straight Connector 34"/>
          <p:cNvCxnSpPr/>
          <p:nvPr/>
        </p:nvCxnSpPr>
        <p:spPr>
          <a:xfrm>
            <a:off x="4330702" y="20823269"/>
            <a:ext cx="1535491" cy="928997"/>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770852" y="25358737"/>
            <a:ext cx="1086633" cy="492221"/>
          </a:xfrm>
          <a:prstGeom prst="line">
            <a:avLst/>
          </a:prstGeom>
          <a:ln w="127000">
            <a:solidFill>
              <a:srgbClr val="0432FF"/>
            </a:solidFill>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52512" y="23462652"/>
            <a:ext cx="4209236" cy="2766685"/>
          </a:xfrm>
          <a:prstGeom prst="rect">
            <a:avLst/>
          </a:prstGeom>
        </p:spPr>
      </p:pic>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48445" y="20169323"/>
            <a:ext cx="4113303" cy="2563411"/>
          </a:xfrm>
          <a:prstGeom prst="rect">
            <a:avLst/>
          </a:prstGeom>
        </p:spPr>
      </p:pic>
      <p:sp>
        <p:nvSpPr>
          <p:cNvPr id="49" name="TextBox 48"/>
          <p:cNvSpPr txBox="1"/>
          <p:nvPr/>
        </p:nvSpPr>
        <p:spPr>
          <a:xfrm>
            <a:off x="11575144" y="19369315"/>
            <a:ext cx="5098716" cy="3754874"/>
          </a:xfrm>
          <a:prstGeom prst="rect">
            <a:avLst/>
          </a:prstGeom>
          <a:noFill/>
        </p:spPr>
        <p:txBody>
          <a:bodyPr wrap="square" rtlCol="0">
            <a:spAutoFit/>
          </a:bodyPr>
          <a:lstStyle/>
          <a:p>
            <a:r>
              <a:rPr lang="en-US" sz="4000" b="1" u="sng" dirty="0"/>
              <a:t>Text Input</a:t>
            </a:r>
            <a:endParaRPr lang="en-US" sz="1800" dirty="0"/>
          </a:p>
          <a:p>
            <a:r>
              <a:rPr lang="en-US" sz="2200" dirty="0"/>
              <a:t>Proposal seeks to demonstrate a technique for observing ocean currents by electric field measurements using a towed instrument of recent design measurements will be made in conjunction with a cruise across the in which several additional observational techniques will be employed several data types will be to improve the accuracy of the methods </a:t>
            </a:r>
          </a:p>
        </p:txBody>
      </p:sp>
      <p:sp>
        <p:nvSpPr>
          <p:cNvPr id="50" name="TextBox 49"/>
          <p:cNvSpPr txBox="1"/>
          <p:nvPr/>
        </p:nvSpPr>
        <p:spPr>
          <a:xfrm>
            <a:off x="14217045" y="23075274"/>
            <a:ext cx="2668209" cy="1980094"/>
          </a:xfrm>
          <a:prstGeom prst="rect">
            <a:avLst/>
          </a:prstGeom>
          <a:noFill/>
        </p:spPr>
        <p:txBody>
          <a:bodyPr wrap="square" rtlCol="0">
            <a:spAutoFit/>
          </a:bodyPr>
          <a:lstStyle/>
          <a:p>
            <a:r>
              <a:rPr lang="en-US" sz="4000" b="1" u="sng" dirty="0">
                <a:solidFill>
                  <a:schemeClr val="dk1"/>
                </a:solidFill>
              </a:rPr>
              <a:t>Summary</a:t>
            </a:r>
          </a:p>
          <a:p>
            <a:r>
              <a:rPr lang="en-US" sz="2667" b="1" dirty="0">
                <a:solidFill>
                  <a:schemeClr val="dk1"/>
                </a:solidFill>
              </a:rPr>
              <a:t>TRAIN #2</a:t>
            </a:r>
          </a:p>
          <a:p>
            <a:r>
              <a:rPr lang="en-US" sz="2800" dirty="0"/>
              <a:t>Extension solver bearing.</a:t>
            </a:r>
            <a:endParaRPr lang="en-US" sz="2800" dirty="0">
              <a:solidFill>
                <a:schemeClr val="dk1"/>
              </a:solidFill>
            </a:endParaRPr>
          </a:p>
        </p:txBody>
      </p:sp>
      <p:sp>
        <p:nvSpPr>
          <p:cNvPr id="52" name="TextBox 51"/>
          <p:cNvSpPr txBox="1"/>
          <p:nvPr/>
        </p:nvSpPr>
        <p:spPr>
          <a:xfrm>
            <a:off x="11543187" y="23075274"/>
            <a:ext cx="2668209" cy="1980094"/>
          </a:xfrm>
          <a:prstGeom prst="rect">
            <a:avLst/>
          </a:prstGeom>
          <a:noFill/>
        </p:spPr>
        <p:txBody>
          <a:bodyPr wrap="square" rtlCol="0">
            <a:spAutoFit/>
          </a:bodyPr>
          <a:lstStyle/>
          <a:p>
            <a:r>
              <a:rPr lang="en-US" sz="4000" b="1" u="sng" dirty="0">
                <a:solidFill>
                  <a:schemeClr val="dk1"/>
                </a:solidFill>
              </a:rPr>
              <a:t>Summary </a:t>
            </a:r>
            <a:r>
              <a:rPr lang="en-US" sz="2667" b="1" dirty="0">
                <a:solidFill>
                  <a:schemeClr val="dk1"/>
                </a:solidFill>
              </a:rPr>
              <a:t>TRAIN #1</a:t>
            </a:r>
          </a:p>
          <a:p>
            <a:r>
              <a:rPr lang="en-US" sz="2800" dirty="0"/>
              <a:t>Drum frame multidisciplinary </a:t>
            </a:r>
            <a:endParaRPr lang="en-US" sz="2800" dirty="0">
              <a:solidFill>
                <a:schemeClr val="dk1"/>
              </a:solidFill>
            </a:endParaRPr>
          </a:p>
        </p:txBody>
      </p:sp>
      <p:sp>
        <p:nvSpPr>
          <p:cNvPr id="54" name="TextBox 53"/>
          <p:cNvSpPr txBox="1"/>
          <p:nvPr/>
        </p:nvSpPr>
        <p:spPr>
          <a:xfrm>
            <a:off x="813141" y="7027294"/>
            <a:ext cx="9655481" cy="3323987"/>
          </a:xfrm>
          <a:prstGeom prst="rect">
            <a:avLst/>
          </a:prstGeom>
          <a:noFill/>
        </p:spPr>
        <p:txBody>
          <a:bodyPr wrap="square" rtlCol="0">
            <a:spAutoFit/>
          </a:bodyPr>
          <a:lstStyle/>
          <a:p>
            <a:r>
              <a:rPr lang="en-US" sz="2600" dirty="0" err="1" smtClean="0">
                <a:latin typeface="Calibri" charset="0"/>
                <a:ea typeface="Calibri" charset="0"/>
                <a:cs typeface="Calibri" charset="0"/>
              </a:rPr>
              <a:t>TextRank</a:t>
            </a:r>
            <a:r>
              <a:rPr lang="en-US" sz="2600" dirty="0" smtClean="0">
                <a:latin typeface="Calibri" charset="0"/>
                <a:ea typeface="Calibri" charset="0"/>
                <a:cs typeface="Calibri" charset="0"/>
              </a:rPr>
              <a:t> </a:t>
            </a:r>
            <a:r>
              <a:rPr lang="en-US" sz="2600" dirty="0">
                <a:latin typeface="Calibri" charset="0"/>
                <a:ea typeface="Calibri" charset="0"/>
                <a:cs typeface="Calibri" charset="0"/>
              </a:rPr>
              <a:t>algorithm transforms the text into a graph. It regards words as vertices and relations between words as edges with different weight. When a vertex links to another (in phrases or sentences), it casts a </a:t>
            </a:r>
            <a:r>
              <a:rPr lang="en-US" sz="2600" dirty="0" smtClean="0">
                <a:latin typeface="Calibri" charset="0"/>
                <a:ea typeface="Calibri" charset="0"/>
                <a:cs typeface="Calibri" charset="0"/>
              </a:rPr>
              <a:t>vote </a:t>
            </a:r>
            <a:r>
              <a:rPr lang="en-US" sz="2600" dirty="0">
                <a:latin typeface="Calibri" charset="0"/>
                <a:ea typeface="Calibri" charset="0"/>
                <a:cs typeface="Calibri" charset="0"/>
              </a:rPr>
              <a:t>of importance for that vertex. </a:t>
            </a:r>
            <a:r>
              <a:rPr lang="en-US" sz="2600" dirty="0" smtClean="0">
                <a:latin typeface="Calibri" charset="0"/>
                <a:ea typeface="Calibri" charset="0"/>
                <a:cs typeface="Calibri" charset="0"/>
              </a:rPr>
              <a:t>A </a:t>
            </a:r>
            <a:r>
              <a:rPr lang="en-US" sz="2600" dirty="0">
                <a:latin typeface="Calibri" charset="0"/>
                <a:ea typeface="Calibri" charset="0"/>
                <a:cs typeface="Calibri" charset="0"/>
              </a:rPr>
              <a:t>vertex’s </a:t>
            </a:r>
            <a:endParaRPr lang="en-US" sz="2600" dirty="0" smtClean="0">
              <a:latin typeface="Calibri" charset="0"/>
              <a:ea typeface="Calibri" charset="0"/>
              <a:cs typeface="Calibri" charset="0"/>
            </a:endParaRPr>
          </a:p>
          <a:p>
            <a:r>
              <a:rPr lang="en-US" sz="2600" dirty="0" smtClean="0">
                <a:latin typeface="Calibri" charset="0"/>
                <a:ea typeface="Calibri" charset="0"/>
                <a:cs typeface="Calibri" charset="0"/>
              </a:rPr>
              <a:t>importance </a:t>
            </a:r>
            <a:r>
              <a:rPr lang="en-US" sz="2600" dirty="0">
                <a:latin typeface="Calibri" charset="0"/>
                <a:ea typeface="Calibri" charset="0"/>
                <a:cs typeface="Calibri" charset="0"/>
              </a:rPr>
              <a:t>also </a:t>
            </a:r>
            <a:r>
              <a:rPr lang="en-US" sz="2600" dirty="0" smtClean="0">
                <a:latin typeface="Calibri" charset="0"/>
                <a:ea typeface="Calibri" charset="0"/>
                <a:cs typeface="Calibri" charset="0"/>
              </a:rPr>
              <a:t>dictates </a:t>
            </a:r>
            <a:r>
              <a:rPr lang="en-US" sz="2600" dirty="0">
                <a:latin typeface="Calibri" charset="0"/>
                <a:ea typeface="Calibri" charset="0"/>
                <a:cs typeface="Calibri" charset="0"/>
              </a:rPr>
              <a:t>how heavily </a:t>
            </a:r>
            <a:r>
              <a:rPr lang="en-US" sz="2600" dirty="0" smtClean="0">
                <a:latin typeface="Calibri" charset="0"/>
                <a:ea typeface="Calibri" charset="0"/>
                <a:cs typeface="Calibri" charset="0"/>
              </a:rPr>
              <a:t>weighted </a:t>
            </a:r>
            <a:r>
              <a:rPr lang="en-US" sz="2600" dirty="0">
                <a:latin typeface="Calibri" charset="0"/>
                <a:ea typeface="Calibri" charset="0"/>
                <a:cs typeface="Calibri" charset="0"/>
              </a:rPr>
              <a:t>its </a:t>
            </a:r>
            <a:endParaRPr lang="en-US" sz="2600" dirty="0" smtClean="0">
              <a:latin typeface="Calibri" charset="0"/>
              <a:ea typeface="Calibri" charset="0"/>
              <a:cs typeface="Calibri" charset="0"/>
            </a:endParaRPr>
          </a:p>
          <a:p>
            <a:r>
              <a:rPr lang="en-US" sz="2600" dirty="0" smtClean="0">
                <a:latin typeface="Calibri" charset="0"/>
                <a:ea typeface="Calibri" charset="0"/>
                <a:cs typeface="Calibri" charset="0"/>
              </a:rPr>
              <a:t>votes </a:t>
            </a:r>
            <a:r>
              <a:rPr lang="en-US" sz="2600" dirty="0">
                <a:latin typeface="Calibri" charset="0"/>
                <a:ea typeface="Calibri" charset="0"/>
                <a:cs typeface="Calibri" charset="0"/>
              </a:rPr>
              <a:t>are. Words with </a:t>
            </a:r>
            <a:r>
              <a:rPr lang="en-US" sz="2600" dirty="0" smtClean="0">
                <a:latin typeface="Calibri" charset="0"/>
                <a:ea typeface="Calibri" charset="0"/>
                <a:cs typeface="Calibri" charset="0"/>
              </a:rPr>
              <a:t>more edges </a:t>
            </a:r>
            <a:r>
              <a:rPr lang="en-US" sz="2600" dirty="0">
                <a:latin typeface="Calibri" charset="0"/>
                <a:ea typeface="Calibri" charset="0"/>
                <a:cs typeface="Calibri" charset="0"/>
              </a:rPr>
              <a:t>have a </a:t>
            </a:r>
            <a:r>
              <a:rPr lang="en-US" sz="2600" dirty="0" smtClean="0">
                <a:latin typeface="Calibri" charset="0"/>
                <a:ea typeface="Calibri" charset="0"/>
                <a:cs typeface="Calibri" charset="0"/>
              </a:rPr>
              <a:t>higher </a:t>
            </a:r>
          </a:p>
          <a:p>
            <a:r>
              <a:rPr lang="en-US" sz="2600" dirty="0" smtClean="0">
                <a:latin typeface="Calibri" charset="0"/>
                <a:ea typeface="Calibri" charset="0"/>
                <a:cs typeface="Calibri" charset="0"/>
              </a:rPr>
              <a:t>weight</a:t>
            </a:r>
            <a:r>
              <a:rPr lang="en-US" sz="2600" dirty="0">
                <a:latin typeface="Calibri" charset="0"/>
                <a:ea typeface="Calibri" charset="0"/>
                <a:cs typeface="Calibri" charset="0"/>
              </a:rPr>
              <a:t>, and will be ranked </a:t>
            </a:r>
            <a:r>
              <a:rPr lang="en-US" sz="2600" dirty="0" smtClean="0">
                <a:latin typeface="Calibri" charset="0"/>
                <a:ea typeface="Calibri" charset="0"/>
                <a:cs typeface="Calibri" charset="0"/>
              </a:rPr>
              <a:t>higher.</a:t>
            </a:r>
            <a:endParaRPr lang="en-US" sz="2600" dirty="0" smtClean="0"/>
          </a:p>
          <a:p>
            <a:r>
              <a:rPr lang="en-US" sz="2800" b="1" u="sng" dirty="0" smtClean="0"/>
              <a:t>Algorithm</a:t>
            </a:r>
            <a:endParaRPr lang="en-US" sz="2800" b="1" u="sng" dirty="0"/>
          </a:p>
        </p:txBody>
      </p:sp>
      <p:pic>
        <p:nvPicPr>
          <p:cNvPr id="55" name="Picture 5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8975" y="8449763"/>
            <a:ext cx="1949917" cy="1635836"/>
          </a:xfrm>
          <a:prstGeom prst="rect">
            <a:avLst/>
          </a:prstGeom>
        </p:spPr>
      </p:pic>
      <p:sp>
        <p:nvSpPr>
          <p:cNvPr id="58" name="TextBox 57"/>
          <p:cNvSpPr txBox="1"/>
          <p:nvPr/>
        </p:nvSpPr>
        <p:spPr>
          <a:xfrm>
            <a:off x="4228851" y="9882440"/>
            <a:ext cx="2984804" cy="1938992"/>
          </a:xfrm>
          <a:prstGeom prst="rect">
            <a:avLst/>
          </a:prstGeom>
          <a:solidFill>
            <a:srgbClr val="FF9300"/>
          </a:solidFill>
          <a:ln cap="rnd">
            <a:solidFill>
              <a:schemeClr val="tx1"/>
            </a:solidFill>
          </a:ln>
          <a:effectLst>
            <a:softEdge rad="0"/>
          </a:effectLst>
        </p:spPr>
        <p:txBody>
          <a:bodyPr wrap="square" rtlCol="0">
            <a:spAutoFit/>
          </a:bodyPr>
          <a:lstStyle/>
          <a:p>
            <a:r>
              <a:rPr lang="en-US" sz="2400" dirty="0"/>
              <a:t>Identify filtered text units most representative of the text and add them as vertices to the </a:t>
            </a:r>
            <a:r>
              <a:rPr lang="en-US" sz="2400" dirty="0" smtClean="0"/>
              <a:t>graph.</a:t>
            </a:r>
            <a:endParaRPr lang="en-US" sz="2400" dirty="0"/>
          </a:p>
        </p:txBody>
      </p:sp>
      <p:sp>
        <p:nvSpPr>
          <p:cNvPr id="59" name="TextBox 58"/>
          <p:cNvSpPr txBox="1"/>
          <p:nvPr/>
        </p:nvSpPr>
        <p:spPr>
          <a:xfrm>
            <a:off x="838033" y="10350246"/>
            <a:ext cx="2829869" cy="2308324"/>
          </a:xfrm>
          <a:prstGeom prst="rect">
            <a:avLst/>
          </a:prstGeom>
          <a:solidFill>
            <a:srgbClr val="FF9300"/>
          </a:solidFill>
          <a:ln cap="rnd">
            <a:solidFill>
              <a:schemeClr val="tx1"/>
            </a:solidFill>
          </a:ln>
          <a:effectLst>
            <a:softEdge rad="0"/>
          </a:effectLst>
        </p:spPr>
        <p:txBody>
          <a:bodyPr wrap="square" rtlCol="0">
            <a:spAutoFit/>
          </a:bodyPr>
          <a:lstStyle/>
          <a:p>
            <a:r>
              <a:rPr lang="en-US" sz="2400" dirty="0"/>
              <a:t>Identify relations that connect such text units and use these relations to draw edges between vertices in the graph.</a:t>
            </a:r>
          </a:p>
        </p:txBody>
      </p:sp>
      <p:sp>
        <p:nvSpPr>
          <p:cNvPr id="60" name="TextBox 59"/>
          <p:cNvSpPr txBox="1"/>
          <p:nvPr/>
        </p:nvSpPr>
        <p:spPr>
          <a:xfrm>
            <a:off x="4560282" y="12180085"/>
            <a:ext cx="1760235" cy="1569660"/>
          </a:xfrm>
          <a:prstGeom prst="rect">
            <a:avLst/>
          </a:prstGeom>
          <a:solidFill>
            <a:srgbClr val="FF9300"/>
          </a:solidFill>
          <a:ln cap="rnd">
            <a:solidFill>
              <a:schemeClr val="tx1"/>
            </a:solidFill>
          </a:ln>
          <a:effectLst>
            <a:softEdge rad="0"/>
          </a:effectLst>
        </p:spPr>
        <p:txBody>
          <a:bodyPr wrap="square" rtlCol="0">
            <a:spAutoFit/>
          </a:bodyPr>
          <a:lstStyle/>
          <a:p>
            <a:r>
              <a:rPr lang="en-US" sz="2400" dirty="0"/>
              <a:t>Iterate the graph-based ranking until </a:t>
            </a:r>
            <a:r>
              <a:rPr lang="en-US" sz="2400" dirty="0" smtClean="0"/>
              <a:t>convergence</a:t>
            </a:r>
            <a:endParaRPr lang="en-US" sz="2400" dirty="0"/>
          </a:p>
        </p:txBody>
      </p:sp>
      <p:sp>
        <p:nvSpPr>
          <p:cNvPr id="61" name="TextBox 60"/>
          <p:cNvSpPr txBox="1"/>
          <p:nvPr/>
        </p:nvSpPr>
        <p:spPr>
          <a:xfrm>
            <a:off x="820516" y="12767769"/>
            <a:ext cx="3141509" cy="2308324"/>
          </a:xfrm>
          <a:prstGeom prst="rect">
            <a:avLst/>
          </a:prstGeom>
          <a:solidFill>
            <a:srgbClr val="FF9300"/>
          </a:solidFill>
          <a:ln cap="rnd">
            <a:solidFill>
              <a:schemeClr val="tx1"/>
            </a:solidFill>
          </a:ln>
          <a:effectLst>
            <a:softEdge rad="0"/>
          </a:effectLst>
        </p:spPr>
        <p:txBody>
          <a:bodyPr wrap="square" rtlCol="0">
            <a:spAutoFit/>
          </a:bodyPr>
          <a:lstStyle/>
          <a:p>
            <a:r>
              <a:rPr lang="en-US" sz="2400" dirty="0"/>
              <a:t>Sort vertices based on their final score. Use the values attached to each vertex for ranking/selection decisions.</a:t>
            </a:r>
          </a:p>
        </p:txBody>
      </p:sp>
      <p:cxnSp>
        <p:nvCxnSpPr>
          <p:cNvPr id="67" name="Straight Arrow Connector 66"/>
          <p:cNvCxnSpPr>
            <a:stCxn id="60" idx="1"/>
          </p:cNvCxnSpPr>
          <p:nvPr/>
        </p:nvCxnSpPr>
        <p:spPr>
          <a:xfrm flipH="1">
            <a:off x="3823932" y="12964915"/>
            <a:ext cx="736350" cy="386901"/>
          </a:xfrm>
          <a:prstGeom prst="straightConnector1">
            <a:avLst/>
          </a:prstGeom>
          <a:ln w="1905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8" idx="1"/>
          </p:cNvCxnSpPr>
          <p:nvPr/>
        </p:nvCxnSpPr>
        <p:spPr>
          <a:xfrm flipH="1">
            <a:off x="3491446" y="10851936"/>
            <a:ext cx="737405" cy="566473"/>
          </a:xfrm>
          <a:prstGeom prst="straightConnector1">
            <a:avLst/>
          </a:prstGeom>
          <a:ln w="1905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3753778" y="11785262"/>
            <a:ext cx="880081" cy="812800"/>
          </a:xfrm>
          <a:prstGeom prst="straightConnector1">
            <a:avLst/>
          </a:prstGeom>
          <a:ln w="1905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177461" y="27842205"/>
            <a:ext cx="5689600" cy="4247317"/>
          </a:xfrm>
          <a:prstGeom prst="rect">
            <a:avLst/>
          </a:prstGeom>
          <a:noFill/>
        </p:spPr>
        <p:txBody>
          <a:bodyPr wrap="square" rtlCol="0">
            <a:spAutoFit/>
          </a:bodyPr>
          <a:lstStyle/>
          <a:p>
            <a:pPr marL="762038" indent="-762038">
              <a:buFont typeface="Wingdings" charset="2"/>
              <a:buChar char="v"/>
            </a:pPr>
            <a:r>
              <a:rPr lang="en-US" sz="3000" dirty="0">
                <a:solidFill>
                  <a:schemeClr val="bg1"/>
                </a:solidFill>
              </a:rPr>
              <a:t>The extractive summarizer worked better than the abstractive text summarizer. </a:t>
            </a:r>
          </a:p>
          <a:p>
            <a:pPr marL="762038" indent="-762038">
              <a:buFont typeface="Wingdings" charset="2"/>
              <a:buChar char="v"/>
            </a:pPr>
            <a:r>
              <a:rPr lang="en-US" sz="3000" dirty="0" smtClean="0">
                <a:solidFill>
                  <a:schemeClr val="bg1"/>
                </a:solidFill>
              </a:rPr>
              <a:t>The encoder-decoder </a:t>
            </a:r>
            <a:r>
              <a:rPr lang="en-US" sz="3000" dirty="0">
                <a:solidFill>
                  <a:schemeClr val="bg1"/>
                </a:solidFill>
              </a:rPr>
              <a:t>network didn’t have enough training. </a:t>
            </a:r>
          </a:p>
          <a:p>
            <a:pPr marL="762038" indent="-762038">
              <a:buFont typeface="Wingdings" charset="2"/>
              <a:buChar char="v"/>
            </a:pPr>
            <a:r>
              <a:rPr lang="en-US" sz="3000" dirty="0" err="1">
                <a:solidFill>
                  <a:schemeClr val="bg1"/>
                </a:solidFill>
              </a:rPr>
              <a:t>TextRank</a:t>
            </a:r>
            <a:r>
              <a:rPr lang="en-US" sz="3000" dirty="0">
                <a:solidFill>
                  <a:schemeClr val="bg1"/>
                </a:solidFill>
              </a:rPr>
              <a:t> ran much quicker than the encoder-decoder network.</a:t>
            </a:r>
          </a:p>
          <a:p>
            <a:pPr marL="762038" indent="-762038">
              <a:buFont typeface="Wingdings" charset="2"/>
              <a:buChar char="Ø"/>
            </a:pPr>
            <a:endParaRPr lang="en-US" sz="3000" dirty="0">
              <a:solidFill>
                <a:schemeClr val="bg1"/>
              </a:solidFill>
            </a:endParaRPr>
          </a:p>
        </p:txBody>
      </p:sp>
      <p:sp>
        <p:nvSpPr>
          <p:cNvPr id="78" name="TextBox 77"/>
          <p:cNvSpPr txBox="1"/>
          <p:nvPr/>
        </p:nvSpPr>
        <p:spPr>
          <a:xfrm>
            <a:off x="609600" y="2502195"/>
            <a:ext cx="9787467" cy="3636829"/>
          </a:xfrm>
          <a:prstGeom prst="rect">
            <a:avLst/>
          </a:prstGeom>
          <a:noFill/>
        </p:spPr>
        <p:txBody>
          <a:bodyPr wrap="square" rtlCol="0">
            <a:spAutoFit/>
          </a:bodyPr>
          <a:lstStyle/>
          <a:p>
            <a:r>
              <a:rPr lang="en-US" sz="4500" b="1" dirty="0">
                <a:solidFill>
                  <a:schemeClr val="bg1"/>
                </a:solidFill>
                <a:latin typeface="Calibri" charset="0"/>
                <a:ea typeface="Calibri" charset="0"/>
                <a:cs typeface="Calibri" charset="0"/>
              </a:rPr>
              <a:t>INTRODUCTION</a:t>
            </a:r>
          </a:p>
          <a:p>
            <a:endParaRPr lang="en-US" sz="533" b="1" dirty="0">
              <a:solidFill>
                <a:schemeClr val="bg1"/>
              </a:solidFill>
              <a:latin typeface="Calibri" charset="0"/>
              <a:ea typeface="Calibri" charset="0"/>
              <a:cs typeface="Calibri" charset="0"/>
            </a:endParaRPr>
          </a:p>
          <a:p>
            <a:r>
              <a:rPr lang="en-US" sz="3000" dirty="0">
                <a:solidFill>
                  <a:schemeClr val="bg1"/>
                </a:solidFill>
                <a:latin typeface="Calibri" charset="0"/>
                <a:ea typeface="Calibri" charset="0"/>
                <a:cs typeface="Calibri" charset="0"/>
              </a:rPr>
              <a:t>Automatic text summarization is the process of shortening a text documentation using </a:t>
            </a:r>
            <a:r>
              <a:rPr lang="en-US" sz="3000" dirty="0" smtClean="0">
                <a:solidFill>
                  <a:schemeClr val="bg1"/>
                </a:solidFill>
                <a:latin typeface="Calibri" charset="0"/>
                <a:ea typeface="Calibri" charset="0"/>
                <a:cs typeface="Calibri" charset="0"/>
              </a:rPr>
              <a:t>an information prioritization system. </a:t>
            </a:r>
            <a:r>
              <a:rPr lang="en-US" sz="3000" dirty="0">
                <a:solidFill>
                  <a:schemeClr val="bg1"/>
                </a:solidFill>
                <a:latin typeface="Calibri" charset="0"/>
                <a:ea typeface="Calibri" charset="0"/>
                <a:cs typeface="Calibri" charset="0"/>
              </a:rPr>
              <a:t>Technologies that generate summaries take into account variables </a:t>
            </a:r>
            <a:r>
              <a:rPr lang="en-US" sz="3000" dirty="0" smtClean="0">
                <a:solidFill>
                  <a:schemeClr val="bg1"/>
                </a:solidFill>
                <a:latin typeface="Calibri" charset="0"/>
                <a:ea typeface="Calibri" charset="0"/>
                <a:cs typeface="Calibri" charset="0"/>
              </a:rPr>
              <a:t>including length</a:t>
            </a:r>
            <a:r>
              <a:rPr lang="en-US" sz="3000" dirty="0">
                <a:solidFill>
                  <a:schemeClr val="bg1"/>
                </a:solidFill>
                <a:latin typeface="Calibri" charset="0"/>
                <a:ea typeface="Calibri" charset="0"/>
                <a:cs typeface="Calibri" charset="0"/>
              </a:rPr>
              <a:t>, style, and syntax. Automatic </a:t>
            </a:r>
            <a:r>
              <a:rPr lang="en-US" sz="3000" dirty="0" smtClean="0">
                <a:solidFill>
                  <a:schemeClr val="bg1"/>
                </a:solidFill>
                <a:latin typeface="Calibri" charset="0"/>
                <a:ea typeface="Calibri" charset="0"/>
                <a:cs typeface="Calibri" charset="0"/>
              </a:rPr>
              <a:t>summarization </a:t>
            </a:r>
            <a:r>
              <a:rPr lang="en-US" sz="3000" dirty="0">
                <a:solidFill>
                  <a:schemeClr val="bg1"/>
                </a:solidFill>
                <a:latin typeface="Calibri" charset="0"/>
                <a:ea typeface="Calibri" charset="0"/>
                <a:cs typeface="Calibri" charset="0"/>
              </a:rPr>
              <a:t>is based on the logical quantification of features of the text.</a:t>
            </a:r>
          </a:p>
        </p:txBody>
      </p:sp>
      <p:sp>
        <p:nvSpPr>
          <p:cNvPr id="80" name="TextBox 79"/>
          <p:cNvSpPr txBox="1"/>
          <p:nvPr/>
        </p:nvSpPr>
        <p:spPr>
          <a:xfrm>
            <a:off x="11575144" y="27016308"/>
            <a:ext cx="10008077" cy="861774"/>
          </a:xfrm>
          <a:prstGeom prst="rect">
            <a:avLst/>
          </a:prstGeom>
          <a:noFill/>
        </p:spPr>
        <p:txBody>
          <a:bodyPr wrap="square" rtlCol="0">
            <a:spAutoFit/>
          </a:bodyPr>
          <a:lstStyle/>
          <a:p>
            <a:pPr algn="ctr"/>
            <a:r>
              <a:rPr lang="en-US" sz="5000" b="1" dirty="0">
                <a:solidFill>
                  <a:schemeClr val="bg1"/>
                </a:solidFill>
              </a:rPr>
              <a:t>Next Steps</a:t>
            </a:r>
          </a:p>
        </p:txBody>
      </p:sp>
      <p:sp>
        <p:nvSpPr>
          <p:cNvPr id="81" name="TextBox 80"/>
          <p:cNvSpPr txBox="1"/>
          <p:nvPr/>
        </p:nvSpPr>
        <p:spPr>
          <a:xfrm>
            <a:off x="12744561" y="30458385"/>
            <a:ext cx="8158301" cy="1836528"/>
          </a:xfrm>
          <a:prstGeom prst="rect">
            <a:avLst/>
          </a:prstGeom>
          <a:noFill/>
        </p:spPr>
        <p:txBody>
          <a:bodyPr wrap="square" rtlCol="0">
            <a:spAutoFit/>
          </a:bodyPr>
          <a:lstStyle/>
          <a:p>
            <a:pPr lvl="0" algn="ctr"/>
            <a:r>
              <a:rPr lang="en-US" sz="3334" b="1" dirty="0">
                <a:solidFill>
                  <a:schemeClr val="bg1"/>
                </a:solidFill>
              </a:rPr>
              <a:t>References</a:t>
            </a:r>
            <a:r>
              <a:rPr lang="en-US" sz="3334" b="1" dirty="0" smtClean="0">
                <a:solidFill>
                  <a:schemeClr val="bg1"/>
                </a:solidFill>
              </a:rPr>
              <a:t>:</a:t>
            </a:r>
            <a:endParaRPr lang="en-US" sz="1500" dirty="0">
              <a:solidFill>
                <a:schemeClr val="bg1"/>
              </a:solidFill>
            </a:endParaRPr>
          </a:p>
          <a:p>
            <a:pPr marL="304815" indent="-304815">
              <a:buFont typeface="+mj-lt"/>
              <a:buAutoNum type="arabicPeriod"/>
            </a:pPr>
            <a:r>
              <a:rPr lang="en-US" sz="2000" dirty="0">
                <a:solidFill>
                  <a:schemeClr val="bg1"/>
                </a:solidFill>
              </a:rPr>
              <a:t>https://</a:t>
            </a:r>
            <a:r>
              <a:rPr lang="en-US" sz="2000" dirty="0" err="1">
                <a:solidFill>
                  <a:schemeClr val="bg1"/>
                </a:solidFill>
              </a:rPr>
              <a:t>aclanthology.info</a:t>
            </a:r>
            <a:r>
              <a:rPr lang="en-US" sz="2000" dirty="0">
                <a:solidFill>
                  <a:schemeClr val="bg1"/>
                </a:solidFill>
              </a:rPr>
              <a:t>/pdf/A/A00/A00-1043.pdf%20</a:t>
            </a:r>
          </a:p>
          <a:p>
            <a:pPr marL="304815" indent="-304815">
              <a:buFont typeface="+mj-lt"/>
              <a:buAutoNum type="arabicPeriod"/>
            </a:pPr>
            <a:r>
              <a:rPr lang="en-US" sz="2000" dirty="0">
                <a:solidFill>
                  <a:schemeClr val="bg1"/>
                </a:solidFill>
              </a:rPr>
              <a:t>http://</a:t>
            </a:r>
            <a:r>
              <a:rPr lang="en-US" sz="2000" dirty="0" err="1">
                <a:solidFill>
                  <a:schemeClr val="bg1"/>
                </a:solidFill>
              </a:rPr>
              <a:t>citeseerx.ist.psu.edu</a:t>
            </a:r>
            <a:r>
              <a:rPr lang="en-US" sz="2000" dirty="0">
                <a:solidFill>
                  <a:schemeClr val="bg1"/>
                </a:solidFill>
              </a:rPr>
              <a:t>/</a:t>
            </a:r>
            <a:r>
              <a:rPr lang="en-US" sz="2000" dirty="0" err="1">
                <a:solidFill>
                  <a:schemeClr val="bg1"/>
                </a:solidFill>
              </a:rPr>
              <a:t>viewdoc</a:t>
            </a:r>
            <a:r>
              <a:rPr lang="en-US" sz="2000" dirty="0">
                <a:solidFill>
                  <a:schemeClr val="bg1"/>
                </a:solidFill>
              </a:rPr>
              <a:t>/</a:t>
            </a:r>
            <a:r>
              <a:rPr lang="en-US" sz="2000" dirty="0" err="1">
                <a:solidFill>
                  <a:schemeClr val="bg1"/>
                </a:solidFill>
              </a:rPr>
              <a:t>download;jsessionid</a:t>
            </a:r>
            <a:r>
              <a:rPr lang="en-US" sz="2000" dirty="0">
                <a:solidFill>
                  <a:schemeClr val="bg1"/>
                </a:solidFill>
              </a:rPr>
              <a:t>=5DA2951FA8E7B1C6F3E9474EEC71AC03?doi=10.1.1.686.2167&amp;rep=rep1&amp;type=pdf%20</a:t>
            </a:r>
          </a:p>
          <a:p>
            <a:pPr marL="304815" indent="-304815">
              <a:buFont typeface="+mj-lt"/>
              <a:buAutoNum type="arabicPeriod"/>
            </a:pPr>
            <a:r>
              <a:rPr lang="en-US" sz="2000" dirty="0">
                <a:solidFill>
                  <a:schemeClr val="bg1"/>
                </a:solidFill>
              </a:rPr>
              <a:t>https://</a:t>
            </a:r>
            <a:r>
              <a:rPr lang="en-US" sz="2000" dirty="0" err="1">
                <a:solidFill>
                  <a:schemeClr val="bg1"/>
                </a:solidFill>
              </a:rPr>
              <a:t>github.com</a:t>
            </a:r>
            <a:r>
              <a:rPr lang="en-US" sz="2000" dirty="0">
                <a:solidFill>
                  <a:schemeClr val="bg1"/>
                </a:solidFill>
              </a:rPr>
              <a:t>/JRC1995/Abstractive-Summarization</a:t>
            </a:r>
            <a:r>
              <a:rPr lang="en-US" sz="2000" dirty="0" smtClean="0">
                <a:solidFill>
                  <a:schemeClr val="bg1"/>
                </a:solidFill>
              </a:rPr>
              <a:t>/</a:t>
            </a:r>
            <a:endParaRPr lang="en-US" sz="2000" dirty="0">
              <a:solidFill>
                <a:schemeClr val="bg1"/>
              </a:solidFill>
            </a:endParaRPr>
          </a:p>
        </p:txBody>
      </p:sp>
      <p:sp>
        <p:nvSpPr>
          <p:cNvPr id="82" name="TextBox 81"/>
          <p:cNvSpPr txBox="1"/>
          <p:nvPr/>
        </p:nvSpPr>
        <p:spPr>
          <a:xfrm>
            <a:off x="724929" y="27685545"/>
            <a:ext cx="4593770" cy="4708981"/>
          </a:xfrm>
          <a:prstGeom prst="rect">
            <a:avLst/>
          </a:prstGeom>
          <a:noFill/>
        </p:spPr>
        <p:txBody>
          <a:bodyPr wrap="square" rtlCol="0">
            <a:spAutoFit/>
          </a:bodyPr>
          <a:lstStyle/>
          <a:p>
            <a:r>
              <a:rPr lang="en-US" sz="3000" dirty="0" err="1">
                <a:solidFill>
                  <a:schemeClr val="bg1"/>
                </a:solidFill>
              </a:rPr>
              <a:t>TextRank</a:t>
            </a:r>
            <a:r>
              <a:rPr lang="en-US" sz="3000" dirty="0">
                <a:solidFill>
                  <a:schemeClr val="bg1"/>
                </a:solidFill>
              </a:rPr>
              <a:t> selected the two most significant </a:t>
            </a:r>
            <a:r>
              <a:rPr lang="en-US" sz="3000" dirty="0" smtClean="0">
                <a:solidFill>
                  <a:schemeClr val="bg1"/>
                </a:solidFill>
              </a:rPr>
              <a:t>sentences </a:t>
            </a:r>
            <a:r>
              <a:rPr lang="en-US" sz="3000" dirty="0">
                <a:solidFill>
                  <a:schemeClr val="bg1"/>
                </a:solidFill>
              </a:rPr>
              <a:t>in the text. E-D generated two different </a:t>
            </a:r>
            <a:r>
              <a:rPr lang="en-US" sz="3000" dirty="0" smtClean="0">
                <a:solidFill>
                  <a:schemeClr val="bg1"/>
                </a:solidFill>
              </a:rPr>
              <a:t>three-word </a:t>
            </a:r>
            <a:r>
              <a:rPr lang="en-US" sz="3000" dirty="0">
                <a:solidFill>
                  <a:schemeClr val="bg1"/>
                </a:solidFill>
              </a:rPr>
              <a:t>summaries, using words not </a:t>
            </a:r>
            <a:r>
              <a:rPr lang="en-US" sz="3000" dirty="0" smtClean="0">
                <a:solidFill>
                  <a:schemeClr val="bg1"/>
                </a:solidFill>
              </a:rPr>
              <a:t>present in </a:t>
            </a:r>
            <a:r>
              <a:rPr lang="en-US" sz="3000" dirty="0">
                <a:solidFill>
                  <a:schemeClr val="bg1"/>
                </a:solidFill>
              </a:rPr>
              <a:t>the text, but the summaries generated were not representative of the text and did not make logical sense.</a:t>
            </a:r>
          </a:p>
        </p:txBody>
      </p:sp>
      <p:sp>
        <p:nvSpPr>
          <p:cNvPr id="84" name="Right Arrow 83"/>
          <p:cNvSpPr/>
          <p:nvPr/>
        </p:nvSpPr>
        <p:spPr>
          <a:xfrm>
            <a:off x="5361229" y="30596236"/>
            <a:ext cx="1242771" cy="9035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85" name="TextBox 84"/>
          <p:cNvSpPr txBox="1"/>
          <p:nvPr/>
        </p:nvSpPr>
        <p:spPr>
          <a:xfrm>
            <a:off x="13036952" y="27775517"/>
            <a:ext cx="7741639" cy="2400657"/>
          </a:xfrm>
          <a:prstGeom prst="rect">
            <a:avLst/>
          </a:prstGeom>
          <a:noFill/>
        </p:spPr>
        <p:txBody>
          <a:bodyPr wrap="square" rtlCol="0">
            <a:spAutoFit/>
          </a:bodyPr>
          <a:lstStyle/>
          <a:p>
            <a:pPr marL="381019" indent="-381019">
              <a:buFont typeface="Arial" charset="0"/>
              <a:buChar char="•"/>
            </a:pPr>
            <a:r>
              <a:rPr lang="en-US" sz="3000" dirty="0">
                <a:solidFill>
                  <a:schemeClr val="bg1"/>
                </a:solidFill>
              </a:rPr>
              <a:t>Improve the encoder-decoder network </a:t>
            </a:r>
          </a:p>
          <a:p>
            <a:pPr marL="381019" indent="-381019">
              <a:buFont typeface="Arial" charset="0"/>
              <a:buChar char="•"/>
            </a:pPr>
            <a:r>
              <a:rPr lang="en-US" sz="3000" dirty="0">
                <a:solidFill>
                  <a:schemeClr val="bg1"/>
                </a:solidFill>
              </a:rPr>
              <a:t>Train on a larger training set</a:t>
            </a:r>
          </a:p>
          <a:p>
            <a:pPr marL="381019" indent="-381019">
              <a:buFont typeface="Arial" charset="0"/>
              <a:buChar char="•"/>
            </a:pPr>
            <a:r>
              <a:rPr lang="en-US" sz="3000" dirty="0">
                <a:solidFill>
                  <a:schemeClr val="bg1"/>
                </a:solidFill>
              </a:rPr>
              <a:t>Experiment with model hyper-parameters </a:t>
            </a:r>
            <a:endParaRPr lang="en-US" sz="3000" dirty="0" smtClean="0">
              <a:solidFill>
                <a:schemeClr val="bg1"/>
              </a:solidFill>
            </a:endParaRPr>
          </a:p>
          <a:p>
            <a:pPr marL="381019" indent="-381019">
              <a:buFont typeface="Arial" charset="0"/>
              <a:buChar char="•"/>
            </a:pPr>
            <a:r>
              <a:rPr lang="en-US" sz="3000" dirty="0" smtClean="0">
                <a:solidFill>
                  <a:schemeClr val="bg1"/>
                </a:solidFill>
              </a:rPr>
              <a:t>Use </a:t>
            </a:r>
            <a:r>
              <a:rPr lang="en-US" sz="3000" dirty="0">
                <a:solidFill>
                  <a:schemeClr val="bg1"/>
                </a:solidFill>
              </a:rPr>
              <a:t>beam search </a:t>
            </a:r>
          </a:p>
          <a:p>
            <a:pPr marL="381019" indent="-381019">
              <a:buFont typeface="Arial" charset="0"/>
              <a:buChar char="•"/>
            </a:pPr>
            <a:r>
              <a:rPr lang="en-US" sz="3000" dirty="0">
                <a:solidFill>
                  <a:schemeClr val="bg1"/>
                </a:solidFill>
              </a:rPr>
              <a:t>Explore different preprocessing methods</a:t>
            </a:r>
          </a:p>
        </p:txBody>
      </p:sp>
      <p:sp>
        <p:nvSpPr>
          <p:cNvPr id="2" name="TextBox 1"/>
          <p:cNvSpPr txBox="1"/>
          <p:nvPr/>
        </p:nvSpPr>
        <p:spPr>
          <a:xfrm>
            <a:off x="11713028" y="3602449"/>
            <a:ext cx="4593772" cy="4657172"/>
          </a:xfrm>
          <a:prstGeom prst="rect">
            <a:avLst/>
          </a:prstGeom>
          <a:solidFill>
            <a:srgbClr val="76D6FF"/>
          </a:solidFill>
        </p:spPr>
        <p:txBody>
          <a:bodyPr wrap="square" rtlCol="0">
            <a:spAutoFit/>
          </a:bodyPr>
          <a:lstStyle/>
          <a:p>
            <a:endParaRPr lang="en-US" sz="2333" dirty="0"/>
          </a:p>
          <a:p>
            <a:pPr marL="304815" indent="-304815">
              <a:buFont typeface="Wingdings" charset="2"/>
              <a:buChar char="v"/>
            </a:pPr>
            <a:endParaRPr lang="en-US" sz="1333" dirty="0"/>
          </a:p>
          <a:p>
            <a:pPr marL="304815" indent="-304815">
              <a:buFont typeface="Wingdings" charset="2"/>
              <a:buChar char="v"/>
            </a:pPr>
            <a:r>
              <a:rPr lang="en-US" sz="2333" dirty="0" smtClean="0"/>
              <a:t>The encoder </a:t>
            </a:r>
            <a:r>
              <a:rPr lang="en-US" sz="2333" dirty="0"/>
              <a:t>reads the entire input sequence and encodes it into an internal latent factor representation, often a fixed-length vector called the context vector.</a:t>
            </a:r>
          </a:p>
          <a:p>
            <a:pPr marL="381019" indent="-381019">
              <a:buFont typeface="Wingdings" charset="2"/>
              <a:buChar char="v"/>
            </a:pPr>
            <a:r>
              <a:rPr lang="en-US" sz="2400" dirty="0"/>
              <a:t>The tokens of the input text are fed one-by-one into the encoder (a single-layer bidirectional LSTM), producing a sequence of encoder hidden states.</a:t>
            </a:r>
            <a:endParaRPr lang="en-US" sz="2333" dirty="0"/>
          </a:p>
        </p:txBody>
      </p:sp>
      <p:sp>
        <p:nvSpPr>
          <p:cNvPr id="51" name="TextBox 50"/>
          <p:cNvSpPr txBox="1"/>
          <p:nvPr/>
        </p:nvSpPr>
        <p:spPr>
          <a:xfrm>
            <a:off x="16306800" y="3607211"/>
            <a:ext cx="4593772" cy="3928832"/>
          </a:xfrm>
          <a:prstGeom prst="rect">
            <a:avLst/>
          </a:prstGeom>
          <a:solidFill>
            <a:srgbClr val="D5FC79"/>
          </a:solidFill>
        </p:spPr>
        <p:txBody>
          <a:bodyPr wrap="square" rtlCol="0">
            <a:spAutoFit/>
          </a:bodyPr>
          <a:lstStyle/>
          <a:p>
            <a:pPr marL="304815" indent="-304815">
              <a:buFont typeface="Wingdings" charset="2"/>
              <a:buChar char="v"/>
            </a:pPr>
            <a:endParaRPr lang="en-US" sz="2333" dirty="0"/>
          </a:p>
          <a:p>
            <a:pPr marL="304815" indent="-304815">
              <a:buFont typeface="Wingdings" charset="2"/>
              <a:buChar char="v"/>
            </a:pPr>
            <a:endParaRPr lang="en-US" sz="1333" dirty="0"/>
          </a:p>
          <a:p>
            <a:pPr marL="304815" indent="-304815">
              <a:buFont typeface="Wingdings" charset="2"/>
              <a:buChar char="v"/>
            </a:pPr>
            <a:r>
              <a:rPr lang="en-US" sz="2333" dirty="0"/>
              <a:t>The decoder reads the encoded input sequence from the encoder and generates the output sequence.</a:t>
            </a:r>
          </a:p>
          <a:p>
            <a:pPr marL="304815" indent="-304815">
              <a:buFont typeface="Wingdings" charset="2"/>
              <a:buChar char="v"/>
            </a:pPr>
            <a:r>
              <a:rPr lang="en-US" sz="2333" dirty="0" smtClean="0"/>
              <a:t>Single-layer </a:t>
            </a:r>
            <a:r>
              <a:rPr lang="en-US" sz="2333" dirty="0"/>
              <a:t>unidirectional LSTM</a:t>
            </a:r>
          </a:p>
          <a:p>
            <a:pPr marL="381019" indent="-381019">
              <a:buFont typeface="Wingdings" charset="2"/>
              <a:buChar char="v"/>
            </a:pPr>
            <a:r>
              <a:rPr lang="en-US" sz="2400" dirty="0"/>
              <a:t>The decoder takes as input the hidden layers generated after feeding in the last word of the input text.</a:t>
            </a:r>
            <a:endParaRPr lang="en-US" sz="2333" dirty="0"/>
          </a:p>
        </p:txBody>
      </p:sp>
      <p:sp>
        <p:nvSpPr>
          <p:cNvPr id="3" name="TextBox 2"/>
          <p:cNvSpPr txBox="1"/>
          <p:nvPr/>
        </p:nvSpPr>
        <p:spPr>
          <a:xfrm>
            <a:off x="11713028" y="3614156"/>
            <a:ext cx="4593772" cy="553998"/>
          </a:xfrm>
          <a:prstGeom prst="rect">
            <a:avLst/>
          </a:prstGeom>
          <a:solidFill>
            <a:srgbClr val="00B0F0"/>
          </a:solidFill>
        </p:spPr>
        <p:txBody>
          <a:bodyPr wrap="square" rtlCol="0">
            <a:spAutoFit/>
          </a:bodyPr>
          <a:lstStyle/>
          <a:p>
            <a:r>
              <a:rPr lang="en-US" sz="3000" b="1" dirty="0"/>
              <a:t>Encoder</a:t>
            </a:r>
          </a:p>
        </p:txBody>
      </p:sp>
      <p:sp>
        <p:nvSpPr>
          <p:cNvPr id="53" name="TextBox 52"/>
          <p:cNvSpPr txBox="1"/>
          <p:nvPr/>
        </p:nvSpPr>
        <p:spPr>
          <a:xfrm>
            <a:off x="16306800" y="3601374"/>
            <a:ext cx="4593772" cy="553998"/>
          </a:xfrm>
          <a:prstGeom prst="rect">
            <a:avLst/>
          </a:prstGeom>
          <a:solidFill>
            <a:srgbClr val="92D050"/>
          </a:solidFill>
        </p:spPr>
        <p:txBody>
          <a:bodyPr wrap="square" rtlCol="0">
            <a:spAutoFit/>
          </a:bodyPr>
          <a:lstStyle/>
          <a:p>
            <a:r>
              <a:rPr lang="en-US" sz="3000" b="1"/>
              <a:t>Decoder</a:t>
            </a:r>
            <a:endParaRPr lang="en-US" sz="3000" b="1" dirty="0"/>
          </a:p>
        </p:txBody>
      </p:sp>
      <p:sp>
        <p:nvSpPr>
          <p:cNvPr id="8" name="Rounded Rectangle 7"/>
          <p:cNvSpPr/>
          <p:nvPr/>
        </p:nvSpPr>
        <p:spPr>
          <a:xfrm>
            <a:off x="14632651" y="9001162"/>
            <a:ext cx="900708" cy="90499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56" name="Rounded Rectangle 55"/>
          <p:cNvSpPr/>
          <p:nvPr/>
        </p:nvSpPr>
        <p:spPr>
          <a:xfrm>
            <a:off x="15633576" y="9001162"/>
            <a:ext cx="900708" cy="90499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62" name="Rounded Rectangle 61"/>
          <p:cNvSpPr/>
          <p:nvPr/>
        </p:nvSpPr>
        <p:spPr>
          <a:xfrm>
            <a:off x="17906022" y="9001162"/>
            <a:ext cx="900708" cy="90499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63" name="Rounded Rectangle 62"/>
          <p:cNvSpPr/>
          <p:nvPr/>
        </p:nvSpPr>
        <p:spPr>
          <a:xfrm>
            <a:off x="19032931" y="9001162"/>
            <a:ext cx="900708" cy="90499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64" name="Rounded Rectangle 63"/>
          <p:cNvSpPr/>
          <p:nvPr/>
        </p:nvSpPr>
        <p:spPr>
          <a:xfrm>
            <a:off x="20178717" y="9001162"/>
            <a:ext cx="900708" cy="90499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cxnSp>
        <p:nvCxnSpPr>
          <p:cNvPr id="13" name="Straight Arrow Connector 12"/>
          <p:cNvCxnSpPr/>
          <p:nvPr/>
        </p:nvCxnSpPr>
        <p:spPr>
          <a:xfrm flipV="1">
            <a:off x="15357892" y="9425600"/>
            <a:ext cx="609600" cy="9174"/>
          </a:xfrm>
          <a:prstGeom prst="straightConnector1">
            <a:avLst/>
          </a:prstGeom>
          <a:ln w="127000">
            <a:solidFill>
              <a:srgbClr val="FF93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18746264" y="9444243"/>
            <a:ext cx="609600" cy="9174"/>
          </a:xfrm>
          <a:prstGeom prst="straightConnector1">
            <a:avLst/>
          </a:prstGeom>
          <a:ln w="127000">
            <a:solidFill>
              <a:srgbClr val="FF93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19867993" y="9453417"/>
            <a:ext cx="609600" cy="9174"/>
          </a:xfrm>
          <a:prstGeom prst="straightConnector1">
            <a:avLst/>
          </a:prstGeom>
          <a:ln w="127000">
            <a:solidFill>
              <a:srgbClr val="FF93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15116871" y="9706404"/>
            <a:ext cx="0" cy="79248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16100863" y="9741856"/>
            <a:ext cx="0" cy="79248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a:off x="17123065" y="8868104"/>
            <a:ext cx="1270255" cy="1263895"/>
          </a:xfrm>
          <a:prstGeom prst="bentConnector3">
            <a:avLst>
              <a:gd name="adj1" fmla="val 48667"/>
            </a:avLst>
          </a:prstGeom>
          <a:ln w="76200">
            <a:solidFill>
              <a:srgbClr val="17156E"/>
            </a:solidFill>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flipV="1">
            <a:off x="18368936" y="9493521"/>
            <a:ext cx="5920" cy="67056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18317416" y="8371070"/>
            <a:ext cx="0" cy="85344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p:cNvCxnSpPr/>
          <p:nvPr/>
        </p:nvCxnSpPr>
        <p:spPr>
          <a:xfrm>
            <a:off x="18283335" y="8851171"/>
            <a:ext cx="1270255" cy="1263895"/>
          </a:xfrm>
          <a:prstGeom prst="bentConnector3">
            <a:avLst>
              <a:gd name="adj1" fmla="val 48667"/>
            </a:avLst>
          </a:prstGeom>
          <a:ln w="76200">
            <a:solidFill>
              <a:srgbClr val="17156E"/>
            </a:solidFill>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19513250" y="9478190"/>
            <a:ext cx="11840" cy="67056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19556173" y="8388003"/>
            <a:ext cx="0" cy="85344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Elbow Connector 102"/>
          <p:cNvCxnSpPr/>
          <p:nvPr/>
        </p:nvCxnSpPr>
        <p:spPr>
          <a:xfrm>
            <a:off x="19563594" y="8868104"/>
            <a:ext cx="1270255" cy="1263895"/>
          </a:xfrm>
          <a:prstGeom prst="bentConnector3">
            <a:avLst>
              <a:gd name="adj1" fmla="val 36669"/>
            </a:avLst>
          </a:prstGeom>
          <a:ln w="76200">
            <a:solidFill>
              <a:srgbClr val="17156E"/>
            </a:solidFill>
            <a:tailEnd type="non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flipV="1">
            <a:off x="20797721" y="9478190"/>
            <a:ext cx="11840" cy="67056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7656769" y="7952009"/>
            <a:ext cx="1277159" cy="502766"/>
          </a:xfrm>
          <a:prstGeom prst="rect">
            <a:avLst/>
          </a:prstGeom>
          <a:noFill/>
          <a:ln w="76200">
            <a:noFill/>
          </a:ln>
        </p:spPr>
        <p:txBody>
          <a:bodyPr wrap="square" rtlCol="0">
            <a:spAutoFit/>
          </a:bodyPr>
          <a:lstStyle/>
          <a:p>
            <a:pPr algn="ctr"/>
            <a:r>
              <a:rPr lang="en-US" sz="2667" dirty="0">
                <a:solidFill>
                  <a:srgbClr val="17156E"/>
                </a:solidFill>
              </a:rPr>
              <a:t>Output</a:t>
            </a:r>
          </a:p>
        </p:txBody>
      </p:sp>
      <p:sp>
        <p:nvSpPr>
          <p:cNvPr id="77" name="TextBox 76"/>
          <p:cNvSpPr txBox="1"/>
          <p:nvPr/>
        </p:nvSpPr>
        <p:spPr>
          <a:xfrm>
            <a:off x="18490751" y="7959364"/>
            <a:ext cx="2562593" cy="502766"/>
          </a:xfrm>
          <a:prstGeom prst="rect">
            <a:avLst/>
          </a:prstGeom>
          <a:noFill/>
        </p:spPr>
        <p:txBody>
          <a:bodyPr wrap="square" rtlCol="0">
            <a:spAutoFit/>
          </a:bodyPr>
          <a:lstStyle/>
          <a:p>
            <a:pPr algn="ctr"/>
            <a:r>
              <a:rPr lang="en-US" sz="2667" dirty="0">
                <a:solidFill>
                  <a:srgbClr val="17156E"/>
                </a:solidFill>
              </a:rPr>
              <a:t>Summary</a:t>
            </a:r>
          </a:p>
        </p:txBody>
      </p:sp>
      <p:sp>
        <p:nvSpPr>
          <p:cNvPr id="12" name="TextBox 11"/>
          <p:cNvSpPr txBox="1"/>
          <p:nvPr/>
        </p:nvSpPr>
        <p:spPr>
          <a:xfrm>
            <a:off x="16964270" y="7956183"/>
            <a:ext cx="372146" cy="502766"/>
          </a:xfrm>
          <a:prstGeom prst="rect">
            <a:avLst/>
          </a:prstGeom>
          <a:noFill/>
        </p:spPr>
        <p:txBody>
          <a:bodyPr wrap="square" rtlCol="0">
            <a:spAutoFit/>
          </a:bodyPr>
          <a:lstStyle/>
          <a:p>
            <a:r>
              <a:rPr lang="en-US" sz="2667" dirty="0">
                <a:solidFill>
                  <a:srgbClr val="17156E"/>
                </a:solidFill>
              </a:rPr>
              <a:t>w</a:t>
            </a:r>
          </a:p>
        </p:txBody>
      </p:sp>
      <p:sp>
        <p:nvSpPr>
          <p:cNvPr id="79" name="TextBox 78"/>
          <p:cNvSpPr txBox="1"/>
          <p:nvPr/>
        </p:nvSpPr>
        <p:spPr>
          <a:xfrm>
            <a:off x="16673860" y="10440127"/>
            <a:ext cx="893063" cy="502766"/>
          </a:xfrm>
          <a:prstGeom prst="rect">
            <a:avLst/>
          </a:prstGeom>
          <a:noFill/>
        </p:spPr>
        <p:txBody>
          <a:bodyPr wrap="square" rtlCol="0">
            <a:spAutoFit/>
          </a:bodyPr>
          <a:lstStyle/>
          <a:p>
            <a:pPr algn="ctr"/>
            <a:r>
              <a:rPr lang="en-US" sz="2667" dirty="0">
                <a:solidFill>
                  <a:srgbClr val="17156E"/>
                </a:solidFill>
              </a:rPr>
              <a:t>Text</a:t>
            </a:r>
          </a:p>
        </p:txBody>
      </p:sp>
      <p:sp>
        <p:nvSpPr>
          <p:cNvPr id="86" name="TextBox 85"/>
          <p:cNvSpPr txBox="1"/>
          <p:nvPr/>
        </p:nvSpPr>
        <p:spPr>
          <a:xfrm>
            <a:off x="18081629" y="10438468"/>
            <a:ext cx="2908879" cy="502766"/>
          </a:xfrm>
          <a:prstGeom prst="rect">
            <a:avLst/>
          </a:prstGeom>
          <a:noFill/>
        </p:spPr>
        <p:txBody>
          <a:bodyPr wrap="square" rtlCol="0">
            <a:spAutoFit/>
          </a:bodyPr>
          <a:lstStyle/>
          <a:p>
            <a:r>
              <a:rPr lang="en-US" sz="2667" b="1" dirty="0"/>
              <a:t>LSTM Decoder</a:t>
            </a:r>
          </a:p>
        </p:txBody>
      </p:sp>
      <p:sp>
        <p:nvSpPr>
          <p:cNvPr id="87" name="TextBox 86"/>
          <p:cNvSpPr txBox="1"/>
          <p:nvPr/>
        </p:nvSpPr>
        <p:spPr>
          <a:xfrm>
            <a:off x="15479467" y="10431561"/>
            <a:ext cx="1087571" cy="502766"/>
          </a:xfrm>
          <a:prstGeom prst="rect">
            <a:avLst/>
          </a:prstGeom>
          <a:noFill/>
        </p:spPr>
        <p:txBody>
          <a:bodyPr wrap="square" rtlCol="0">
            <a:spAutoFit/>
          </a:bodyPr>
          <a:lstStyle/>
          <a:p>
            <a:pPr algn="ctr"/>
            <a:r>
              <a:rPr lang="en-US" sz="2667" dirty="0">
                <a:solidFill>
                  <a:srgbClr val="17156E"/>
                </a:solidFill>
              </a:rPr>
              <a:t>Input</a:t>
            </a:r>
          </a:p>
        </p:txBody>
      </p:sp>
      <p:sp>
        <p:nvSpPr>
          <p:cNvPr id="39" name="TextBox 38"/>
          <p:cNvSpPr txBox="1"/>
          <p:nvPr/>
        </p:nvSpPr>
        <p:spPr>
          <a:xfrm>
            <a:off x="15354484" y="12605981"/>
            <a:ext cx="5882021" cy="846386"/>
          </a:xfrm>
          <a:prstGeom prst="rect">
            <a:avLst/>
          </a:prstGeom>
          <a:noFill/>
        </p:spPr>
        <p:txBody>
          <a:bodyPr wrap="square" rtlCol="0">
            <a:spAutoFit/>
          </a:bodyPr>
          <a:lstStyle/>
          <a:p>
            <a:r>
              <a:rPr lang="en-US" sz="2450" b="1" dirty="0"/>
              <a:t>What is an LSTM recurrent neural network?</a:t>
            </a:r>
          </a:p>
          <a:p>
            <a:endParaRPr lang="en-US" sz="2450" dirty="0"/>
          </a:p>
        </p:txBody>
      </p:sp>
      <p:sp>
        <p:nvSpPr>
          <p:cNvPr id="40" name="TextBox 39"/>
          <p:cNvSpPr txBox="1"/>
          <p:nvPr/>
        </p:nvSpPr>
        <p:spPr>
          <a:xfrm>
            <a:off x="16171336" y="13009662"/>
            <a:ext cx="5142448" cy="2215991"/>
          </a:xfrm>
          <a:prstGeom prst="rect">
            <a:avLst/>
          </a:prstGeom>
          <a:noFill/>
        </p:spPr>
        <p:txBody>
          <a:bodyPr wrap="square" rtlCol="0">
            <a:spAutoFit/>
          </a:bodyPr>
          <a:lstStyle/>
          <a:p>
            <a:r>
              <a:rPr lang="en-US" sz="2300" dirty="0"/>
              <a:t>RNNs can use their internal state (memory) to process sequences of inputs. LSTMs are capable of learning long term dependencies by storing long-term </a:t>
            </a:r>
            <a:r>
              <a:rPr lang="en-US" sz="2300" dirty="0" smtClean="0"/>
              <a:t>states and inputs </a:t>
            </a:r>
            <a:r>
              <a:rPr lang="en-US" sz="2300" dirty="0"/>
              <a:t>in </a:t>
            </a:r>
            <a:r>
              <a:rPr lang="en-US" sz="2300" dirty="0" smtClean="0"/>
              <a:t>gated cell memory.</a:t>
            </a:r>
            <a:endParaRPr lang="en-US" sz="2300" dirty="0"/>
          </a:p>
        </p:txBody>
      </p:sp>
      <p:sp>
        <p:nvSpPr>
          <p:cNvPr id="43" name="TextBox 42"/>
          <p:cNvSpPr txBox="1"/>
          <p:nvPr/>
        </p:nvSpPr>
        <p:spPr>
          <a:xfrm>
            <a:off x="15544693" y="13008942"/>
            <a:ext cx="516576" cy="1323439"/>
          </a:xfrm>
          <a:prstGeom prst="rect">
            <a:avLst/>
          </a:prstGeom>
          <a:noFill/>
        </p:spPr>
        <p:txBody>
          <a:bodyPr wrap="square" rtlCol="0">
            <a:spAutoFit/>
          </a:bodyPr>
          <a:lstStyle/>
          <a:p>
            <a:r>
              <a:rPr lang="en-US" sz="8000" b="1" dirty="0" smtClean="0">
                <a:latin typeface="Apple Chancery" charset="0"/>
                <a:ea typeface="Apple Chancery" charset="0"/>
                <a:cs typeface="Apple Chancery" charset="0"/>
              </a:rPr>
              <a:t>?</a:t>
            </a:r>
            <a:endParaRPr lang="en-US" sz="8000" b="1" dirty="0">
              <a:latin typeface="Apple Chancery" charset="0"/>
              <a:ea typeface="Apple Chancery" charset="0"/>
              <a:cs typeface="Apple Chancery" charset="0"/>
            </a:endParaRPr>
          </a:p>
        </p:txBody>
      </p:sp>
      <p:sp>
        <p:nvSpPr>
          <p:cNvPr id="44" name="TextBox 43"/>
          <p:cNvSpPr txBox="1"/>
          <p:nvPr/>
        </p:nvSpPr>
        <p:spPr>
          <a:xfrm>
            <a:off x="16835729" y="22959117"/>
            <a:ext cx="4239910" cy="451342"/>
          </a:xfrm>
          <a:prstGeom prst="rect">
            <a:avLst/>
          </a:prstGeom>
          <a:noFill/>
        </p:spPr>
        <p:txBody>
          <a:bodyPr wrap="square" rtlCol="0">
            <a:spAutoFit/>
          </a:bodyPr>
          <a:lstStyle/>
          <a:p>
            <a:r>
              <a:rPr lang="en-US" sz="2333" b="1" dirty="0"/>
              <a:t>Distribution of Summary Words</a:t>
            </a:r>
          </a:p>
        </p:txBody>
      </p:sp>
      <p:sp>
        <p:nvSpPr>
          <p:cNvPr id="105" name="TextBox 104"/>
          <p:cNvSpPr txBox="1"/>
          <p:nvPr/>
        </p:nvSpPr>
        <p:spPr>
          <a:xfrm>
            <a:off x="16814182" y="19734127"/>
            <a:ext cx="4239910" cy="451342"/>
          </a:xfrm>
          <a:prstGeom prst="rect">
            <a:avLst/>
          </a:prstGeom>
          <a:noFill/>
        </p:spPr>
        <p:txBody>
          <a:bodyPr wrap="square" rtlCol="0">
            <a:spAutoFit/>
          </a:bodyPr>
          <a:lstStyle/>
          <a:p>
            <a:r>
              <a:rPr lang="en-US" sz="2333" b="1" dirty="0"/>
              <a:t>Distribution of Text Input Words</a:t>
            </a:r>
          </a:p>
        </p:txBody>
      </p:sp>
      <p:sp>
        <p:nvSpPr>
          <p:cNvPr id="45" name="TextBox 44"/>
          <p:cNvSpPr txBox="1"/>
          <p:nvPr/>
        </p:nvSpPr>
        <p:spPr>
          <a:xfrm>
            <a:off x="18360250" y="16589865"/>
            <a:ext cx="2697431" cy="3046988"/>
          </a:xfrm>
          <a:prstGeom prst="rect">
            <a:avLst/>
          </a:prstGeom>
          <a:noFill/>
        </p:spPr>
        <p:txBody>
          <a:bodyPr wrap="square" rtlCol="0">
            <a:spAutoFit/>
          </a:bodyPr>
          <a:lstStyle/>
          <a:p>
            <a:r>
              <a:rPr lang="en-US" sz="2400" dirty="0"/>
              <a:t>(Left.) Indexing words by frequency.</a:t>
            </a:r>
          </a:p>
          <a:p>
            <a:r>
              <a:rPr lang="en-US" sz="2400" dirty="0"/>
              <a:t>(Bottom.) The set/distribution of text input words is much larger/wider than </a:t>
            </a:r>
            <a:r>
              <a:rPr lang="en-US" sz="2400" dirty="0" smtClean="0"/>
              <a:t>that of words </a:t>
            </a:r>
            <a:r>
              <a:rPr lang="en-US" sz="2400" dirty="0"/>
              <a:t>in </a:t>
            </a:r>
            <a:r>
              <a:rPr lang="en-US" sz="2400" dirty="0" smtClean="0"/>
              <a:t>the summaries</a:t>
            </a:r>
            <a:r>
              <a:rPr lang="en-US" sz="2400" dirty="0"/>
              <a:t>.</a:t>
            </a:r>
          </a:p>
        </p:txBody>
      </p:sp>
      <p:sp>
        <p:nvSpPr>
          <p:cNvPr id="106" name="Right Arrow 105"/>
          <p:cNvSpPr/>
          <p:nvPr/>
        </p:nvSpPr>
        <p:spPr>
          <a:xfrm>
            <a:off x="5314169" y="28424844"/>
            <a:ext cx="1242771" cy="9035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114" name="TextBox 113"/>
          <p:cNvSpPr txBox="1"/>
          <p:nvPr/>
        </p:nvSpPr>
        <p:spPr>
          <a:xfrm>
            <a:off x="14899942" y="11397590"/>
            <a:ext cx="1252569" cy="677108"/>
          </a:xfrm>
          <a:prstGeom prst="rect">
            <a:avLst/>
          </a:prstGeom>
          <a:solidFill>
            <a:schemeClr val="accent2">
              <a:lumMod val="40000"/>
              <a:lumOff val="60000"/>
            </a:schemeClr>
          </a:solidFill>
          <a:ln>
            <a:solidFill>
              <a:srgbClr val="17156E"/>
            </a:solidFill>
          </a:ln>
        </p:spPr>
        <p:txBody>
          <a:bodyPr wrap="square" rtlCol="0">
            <a:spAutoFit/>
          </a:bodyPr>
          <a:lstStyle/>
          <a:p>
            <a:r>
              <a:rPr lang="en-US" sz="1900" dirty="0"/>
              <a:t>Source Document</a:t>
            </a:r>
          </a:p>
        </p:txBody>
      </p:sp>
      <p:sp>
        <p:nvSpPr>
          <p:cNvPr id="115" name="TextBox 114"/>
          <p:cNvSpPr txBox="1"/>
          <p:nvPr/>
        </p:nvSpPr>
        <p:spPr>
          <a:xfrm>
            <a:off x="16427069" y="11349585"/>
            <a:ext cx="1388839" cy="400110"/>
          </a:xfrm>
          <a:prstGeom prst="rect">
            <a:avLst/>
          </a:prstGeom>
          <a:solidFill>
            <a:schemeClr val="accent2">
              <a:lumMod val="40000"/>
              <a:lumOff val="60000"/>
            </a:schemeClr>
          </a:solidFill>
          <a:ln>
            <a:solidFill>
              <a:srgbClr val="17156E"/>
            </a:solidFill>
          </a:ln>
        </p:spPr>
        <p:txBody>
          <a:bodyPr wrap="square" rtlCol="0">
            <a:spAutoFit/>
          </a:bodyPr>
          <a:lstStyle/>
          <a:p>
            <a:r>
              <a:rPr lang="en-US" sz="2000" dirty="0"/>
              <a:t>Embedding</a:t>
            </a:r>
          </a:p>
        </p:txBody>
      </p:sp>
      <p:sp>
        <p:nvSpPr>
          <p:cNvPr id="116" name="TextBox 115"/>
          <p:cNvSpPr txBox="1"/>
          <p:nvPr/>
        </p:nvSpPr>
        <p:spPr>
          <a:xfrm>
            <a:off x="16462540" y="11946930"/>
            <a:ext cx="1373099" cy="408094"/>
          </a:xfrm>
          <a:prstGeom prst="rect">
            <a:avLst/>
          </a:prstGeom>
          <a:solidFill>
            <a:schemeClr val="accent2">
              <a:lumMod val="40000"/>
              <a:lumOff val="60000"/>
            </a:schemeClr>
          </a:solidFill>
          <a:ln>
            <a:solidFill>
              <a:srgbClr val="17156E"/>
            </a:solidFill>
          </a:ln>
        </p:spPr>
        <p:txBody>
          <a:bodyPr wrap="square" rtlCol="0">
            <a:spAutoFit/>
          </a:bodyPr>
          <a:lstStyle/>
          <a:p>
            <a:r>
              <a:rPr lang="en-US" sz="2000" dirty="0"/>
              <a:t>LSTM</a:t>
            </a:r>
          </a:p>
        </p:txBody>
      </p:sp>
      <p:sp>
        <p:nvSpPr>
          <p:cNvPr id="117" name="TextBox 116"/>
          <p:cNvSpPr txBox="1"/>
          <p:nvPr/>
        </p:nvSpPr>
        <p:spPr>
          <a:xfrm>
            <a:off x="18281417" y="11352213"/>
            <a:ext cx="1294653" cy="400110"/>
          </a:xfrm>
          <a:prstGeom prst="rect">
            <a:avLst/>
          </a:prstGeom>
          <a:solidFill>
            <a:schemeClr val="accent2">
              <a:lumMod val="40000"/>
              <a:lumOff val="60000"/>
            </a:schemeClr>
          </a:solidFill>
          <a:ln>
            <a:solidFill>
              <a:srgbClr val="17156E"/>
            </a:solidFill>
          </a:ln>
        </p:spPr>
        <p:txBody>
          <a:bodyPr wrap="square" rtlCol="0">
            <a:spAutoFit/>
          </a:bodyPr>
          <a:lstStyle/>
          <a:p>
            <a:r>
              <a:rPr lang="en-US" sz="2000" dirty="0"/>
              <a:t>LSTM</a:t>
            </a:r>
          </a:p>
        </p:txBody>
      </p:sp>
      <p:sp>
        <p:nvSpPr>
          <p:cNvPr id="118" name="TextBox 117"/>
          <p:cNvSpPr txBox="1"/>
          <p:nvPr/>
        </p:nvSpPr>
        <p:spPr>
          <a:xfrm>
            <a:off x="18281417" y="11946930"/>
            <a:ext cx="1294653" cy="400110"/>
          </a:xfrm>
          <a:prstGeom prst="rect">
            <a:avLst/>
          </a:prstGeom>
          <a:solidFill>
            <a:schemeClr val="accent2">
              <a:lumMod val="40000"/>
              <a:lumOff val="60000"/>
            </a:schemeClr>
          </a:solidFill>
          <a:ln>
            <a:solidFill>
              <a:srgbClr val="17156E"/>
            </a:solidFill>
          </a:ln>
        </p:spPr>
        <p:txBody>
          <a:bodyPr wrap="square" rtlCol="0">
            <a:spAutoFit/>
          </a:bodyPr>
          <a:lstStyle/>
          <a:p>
            <a:r>
              <a:rPr lang="en-US" sz="2000" dirty="0"/>
              <a:t>Output</a:t>
            </a:r>
          </a:p>
        </p:txBody>
      </p:sp>
      <p:sp>
        <p:nvSpPr>
          <p:cNvPr id="119" name="TextBox 118"/>
          <p:cNvSpPr txBox="1"/>
          <p:nvPr/>
        </p:nvSpPr>
        <p:spPr>
          <a:xfrm>
            <a:off x="19933639" y="11377598"/>
            <a:ext cx="1170770" cy="707886"/>
          </a:xfrm>
          <a:prstGeom prst="rect">
            <a:avLst/>
          </a:prstGeom>
          <a:solidFill>
            <a:schemeClr val="accent2">
              <a:lumMod val="40000"/>
              <a:lumOff val="60000"/>
            </a:schemeClr>
          </a:solidFill>
          <a:ln>
            <a:solidFill>
              <a:srgbClr val="17156E"/>
            </a:solidFill>
          </a:ln>
        </p:spPr>
        <p:txBody>
          <a:bodyPr wrap="square" rtlCol="0">
            <a:spAutoFit/>
          </a:bodyPr>
          <a:lstStyle/>
          <a:p>
            <a:r>
              <a:rPr lang="en-US" sz="2000" dirty="0"/>
              <a:t>Summary</a:t>
            </a:r>
          </a:p>
          <a:p>
            <a:endParaRPr lang="en-US" sz="2000" dirty="0"/>
          </a:p>
        </p:txBody>
      </p:sp>
      <p:sp>
        <p:nvSpPr>
          <p:cNvPr id="162" name="Rounded Rectangle 161"/>
          <p:cNvSpPr/>
          <p:nvPr/>
        </p:nvSpPr>
        <p:spPr>
          <a:xfrm>
            <a:off x="16700376" y="8988970"/>
            <a:ext cx="900708" cy="90499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cxnSp>
        <p:nvCxnSpPr>
          <p:cNvPr id="122" name="Straight Arrow Connector 121"/>
          <p:cNvCxnSpPr/>
          <p:nvPr/>
        </p:nvCxnSpPr>
        <p:spPr>
          <a:xfrm>
            <a:off x="16136493" y="11854687"/>
            <a:ext cx="54864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17928630" y="11871435"/>
            <a:ext cx="54864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19704263" y="11847124"/>
            <a:ext cx="54864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6333149" y="11167253"/>
            <a:ext cx="1619589" cy="1334765"/>
          </a:xfrm>
          <a:prstGeom prst="rect">
            <a:avLst/>
          </a:prstGeom>
          <a:noFill/>
          <a:ln w="38100"/>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456"/>
          </a:p>
        </p:txBody>
      </p:sp>
      <p:cxnSp>
        <p:nvCxnSpPr>
          <p:cNvPr id="65" name="Straight Arrow Connector 64"/>
          <p:cNvCxnSpPr/>
          <p:nvPr/>
        </p:nvCxnSpPr>
        <p:spPr>
          <a:xfrm flipV="1">
            <a:off x="16352965" y="9425600"/>
            <a:ext cx="609600" cy="9174"/>
          </a:xfrm>
          <a:prstGeom prst="straightConnector1">
            <a:avLst/>
          </a:prstGeom>
          <a:ln w="127000">
            <a:solidFill>
              <a:srgbClr val="FF93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17309734" y="9430186"/>
            <a:ext cx="914400" cy="4588"/>
          </a:xfrm>
          <a:prstGeom prst="straightConnector1">
            <a:avLst/>
          </a:prstGeom>
          <a:ln w="127000">
            <a:solidFill>
              <a:srgbClr val="FF93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17147019" y="9706404"/>
            <a:ext cx="0" cy="85344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09733" y="8374228"/>
            <a:ext cx="2241329" cy="502766"/>
          </a:xfrm>
          <a:prstGeom prst="rect">
            <a:avLst/>
          </a:prstGeom>
          <a:noFill/>
          <a:ln w="76200">
            <a:noFill/>
          </a:ln>
        </p:spPr>
        <p:txBody>
          <a:bodyPr wrap="square" rtlCol="0">
            <a:spAutoFit/>
          </a:bodyPr>
          <a:lstStyle/>
          <a:p>
            <a:r>
              <a:rPr lang="en-US" sz="2667" b="1" dirty="0"/>
              <a:t>LSTM Encoder</a:t>
            </a:r>
          </a:p>
        </p:txBody>
      </p:sp>
      <p:cxnSp>
        <p:nvCxnSpPr>
          <p:cNvPr id="75" name="Straight Arrow Connector 74"/>
          <p:cNvCxnSpPr/>
          <p:nvPr/>
        </p:nvCxnSpPr>
        <p:spPr>
          <a:xfrm flipV="1">
            <a:off x="17152585" y="8388003"/>
            <a:ext cx="0" cy="85344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1791278" y="8236414"/>
            <a:ext cx="2448299" cy="2015936"/>
          </a:xfrm>
          <a:prstGeom prst="rect">
            <a:avLst/>
          </a:prstGeom>
          <a:noFill/>
        </p:spPr>
        <p:txBody>
          <a:bodyPr wrap="square" rtlCol="0">
            <a:spAutoFit/>
          </a:bodyPr>
          <a:lstStyle/>
          <a:p>
            <a:r>
              <a:rPr lang="en-US" sz="2800" b="1" dirty="0" smtClean="0"/>
              <a:t>Preprocessing:</a:t>
            </a:r>
          </a:p>
          <a:p>
            <a:r>
              <a:rPr lang="en-US" sz="2500" b="1" dirty="0" smtClean="0"/>
              <a:t>Text </a:t>
            </a:r>
            <a:r>
              <a:rPr lang="en-US" sz="2500" b="1" dirty="0" err="1" smtClean="0"/>
              <a:t>Embeddings</a:t>
            </a:r>
            <a:endParaRPr lang="en-US" sz="2500" b="1" dirty="0" smtClean="0"/>
          </a:p>
          <a:p>
            <a:pPr marL="342900" indent="-342900">
              <a:buFont typeface="Wingdings" charset="2"/>
              <a:buChar char="Ø"/>
            </a:pPr>
            <a:r>
              <a:rPr lang="en-US" sz="2300" dirty="0" smtClean="0"/>
              <a:t>Word2Vec</a:t>
            </a:r>
          </a:p>
          <a:p>
            <a:pPr marL="342900" indent="-342900">
              <a:buFont typeface="Wingdings" charset="2"/>
              <a:buChar char="Ø"/>
            </a:pPr>
            <a:r>
              <a:rPr lang="en-US" sz="2300" dirty="0" smtClean="0"/>
              <a:t>Global-Vectors (</a:t>
            </a:r>
            <a:r>
              <a:rPr lang="en-US" sz="2300" dirty="0" err="1" smtClean="0"/>
              <a:t>GloVe</a:t>
            </a:r>
            <a:r>
              <a:rPr lang="en-US" sz="2300" dirty="0" smtClean="0"/>
              <a:t>)</a:t>
            </a:r>
            <a:endParaRPr lang="en-US" sz="2300" dirty="0"/>
          </a:p>
        </p:txBody>
      </p:sp>
      <p:sp>
        <p:nvSpPr>
          <p:cNvPr id="16" name="Oval 15"/>
          <p:cNvSpPr/>
          <p:nvPr/>
        </p:nvSpPr>
        <p:spPr>
          <a:xfrm>
            <a:off x="6350000" y="10116451"/>
            <a:ext cx="9144000" cy="9144000"/>
          </a:xfrm>
          <a:prstGeom prst="ellipse">
            <a:avLst/>
          </a:prstGeom>
          <a:solidFill>
            <a:schemeClr val="accent4">
              <a:lumMod val="40000"/>
              <a:lumOff val="60000"/>
            </a:schemeClr>
          </a:solidFill>
          <a:ln w="2095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cxnSp>
        <p:nvCxnSpPr>
          <p:cNvPr id="18" name="Straight Connector 17"/>
          <p:cNvCxnSpPr/>
          <p:nvPr/>
        </p:nvCxnSpPr>
        <p:spPr>
          <a:xfrm>
            <a:off x="10951029" y="10116451"/>
            <a:ext cx="0" cy="9144000"/>
          </a:xfrm>
          <a:prstGeom prst="line">
            <a:avLst/>
          </a:prstGeom>
          <a:ln w="1905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661029" y="11036204"/>
            <a:ext cx="3251199" cy="1261884"/>
          </a:xfrm>
          <a:prstGeom prst="rect">
            <a:avLst/>
          </a:prstGeom>
          <a:noFill/>
        </p:spPr>
        <p:txBody>
          <a:bodyPr wrap="square" rtlCol="0">
            <a:spAutoFit/>
          </a:bodyPr>
          <a:lstStyle/>
          <a:p>
            <a:pPr algn="ctr"/>
            <a:r>
              <a:rPr lang="en-US" sz="3800" b="1" u="sng" dirty="0"/>
              <a:t>Extractive Summarization</a:t>
            </a:r>
          </a:p>
        </p:txBody>
      </p:sp>
      <p:sp>
        <p:nvSpPr>
          <p:cNvPr id="21" name="TextBox 20"/>
          <p:cNvSpPr txBox="1"/>
          <p:nvPr/>
        </p:nvSpPr>
        <p:spPr>
          <a:xfrm>
            <a:off x="11005410" y="11036204"/>
            <a:ext cx="3251199" cy="1261884"/>
          </a:xfrm>
          <a:prstGeom prst="rect">
            <a:avLst/>
          </a:prstGeom>
          <a:noFill/>
        </p:spPr>
        <p:txBody>
          <a:bodyPr wrap="square" rtlCol="0">
            <a:spAutoFit/>
          </a:bodyPr>
          <a:lstStyle/>
          <a:p>
            <a:pPr algn="ctr"/>
            <a:r>
              <a:rPr lang="en-US" sz="3800" b="1" u="sng" dirty="0"/>
              <a:t>Abstractive Summarization</a:t>
            </a:r>
          </a:p>
        </p:txBody>
      </p:sp>
      <p:sp>
        <p:nvSpPr>
          <p:cNvPr id="28" name="TextBox 27"/>
          <p:cNvSpPr txBox="1"/>
          <p:nvPr/>
        </p:nvSpPr>
        <p:spPr>
          <a:xfrm>
            <a:off x="7246273" y="12220692"/>
            <a:ext cx="3660831" cy="5888087"/>
          </a:xfrm>
          <a:prstGeom prst="rect">
            <a:avLst/>
          </a:prstGeom>
          <a:noFill/>
        </p:spPr>
        <p:txBody>
          <a:bodyPr wrap="square" rtlCol="0">
            <a:spAutoFit/>
          </a:bodyPr>
          <a:lstStyle/>
          <a:p>
            <a:pPr marL="304815" indent="-304815">
              <a:buSzPct val="200000"/>
              <a:buFont typeface="Arial" charset="0"/>
              <a:buChar char="•"/>
            </a:pPr>
            <a:r>
              <a:rPr lang="en-US" sz="2333" dirty="0">
                <a:latin typeface="Calibri" charset="0"/>
                <a:ea typeface="Calibri" charset="0"/>
                <a:cs typeface="Calibri" charset="0"/>
              </a:rPr>
              <a:t>Uses words already in the </a:t>
            </a:r>
            <a:r>
              <a:rPr lang="en-US" sz="2333" dirty="0" smtClean="0">
                <a:latin typeface="Calibri" charset="0"/>
                <a:ea typeface="Calibri" charset="0"/>
                <a:cs typeface="Calibri" charset="0"/>
              </a:rPr>
              <a:t>text.</a:t>
            </a:r>
            <a:endParaRPr lang="en-US" sz="2333" dirty="0">
              <a:latin typeface="Calibri" charset="0"/>
              <a:ea typeface="Calibri" charset="0"/>
              <a:cs typeface="Calibri" charset="0"/>
            </a:endParaRPr>
          </a:p>
          <a:p>
            <a:pPr marL="304815" indent="-304815">
              <a:buSzPct val="200000"/>
              <a:buFont typeface="Arial" charset="0"/>
              <a:buChar char="•"/>
            </a:pPr>
            <a:r>
              <a:rPr lang="en-US" sz="2333" dirty="0">
                <a:latin typeface="Calibri" charset="0"/>
                <a:ea typeface="Calibri" charset="0"/>
                <a:cs typeface="Calibri" charset="0"/>
              </a:rPr>
              <a:t>Selects some combination of the existing words most relevant to the meaning of the source.</a:t>
            </a:r>
          </a:p>
          <a:p>
            <a:pPr marL="304815" indent="-304815">
              <a:buSzPct val="200000"/>
              <a:buFont typeface="Arial" charset="0"/>
              <a:buChar char="•"/>
            </a:pPr>
            <a:r>
              <a:rPr lang="en-US" sz="2400" dirty="0">
                <a:latin typeface="Calibri" charset="0"/>
                <a:ea typeface="Calibri" charset="0"/>
                <a:cs typeface="Calibri" charset="0"/>
              </a:rPr>
              <a:t>Ranking sentences and phrases in order of importance and selecting the most important </a:t>
            </a:r>
            <a:r>
              <a:rPr lang="en-US" sz="2400" dirty="0" smtClean="0">
                <a:latin typeface="Calibri" charset="0"/>
                <a:ea typeface="Calibri" charset="0"/>
                <a:cs typeface="Calibri" charset="0"/>
              </a:rPr>
              <a:t>components.</a:t>
            </a:r>
            <a:endParaRPr lang="en-US" sz="2400" dirty="0">
              <a:latin typeface="Calibri" charset="0"/>
              <a:ea typeface="Calibri" charset="0"/>
              <a:cs typeface="Calibri" charset="0"/>
            </a:endParaRPr>
          </a:p>
          <a:p>
            <a:pPr marL="304815" indent="-304815">
              <a:buSzPct val="200000"/>
              <a:buFont typeface="Arial" charset="0"/>
              <a:buChar char="•"/>
            </a:pPr>
            <a:r>
              <a:rPr lang="en-US" sz="2333" dirty="0">
                <a:latin typeface="Calibri" charset="0"/>
                <a:ea typeface="Calibri" charset="0"/>
                <a:cs typeface="Calibri" charset="0"/>
              </a:rPr>
              <a:t>More </a:t>
            </a:r>
            <a:r>
              <a:rPr lang="en-US" sz="2333" dirty="0" smtClean="0">
                <a:latin typeface="Calibri" charset="0"/>
                <a:ea typeface="Calibri" charset="0"/>
                <a:cs typeface="Calibri" charset="0"/>
              </a:rPr>
              <a:t>robust.</a:t>
            </a:r>
            <a:endParaRPr lang="en-US" sz="2333" dirty="0">
              <a:latin typeface="Calibri" charset="0"/>
              <a:ea typeface="Calibri" charset="0"/>
              <a:cs typeface="Calibri" charset="0"/>
            </a:endParaRPr>
          </a:p>
          <a:p>
            <a:pPr marL="304815" indent="-304815">
              <a:buSzPct val="200000"/>
              <a:buFont typeface="Arial" charset="0"/>
              <a:buChar char="•"/>
            </a:pPr>
            <a:r>
              <a:rPr lang="en-US" sz="2333" dirty="0">
                <a:latin typeface="Calibri" charset="0"/>
                <a:ea typeface="Calibri" charset="0"/>
                <a:cs typeface="Calibri" charset="0"/>
              </a:rPr>
              <a:t>Lack </a:t>
            </a:r>
            <a:r>
              <a:rPr lang="en-US" sz="2333" dirty="0" smtClean="0">
                <a:latin typeface="Calibri" charset="0"/>
                <a:ea typeface="Calibri" charset="0"/>
                <a:cs typeface="Calibri" charset="0"/>
              </a:rPr>
              <a:t>flexibility.</a:t>
            </a:r>
            <a:endParaRPr lang="en-US" sz="2333" dirty="0">
              <a:latin typeface="Calibri" charset="0"/>
              <a:ea typeface="Calibri" charset="0"/>
              <a:cs typeface="Calibri" charset="0"/>
            </a:endParaRPr>
          </a:p>
          <a:p>
            <a:pPr marL="304815" indent="-304815">
              <a:buSzPct val="200000"/>
              <a:buFont typeface="Arial" charset="0"/>
              <a:buChar char="•"/>
            </a:pPr>
            <a:r>
              <a:rPr lang="en-US" sz="2333" dirty="0">
                <a:latin typeface="Calibri" charset="0"/>
                <a:ea typeface="Calibri" charset="0"/>
                <a:cs typeface="Calibri" charset="0"/>
              </a:rPr>
              <a:t>Cannot use new words or paraphrase.</a:t>
            </a:r>
          </a:p>
          <a:p>
            <a:pPr marL="304815" indent="-304815">
              <a:buSzPct val="200000"/>
              <a:buFont typeface="Arial" charset="0"/>
              <a:buChar char="•"/>
            </a:pPr>
            <a:endParaRPr lang="en-US" sz="2333" dirty="0"/>
          </a:p>
        </p:txBody>
      </p:sp>
      <p:sp>
        <p:nvSpPr>
          <p:cNvPr id="29" name="TextBox 28"/>
          <p:cNvSpPr txBox="1"/>
          <p:nvPr/>
        </p:nvSpPr>
        <p:spPr>
          <a:xfrm>
            <a:off x="11159066" y="12253910"/>
            <a:ext cx="3623777" cy="5991320"/>
          </a:xfrm>
          <a:prstGeom prst="rect">
            <a:avLst/>
          </a:prstGeom>
          <a:noFill/>
        </p:spPr>
        <p:txBody>
          <a:bodyPr wrap="square" rtlCol="0">
            <a:spAutoFit/>
          </a:bodyPr>
          <a:lstStyle/>
          <a:p>
            <a:pPr marL="304815" indent="-304815">
              <a:buSzPct val="200000"/>
              <a:buFont typeface="Arial" charset="0"/>
              <a:buChar char="•"/>
            </a:pPr>
            <a:r>
              <a:rPr lang="en-US" sz="2400" dirty="0">
                <a:latin typeface="Calibri" charset="0"/>
                <a:ea typeface="Calibri" charset="0"/>
                <a:cs typeface="Calibri" charset="0"/>
              </a:rPr>
              <a:t>Generating entirely new phrases and sentences to capture the meaning of the text. </a:t>
            </a:r>
          </a:p>
          <a:p>
            <a:pPr marL="304815" indent="-304815">
              <a:buSzPct val="200000"/>
              <a:buFont typeface="Arial" charset="0"/>
              <a:buChar char="•"/>
            </a:pPr>
            <a:r>
              <a:rPr lang="en-US" sz="2400" dirty="0">
                <a:latin typeface="Calibri" charset="0"/>
                <a:ea typeface="Calibri" charset="0"/>
                <a:cs typeface="Calibri" charset="0"/>
              </a:rPr>
              <a:t>More </a:t>
            </a:r>
            <a:r>
              <a:rPr lang="en-US" sz="2400" dirty="0" smtClean="0">
                <a:latin typeface="Calibri" charset="0"/>
                <a:ea typeface="Calibri" charset="0"/>
                <a:cs typeface="Calibri" charset="0"/>
              </a:rPr>
              <a:t>complex.</a:t>
            </a:r>
            <a:endParaRPr lang="en-US" sz="2400" dirty="0">
              <a:latin typeface="Calibri" charset="0"/>
              <a:ea typeface="Calibri" charset="0"/>
              <a:cs typeface="Calibri" charset="0"/>
            </a:endParaRPr>
          </a:p>
          <a:p>
            <a:pPr marL="304815" indent="-304815">
              <a:buSzPct val="200000"/>
              <a:buFont typeface="Arial" charset="0"/>
              <a:buChar char="•"/>
            </a:pPr>
            <a:r>
              <a:rPr lang="en-US" sz="2400" dirty="0">
                <a:latin typeface="Calibri" charset="0"/>
                <a:ea typeface="Calibri" charset="0"/>
                <a:cs typeface="Calibri" charset="0"/>
              </a:rPr>
              <a:t>Read over the text and deem certain </a:t>
            </a:r>
            <a:r>
              <a:rPr lang="en-US" sz="2400" dirty="0" smtClean="0">
                <a:latin typeface="Calibri" charset="0"/>
                <a:ea typeface="Calibri" charset="0"/>
                <a:cs typeface="Calibri" charset="0"/>
              </a:rPr>
              <a:t>factors </a:t>
            </a:r>
            <a:r>
              <a:rPr lang="en-US" sz="2400" dirty="0">
                <a:latin typeface="Calibri" charset="0"/>
                <a:ea typeface="Calibri" charset="0"/>
                <a:cs typeface="Calibri" charset="0"/>
              </a:rPr>
              <a:t>to be </a:t>
            </a:r>
            <a:r>
              <a:rPr lang="en-US" sz="2400" dirty="0" smtClean="0">
                <a:latin typeface="Calibri" charset="0"/>
                <a:ea typeface="Calibri" charset="0"/>
                <a:cs typeface="Calibri" charset="0"/>
              </a:rPr>
              <a:t>important.</a:t>
            </a:r>
          </a:p>
          <a:p>
            <a:pPr marL="304815" indent="-304815">
              <a:buSzPct val="200000"/>
              <a:buFont typeface="Arial" charset="0"/>
              <a:buChar char="•"/>
            </a:pPr>
            <a:r>
              <a:rPr lang="en-US" sz="2400" dirty="0">
                <a:latin typeface="Calibri" charset="0"/>
                <a:ea typeface="Calibri" charset="0"/>
                <a:cs typeface="Calibri" charset="0"/>
              </a:rPr>
              <a:t>L</a:t>
            </a:r>
            <a:r>
              <a:rPr lang="en-US" sz="2400" dirty="0" smtClean="0">
                <a:latin typeface="Calibri" charset="0"/>
                <a:ea typeface="Calibri" charset="0"/>
                <a:cs typeface="Calibri" charset="0"/>
              </a:rPr>
              <a:t>earn </a:t>
            </a:r>
            <a:r>
              <a:rPr lang="en-US" sz="2400" dirty="0">
                <a:latin typeface="Calibri" charset="0"/>
                <a:ea typeface="Calibri" charset="0"/>
                <a:cs typeface="Calibri" charset="0"/>
              </a:rPr>
              <a:t>to construct some cohesive phrasing of the relevant concepts. </a:t>
            </a:r>
          </a:p>
          <a:p>
            <a:pPr marL="304815" indent="-304815">
              <a:buSzPct val="200000"/>
              <a:buFont typeface="Arial" charset="0"/>
              <a:buChar char="•"/>
            </a:pPr>
            <a:r>
              <a:rPr lang="en-US" sz="2400" dirty="0">
                <a:latin typeface="Calibri" charset="0"/>
                <a:ea typeface="Calibri" charset="0"/>
                <a:cs typeface="Calibri" charset="0"/>
              </a:rPr>
              <a:t>Similar to how humans </a:t>
            </a:r>
            <a:r>
              <a:rPr lang="en-US" sz="2400" dirty="0" smtClean="0">
                <a:latin typeface="Calibri" charset="0"/>
                <a:ea typeface="Calibri" charset="0"/>
                <a:cs typeface="Calibri" charset="0"/>
              </a:rPr>
              <a:t>summarize.</a:t>
            </a:r>
            <a:endParaRPr lang="en-US" sz="2400" dirty="0">
              <a:latin typeface="Calibri" charset="0"/>
              <a:ea typeface="Calibri" charset="0"/>
              <a:cs typeface="Calibri" charset="0"/>
            </a:endParaRPr>
          </a:p>
          <a:p>
            <a:pPr marL="304815" indent="-304815">
              <a:buSzPct val="200000"/>
              <a:buFont typeface="Arial" charset="0"/>
              <a:buChar char="•"/>
            </a:pPr>
            <a:r>
              <a:rPr lang="en-US" sz="2400" dirty="0">
                <a:latin typeface="Calibri" charset="0"/>
                <a:ea typeface="Calibri" charset="0"/>
                <a:cs typeface="Calibri" charset="0"/>
              </a:rPr>
              <a:t>Able to </a:t>
            </a:r>
            <a:r>
              <a:rPr lang="en-US" sz="2400" dirty="0" smtClean="0">
                <a:latin typeface="Calibri" charset="0"/>
                <a:ea typeface="Calibri" charset="0"/>
                <a:cs typeface="Calibri" charset="0"/>
              </a:rPr>
              <a:t>paraphrase.</a:t>
            </a:r>
            <a:endParaRPr lang="en-US" sz="2400" dirty="0">
              <a:latin typeface="Calibri" charset="0"/>
              <a:ea typeface="Calibri" charset="0"/>
              <a:cs typeface="Calibri" charset="0"/>
            </a:endParaRPr>
          </a:p>
          <a:p>
            <a:pPr marL="304815" indent="-304815">
              <a:buSzPct val="200000"/>
              <a:buFont typeface="Arial" charset="0"/>
              <a:buChar char="•"/>
            </a:pPr>
            <a:r>
              <a:rPr lang="en-US" sz="2400" dirty="0">
                <a:latin typeface="Calibri" charset="0"/>
                <a:ea typeface="Calibri" charset="0"/>
                <a:cs typeface="Calibri" charset="0"/>
              </a:rPr>
              <a:t>More susceptible to </a:t>
            </a:r>
            <a:r>
              <a:rPr lang="en-US" sz="2333" dirty="0" smtClean="0"/>
              <a:t>error.</a:t>
            </a:r>
            <a:endParaRPr lang="en-US" sz="2400" dirty="0">
              <a:latin typeface="Calibri" charset="0"/>
              <a:ea typeface="Calibri" charset="0"/>
              <a:cs typeface="Calibri" charset="0"/>
            </a:endParaRPr>
          </a:p>
        </p:txBody>
      </p:sp>
      <p:sp>
        <p:nvSpPr>
          <p:cNvPr id="165" name="TextBox 164"/>
          <p:cNvSpPr txBox="1"/>
          <p:nvPr/>
        </p:nvSpPr>
        <p:spPr>
          <a:xfrm>
            <a:off x="11575144" y="25358737"/>
            <a:ext cx="4991894" cy="1246495"/>
          </a:xfrm>
          <a:prstGeom prst="rect">
            <a:avLst/>
          </a:prstGeom>
          <a:noFill/>
        </p:spPr>
        <p:txBody>
          <a:bodyPr wrap="square" rtlCol="0">
            <a:spAutoFit/>
          </a:bodyPr>
          <a:lstStyle/>
          <a:p>
            <a:r>
              <a:rPr lang="en-US" sz="2500" dirty="0" smtClean="0"/>
              <a:t>The summaries generated each instance were different, with training runtime ~15 minutes.</a:t>
            </a:r>
            <a:endParaRPr lang="en-US" sz="2500" dirty="0"/>
          </a:p>
        </p:txBody>
      </p:sp>
      <p:sp>
        <p:nvSpPr>
          <p:cNvPr id="98" name="TextBox 97"/>
          <p:cNvSpPr txBox="1"/>
          <p:nvPr/>
        </p:nvSpPr>
        <p:spPr>
          <a:xfrm>
            <a:off x="18133376" y="11166167"/>
            <a:ext cx="1568783" cy="1335851"/>
          </a:xfrm>
          <a:prstGeom prst="rect">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456"/>
          </a:p>
        </p:txBody>
      </p:sp>
    </p:spTree>
    <p:extLst>
      <p:ext uri="{BB962C8B-B14F-4D97-AF65-F5344CB8AC3E}">
        <p14:creationId xmlns:p14="http://schemas.microsoft.com/office/powerpoint/2010/main" val="6890016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471</TotalTime>
  <Words>1013</Words>
  <Application>Microsoft Macintosh PowerPoint</Application>
  <PresentationFormat>Custom</PresentationFormat>
  <Paragraphs>100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Apple Chancery</vt:lpstr>
      <vt:lpstr>Calibri</vt:lpstr>
      <vt:lpstr>Calibri Light</vt:lpstr>
      <vt:lpstr>Wingdings</vt:lpstr>
      <vt:lpstr>Arial</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Zhao, Michelle D.</dc:creator>
  <cp:lastModifiedBy>Zhao, Michelle D.</cp:lastModifiedBy>
  <cp:revision>90</cp:revision>
  <cp:lastPrinted>2018-05-14T10:11:50Z</cp:lastPrinted>
  <dcterms:created xsi:type="dcterms:W3CDTF">2018-05-14T07:03:00Z</dcterms:created>
  <dcterms:modified xsi:type="dcterms:W3CDTF">2018-05-28T23:53:51Z</dcterms:modified>
</cp:coreProperties>
</file>