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6" r:id="rId10"/>
    <p:sldId id="263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1806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82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1772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23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493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516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92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00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7408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135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014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164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458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896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293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2682-5D41-44BD-A7B4-5FEA6623F334}" type="datetimeFigureOut">
              <a:rPr lang="en-AE" smtClean="0"/>
              <a:t>03/24/2024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61CEAD-A11E-4733-8C32-7D4E6A68AC2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05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F20-D657-810B-3694-17B533297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99882"/>
            <a:ext cx="7766936" cy="2750954"/>
          </a:xfrm>
        </p:spPr>
        <p:txBody>
          <a:bodyPr/>
          <a:lstStyle/>
          <a:p>
            <a:r>
              <a:rPr lang="en-US" dirty="0"/>
              <a:t>PORTFOLIOS ADVISED TO THE CLIENT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Stock Market and Portfolio Management</a:t>
            </a:r>
            <a:endParaRPr lang="en-A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1C29-A09D-4452-4C19-B830FA71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Mrinmoy</a:t>
            </a:r>
            <a:r>
              <a:rPr lang="en-US" dirty="0"/>
              <a:t> </a:t>
            </a:r>
            <a:r>
              <a:rPr lang="en-US" dirty="0" err="1"/>
              <a:t>Thokdar</a:t>
            </a:r>
            <a:r>
              <a:rPr lang="en-US" dirty="0"/>
              <a:t>, Varun Agarwal, </a:t>
            </a:r>
            <a:r>
              <a:rPr lang="en-US" dirty="0" err="1"/>
              <a:t>Soubhik</a:t>
            </a:r>
            <a:r>
              <a:rPr lang="en-US" dirty="0"/>
              <a:t> Das, Rajeev Dubey</a:t>
            </a:r>
            <a:endParaRPr lang="en-IN" dirty="0"/>
          </a:p>
          <a:p>
            <a:endParaRPr lang="en-AE" dirty="0"/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32A04550-B771-A1EC-B9F8-E72E9279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9539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3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015F-ADF3-EF54-3E44-D6499781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80"/>
            <a:ext cx="8093804" cy="660400"/>
          </a:xfrm>
        </p:spPr>
        <p:txBody>
          <a:bodyPr/>
          <a:lstStyle/>
          <a:p>
            <a:pPr algn="ctr"/>
            <a:r>
              <a:rPr lang="en-US" dirty="0"/>
              <a:t>PORTFOLIO SUGGESTIONS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6292-B409-78AA-481A-36DA72D9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4" y="927421"/>
            <a:ext cx="9052593" cy="5567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Portfolio of 3 stocks, 4 stocks and 5 stocks have been suggested.</a:t>
            </a:r>
          </a:p>
          <a:p>
            <a:r>
              <a:rPr lang="en-US" dirty="0"/>
              <a:t>A 3 stock portfolio comprises of Amazon, Apple, and J&amp;J </a:t>
            </a:r>
          </a:p>
          <a:p>
            <a:pPr lvl="1"/>
            <a:r>
              <a:rPr lang="en-US" dirty="0"/>
              <a:t>Sharpe Ratio of 1.21</a:t>
            </a:r>
          </a:p>
          <a:p>
            <a:pPr lvl="1"/>
            <a:r>
              <a:rPr lang="en-US" dirty="0"/>
              <a:t>Risk of 0.199</a:t>
            </a:r>
          </a:p>
          <a:p>
            <a:pPr lvl="1"/>
            <a:r>
              <a:rPr lang="en-US" dirty="0"/>
              <a:t>Average Annual Return 26%</a:t>
            </a:r>
          </a:p>
          <a:p>
            <a:r>
              <a:rPr lang="en-US" dirty="0"/>
              <a:t>A 4 stock portfolio comprises of Amazon, Apple, Google and J&amp;J</a:t>
            </a:r>
          </a:p>
          <a:p>
            <a:pPr lvl="1"/>
            <a:r>
              <a:rPr lang="en-US" dirty="0"/>
              <a:t>Sharpe Ratio of 1.16</a:t>
            </a:r>
          </a:p>
          <a:p>
            <a:pPr lvl="1"/>
            <a:r>
              <a:rPr lang="en-US" dirty="0"/>
              <a:t>Risk 0.198</a:t>
            </a:r>
          </a:p>
          <a:p>
            <a:pPr lvl="1"/>
            <a:r>
              <a:rPr lang="en-US" dirty="0"/>
              <a:t>Average Annual Return 24%</a:t>
            </a:r>
          </a:p>
          <a:p>
            <a:r>
              <a:rPr lang="en-US" dirty="0"/>
              <a:t> A 5 stock portfolio comprises of J&amp;J, Apple, Amazon, Google and Merch &amp; co.</a:t>
            </a:r>
          </a:p>
          <a:p>
            <a:pPr lvl="1"/>
            <a:r>
              <a:rPr lang="en-US" dirty="0"/>
              <a:t>Sharpe Ratio of 1.12</a:t>
            </a:r>
          </a:p>
          <a:p>
            <a:pPr lvl="1"/>
            <a:r>
              <a:rPr lang="en-US" dirty="0"/>
              <a:t>Risk 0.18</a:t>
            </a:r>
          </a:p>
          <a:p>
            <a:pPr lvl="1"/>
            <a:r>
              <a:rPr lang="en-US" dirty="0"/>
              <a:t>Average Annual Return 21%</a:t>
            </a:r>
          </a:p>
          <a:p>
            <a:r>
              <a:rPr lang="en-US" dirty="0"/>
              <a:t>We would like to suggest the 1</a:t>
            </a:r>
            <a:r>
              <a:rPr lang="en-US" baseline="30000" dirty="0"/>
              <a:t>st</a:t>
            </a:r>
            <a:r>
              <a:rPr lang="en-US" dirty="0"/>
              <a:t> portfolio with 3 stocks which does not only provides better returns but also has good </a:t>
            </a:r>
            <a:r>
              <a:rPr lang="en-US" dirty="0" err="1"/>
              <a:t>sharpe</a:t>
            </a:r>
            <a:r>
              <a:rPr lang="en-US" dirty="0"/>
              <a:t> ratio with similar risk exposure.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9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AEC4-7A1E-0819-F5DC-C453798E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1328"/>
            <a:ext cx="8596668" cy="935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FORECASTING FOR FUTURE RETURNS FOR EACH SUGGESTED STOCKS</a:t>
            </a:r>
            <a:endParaRPr lang="en-AE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98DF3-2F26-BC6A-BD22-04A230B088FF}"/>
              </a:ext>
            </a:extLst>
          </p:cNvPr>
          <p:cNvSpPr txBox="1">
            <a:spLocks/>
          </p:cNvSpPr>
          <p:nvPr/>
        </p:nvSpPr>
        <p:spPr>
          <a:xfrm>
            <a:off x="369472" y="976543"/>
            <a:ext cx="9688928" cy="5948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used Vector Autoregression Model (VAR) to understand the pattern in the data and predict stock prices in the next 5 years (As per client investing horizon)</a:t>
            </a:r>
          </a:p>
          <a:p>
            <a:r>
              <a:rPr lang="en-US" dirty="0"/>
              <a:t>APPLE (AAPL)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AMAZON (AMZN)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JOHNSON &amp; JOHNSON (JNJ)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75C8D-F94F-EBA5-2DE9-8D986E3C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8" y="1616001"/>
            <a:ext cx="6048050" cy="1812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3F3D02-0F88-1D38-2B0A-5FCEF66C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61" y="3550483"/>
            <a:ext cx="5607223" cy="166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590CB2-5372-01BA-2BE5-605E84DC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18" y="5241999"/>
            <a:ext cx="5362379" cy="16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8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AEC4-7A1E-0819-F5DC-C453798E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1328"/>
            <a:ext cx="8596668" cy="935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FORECASTING FOR FUTURE RETURNS FOR EACH SUGGESTED STOCKS</a:t>
            </a:r>
            <a:endParaRPr lang="en-AE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98DF3-2F26-BC6A-BD22-04A230B088FF}"/>
              </a:ext>
            </a:extLst>
          </p:cNvPr>
          <p:cNvSpPr txBox="1">
            <a:spLocks/>
          </p:cNvSpPr>
          <p:nvPr/>
        </p:nvSpPr>
        <p:spPr>
          <a:xfrm>
            <a:off x="396105" y="1136341"/>
            <a:ext cx="9688928" cy="5948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can be seen, our model is able to capture the trend in the data and same has been used to forecast future prices.</a:t>
            </a:r>
          </a:p>
          <a:p>
            <a:endParaRPr lang="en-US" dirty="0"/>
          </a:p>
          <a:p>
            <a:r>
              <a:rPr lang="en-US" dirty="0"/>
              <a:t>APPLE (AAPL) : For AAPL, we have found average annual return to be 27.67% over the </a:t>
            </a:r>
          </a:p>
          <a:p>
            <a:pPr marL="0" indent="0">
              <a:buNone/>
            </a:pPr>
            <a:r>
              <a:rPr lang="en-US" dirty="0"/>
              <a:t>     next 5 years.</a:t>
            </a:r>
          </a:p>
          <a:p>
            <a:r>
              <a:rPr lang="en-US" dirty="0"/>
              <a:t>AMAZON (AMZN) : For AMZN, we have found average annual return to be 49.46% over the </a:t>
            </a:r>
          </a:p>
          <a:p>
            <a:pPr marL="0" indent="0">
              <a:buNone/>
            </a:pPr>
            <a:r>
              <a:rPr lang="en-US" dirty="0"/>
              <a:t>     next 5 years.</a:t>
            </a:r>
          </a:p>
          <a:p>
            <a:r>
              <a:rPr lang="en-US" dirty="0"/>
              <a:t>JOHNSON &amp; JOHNSON (JNJ) :  For JNJ, we have found average annual return to be 15.67% over the next 5 years.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Now, combining the data , annual portfolio return can be estimated to be around 31%, which comfortably beats market average of 14%.</a:t>
            </a:r>
          </a:p>
          <a:p>
            <a:pPr marL="0" indent="0">
              <a:buNone/>
            </a:pPr>
            <a:r>
              <a:rPr lang="en-US" dirty="0"/>
              <a:t>Also, all these companies are market leaders in their respective domains , have quality products and competitive advantage over peers , which emphasizes that the stocks will grow steadily and provide good returns.</a:t>
            </a:r>
          </a:p>
        </p:txBody>
      </p:sp>
    </p:spTree>
    <p:extLst>
      <p:ext uri="{BB962C8B-B14F-4D97-AF65-F5344CB8AC3E}">
        <p14:creationId xmlns:p14="http://schemas.microsoft.com/office/powerpoint/2010/main" val="109332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198DF3-2F26-BC6A-BD22-04A230B088FF}"/>
              </a:ext>
            </a:extLst>
          </p:cNvPr>
          <p:cNvSpPr txBox="1">
            <a:spLocks/>
          </p:cNvSpPr>
          <p:nvPr/>
        </p:nvSpPr>
        <p:spPr>
          <a:xfrm>
            <a:off x="2446847" y="2334828"/>
            <a:ext cx="4841720" cy="121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0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ADB0-8FC2-1914-CE4D-FECD2E70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DB67-B663-ADA3-3CED-72B885EF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an associate at the investment firm, we have to provide consultation to </a:t>
            </a:r>
            <a:r>
              <a:rPr lang="en-US" dirty="0" err="1"/>
              <a:t>Ms</a:t>
            </a:r>
            <a:r>
              <a:rPr lang="en-US" dirty="0"/>
              <a:t> Alexandra </a:t>
            </a:r>
            <a:r>
              <a:rPr lang="en-US" dirty="0" err="1"/>
              <a:t>Kolishnyick</a:t>
            </a:r>
            <a:r>
              <a:rPr lang="en-US" dirty="0"/>
              <a:t> (Potential Client) on the investment management based on the clients requirements.</a:t>
            </a:r>
          </a:p>
          <a:p>
            <a:r>
              <a:rPr lang="en-US" dirty="0"/>
              <a:t>Understanding the investment requirement.</a:t>
            </a:r>
          </a:p>
          <a:p>
            <a:r>
              <a:rPr lang="en-US" dirty="0"/>
              <a:t>Recommending suitable securities for </a:t>
            </a:r>
            <a:r>
              <a:rPr lang="en-US" dirty="0" err="1"/>
              <a:t>Ms</a:t>
            </a:r>
            <a:r>
              <a:rPr lang="en-US" dirty="0"/>
              <a:t> Alexa to invest.</a:t>
            </a:r>
          </a:p>
        </p:txBody>
      </p:sp>
    </p:spTree>
    <p:extLst>
      <p:ext uri="{BB962C8B-B14F-4D97-AF65-F5344CB8AC3E}">
        <p14:creationId xmlns:p14="http://schemas.microsoft.com/office/powerpoint/2010/main" val="364507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AC5-277B-4074-ED0E-133B4DF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CLIENT REQUIREMENTS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3541-4973-9AB3-C27C-D008C152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promising stocks.</a:t>
            </a:r>
          </a:p>
          <a:p>
            <a:r>
              <a:rPr lang="en-US" dirty="0"/>
              <a:t>Conservative approach to expect stable return with the investment.</a:t>
            </a:r>
          </a:p>
          <a:p>
            <a:r>
              <a:rPr lang="en-US" dirty="0"/>
              <a:t>The client fits into the </a:t>
            </a:r>
            <a:r>
              <a:rPr lang="en-US" b="1" dirty="0"/>
              <a:t>Medium Term Investment Horizon (3-5yrs).</a:t>
            </a:r>
          </a:p>
          <a:p>
            <a:r>
              <a:rPr lang="en-US" dirty="0"/>
              <a:t>The matured amount from the investment to be used for the setting up of NGO, after Bachelors.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9713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AB16-6A90-D14E-4298-4B59EB69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E9ED-5862-F0FE-88DD-434CA7E4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Sectors of Stock available to us:</a:t>
            </a:r>
          </a:p>
          <a:p>
            <a:pPr lvl="1"/>
            <a:r>
              <a:rPr lang="en-US" dirty="0"/>
              <a:t>Aviation</a:t>
            </a:r>
          </a:p>
          <a:p>
            <a:pPr lvl="1"/>
            <a:r>
              <a:rPr lang="en-US" dirty="0"/>
              <a:t>Health Care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Technology</a:t>
            </a:r>
            <a:endParaRPr lang="en-AE" dirty="0"/>
          </a:p>
          <a:p>
            <a:r>
              <a:rPr lang="en-AE" dirty="0"/>
              <a:t>Each sector has 3 stocks each to profile them and select the best possible portfolio for the Client.</a:t>
            </a:r>
          </a:p>
          <a:p>
            <a:r>
              <a:rPr lang="en-AE" dirty="0"/>
              <a:t>S&amp;P500 data to compare the market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107D-75D0-A41E-48D3-BB666751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5084-8573-1FC3-E5BD-D009E964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falls under the Medium Term Investment Horizon.</a:t>
            </a:r>
          </a:p>
          <a:p>
            <a:r>
              <a:rPr lang="en-US" dirty="0"/>
              <a:t>The client wont be withdrawing the amount for at least 3-5 yrs.</a:t>
            </a:r>
          </a:p>
          <a:p>
            <a:r>
              <a:rPr lang="en-US" dirty="0"/>
              <a:t>The client doesn’t want to invest in high risk Stocks/Securities.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3024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1DE5-05E9-C654-30D0-82FCFE87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2BA2-CFB2-6AF5-4DA4-95C0CFDB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stocks with opening/closing balance provided.</a:t>
            </a:r>
          </a:p>
          <a:p>
            <a:r>
              <a:rPr lang="en-US" dirty="0"/>
              <a:t>Stocks having the values on the same day are included.</a:t>
            </a:r>
          </a:p>
          <a:p>
            <a:r>
              <a:rPr lang="en-US" dirty="0"/>
              <a:t>The records beyond the range of the dates have also been excluded.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2020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1DE5-05E9-C654-30D0-82FCFE87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716"/>
            <a:ext cx="8475544" cy="722050"/>
          </a:xfrm>
        </p:spPr>
        <p:txBody>
          <a:bodyPr/>
          <a:lstStyle/>
          <a:p>
            <a:pPr algn="ctr"/>
            <a:r>
              <a:rPr lang="en-US" dirty="0"/>
              <a:t>METRICS FOR THE STOCKS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2BA2-CFB2-6AF5-4DA4-95C0CFDB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7210"/>
            <a:ext cx="8596668" cy="626999"/>
          </a:xfrm>
        </p:spPr>
        <p:txBody>
          <a:bodyPr/>
          <a:lstStyle/>
          <a:p>
            <a:r>
              <a:rPr lang="en-US" dirty="0"/>
              <a:t>We have calculated the following metrics for each stock and the market index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6699E9-6CD4-30EE-DCFE-7D33C7E7BA33}"/>
              </a:ext>
            </a:extLst>
          </p:cNvPr>
          <p:cNvSpPr txBox="1">
            <a:spLocks/>
          </p:cNvSpPr>
          <p:nvPr/>
        </p:nvSpPr>
        <p:spPr>
          <a:xfrm>
            <a:off x="1175963" y="4623794"/>
            <a:ext cx="8596668" cy="1713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Color grades applied according to the following rules :</a:t>
            </a:r>
          </a:p>
          <a:p>
            <a:r>
              <a:rPr lang="en-US" dirty="0"/>
              <a:t>Less volatility - </a:t>
            </a:r>
            <a:r>
              <a:rPr lang="en-US" dirty="0">
                <a:highlight>
                  <a:srgbClr val="00FF00"/>
                </a:highlight>
              </a:rPr>
              <a:t>Green</a:t>
            </a:r>
            <a:r>
              <a:rPr lang="en-US" dirty="0"/>
              <a:t>         More volatility – </a:t>
            </a:r>
            <a:r>
              <a:rPr lang="en-US" dirty="0">
                <a:highlight>
                  <a:srgbClr val="FF0000"/>
                </a:highlight>
              </a:rPr>
              <a:t>Red</a:t>
            </a:r>
          </a:p>
          <a:p>
            <a:r>
              <a:rPr lang="en-US" dirty="0"/>
              <a:t>More Return -   </a:t>
            </a:r>
            <a:r>
              <a:rPr lang="en-US" dirty="0">
                <a:highlight>
                  <a:srgbClr val="00FF00"/>
                </a:highlight>
              </a:rPr>
              <a:t>Green</a:t>
            </a:r>
            <a:r>
              <a:rPr lang="en-US" dirty="0"/>
              <a:t>         Less Return – </a:t>
            </a:r>
            <a:r>
              <a:rPr lang="en-US" dirty="0">
                <a:highlight>
                  <a:srgbClr val="FF0000"/>
                </a:highlight>
              </a:rPr>
              <a:t>Red</a:t>
            </a:r>
          </a:p>
          <a:p>
            <a:r>
              <a:rPr lang="en-US" dirty="0"/>
              <a:t>Higher Sharpe - </a:t>
            </a:r>
            <a:r>
              <a:rPr lang="en-US" dirty="0">
                <a:highlight>
                  <a:srgbClr val="00FF00"/>
                </a:highlight>
              </a:rPr>
              <a:t>Green</a:t>
            </a:r>
            <a:r>
              <a:rPr lang="en-US" dirty="0"/>
              <a:t>         Lesser Sharpe – </a:t>
            </a:r>
            <a:r>
              <a:rPr lang="en-US" dirty="0">
                <a:highlight>
                  <a:srgbClr val="FF0000"/>
                </a:highlight>
              </a:rPr>
              <a:t>Red</a:t>
            </a:r>
          </a:p>
          <a:p>
            <a:r>
              <a:rPr lang="en-US" dirty="0"/>
              <a:t>Lesser Beta -     </a:t>
            </a:r>
            <a:r>
              <a:rPr lang="en-US" dirty="0">
                <a:highlight>
                  <a:srgbClr val="00FF00"/>
                </a:highlight>
              </a:rPr>
              <a:t>Green</a:t>
            </a:r>
            <a:r>
              <a:rPr lang="en-US" dirty="0"/>
              <a:t>         higher Beta – </a:t>
            </a:r>
            <a:r>
              <a:rPr lang="en-US" dirty="0">
                <a:highlight>
                  <a:srgbClr val="FF0000"/>
                </a:highlight>
              </a:rPr>
              <a:t>Red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endParaRPr lang="en-US" dirty="0">
              <a:highlight>
                <a:srgbClr val="FF0000"/>
              </a:highlight>
            </a:endParaRPr>
          </a:p>
          <a:p>
            <a:endParaRPr lang="en-US" dirty="0">
              <a:highlight>
                <a:srgbClr val="FF0000"/>
              </a:highlight>
            </a:endParaRPr>
          </a:p>
          <a:p>
            <a:endParaRPr lang="en-US" dirty="0">
              <a:highlight>
                <a:srgbClr val="FF0000"/>
              </a:highlight>
            </a:endParaRPr>
          </a:p>
          <a:p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AD93E-19A9-4A56-D8A4-41F9B19A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780814"/>
            <a:ext cx="9410330" cy="22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787-0062-668A-68B9-8AC8FB36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233BA-B9D7-B729-42D7-D104D522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0" y="85946"/>
            <a:ext cx="6037703" cy="661907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C71C-74C7-011F-4E3A-415A40CE2CC1}"/>
              </a:ext>
            </a:extLst>
          </p:cNvPr>
          <p:cNvSpPr txBox="1">
            <a:spLocks/>
          </p:cNvSpPr>
          <p:nvPr/>
        </p:nvSpPr>
        <p:spPr>
          <a:xfrm>
            <a:off x="677334" y="1351281"/>
            <a:ext cx="5083386" cy="469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Seeing the stocks we understand that the closing of the tech based stocks of 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Amazon </a:t>
            </a:r>
          </a:p>
          <a:p>
            <a:pPr lvl="1"/>
            <a:r>
              <a:rPr lang="en-US" dirty="0"/>
              <a:t>Google </a:t>
            </a:r>
          </a:p>
          <a:p>
            <a:pPr marL="457200" lvl="1" indent="0">
              <a:buNone/>
            </a:pPr>
            <a:r>
              <a:rPr lang="en-US" dirty="0"/>
              <a:t>Have yielded in higher closing in comparison with the S&amp;P500.</a:t>
            </a:r>
            <a:endParaRPr lang="en-AE" dirty="0"/>
          </a:p>
          <a:p>
            <a:r>
              <a:rPr lang="en-AE" dirty="0"/>
              <a:t>Another stock that has shown positive response over the past is </a:t>
            </a:r>
            <a:r>
              <a:rPr lang="en-AE" b="1" dirty="0"/>
              <a:t>Johnson &amp; Johnson</a:t>
            </a:r>
            <a:r>
              <a:rPr lang="en-AE" dirty="0"/>
              <a:t>. </a:t>
            </a:r>
          </a:p>
          <a:p>
            <a:r>
              <a:rPr lang="en-AE" dirty="0"/>
              <a:t>The rest of the stocks have underperformed compared to the S&amp;P500 index.</a:t>
            </a:r>
          </a:p>
        </p:txBody>
      </p:sp>
    </p:spTree>
    <p:extLst>
      <p:ext uri="{BB962C8B-B14F-4D97-AF65-F5344CB8AC3E}">
        <p14:creationId xmlns:p14="http://schemas.microsoft.com/office/powerpoint/2010/main" val="150814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CF99-1374-5859-3679-A8B5C34D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UNDERSTANDING AND FINDINDINGS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7D93-26C0-29BD-0590-E05E526E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Amazon, Apple and Google show higher returns compared to the S&amp;P500 index but:</a:t>
            </a:r>
          </a:p>
          <a:p>
            <a:pPr lvl="1"/>
            <a:r>
              <a:rPr lang="en-US" dirty="0"/>
              <a:t>The belong to the same sector </a:t>
            </a:r>
            <a:r>
              <a:rPr lang="en-US" dirty="0" err="1"/>
              <a:t>i.e</a:t>
            </a:r>
            <a:r>
              <a:rPr lang="en-US" dirty="0"/>
              <a:t> Technology</a:t>
            </a:r>
          </a:p>
          <a:p>
            <a:pPr lvl="1"/>
            <a:r>
              <a:rPr lang="en-AE" dirty="0"/>
              <a:t>Best portfolio we suggest is to have a diverse stocks from the sector</a:t>
            </a:r>
            <a:r>
              <a:rPr lang="en-IN" dirty="0"/>
              <a:t>s</a:t>
            </a:r>
            <a:r>
              <a:rPr lang="en-AE" dirty="0"/>
              <a:t>.</a:t>
            </a:r>
            <a:endParaRPr lang="en-IN" dirty="0"/>
          </a:p>
          <a:p>
            <a:pPr lvl="1"/>
            <a:r>
              <a:rPr lang="en-IN" dirty="0"/>
              <a:t>We want to include stock from health sector, which can resonate well with investor long term goals.</a:t>
            </a:r>
          </a:p>
          <a:p>
            <a:pPr lvl="1"/>
            <a:r>
              <a:rPr lang="en-IN" dirty="0"/>
              <a:t>The other stocks are highly volatile and does not align with investing strategy.</a:t>
            </a:r>
            <a:endParaRPr lang="en-AE" dirty="0"/>
          </a:p>
          <a:p>
            <a:pPr marL="457200" lvl="1" indent="0">
              <a:buNone/>
            </a:pPr>
            <a:endParaRPr lang="en-AE" dirty="0"/>
          </a:p>
          <a:p>
            <a:pPr marL="457200" lvl="1" indent="0">
              <a:buNone/>
            </a:pPr>
            <a:r>
              <a:rPr lang="en-AE" dirty="0"/>
              <a:t>Lets find of with the different combination of stocks, their SHARPE and RISK are</a:t>
            </a:r>
          </a:p>
        </p:txBody>
      </p:sp>
    </p:spTree>
    <p:extLst>
      <p:ext uri="{BB962C8B-B14F-4D97-AF65-F5344CB8AC3E}">
        <p14:creationId xmlns:p14="http://schemas.microsoft.com/office/powerpoint/2010/main" val="3014789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1221</TotalTime>
  <Words>807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PORTFOLIOS ADVISED TO THE CLIENT  Stock Market and Portfolio Management</vt:lpstr>
      <vt:lpstr>OBJECTIVE</vt:lpstr>
      <vt:lpstr>UNDERSTANDING CLIENT REQUIREMENTS</vt:lpstr>
      <vt:lpstr>DATA BACKGROUND</vt:lpstr>
      <vt:lpstr>Assumptions</vt:lpstr>
      <vt:lpstr>DATA PREPARATION</vt:lpstr>
      <vt:lpstr>METRICS FOR THE STOCKS</vt:lpstr>
      <vt:lpstr>Observations</vt:lpstr>
      <vt:lpstr>FURTHER UNDERSTANDING AND FINDINDINGS</vt:lpstr>
      <vt:lpstr>PORTFOLIO SUGGESTIONS</vt:lpstr>
      <vt:lpstr>FORECASTING FOR FUTURE RETURNS FOR EACH SUGGESTED STOCKS</vt:lpstr>
      <vt:lpstr>FORECASTING FOR FUTURE RETURNS FOR EACH SUGGESTED STOCKS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PORTFOLIOS ADVISED TO THE CLIENT  Stock Market and Portfolio Management</dc:title>
  <dc:creator>Varun Agarwal</dc:creator>
  <cp:lastModifiedBy>MRINMOY THOKDAR</cp:lastModifiedBy>
  <cp:revision>15</cp:revision>
  <dcterms:created xsi:type="dcterms:W3CDTF">2024-03-20T18:31:16Z</dcterms:created>
  <dcterms:modified xsi:type="dcterms:W3CDTF">2024-03-24T13:34:34Z</dcterms:modified>
</cp:coreProperties>
</file>