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5" r:id="rId7"/>
    <p:sldId id="261" r:id="rId8"/>
    <p:sldId id="266" r:id="rId9"/>
    <p:sldId id="267" r:id="rId10"/>
    <p:sldId id="268" r:id="rId11"/>
    <p:sldId id="269" r:id="rId12"/>
    <p:sldId id="270" r:id="rId13"/>
    <p:sldId id="271" r:id="rId14"/>
    <p:sldId id="272" r:id="rId15"/>
    <p:sldId id="264" r:id="rId16"/>
    <p:sldId id="273" r:id="rId17"/>
    <p:sldId id="263" r:id="rId18"/>
    <p:sldId id="26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inmoymajumdar564@outlook.com" initials="m" lastIdx="1" clrIdx="0">
    <p:extLst>
      <p:ext uri="{19B8F6BF-5375-455C-9EA6-DF929625EA0E}">
        <p15:presenceInfo xmlns:p15="http://schemas.microsoft.com/office/powerpoint/2012/main" userId="36dd367248ed4e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29CE1-FCA1-42F6-8206-B8AC3BB5FC7D}" type="datetimeFigureOut">
              <a:rPr lang="en-IN" smtClean="0"/>
              <a:t>28-04-2022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1EEAC6-5855-4C99-B0D4-6A79C7CB9BAB}" type="slidenum">
              <a:rPr lang="en-IN" smtClean="0"/>
              <a:t>‹#›</a:t>
            </a:fld>
            <a:endParaRPr lang="en-IN" dirty="0"/>
          </a:p>
        </p:txBody>
      </p:sp>
    </p:spTree>
    <p:extLst>
      <p:ext uri="{BB962C8B-B14F-4D97-AF65-F5344CB8AC3E}">
        <p14:creationId xmlns:p14="http://schemas.microsoft.com/office/powerpoint/2010/main" val="361450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1EEAC6-5855-4C99-B0D4-6A79C7CB9BAB}" type="slidenum">
              <a:rPr lang="en-IN" smtClean="0"/>
              <a:t>5</a:t>
            </a:fld>
            <a:endParaRPr lang="en-IN" dirty="0"/>
          </a:p>
        </p:txBody>
      </p:sp>
    </p:spTree>
    <p:extLst>
      <p:ext uri="{BB962C8B-B14F-4D97-AF65-F5344CB8AC3E}">
        <p14:creationId xmlns:p14="http://schemas.microsoft.com/office/powerpoint/2010/main" val="1282021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latin typeface="Times New Roman" panose="02020603050405020304" pitchFamily="18" charset="0"/>
                <a:cs typeface="Times New Roman" panose="02020603050405020304" pitchFamily="18" charset="0"/>
              </a:rPr>
              <a:t>MRA Project ML 2</a:t>
            </a:r>
          </a:p>
        </p:txBody>
      </p:sp>
      <p:sp>
        <p:nvSpPr>
          <p:cNvPr id="3" name="Subtitle 2"/>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Mrinmoy Majumdar </a:t>
            </a:r>
          </a:p>
          <a:p>
            <a:r>
              <a:rPr lang="en-IN" dirty="0">
                <a:latin typeface="Times New Roman" panose="02020603050405020304" pitchFamily="18" charset="0"/>
                <a:cs typeface="Times New Roman" panose="02020603050405020304" pitchFamily="18" charset="0"/>
              </a:rPr>
              <a:t>PGP-DSBA-JUN21 </a:t>
            </a:r>
          </a:p>
          <a:p>
            <a:endParaRPr lang="en-IN" dirty="0"/>
          </a:p>
        </p:txBody>
      </p:sp>
    </p:spTree>
    <p:extLst>
      <p:ext uri="{BB962C8B-B14F-4D97-AF65-F5344CB8AC3E}">
        <p14:creationId xmlns:p14="http://schemas.microsoft.com/office/powerpoint/2010/main" val="201652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976C3-8BD5-48B2-9E25-123E5D900CDD}"/>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00D3413F-D988-4122-AD72-1CB37C17B0EE}"/>
              </a:ext>
            </a:extLst>
          </p:cNvPr>
          <p:cNvPicPr>
            <a:picLocks noChangeAspect="1"/>
          </p:cNvPicPr>
          <p:nvPr/>
        </p:nvPicPr>
        <p:blipFill>
          <a:blip r:embed="rId2"/>
          <a:stretch>
            <a:fillRect/>
          </a:stretch>
        </p:blipFill>
        <p:spPr>
          <a:xfrm>
            <a:off x="566737" y="690880"/>
            <a:ext cx="11058525" cy="5486400"/>
          </a:xfrm>
          <a:prstGeom prst="rect">
            <a:avLst/>
          </a:prstGeom>
        </p:spPr>
      </p:pic>
    </p:spTree>
    <p:extLst>
      <p:ext uri="{BB962C8B-B14F-4D97-AF65-F5344CB8AC3E}">
        <p14:creationId xmlns:p14="http://schemas.microsoft.com/office/powerpoint/2010/main" val="308697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D60768-98FF-42AF-A154-210E9A6E0679}"/>
              </a:ext>
            </a:extLst>
          </p:cNvPr>
          <p:cNvPicPr>
            <a:picLocks noChangeAspect="1"/>
          </p:cNvPicPr>
          <p:nvPr/>
        </p:nvPicPr>
        <p:blipFill>
          <a:blip r:embed="rId2"/>
          <a:stretch>
            <a:fillRect/>
          </a:stretch>
        </p:blipFill>
        <p:spPr>
          <a:xfrm>
            <a:off x="223520" y="264160"/>
            <a:ext cx="11795760" cy="6248400"/>
          </a:xfrm>
          <a:prstGeom prst="rect">
            <a:avLst/>
          </a:prstGeom>
        </p:spPr>
      </p:pic>
    </p:spTree>
    <p:extLst>
      <p:ext uri="{BB962C8B-B14F-4D97-AF65-F5344CB8AC3E}">
        <p14:creationId xmlns:p14="http://schemas.microsoft.com/office/powerpoint/2010/main" val="218213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90938-26C5-4C33-8CF5-720DF5F5992B}"/>
              </a:ext>
            </a:extLst>
          </p:cNvPr>
          <p:cNvPicPr>
            <a:picLocks noChangeAspect="1"/>
          </p:cNvPicPr>
          <p:nvPr/>
        </p:nvPicPr>
        <p:blipFill>
          <a:blip r:embed="rId2"/>
          <a:stretch>
            <a:fillRect/>
          </a:stretch>
        </p:blipFill>
        <p:spPr>
          <a:xfrm>
            <a:off x="365760" y="365759"/>
            <a:ext cx="11419840" cy="6167121"/>
          </a:xfrm>
          <a:prstGeom prst="rect">
            <a:avLst/>
          </a:prstGeom>
        </p:spPr>
      </p:pic>
    </p:spTree>
    <p:extLst>
      <p:ext uri="{BB962C8B-B14F-4D97-AF65-F5344CB8AC3E}">
        <p14:creationId xmlns:p14="http://schemas.microsoft.com/office/powerpoint/2010/main" val="396634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2674E0-398A-4254-B617-D5F40CE7497D}"/>
              </a:ext>
            </a:extLst>
          </p:cNvPr>
          <p:cNvPicPr>
            <a:picLocks noChangeAspect="1"/>
          </p:cNvPicPr>
          <p:nvPr/>
        </p:nvPicPr>
        <p:blipFill>
          <a:blip r:embed="rId2"/>
          <a:stretch>
            <a:fillRect/>
          </a:stretch>
        </p:blipFill>
        <p:spPr>
          <a:xfrm>
            <a:off x="885824" y="533400"/>
            <a:ext cx="10115551" cy="5591175"/>
          </a:xfrm>
          <a:prstGeom prst="rect">
            <a:avLst/>
          </a:prstGeom>
        </p:spPr>
      </p:pic>
    </p:spTree>
    <p:extLst>
      <p:ext uri="{BB962C8B-B14F-4D97-AF65-F5344CB8AC3E}">
        <p14:creationId xmlns:p14="http://schemas.microsoft.com/office/powerpoint/2010/main" val="400355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1BAC2-1D63-4CE1-9CE8-20947A04B8C6}"/>
              </a:ext>
            </a:extLst>
          </p:cNvPr>
          <p:cNvPicPr>
            <a:picLocks noChangeAspect="1"/>
          </p:cNvPicPr>
          <p:nvPr/>
        </p:nvPicPr>
        <p:blipFill>
          <a:blip r:embed="rId2"/>
          <a:stretch>
            <a:fillRect/>
          </a:stretch>
        </p:blipFill>
        <p:spPr>
          <a:xfrm>
            <a:off x="900112" y="214312"/>
            <a:ext cx="10391775" cy="6429375"/>
          </a:xfrm>
          <a:prstGeom prst="rect">
            <a:avLst/>
          </a:prstGeom>
        </p:spPr>
      </p:pic>
    </p:spTree>
    <p:extLst>
      <p:ext uri="{BB962C8B-B14F-4D97-AF65-F5344CB8AC3E}">
        <p14:creationId xmlns:p14="http://schemas.microsoft.com/office/powerpoint/2010/main" val="636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 y="162561"/>
            <a:ext cx="11846559" cy="579119"/>
          </a:xfrm>
        </p:spPr>
        <p:txBody>
          <a:bodyPr>
            <a:normAutofit fontScale="90000"/>
          </a:bodyPr>
          <a:lstStyle/>
          <a:p>
            <a:r>
              <a:rPr lang="en-IN" dirty="0">
                <a:latin typeface="Times New Roman" panose="02020603050405020304" pitchFamily="18" charset="0"/>
                <a:cs typeface="Times New Roman" panose="02020603050405020304" pitchFamily="18" charset="0"/>
              </a:rPr>
              <a:t>Eda SUMMARY [INFERENCES]</a:t>
            </a:r>
          </a:p>
        </p:txBody>
      </p:sp>
      <p:sp>
        <p:nvSpPr>
          <p:cNvPr id="3" name="Content Placeholder 2"/>
          <p:cNvSpPr>
            <a:spLocks noGrp="1"/>
          </p:cNvSpPr>
          <p:nvPr>
            <p:ph idx="1"/>
          </p:nvPr>
        </p:nvSpPr>
        <p:spPr>
          <a:xfrm>
            <a:off x="314959" y="741681"/>
            <a:ext cx="11724640" cy="5306694"/>
          </a:xfrm>
        </p:spPr>
        <p:txBody>
          <a:bodyPr/>
          <a:lstStyle/>
          <a:p>
            <a:r>
              <a:rPr lang="en-IN" dirty="0">
                <a:latin typeface="Times New Roman" panose="02020603050405020304" pitchFamily="18" charset="0"/>
                <a:cs typeface="Times New Roman" panose="02020603050405020304" pitchFamily="18" charset="0"/>
              </a:rPr>
              <a:t>Poultry product count is the highest and hand soap has the lowest count.</a:t>
            </a:r>
          </a:p>
          <a:p>
            <a:r>
              <a:rPr lang="en-IN" dirty="0">
                <a:latin typeface="Times New Roman" panose="02020603050405020304" pitchFamily="18" charset="0"/>
                <a:cs typeface="Times New Roman" panose="02020603050405020304" pitchFamily="18" charset="0"/>
              </a:rPr>
              <a:t>2018 and 2019 product count was fairly consistent but registered a sharp fall in 2020.</a:t>
            </a:r>
          </a:p>
          <a:p>
            <a:r>
              <a:rPr lang="en-IN" dirty="0">
                <a:latin typeface="Times New Roman" panose="02020603050405020304" pitchFamily="18" charset="0"/>
                <a:cs typeface="Times New Roman" panose="02020603050405020304" pitchFamily="18" charset="0"/>
              </a:rPr>
              <a:t>Q1 record the highest count and then decrease in Q2 remaining constant in Q3.</a:t>
            </a:r>
          </a:p>
          <a:p>
            <a:r>
              <a:rPr lang="en-IN" dirty="0">
                <a:latin typeface="Times New Roman" panose="02020603050405020304" pitchFamily="18" charset="0"/>
                <a:cs typeface="Times New Roman" panose="02020603050405020304" pitchFamily="18" charset="0"/>
              </a:rPr>
              <a:t>Products are available in considerable amount in the month of January with fluctuating availability over the next months.</a:t>
            </a:r>
          </a:p>
          <a:p>
            <a:r>
              <a:rPr lang="en-IN" dirty="0">
                <a:latin typeface="Times New Roman" panose="02020603050405020304" pitchFamily="18" charset="0"/>
                <a:cs typeface="Times New Roman" panose="02020603050405020304" pitchFamily="18" charset="0"/>
              </a:rPr>
              <a:t>October, November and December numbers may have been missed.</a:t>
            </a:r>
          </a:p>
          <a:p>
            <a:r>
              <a:rPr lang="en-IN" dirty="0">
                <a:latin typeface="Times New Roman" panose="02020603050405020304" pitchFamily="18" charset="0"/>
                <a:cs typeface="Times New Roman" panose="02020603050405020304" pitchFamily="18" charset="0"/>
              </a:rPr>
              <a:t>Customers prefer Sunday to buy products which explains highest patterns in that week.</a:t>
            </a:r>
          </a:p>
          <a:p>
            <a:r>
              <a:rPr lang="en-IN" dirty="0">
                <a:latin typeface="Times New Roman" panose="02020603050405020304" pitchFamily="18" charset="0"/>
                <a:cs typeface="Times New Roman" panose="02020603050405020304" pitchFamily="18" charset="0"/>
              </a:rPr>
              <a:t>The stacked bar plot patterns of different products are identical.</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03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6E9A-3D5B-44F3-B67A-F2053AB8C052}"/>
              </a:ext>
            </a:extLst>
          </p:cNvPr>
          <p:cNvSpPr>
            <a:spLocks noGrp="1"/>
          </p:cNvSpPr>
          <p:nvPr>
            <p:ph type="title"/>
          </p:nvPr>
        </p:nvSpPr>
        <p:spPr>
          <a:xfrm>
            <a:off x="91441" y="172721"/>
            <a:ext cx="8869679" cy="894080"/>
          </a:xfrm>
        </p:spPr>
        <p:txBody>
          <a:bodyPr/>
          <a:lstStyle/>
          <a:p>
            <a:r>
              <a:rPr lang="en-US" dirty="0">
                <a:latin typeface="Times New Roman" panose="02020603050405020304" pitchFamily="18" charset="0"/>
                <a:cs typeface="Times New Roman" panose="02020603050405020304" pitchFamily="18" charset="0"/>
              </a:rPr>
              <a:t>Use of market basket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62174-08C3-451D-9268-07721E779CA0}"/>
              </a:ext>
            </a:extLst>
          </p:cNvPr>
          <p:cNvSpPr>
            <a:spLocks noGrp="1"/>
          </p:cNvSpPr>
          <p:nvPr>
            <p:ph idx="1"/>
          </p:nvPr>
        </p:nvSpPr>
        <p:spPr>
          <a:xfrm>
            <a:off x="233680" y="924561"/>
            <a:ext cx="11755119" cy="5760718"/>
          </a:xfrm>
        </p:spPr>
        <p:txBody>
          <a:bodyPr>
            <a:normAutofit fontScale="92500" lnSpcReduction="10000"/>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Tool used – KNIME</a:t>
            </a:r>
          </a:p>
          <a:p>
            <a:r>
              <a:rPr lang="en-US" dirty="0">
                <a:latin typeface="Times New Roman" panose="02020603050405020304" pitchFamily="18" charset="0"/>
                <a:cs typeface="Times New Roman" panose="02020603050405020304" pitchFamily="18" charset="0"/>
              </a:rPr>
              <a:t>Market Basket Analysis is a technique to increase sales of a retailer by understanding customer purchasing patterns.</a:t>
            </a:r>
          </a:p>
          <a:p>
            <a:r>
              <a:rPr lang="en-US" dirty="0">
                <a:latin typeface="Times New Roman" panose="02020603050405020304" pitchFamily="18" charset="0"/>
                <a:cs typeface="Times New Roman" panose="02020603050405020304" pitchFamily="18" charset="0"/>
              </a:rPr>
              <a:t>Market Basket Analysis helps to unravel association between products and identifies relationship between purchased products.</a:t>
            </a:r>
          </a:p>
          <a:p>
            <a:r>
              <a:rPr lang="en-US" dirty="0">
                <a:latin typeface="Times New Roman" panose="02020603050405020304" pitchFamily="18" charset="0"/>
                <a:cs typeface="Times New Roman" panose="02020603050405020304" pitchFamily="18" charset="0"/>
              </a:rPr>
              <a:t>Association rules are of the form if X then Y. For example: 60% of those who buy comprehensive motor insurance also buy health insurance; 80% of those who buy books on-line also buy music on-line; 50% of those who have high blood pressure and are overweight have high cholesterol. These rules are actionable in that they can be used to target customers for marketing, or for product placing, or more generally to inform decision making.</a:t>
            </a:r>
          </a:p>
          <a:p>
            <a:pPr marL="0" indent="0">
              <a:buNone/>
            </a:pPr>
            <a:endParaRPr lang="en-US" dirty="0"/>
          </a:p>
          <a:p>
            <a:pPr marL="0" indent="0">
              <a:buNone/>
            </a:pPr>
            <a:endParaRPr lang="en-US" dirty="0"/>
          </a:p>
          <a:p>
            <a:endParaRPr lang="en-US" dirty="0"/>
          </a:p>
          <a:p>
            <a:endParaRPr lang="en-US" dirty="0"/>
          </a:p>
          <a:p>
            <a:pPr lvl="1"/>
            <a:endParaRPr lang="en-US" dirty="0"/>
          </a:p>
          <a:p>
            <a:pPr lvl="5"/>
            <a:endParaRPr lang="en-US" dirty="0"/>
          </a:p>
          <a:p>
            <a:pPr marL="2286000" lvl="5" indent="0">
              <a:buNone/>
            </a:pPr>
            <a:r>
              <a:rPr lang="en-US" dirty="0"/>
              <a:t>			</a:t>
            </a:r>
          </a:p>
          <a:p>
            <a:pPr marL="2286000" lvl="5" indent="0">
              <a:buNone/>
            </a:pPr>
            <a:r>
              <a:rPr lang="en-US" sz="1800" dirty="0">
                <a:latin typeface="Times New Roman" panose="02020603050405020304" pitchFamily="18" charset="0"/>
                <a:cs typeface="Times New Roman" panose="02020603050405020304" pitchFamily="18" charset="0"/>
              </a:rPr>
              <a:t>				Figure 7: Knime Workflow</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F1B52783-507C-469A-BD6D-3EB1D1C24159}"/>
              </a:ext>
            </a:extLst>
          </p:cNvPr>
          <p:cNvPicPr>
            <a:picLocks noChangeAspect="1"/>
          </p:cNvPicPr>
          <p:nvPr/>
        </p:nvPicPr>
        <p:blipFill>
          <a:blip r:embed="rId2"/>
          <a:stretch>
            <a:fillRect/>
          </a:stretch>
        </p:blipFill>
        <p:spPr>
          <a:xfrm>
            <a:off x="2752725" y="3804920"/>
            <a:ext cx="5619750" cy="1790700"/>
          </a:xfrm>
          <a:prstGeom prst="rect">
            <a:avLst/>
          </a:prstGeom>
        </p:spPr>
      </p:pic>
    </p:spTree>
    <p:extLst>
      <p:ext uri="{BB962C8B-B14F-4D97-AF65-F5344CB8AC3E}">
        <p14:creationId xmlns:p14="http://schemas.microsoft.com/office/powerpoint/2010/main" val="2610136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000" y="333374"/>
            <a:ext cx="11937999" cy="5679441"/>
          </a:xfrm>
        </p:spPr>
        <p:txBody>
          <a:bodyPr/>
          <a:lstStyle/>
          <a:p>
            <a:pPr marL="0" indent="0">
              <a:buNone/>
            </a:pPr>
            <a:r>
              <a:rPr lang="en-US" sz="2800" dirty="0">
                <a:latin typeface="Times New Roman" panose="02020603050405020304" pitchFamily="18" charset="0"/>
                <a:cs typeface="Times New Roman" panose="02020603050405020304" pitchFamily="18" charset="0"/>
              </a:rPr>
              <a:t>Threshold Values</a:t>
            </a:r>
          </a:p>
          <a:p>
            <a:endParaRPr lang="en-US" sz="28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Support – Number of transactions containing all possible purchases per total number of transactions. In the given case study, support is assumed as 0.05.</a:t>
            </a:r>
          </a:p>
          <a:p>
            <a:pPr marL="285750" indent="-285750">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Confidence – To consider a rule, we impose a minimum support indicating reasonable amount of data about the rule. The confidence measures how good a predictor of the rule is. Confidence is considered as 0.6 for the problem at hand.</a:t>
            </a:r>
          </a:p>
          <a:p>
            <a:pPr marL="285750" indent="-285750">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Lift – Increase in sale of an associated product when the related product is sold off.</a:t>
            </a:r>
          </a:p>
          <a:p>
            <a:pPr marL="0" indent="0">
              <a:buNone/>
            </a:pPr>
            <a:endParaRPr lang="en-US" dirty="0"/>
          </a:p>
          <a:p>
            <a:endParaRPr lang="en-IN" dirty="0"/>
          </a:p>
        </p:txBody>
      </p:sp>
    </p:spTree>
    <p:extLst>
      <p:ext uri="{BB962C8B-B14F-4D97-AF65-F5344CB8AC3E}">
        <p14:creationId xmlns:p14="http://schemas.microsoft.com/office/powerpoint/2010/main" val="2858737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492" y="2885440"/>
            <a:ext cx="4981576" cy="866725"/>
          </a:xfrm>
        </p:spPr>
        <p:txBody>
          <a:bodyPr/>
          <a:lstStyle/>
          <a:p>
            <a:pPr marL="0" indent="0">
              <a:buNone/>
            </a:pPr>
            <a:endParaRPr lang="en-US" dirty="0"/>
          </a:p>
          <a:p>
            <a:endParaRPr lang="en-IN" dirty="0"/>
          </a:p>
        </p:txBody>
      </p:sp>
      <p:pic>
        <p:nvPicPr>
          <p:cNvPr id="4" name="Picture 3">
            <a:extLst>
              <a:ext uri="{FF2B5EF4-FFF2-40B4-BE49-F238E27FC236}">
                <a16:creationId xmlns:a16="http://schemas.microsoft.com/office/drawing/2014/main" id="{609135E9-274A-4FA2-9D07-757C5C674B00}"/>
              </a:ext>
            </a:extLst>
          </p:cNvPr>
          <p:cNvPicPr>
            <a:picLocks noChangeAspect="1"/>
          </p:cNvPicPr>
          <p:nvPr/>
        </p:nvPicPr>
        <p:blipFill>
          <a:blip r:embed="rId2"/>
          <a:stretch>
            <a:fillRect/>
          </a:stretch>
        </p:blipFill>
        <p:spPr>
          <a:xfrm>
            <a:off x="561974" y="967831"/>
            <a:ext cx="11245533" cy="5194844"/>
          </a:xfrm>
          <a:prstGeom prst="rect">
            <a:avLst/>
          </a:prstGeom>
        </p:spPr>
      </p:pic>
      <p:sp>
        <p:nvSpPr>
          <p:cNvPr id="6" name="TextBox 5">
            <a:extLst>
              <a:ext uri="{FF2B5EF4-FFF2-40B4-BE49-F238E27FC236}">
                <a16:creationId xmlns:a16="http://schemas.microsoft.com/office/drawing/2014/main" id="{9357525A-C19B-439A-9869-EA8240622175}"/>
              </a:ext>
            </a:extLst>
          </p:cNvPr>
          <p:cNvSpPr txBox="1"/>
          <p:nvPr/>
        </p:nvSpPr>
        <p:spPr>
          <a:xfrm>
            <a:off x="561974" y="6162675"/>
            <a:ext cx="11245533" cy="369332"/>
          </a:xfrm>
          <a:prstGeom prst="rect">
            <a:avLst/>
          </a:prstGeom>
          <a:noFill/>
        </p:spPr>
        <p:txBody>
          <a:bodyPr wrap="square" rtlCol="0">
            <a:spAutoFit/>
          </a:bodyPr>
          <a:lstStyle/>
          <a:p>
            <a:r>
              <a:rPr lang="en-US" dirty="0"/>
              <a:t>									Figure 8: Association table</a:t>
            </a:r>
            <a:endParaRPr lang="en-IN" dirty="0"/>
          </a:p>
        </p:txBody>
      </p:sp>
      <p:sp>
        <p:nvSpPr>
          <p:cNvPr id="2" name="TextBox 1">
            <a:extLst>
              <a:ext uri="{FF2B5EF4-FFF2-40B4-BE49-F238E27FC236}">
                <a16:creationId xmlns:a16="http://schemas.microsoft.com/office/drawing/2014/main" id="{58B792C8-2DC6-477B-9E5F-B522646EE010}"/>
              </a:ext>
            </a:extLst>
          </p:cNvPr>
          <p:cNvSpPr txBox="1"/>
          <p:nvPr/>
        </p:nvSpPr>
        <p:spPr>
          <a:xfrm>
            <a:off x="561974" y="266700"/>
            <a:ext cx="1124553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ASSOCIATIONS IDENTIFIED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88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0816B-7030-4617-813A-4F209FE16FB0}"/>
              </a:ext>
            </a:extLst>
          </p:cNvPr>
          <p:cNvSpPr>
            <a:spLocks noGrp="1"/>
          </p:cNvSpPr>
          <p:nvPr>
            <p:ph idx="1"/>
          </p:nvPr>
        </p:nvSpPr>
        <p:spPr>
          <a:xfrm>
            <a:off x="466726" y="1838325"/>
            <a:ext cx="10131425" cy="3038476"/>
          </a:xfrm>
        </p:spPr>
        <p:txBody>
          <a:bodyPr/>
          <a:lstStyle/>
          <a:p>
            <a:pPr marL="0" indent="0">
              <a:buNone/>
            </a:pPr>
            <a:r>
              <a:rPr lang="en-US" sz="2400" dirty="0">
                <a:latin typeface="Times New Roman" panose="02020603050405020304" pitchFamily="18" charset="0"/>
                <a:cs typeface="Times New Roman" panose="02020603050405020304" pitchFamily="18" charset="0"/>
              </a:rPr>
              <a:t>Support, Confidence and Lift Calculations</a:t>
            </a:r>
          </a:p>
          <a:p>
            <a:pPr marL="0" indent="0">
              <a:buNone/>
            </a:pPr>
            <a:r>
              <a:rPr lang="en-US" dirty="0">
                <a:latin typeface="Times New Roman" panose="02020603050405020304" pitchFamily="18" charset="0"/>
                <a:cs typeface="Times New Roman" panose="02020603050405020304" pitchFamily="18" charset="0"/>
              </a:rPr>
              <a:t>We have here the three metrics that are Support, Confidence and Lift, we added a value to our Support which is between 0-1.We added value of 0.05 that is 5% sell of a product from overall transactions and we also selected the association rule for the minimum confidence as 0.6. So as you can see the values of confidence and support will help us to get threshold.</a:t>
            </a:r>
          </a:p>
        </p:txBody>
      </p:sp>
    </p:spTree>
    <p:extLst>
      <p:ext uri="{BB962C8B-B14F-4D97-AF65-F5344CB8AC3E}">
        <p14:creationId xmlns:p14="http://schemas.microsoft.com/office/powerpoint/2010/main" val="104288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5251"/>
            <a:ext cx="10131425" cy="1123950"/>
          </a:xfrm>
        </p:spPr>
        <p:txBody>
          <a:bodyPr/>
          <a:lstStyle/>
          <a:p>
            <a:r>
              <a:rPr lang="en-IN" dirty="0">
                <a:latin typeface="Times New Roman" panose="02020603050405020304" pitchFamily="18" charset="0"/>
                <a:cs typeface="Times New Roman" panose="02020603050405020304" pitchFamily="18" charset="0"/>
              </a:rPr>
              <a:t>Agenda [Table OF CONTENT]</a:t>
            </a:r>
          </a:p>
        </p:txBody>
      </p:sp>
      <p:sp>
        <p:nvSpPr>
          <p:cNvPr id="3" name="Content Placeholder 2"/>
          <p:cNvSpPr>
            <a:spLocks noGrp="1"/>
          </p:cNvSpPr>
          <p:nvPr>
            <p:ph idx="1"/>
          </p:nvPr>
        </p:nvSpPr>
        <p:spPr>
          <a:xfrm>
            <a:off x="685801" y="981075"/>
            <a:ext cx="10131425" cy="5591175"/>
          </a:xfrm>
        </p:spPr>
        <p:txBody>
          <a:bodyPr>
            <a:normAutofit fontScale="92500"/>
          </a:bodyPr>
          <a:lstStyle/>
          <a:p>
            <a:pPr>
              <a:lnSpc>
                <a:spcPct val="300000"/>
              </a:lnSpc>
            </a:pPr>
            <a:r>
              <a:rPr lang="en-IN" dirty="0">
                <a:latin typeface="Times New Roman" panose="02020603050405020304" pitchFamily="18" charset="0"/>
                <a:cs typeface="Times New Roman" panose="02020603050405020304" pitchFamily="18" charset="0"/>
              </a:rPr>
              <a:t>Problem Statement</a:t>
            </a:r>
          </a:p>
          <a:p>
            <a:pPr>
              <a:lnSpc>
                <a:spcPct val="300000"/>
              </a:lnSpc>
            </a:pPr>
            <a:r>
              <a:rPr lang="en-IN" dirty="0">
                <a:latin typeface="Times New Roman" panose="02020603050405020304" pitchFamily="18" charset="0"/>
                <a:cs typeface="Times New Roman" panose="02020603050405020304" pitchFamily="18" charset="0"/>
              </a:rPr>
              <a:t>About Data</a:t>
            </a:r>
          </a:p>
          <a:p>
            <a:pPr>
              <a:lnSpc>
                <a:spcPct val="300000"/>
              </a:lnSpc>
            </a:pPr>
            <a:r>
              <a:rPr lang="en-IN" dirty="0">
                <a:latin typeface="Times New Roman" panose="02020603050405020304" pitchFamily="18" charset="0"/>
                <a:cs typeface="Times New Roman" panose="02020603050405020304" pitchFamily="18" charset="0"/>
              </a:rPr>
              <a:t>Exploratory Analysis</a:t>
            </a:r>
          </a:p>
          <a:p>
            <a:pPr>
              <a:lnSpc>
                <a:spcPct val="300000"/>
              </a:lnSpc>
            </a:pPr>
            <a:r>
              <a:rPr lang="en-US" dirty="0">
                <a:latin typeface="Times New Roman" panose="02020603050405020304" pitchFamily="18" charset="0"/>
                <a:cs typeface="Times New Roman" panose="02020603050405020304" pitchFamily="18" charset="0"/>
              </a:rPr>
              <a:t>Use of Market Basket Analysis (Association Rules)</a:t>
            </a:r>
            <a:endParaRPr lang="en-IN" dirty="0">
              <a:latin typeface="Times New Roman" panose="02020603050405020304" pitchFamily="18" charset="0"/>
              <a:cs typeface="Times New Roman" panose="02020603050405020304" pitchFamily="18" charset="0"/>
            </a:endParaRPr>
          </a:p>
          <a:p>
            <a:pPr>
              <a:lnSpc>
                <a:spcPct val="300000"/>
              </a:lnSpc>
            </a:pPr>
            <a:r>
              <a:rPr lang="en-IN" dirty="0">
                <a:latin typeface="Times New Roman" panose="02020603050405020304" pitchFamily="18" charset="0"/>
                <a:cs typeface="Times New Roman" panose="02020603050405020304" pitchFamily="18" charset="0"/>
              </a:rPr>
              <a:t>Associations Identified</a:t>
            </a:r>
          </a:p>
          <a:p>
            <a:pPr>
              <a:lnSpc>
                <a:spcPct val="300000"/>
              </a:lnSpc>
            </a:pPr>
            <a:r>
              <a:rPr lang="en-US" dirty="0">
                <a:latin typeface="Times New Roman" panose="02020603050405020304" pitchFamily="18" charset="0"/>
                <a:cs typeface="Times New Roman" panose="02020603050405020304" pitchFamily="18" charset="0"/>
              </a:rPr>
              <a:t>Suggestion of Possible Combos with Lucrative Offers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97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CA6E7-9109-46FE-BC64-4042006EFC2F}"/>
              </a:ext>
            </a:extLst>
          </p:cNvPr>
          <p:cNvSpPr txBox="1"/>
          <p:nvPr/>
        </p:nvSpPr>
        <p:spPr>
          <a:xfrm>
            <a:off x="361950" y="466725"/>
            <a:ext cx="11515725" cy="618630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Suggestion of Possible Combos with Lucrative Offers</a:t>
            </a:r>
          </a:p>
          <a:p>
            <a:endParaRPr lang="en-US" sz="28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Recommendations</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Since poultry and dinner rolls are the most sold items and dishwashing liquid and detergent are least sold items- a combo offer of these would eventually increase sale of dishwashing liquid and detergent as well.</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offer special discount coupon on least sold products purchased, on the next shopping on all the product to increase the sale of least sold products and increase the frequency of customers.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Products with lower confidence and lift should either be completely removed or devise strategies to improve it’s performance at the stores.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Poor customer service or lack of offers could be the reason behind no sales in Q4 and decreasing orders over the years. The store should invest time and money to ensure customer satisfaction.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0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1" y="47626"/>
            <a:ext cx="10455276" cy="590549"/>
          </a:xfrm>
        </p:spPr>
        <p:txBody>
          <a:bodyPr>
            <a:normAutofit fontScale="90000"/>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215902" y="971549"/>
            <a:ext cx="11585574" cy="3286125"/>
          </a:xfrm>
        </p:spPr>
        <p:txBody>
          <a:bodyPr>
            <a:noAutofit/>
          </a:bodyPr>
          <a:lstStyle/>
          <a:p>
            <a:pPr marL="0" indent="0">
              <a:lnSpc>
                <a:spcPct val="120000"/>
              </a:lnSpc>
              <a:buNone/>
            </a:pPr>
            <a:r>
              <a:rPr lang="en-US" dirty="0">
                <a:latin typeface="Times New Roman" panose="02020603050405020304" pitchFamily="18" charset="0"/>
                <a:cs typeface="Times New Roman" panose="02020603050405020304" pitchFamily="18" charset="0"/>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p>
          <a:p>
            <a:pPr>
              <a:lnSpc>
                <a:spcPct val="120000"/>
              </a:lnSpc>
            </a:pPr>
            <a:endParaRPr lang="en-IN" sz="500" dirty="0"/>
          </a:p>
        </p:txBody>
      </p:sp>
    </p:spTree>
    <p:extLst>
      <p:ext uri="{BB962C8B-B14F-4D97-AF65-F5344CB8AC3E}">
        <p14:creationId xmlns:p14="http://schemas.microsoft.com/office/powerpoint/2010/main" val="387461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6675"/>
            <a:ext cx="10131425" cy="752475"/>
          </a:xfrm>
        </p:spPr>
        <p:txBody>
          <a:bodyPr/>
          <a:lstStyle/>
          <a:p>
            <a:r>
              <a:rPr lang="en-IN" dirty="0">
                <a:latin typeface="Times New Roman" panose="02020603050405020304" pitchFamily="18" charset="0"/>
                <a:cs typeface="Times New Roman" panose="02020603050405020304" pitchFamily="18" charset="0"/>
              </a:rPr>
              <a:t>About data</a:t>
            </a:r>
          </a:p>
        </p:txBody>
      </p:sp>
      <p:sp>
        <p:nvSpPr>
          <p:cNvPr id="3" name="Content Placeholder 2"/>
          <p:cNvSpPr>
            <a:spLocks noGrp="1"/>
          </p:cNvSpPr>
          <p:nvPr>
            <p:ph idx="1"/>
          </p:nvPr>
        </p:nvSpPr>
        <p:spPr>
          <a:xfrm>
            <a:off x="247650" y="904875"/>
            <a:ext cx="11763375" cy="5648325"/>
          </a:xfrm>
        </p:spPr>
        <p:txBody>
          <a:bodyPr>
            <a:normAutofit fontScale="92500" lnSpcReduction="10000"/>
          </a:bodyPr>
          <a:lstStyle/>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data consists of 3 columns with 2 variables of object type and 1 variable of integer type.</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data contains 20641 rows and 3 columns with no null values.</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There are 4730 duplicated columns present in the dataset.</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Multiple products are being sold to customers from the year 2018 to 2020.</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dirty="0">
                <a:latin typeface="Times New Roman" panose="02020603050405020304" pitchFamily="18" charset="0"/>
                <a:cs typeface="Times New Roman" panose="02020603050405020304" pitchFamily="18" charset="0"/>
              </a:rPr>
              <a:t>Figure 1 : Head of Dataset</a:t>
            </a:r>
          </a:p>
          <a:p>
            <a:pPr marL="0" indent="0">
              <a:buNone/>
            </a:pPr>
            <a:endParaRPr lang="en-IN" dirty="0"/>
          </a:p>
        </p:txBody>
      </p:sp>
      <p:pic>
        <p:nvPicPr>
          <p:cNvPr id="6" name="Picture 5">
            <a:extLst>
              <a:ext uri="{FF2B5EF4-FFF2-40B4-BE49-F238E27FC236}">
                <a16:creationId xmlns:a16="http://schemas.microsoft.com/office/drawing/2014/main" id="{BDF33008-3311-450F-94CF-1C017B7411F8}"/>
              </a:ext>
            </a:extLst>
          </p:cNvPr>
          <p:cNvPicPr>
            <a:picLocks noChangeAspect="1"/>
          </p:cNvPicPr>
          <p:nvPr/>
        </p:nvPicPr>
        <p:blipFill>
          <a:blip r:embed="rId2"/>
          <a:stretch>
            <a:fillRect/>
          </a:stretch>
        </p:blipFill>
        <p:spPr>
          <a:xfrm>
            <a:off x="2997200" y="3503295"/>
            <a:ext cx="5618479" cy="2228850"/>
          </a:xfrm>
          <a:prstGeom prst="rect">
            <a:avLst/>
          </a:prstGeom>
        </p:spPr>
      </p:pic>
    </p:spTree>
    <p:extLst>
      <p:ext uri="{BB962C8B-B14F-4D97-AF65-F5344CB8AC3E}">
        <p14:creationId xmlns:p14="http://schemas.microsoft.com/office/powerpoint/2010/main" val="76273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5237071D-9D38-4E65-8E03-198DA53EB5E9}"/>
              </a:ext>
            </a:extLst>
          </p:cNvPr>
          <p:cNvSpPr>
            <a:spLocks noGrp="1"/>
          </p:cNvSpPr>
          <p:nvPr>
            <p:ph idx="1"/>
          </p:nvPr>
        </p:nvSpPr>
        <p:spPr>
          <a:xfrm>
            <a:off x="909321" y="2971800"/>
            <a:ext cx="10131425" cy="914400"/>
          </a:xfrm>
        </p:spPr>
        <p:txBody>
          <a:bodyPr/>
          <a:lstStyle/>
          <a:p>
            <a:pPr marL="0" indent="0">
              <a:buNone/>
            </a:pPr>
            <a:r>
              <a:rPr lang="en-IN" dirty="0"/>
              <a:t>							</a:t>
            </a:r>
            <a:r>
              <a:rPr lang="en-IN" dirty="0">
                <a:latin typeface="Times New Roman" panose="02020603050405020304" pitchFamily="18" charset="0"/>
                <a:cs typeface="Times New Roman" panose="02020603050405020304" pitchFamily="18" charset="0"/>
              </a:rPr>
              <a:t>Figure 2: Information on dataset</a:t>
            </a:r>
          </a:p>
        </p:txBody>
      </p:sp>
      <p:pic>
        <p:nvPicPr>
          <p:cNvPr id="3" name="Picture 2">
            <a:extLst>
              <a:ext uri="{FF2B5EF4-FFF2-40B4-BE49-F238E27FC236}">
                <a16:creationId xmlns:a16="http://schemas.microsoft.com/office/drawing/2014/main" id="{AB54C76B-DB24-418A-ADED-BE4B2CE6FA70}"/>
              </a:ext>
            </a:extLst>
          </p:cNvPr>
          <p:cNvPicPr>
            <a:picLocks noChangeAspect="1"/>
          </p:cNvPicPr>
          <p:nvPr/>
        </p:nvPicPr>
        <p:blipFill>
          <a:blip r:embed="rId3"/>
          <a:stretch>
            <a:fillRect/>
          </a:stretch>
        </p:blipFill>
        <p:spPr>
          <a:xfrm>
            <a:off x="3477895" y="284480"/>
            <a:ext cx="4362450" cy="2447925"/>
          </a:xfrm>
          <a:prstGeom prst="rect">
            <a:avLst/>
          </a:prstGeom>
        </p:spPr>
      </p:pic>
      <p:pic>
        <p:nvPicPr>
          <p:cNvPr id="7" name="Picture 6">
            <a:extLst>
              <a:ext uri="{FF2B5EF4-FFF2-40B4-BE49-F238E27FC236}">
                <a16:creationId xmlns:a16="http://schemas.microsoft.com/office/drawing/2014/main" id="{79860F21-C3D8-4A81-AC94-ECE80B2004C5}"/>
              </a:ext>
            </a:extLst>
          </p:cNvPr>
          <p:cNvPicPr>
            <a:picLocks noChangeAspect="1"/>
          </p:cNvPicPr>
          <p:nvPr/>
        </p:nvPicPr>
        <p:blipFill>
          <a:blip r:embed="rId4"/>
          <a:stretch>
            <a:fillRect/>
          </a:stretch>
        </p:blipFill>
        <p:spPr>
          <a:xfrm>
            <a:off x="4053840" y="4043044"/>
            <a:ext cx="3484879" cy="1616075"/>
          </a:xfrm>
          <a:prstGeom prst="rect">
            <a:avLst/>
          </a:prstGeom>
        </p:spPr>
      </p:pic>
      <p:sp>
        <p:nvSpPr>
          <p:cNvPr id="9" name="TextBox 8">
            <a:extLst>
              <a:ext uri="{FF2B5EF4-FFF2-40B4-BE49-F238E27FC236}">
                <a16:creationId xmlns:a16="http://schemas.microsoft.com/office/drawing/2014/main" id="{0007DA06-7157-46F7-BE08-595B0F5C10F6}"/>
              </a:ext>
            </a:extLst>
          </p:cNvPr>
          <p:cNvSpPr txBox="1"/>
          <p:nvPr/>
        </p:nvSpPr>
        <p:spPr>
          <a:xfrm>
            <a:off x="2092960" y="6126480"/>
            <a:ext cx="7376160"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Figure 3: Missing value check</a:t>
            </a:r>
          </a:p>
        </p:txBody>
      </p:sp>
    </p:spTree>
    <p:extLst>
      <p:ext uri="{BB962C8B-B14F-4D97-AF65-F5344CB8AC3E}">
        <p14:creationId xmlns:p14="http://schemas.microsoft.com/office/powerpoint/2010/main" val="5410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65AB6E-B404-47E8-921D-5E73825C32A2}"/>
              </a:ext>
            </a:extLst>
          </p:cNvPr>
          <p:cNvSpPr txBox="1"/>
          <p:nvPr/>
        </p:nvSpPr>
        <p:spPr>
          <a:xfrm>
            <a:off x="670560" y="5893118"/>
            <a:ext cx="10850880" cy="369332"/>
          </a:xfrm>
          <a:prstGeom prst="rect">
            <a:avLst/>
          </a:prstGeom>
          <a:noFill/>
        </p:spPr>
        <p:txBody>
          <a:bodyPr wrap="square" rtlCol="0">
            <a:spAutoFit/>
          </a:bodyPr>
          <a:lstStyle/>
          <a:p>
            <a:r>
              <a:rPr lang="en-IN" dirty="0"/>
              <a:t>									Figure 4: Summary of data</a:t>
            </a:r>
          </a:p>
        </p:txBody>
      </p:sp>
      <p:pic>
        <p:nvPicPr>
          <p:cNvPr id="6" name="Picture 5">
            <a:extLst>
              <a:ext uri="{FF2B5EF4-FFF2-40B4-BE49-F238E27FC236}">
                <a16:creationId xmlns:a16="http://schemas.microsoft.com/office/drawing/2014/main" id="{F068809F-4247-493B-8F95-F419C2F589F6}"/>
              </a:ext>
            </a:extLst>
          </p:cNvPr>
          <p:cNvPicPr>
            <a:picLocks noChangeAspect="1"/>
          </p:cNvPicPr>
          <p:nvPr/>
        </p:nvPicPr>
        <p:blipFill>
          <a:blip r:embed="rId2"/>
          <a:stretch>
            <a:fillRect/>
          </a:stretch>
        </p:blipFill>
        <p:spPr>
          <a:xfrm>
            <a:off x="4143375" y="1096962"/>
            <a:ext cx="3905250" cy="4410075"/>
          </a:xfrm>
          <a:prstGeom prst="rect">
            <a:avLst/>
          </a:prstGeom>
        </p:spPr>
      </p:pic>
    </p:spTree>
    <p:extLst>
      <p:ext uri="{BB962C8B-B14F-4D97-AF65-F5344CB8AC3E}">
        <p14:creationId xmlns:p14="http://schemas.microsoft.com/office/powerpoint/2010/main" val="1678226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1601"/>
            <a:ext cx="11121009" cy="751840"/>
          </a:xfrm>
        </p:spPr>
        <p:txBody>
          <a:bodyPr>
            <a:normAutofit/>
          </a:bodyPr>
          <a:lstStyle/>
          <a:p>
            <a:r>
              <a:rPr lang="en-IN" sz="2800" dirty="0">
                <a:latin typeface="Times New Roman" panose="02020603050405020304" pitchFamily="18" charset="0"/>
                <a:cs typeface="Times New Roman" panose="02020603050405020304" pitchFamily="18" charset="0"/>
              </a:rPr>
              <a:t>EDA (univariate , Bivariate and multivariate analysis)</a:t>
            </a:r>
          </a:p>
        </p:txBody>
      </p:sp>
      <p:sp>
        <p:nvSpPr>
          <p:cNvPr id="3" name="Content Placeholder 2"/>
          <p:cNvSpPr>
            <a:spLocks noGrp="1"/>
          </p:cNvSpPr>
          <p:nvPr>
            <p:ph idx="1"/>
          </p:nvPr>
        </p:nvSpPr>
        <p:spPr>
          <a:xfrm>
            <a:off x="862649" y="6055357"/>
            <a:ext cx="10131425" cy="538483"/>
          </a:xfrm>
        </p:spPr>
        <p:txBody>
          <a:bodyPr>
            <a:normAutofit fontScale="25000" lnSpcReduction="20000"/>
          </a:bodyPr>
          <a:lstStyle/>
          <a:p>
            <a:pPr marL="0" indent="0">
              <a:buNone/>
            </a:pPr>
            <a:endParaRPr lang="en-IN" dirty="0"/>
          </a:p>
          <a:p>
            <a:pPr marL="0" indent="0">
              <a:buNone/>
            </a:pPr>
            <a:r>
              <a:rPr lang="en-IN"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Figure 5: Bar plot on different count of products</a:t>
            </a:r>
          </a:p>
          <a:p>
            <a:endParaRPr lang="en-IN" dirty="0"/>
          </a:p>
        </p:txBody>
      </p:sp>
      <p:pic>
        <p:nvPicPr>
          <p:cNvPr id="6" name="Picture 5">
            <a:extLst>
              <a:ext uri="{FF2B5EF4-FFF2-40B4-BE49-F238E27FC236}">
                <a16:creationId xmlns:a16="http://schemas.microsoft.com/office/drawing/2014/main" id="{38FD739C-521E-44D5-9954-AE117C323F0E}"/>
              </a:ext>
            </a:extLst>
          </p:cNvPr>
          <p:cNvPicPr>
            <a:picLocks noChangeAspect="1"/>
          </p:cNvPicPr>
          <p:nvPr/>
        </p:nvPicPr>
        <p:blipFill>
          <a:blip r:embed="rId2"/>
          <a:stretch>
            <a:fillRect/>
          </a:stretch>
        </p:blipFill>
        <p:spPr>
          <a:xfrm>
            <a:off x="726124" y="853441"/>
            <a:ext cx="10267950" cy="4886958"/>
          </a:xfrm>
          <a:prstGeom prst="rect">
            <a:avLst/>
          </a:prstGeom>
        </p:spPr>
      </p:pic>
    </p:spTree>
    <p:extLst>
      <p:ext uri="{BB962C8B-B14F-4D97-AF65-F5344CB8AC3E}">
        <p14:creationId xmlns:p14="http://schemas.microsoft.com/office/powerpoint/2010/main" val="48898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78EC3DC-97C9-4BD2-AC5D-E6D6C3EB9314}"/>
              </a:ext>
            </a:extLst>
          </p:cNvPr>
          <p:cNvSpPr txBox="1"/>
          <p:nvPr/>
        </p:nvSpPr>
        <p:spPr>
          <a:xfrm>
            <a:off x="461011" y="6085840"/>
            <a:ext cx="11476989" cy="369332"/>
          </a:xfrm>
          <a:prstGeom prst="rect">
            <a:avLst/>
          </a:prstGeom>
          <a:noFill/>
        </p:spPr>
        <p:txBody>
          <a:bodyPr wrap="square" rtlCol="0">
            <a:spAutoFit/>
          </a:bodyPr>
          <a:lstStyle/>
          <a:p>
            <a:r>
              <a:rPr lang="en-IN" dirty="0"/>
              <a:t>							Figure 6: Univariate Analysis of Numerical Data</a:t>
            </a:r>
          </a:p>
        </p:txBody>
      </p:sp>
      <p:pic>
        <p:nvPicPr>
          <p:cNvPr id="3" name="Picture 2">
            <a:extLst>
              <a:ext uri="{FF2B5EF4-FFF2-40B4-BE49-F238E27FC236}">
                <a16:creationId xmlns:a16="http://schemas.microsoft.com/office/drawing/2014/main" id="{AB90660E-A644-4D6B-854C-B6F629D69662}"/>
              </a:ext>
            </a:extLst>
          </p:cNvPr>
          <p:cNvPicPr>
            <a:picLocks noChangeAspect="1"/>
          </p:cNvPicPr>
          <p:nvPr/>
        </p:nvPicPr>
        <p:blipFill>
          <a:blip r:embed="rId2"/>
          <a:stretch>
            <a:fillRect/>
          </a:stretch>
        </p:blipFill>
        <p:spPr>
          <a:xfrm>
            <a:off x="461011" y="548640"/>
            <a:ext cx="10735310" cy="5120640"/>
          </a:xfrm>
          <a:prstGeom prst="rect">
            <a:avLst/>
          </a:prstGeom>
        </p:spPr>
      </p:pic>
    </p:spTree>
    <p:extLst>
      <p:ext uri="{BB962C8B-B14F-4D97-AF65-F5344CB8AC3E}">
        <p14:creationId xmlns:p14="http://schemas.microsoft.com/office/powerpoint/2010/main" val="151648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4BDCB4-CA8F-49C3-820D-02B985B3F803}"/>
              </a:ext>
            </a:extLst>
          </p:cNvPr>
          <p:cNvPicPr>
            <a:picLocks noChangeAspect="1"/>
          </p:cNvPicPr>
          <p:nvPr/>
        </p:nvPicPr>
        <p:blipFill>
          <a:blip r:embed="rId2"/>
          <a:stretch>
            <a:fillRect/>
          </a:stretch>
        </p:blipFill>
        <p:spPr>
          <a:xfrm>
            <a:off x="955040" y="426719"/>
            <a:ext cx="10027920" cy="5201921"/>
          </a:xfrm>
          <a:prstGeom prst="rect">
            <a:avLst/>
          </a:prstGeom>
        </p:spPr>
      </p:pic>
    </p:spTree>
    <p:extLst>
      <p:ext uri="{BB962C8B-B14F-4D97-AF65-F5344CB8AC3E}">
        <p14:creationId xmlns:p14="http://schemas.microsoft.com/office/powerpoint/2010/main" val="2011148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1501</TotalTime>
  <Words>823</Words>
  <Application>Microsoft Office PowerPoint</Application>
  <PresentationFormat>Widescreen</PresentationFormat>
  <Paragraphs>85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Times New Roman</vt:lpstr>
      <vt:lpstr>Celestial</vt:lpstr>
      <vt:lpstr>MRA Project ML 2</vt:lpstr>
      <vt:lpstr>Agenda [Table OF CONTENT]</vt:lpstr>
      <vt:lpstr>PROBLEM STATEMENT</vt:lpstr>
      <vt:lpstr>About data</vt:lpstr>
      <vt:lpstr>PowerPoint Presentation</vt:lpstr>
      <vt:lpstr>PowerPoint Presentation</vt:lpstr>
      <vt:lpstr>EDA (univariate , Bivariate and 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SUMMARY [INFERENCES]</vt:lpstr>
      <vt:lpstr>Use of market basket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creator>Windows User</dc:creator>
  <cp:lastModifiedBy>mrinmoymajumdar564@outlook.com</cp:lastModifiedBy>
  <cp:revision>50</cp:revision>
  <dcterms:created xsi:type="dcterms:W3CDTF">2021-05-25T13:38:16Z</dcterms:created>
  <dcterms:modified xsi:type="dcterms:W3CDTF">2022-04-28T15:57:14Z</dcterms:modified>
</cp:coreProperties>
</file>