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59" r:id="rId5"/>
    <p:sldId id="260" r:id="rId6"/>
    <p:sldId id="265" r:id="rId7"/>
    <p:sldId id="261" r:id="rId8"/>
    <p:sldId id="266" r:id="rId9"/>
    <p:sldId id="267" r:id="rId10"/>
    <p:sldId id="268" r:id="rId11"/>
    <p:sldId id="269" r:id="rId12"/>
    <p:sldId id="270" r:id="rId13"/>
    <p:sldId id="271" r:id="rId14"/>
    <p:sldId id="272" r:id="rId15"/>
    <p:sldId id="264" r:id="rId16"/>
    <p:sldId id="273" r:id="rId17"/>
    <p:sldId id="262" r:id="rId18"/>
    <p:sldId id="26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rinmoymajumdar564@outlook.com" initials="m" lastIdx="1" clrIdx="0">
    <p:extLst>
      <p:ext uri="{19B8F6BF-5375-455C-9EA6-DF929625EA0E}">
        <p15:presenceInfo xmlns:p15="http://schemas.microsoft.com/office/powerpoint/2012/main" userId="36dd367248ed4e7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29CE1-FCA1-42F6-8206-B8AC3BB5FC7D}" type="datetimeFigureOut">
              <a:rPr lang="en-IN" smtClean="0"/>
              <a:t>22-04-2022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1EEAC6-5855-4C99-B0D4-6A79C7CB9BAB}" type="slidenum">
              <a:rPr lang="en-IN" smtClean="0"/>
              <a:t>‹#›</a:t>
            </a:fld>
            <a:endParaRPr lang="en-IN" dirty="0"/>
          </a:p>
        </p:txBody>
      </p:sp>
    </p:spTree>
    <p:extLst>
      <p:ext uri="{BB962C8B-B14F-4D97-AF65-F5344CB8AC3E}">
        <p14:creationId xmlns:p14="http://schemas.microsoft.com/office/powerpoint/2010/main" val="361450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61EEAC6-5855-4C99-B0D4-6A79C7CB9BAB}" type="slidenum">
              <a:rPr lang="en-IN" smtClean="0"/>
              <a:t>5</a:t>
            </a:fld>
            <a:endParaRPr lang="en-IN" dirty="0"/>
          </a:p>
        </p:txBody>
      </p:sp>
    </p:spTree>
    <p:extLst>
      <p:ext uri="{BB962C8B-B14F-4D97-AF65-F5344CB8AC3E}">
        <p14:creationId xmlns:p14="http://schemas.microsoft.com/office/powerpoint/2010/main" val="12820211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4/22/2022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4/22/2022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a:latin typeface="Times New Roman" panose="02020603050405020304" pitchFamily="18" charset="0"/>
                <a:cs typeface="Times New Roman" panose="02020603050405020304" pitchFamily="18" charset="0"/>
              </a:rPr>
              <a:t>MRA Project ML 1</a:t>
            </a:r>
          </a:p>
        </p:txBody>
      </p:sp>
      <p:sp>
        <p:nvSpPr>
          <p:cNvPr id="3" name="Subtitle 2"/>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Mrinmoy Majumdar </a:t>
            </a:r>
          </a:p>
          <a:p>
            <a:r>
              <a:rPr lang="en-IN" dirty="0">
                <a:latin typeface="Times New Roman" panose="02020603050405020304" pitchFamily="18" charset="0"/>
                <a:cs typeface="Times New Roman" panose="02020603050405020304" pitchFamily="18" charset="0"/>
              </a:rPr>
              <a:t>PGP-DSBA-JUN21 </a:t>
            </a:r>
          </a:p>
          <a:p>
            <a:endParaRPr lang="en-IN" dirty="0"/>
          </a:p>
        </p:txBody>
      </p:sp>
    </p:spTree>
    <p:extLst>
      <p:ext uri="{BB962C8B-B14F-4D97-AF65-F5344CB8AC3E}">
        <p14:creationId xmlns:p14="http://schemas.microsoft.com/office/powerpoint/2010/main" val="2016520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E89FD4-1435-4423-9669-C611072FA436}"/>
              </a:ext>
            </a:extLst>
          </p:cNvPr>
          <p:cNvPicPr>
            <a:picLocks noGrp="1" noChangeAspect="1"/>
          </p:cNvPicPr>
          <p:nvPr>
            <p:ph idx="1"/>
          </p:nvPr>
        </p:nvPicPr>
        <p:blipFill>
          <a:blip r:embed="rId2"/>
          <a:stretch>
            <a:fillRect/>
          </a:stretch>
        </p:blipFill>
        <p:spPr>
          <a:xfrm>
            <a:off x="151954" y="58738"/>
            <a:ext cx="11725086" cy="3466782"/>
          </a:xfrm>
        </p:spPr>
      </p:pic>
      <p:pic>
        <p:nvPicPr>
          <p:cNvPr id="7" name="Picture 6">
            <a:extLst>
              <a:ext uri="{FF2B5EF4-FFF2-40B4-BE49-F238E27FC236}">
                <a16:creationId xmlns:a16="http://schemas.microsoft.com/office/drawing/2014/main" id="{0B9D4202-2940-457B-AF17-48E778ED1BA9}"/>
              </a:ext>
            </a:extLst>
          </p:cNvPr>
          <p:cNvPicPr>
            <a:picLocks noChangeAspect="1"/>
          </p:cNvPicPr>
          <p:nvPr/>
        </p:nvPicPr>
        <p:blipFill>
          <a:blip r:embed="rId3"/>
          <a:stretch>
            <a:fillRect/>
          </a:stretch>
        </p:blipFill>
        <p:spPr>
          <a:xfrm>
            <a:off x="151954" y="3759200"/>
            <a:ext cx="11725086" cy="2862724"/>
          </a:xfrm>
          <a:prstGeom prst="rect">
            <a:avLst/>
          </a:prstGeom>
        </p:spPr>
      </p:pic>
    </p:spTree>
    <p:extLst>
      <p:ext uri="{BB962C8B-B14F-4D97-AF65-F5344CB8AC3E}">
        <p14:creationId xmlns:p14="http://schemas.microsoft.com/office/powerpoint/2010/main" val="3086975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BD8710-BF99-4745-B5B8-DCAA57CFEDB7}"/>
              </a:ext>
            </a:extLst>
          </p:cNvPr>
          <p:cNvPicPr>
            <a:picLocks noChangeAspect="1"/>
          </p:cNvPicPr>
          <p:nvPr/>
        </p:nvPicPr>
        <p:blipFill>
          <a:blip r:embed="rId2"/>
          <a:stretch>
            <a:fillRect/>
          </a:stretch>
        </p:blipFill>
        <p:spPr>
          <a:xfrm>
            <a:off x="101600" y="58737"/>
            <a:ext cx="11968480" cy="3690303"/>
          </a:xfrm>
          <a:prstGeom prst="rect">
            <a:avLst/>
          </a:prstGeom>
        </p:spPr>
      </p:pic>
      <p:pic>
        <p:nvPicPr>
          <p:cNvPr id="7" name="Picture 6">
            <a:extLst>
              <a:ext uri="{FF2B5EF4-FFF2-40B4-BE49-F238E27FC236}">
                <a16:creationId xmlns:a16="http://schemas.microsoft.com/office/drawing/2014/main" id="{F1759D01-8DFF-4BC7-BC93-0DED5D32E54A}"/>
              </a:ext>
            </a:extLst>
          </p:cNvPr>
          <p:cNvPicPr>
            <a:picLocks noChangeAspect="1"/>
          </p:cNvPicPr>
          <p:nvPr/>
        </p:nvPicPr>
        <p:blipFill>
          <a:blip r:embed="rId3"/>
          <a:stretch>
            <a:fillRect/>
          </a:stretch>
        </p:blipFill>
        <p:spPr>
          <a:xfrm>
            <a:off x="101600" y="3850640"/>
            <a:ext cx="11968480" cy="2865120"/>
          </a:xfrm>
          <a:prstGeom prst="rect">
            <a:avLst/>
          </a:prstGeom>
        </p:spPr>
      </p:pic>
    </p:spTree>
    <p:extLst>
      <p:ext uri="{BB962C8B-B14F-4D97-AF65-F5344CB8AC3E}">
        <p14:creationId xmlns:p14="http://schemas.microsoft.com/office/powerpoint/2010/main" val="2182135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5354E4-DBD8-4DAD-83DC-F3BDB8C0510D}"/>
              </a:ext>
            </a:extLst>
          </p:cNvPr>
          <p:cNvPicPr>
            <a:picLocks noChangeAspect="1"/>
          </p:cNvPicPr>
          <p:nvPr/>
        </p:nvPicPr>
        <p:blipFill>
          <a:blip r:embed="rId2"/>
          <a:stretch>
            <a:fillRect/>
          </a:stretch>
        </p:blipFill>
        <p:spPr>
          <a:xfrm>
            <a:off x="172720" y="53977"/>
            <a:ext cx="11795760" cy="3268343"/>
          </a:xfrm>
          <a:prstGeom prst="rect">
            <a:avLst/>
          </a:prstGeom>
        </p:spPr>
      </p:pic>
      <p:pic>
        <p:nvPicPr>
          <p:cNvPr id="7" name="Picture 6">
            <a:extLst>
              <a:ext uri="{FF2B5EF4-FFF2-40B4-BE49-F238E27FC236}">
                <a16:creationId xmlns:a16="http://schemas.microsoft.com/office/drawing/2014/main" id="{7662B528-8917-454E-8489-68A8E0082867}"/>
              </a:ext>
            </a:extLst>
          </p:cNvPr>
          <p:cNvPicPr>
            <a:picLocks noChangeAspect="1"/>
          </p:cNvPicPr>
          <p:nvPr/>
        </p:nvPicPr>
        <p:blipFill>
          <a:blip r:embed="rId3"/>
          <a:stretch>
            <a:fillRect/>
          </a:stretch>
        </p:blipFill>
        <p:spPr>
          <a:xfrm>
            <a:off x="172720" y="3429001"/>
            <a:ext cx="11795760" cy="3268343"/>
          </a:xfrm>
          <a:prstGeom prst="rect">
            <a:avLst/>
          </a:prstGeom>
        </p:spPr>
      </p:pic>
    </p:spTree>
    <p:extLst>
      <p:ext uri="{BB962C8B-B14F-4D97-AF65-F5344CB8AC3E}">
        <p14:creationId xmlns:p14="http://schemas.microsoft.com/office/powerpoint/2010/main" val="3966348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413BDC-C907-4DF7-9EB4-D04DD6078945}"/>
              </a:ext>
            </a:extLst>
          </p:cNvPr>
          <p:cNvPicPr>
            <a:picLocks noChangeAspect="1"/>
          </p:cNvPicPr>
          <p:nvPr/>
        </p:nvPicPr>
        <p:blipFill>
          <a:blip r:embed="rId2"/>
          <a:stretch>
            <a:fillRect/>
          </a:stretch>
        </p:blipFill>
        <p:spPr>
          <a:xfrm>
            <a:off x="254000" y="132080"/>
            <a:ext cx="11805920" cy="5384800"/>
          </a:xfrm>
          <a:prstGeom prst="rect">
            <a:avLst/>
          </a:prstGeom>
        </p:spPr>
      </p:pic>
      <p:sp>
        <p:nvSpPr>
          <p:cNvPr id="6" name="TextBox 5">
            <a:extLst>
              <a:ext uri="{FF2B5EF4-FFF2-40B4-BE49-F238E27FC236}">
                <a16:creationId xmlns:a16="http://schemas.microsoft.com/office/drawing/2014/main" id="{57CD6F87-CA0A-4514-8E3B-542EF5A474FF}"/>
              </a:ext>
            </a:extLst>
          </p:cNvPr>
          <p:cNvSpPr txBox="1"/>
          <p:nvPr/>
        </p:nvSpPr>
        <p:spPr>
          <a:xfrm>
            <a:off x="345440" y="5811520"/>
            <a:ext cx="11714480" cy="646331"/>
          </a:xfrm>
          <a:prstGeom prst="rect">
            <a:avLst/>
          </a:prstGeom>
          <a:noFill/>
        </p:spPr>
        <p:txBody>
          <a:bodyPr wrap="square" rtlCol="0">
            <a:spAutoFit/>
          </a:bodyPr>
          <a:lstStyle/>
          <a:p>
            <a:endParaRPr lang="en-IN" dirty="0"/>
          </a:p>
          <a:p>
            <a:r>
              <a:rPr lang="en-IN" dirty="0"/>
              <a:t>										Figure 7: Correlation Plot</a:t>
            </a:r>
          </a:p>
        </p:txBody>
      </p:sp>
    </p:spTree>
    <p:extLst>
      <p:ext uri="{BB962C8B-B14F-4D97-AF65-F5344CB8AC3E}">
        <p14:creationId xmlns:p14="http://schemas.microsoft.com/office/powerpoint/2010/main" val="4003552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DADE3B-D3A2-462F-AF82-8E6EB2DF4861}"/>
              </a:ext>
            </a:extLst>
          </p:cNvPr>
          <p:cNvPicPr>
            <a:picLocks noChangeAspect="1"/>
          </p:cNvPicPr>
          <p:nvPr/>
        </p:nvPicPr>
        <p:blipFill>
          <a:blip r:embed="rId2"/>
          <a:stretch>
            <a:fillRect/>
          </a:stretch>
        </p:blipFill>
        <p:spPr>
          <a:xfrm>
            <a:off x="406400" y="304800"/>
            <a:ext cx="11521439" cy="5425440"/>
          </a:xfrm>
          <a:prstGeom prst="rect">
            <a:avLst/>
          </a:prstGeom>
        </p:spPr>
      </p:pic>
      <p:sp>
        <p:nvSpPr>
          <p:cNvPr id="6" name="TextBox 5">
            <a:extLst>
              <a:ext uri="{FF2B5EF4-FFF2-40B4-BE49-F238E27FC236}">
                <a16:creationId xmlns:a16="http://schemas.microsoft.com/office/drawing/2014/main" id="{093850E7-BC85-4136-95C5-4B6B01B94D76}"/>
              </a:ext>
            </a:extLst>
          </p:cNvPr>
          <p:cNvSpPr txBox="1"/>
          <p:nvPr/>
        </p:nvSpPr>
        <p:spPr>
          <a:xfrm>
            <a:off x="406400" y="6035040"/>
            <a:ext cx="11521439" cy="369332"/>
          </a:xfrm>
          <a:prstGeom prst="rect">
            <a:avLst/>
          </a:prstGeom>
          <a:noFill/>
        </p:spPr>
        <p:txBody>
          <a:bodyPr wrap="square" rtlCol="0">
            <a:spAutoFit/>
          </a:bodyPr>
          <a:lstStyle/>
          <a:p>
            <a:r>
              <a:rPr lang="en-IN" dirty="0"/>
              <a:t>										Figure 8: Pair Plot</a:t>
            </a:r>
          </a:p>
        </p:txBody>
      </p:sp>
    </p:spTree>
    <p:extLst>
      <p:ext uri="{BB962C8B-B14F-4D97-AF65-F5344CB8AC3E}">
        <p14:creationId xmlns:p14="http://schemas.microsoft.com/office/powerpoint/2010/main" val="6368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040" y="162561"/>
            <a:ext cx="11846559" cy="579119"/>
          </a:xfrm>
        </p:spPr>
        <p:txBody>
          <a:bodyPr>
            <a:normAutofit fontScale="90000"/>
          </a:bodyPr>
          <a:lstStyle/>
          <a:p>
            <a:r>
              <a:rPr lang="en-IN" dirty="0">
                <a:latin typeface="Times New Roman" panose="02020603050405020304" pitchFamily="18" charset="0"/>
                <a:cs typeface="Times New Roman" panose="02020603050405020304" pitchFamily="18" charset="0"/>
              </a:rPr>
              <a:t>Eda SUMMARY [INFERENCES]</a:t>
            </a:r>
          </a:p>
        </p:txBody>
      </p:sp>
      <p:sp>
        <p:nvSpPr>
          <p:cNvPr id="3" name="Content Placeholder 2"/>
          <p:cNvSpPr>
            <a:spLocks noGrp="1"/>
          </p:cNvSpPr>
          <p:nvPr>
            <p:ph idx="1"/>
          </p:nvPr>
        </p:nvSpPr>
        <p:spPr>
          <a:xfrm>
            <a:off x="314959" y="741681"/>
            <a:ext cx="11724640" cy="5953758"/>
          </a:xfrm>
        </p:spPr>
        <p:txBody>
          <a:bodyPr/>
          <a:lstStyle/>
          <a:p>
            <a:r>
              <a:rPr lang="en-IN" dirty="0">
                <a:latin typeface="Times New Roman" panose="02020603050405020304" pitchFamily="18" charset="0"/>
                <a:cs typeface="Times New Roman" panose="02020603050405020304" pitchFamily="18" charset="0"/>
              </a:rPr>
              <a:t>There are outliers present in quantity ordered, price each, sales and MSRP as seen in boxplot.</a:t>
            </a:r>
          </a:p>
          <a:p>
            <a:r>
              <a:rPr lang="en-IN" dirty="0">
                <a:latin typeface="Times New Roman" panose="02020603050405020304" pitchFamily="18" charset="0"/>
                <a:cs typeface="Times New Roman" panose="02020603050405020304" pitchFamily="18" charset="0"/>
              </a:rPr>
              <a:t>Normal distribution is indicated by histogram plots.</a:t>
            </a:r>
          </a:p>
          <a:p>
            <a:r>
              <a:rPr lang="en-IN" dirty="0">
                <a:latin typeface="Times New Roman" panose="02020603050405020304" pitchFamily="18" charset="0"/>
                <a:cs typeface="Times New Roman" panose="02020603050405020304" pitchFamily="18" charset="0"/>
              </a:rPr>
              <a:t>Medium deal size cars were ordered the most by customers.</a:t>
            </a:r>
          </a:p>
          <a:p>
            <a:r>
              <a:rPr lang="en-IN" dirty="0">
                <a:latin typeface="Times New Roman" panose="02020603050405020304" pitchFamily="18" charset="0"/>
                <a:cs typeface="Times New Roman" panose="02020603050405020304" pitchFamily="18" charset="0"/>
              </a:rPr>
              <a:t>Customers preferred shipping mode to receive their purchased automobiles.</a:t>
            </a:r>
          </a:p>
          <a:p>
            <a:r>
              <a:rPr lang="en-IN" dirty="0">
                <a:latin typeface="Times New Roman" panose="02020603050405020304" pitchFamily="18" charset="0"/>
                <a:cs typeface="Times New Roman" panose="02020603050405020304" pitchFamily="18" charset="0"/>
              </a:rPr>
              <a:t>Classic cars are in high demand from customers.</a:t>
            </a:r>
          </a:p>
          <a:p>
            <a:r>
              <a:rPr lang="en-IN" dirty="0">
                <a:latin typeface="Times New Roman" panose="02020603050405020304" pitchFamily="18" charset="0"/>
                <a:cs typeface="Times New Roman" panose="02020603050405020304" pitchFamily="18" charset="0"/>
              </a:rPr>
              <a:t>Yearly trend suggests sales are highest in the year 2019.</a:t>
            </a:r>
          </a:p>
          <a:p>
            <a:r>
              <a:rPr lang="en-IN" dirty="0">
                <a:latin typeface="Times New Roman" panose="02020603050405020304" pitchFamily="18" charset="0"/>
                <a:cs typeface="Times New Roman" panose="02020603050405020304" pitchFamily="18" charset="0"/>
              </a:rPr>
              <a:t>Quarter 4 records maximum sales of automobiles.</a:t>
            </a:r>
          </a:p>
          <a:p>
            <a:r>
              <a:rPr lang="en-IN" dirty="0">
                <a:latin typeface="Times New Roman" panose="02020603050405020304" pitchFamily="18" charset="0"/>
                <a:cs typeface="Times New Roman" panose="02020603050405020304" pitchFamily="18" charset="0"/>
              </a:rPr>
              <a:t>Customers prefer to buy cars in the month of November and on weekends according to monthly and weekly patterns.</a:t>
            </a:r>
          </a:p>
          <a:p>
            <a:r>
              <a:rPr lang="en-IN" dirty="0">
                <a:latin typeface="Times New Roman" panose="02020603050405020304" pitchFamily="18" charset="0"/>
                <a:cs typeface="Times New Roman" panose="02020603050405020304" pitchFamily="18" charset="0"/>
              </a:rPr>
              <a:t>USA and Madrid are country and city respectively which generate considerably big sale numbers.</a:t>
            </a:r>
          </a:p>
          <a:p>
            <a:r>
              <a:rPr lang="en-IN" dirty="0">
                <a:latin typeface="Times New Roman" panose="02020603050405020304" pitchFamily="18" charset="0"/>
                <a:cs typeface="Times New Roman" panose="02020603050405020304" pitchFamily="18" charset="0"/>
              </a:rPr>
              <a:t>Sales, price each, quantity ordered and MSRP have high positive correlation with each other.</a:t>
            </a:r>
          </a:p>
          <a:p>
            <a:r>
              <a:rPr lang="en-IN" dirty="0">
                <a:latin typeface="Times New Roman" panose="02020603050405020304" pitchFamily="18" charset="0"/>
                <a:cs typeface="Times New Roman" panose="02020603050405020304" pitchFamily="18" charset="0"/>
              </a:rPr>
              <a:t>Sales seem to have linear relationship with price of each item while rest of the pair plots have cloud like distribution hence no relationship can be inferred for rest of the numerical features.</a:t>
            </a: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1035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96E9A-3D5B-44F3-B67A-F2053AB8C052}"/>
              </a:ext>
            </a:extLst>
          </p:cNvPr>
          <p:cNvSpPr>
            <a:spLocks noGrp="1"/>
          </p:cNvSpPr>
          <p:nvPr>
            <p:ph type="title"/>
          </p:nvPr>
        </p:nvSpPr>
        <p:spPr>
          <a:xfrm>
            <a:off x="91441" y="172721"/>
            <a:ext cx="8869679" cy="894080"/>
          </a:xfrm>
        </p:spPr>
        <p:txBody>
          <a:bodyPr/>
          <a:lstStyle/>
          <a:p>
            <a:r>
              <a:rPr lang="en-IN" dirty="0">
                <a:latin typeface="Times New Roman" panose="02020603050405020304" pitchFamily="18" charset="0"/>
                <a:cs typeface="Times New Roman" panose="02020603050405020304" pitchFamily="18" charset="0"/>
              </a:rPr>
              <a:t>Customer segmentation using RFm</a:t>
            </a:r>
          </a:p>
        </p:txBody>
      </p:sp>
      <p:sp>
        <p:nvSpPr>
          <p:cNvPr id="3" name="Content Placeholder 2">
            <a:extLst>
              <a:ext uri="{FF2B5EF4-FFF2-40B4-BE49-F238E27FC236}">
                <a16:creationId xmlns:a16="http://schemas.microsoft.com/office/drawing/2014/main" id="{0FC62174-08C3-451D-9268-07721E779CA0}"/>
              </a:ext>
            </a:extLst>
          </p:cNvPr>
          <p:cNvSpPr>
            <a:spLocks noGrp="1"/>
          </p:cNvSpPr>
          <p:nvPr>
            <p:ph idx="1"/>
          </p:nvPr>
        </p:nvSpPr>
        <p:spPr>
          <a:xfrm>
            <a:off x="233680" y="924561"/>
            <a:ext cx="11755119" cy="5760718"/>
          </a:xfrm>
        </p:spPr>
        <p:txBody>
          <a:bodyPr/>
          <a:lstStyle/>
          <a:p>
            <a:r>
              <a:rPr lang="en-US" dirty="0">
                <a:latin typeface="Times New Roman" panose="02020603050405020304" pitchFamily="18" charset="0"/>
                <a:cs typeface="Times New Roman" panose="02020603050405020304" pitchFamily="18" charset="0"/>
              </a:rPr>
              <a:t>Tool used – Python using pandas , numpy and matplotlib packages.</a:t>
            </a:r>
          </a:p>
          <a:p>
            <a:r>
              <a:rPr lang="en-US" dirty="0">
                <a:latin typeface="Times New Roman" panose="02020603050405020304" pitchFamily="18" charset="0"/>
                <a:cs typeface="Times New Roman" panose="02020603050405020304" pitchFamily="18" charset="0"/>
              </a:rPr>
              <a:t>RFM is Recency, Frequency and Monetary metric where recency is the freshness of customer activity, frequency is the number of transactions or visits by a customer and monetary is the intention of the customer to spend.</a:t>
            </a:r>
          </a:p>
          <a:p>
            <a:r>
              <a:rPr lang="en-US" dirty="0">
                <a:latin typeface="Times New Roman" panose="02020603050405020304" pitchFamily="18" charset="0"/>
                <a:cs typeface="Times New Roman" panose="02020603050405020304" pitchFamily="18" charset="0"/>
              </a:rPr>
              <a:t>Parameters used – recency = current date – order date , frequency = quantity ordered and monetary = sales</a:t>
            </a:r>
          </a:p>
          <a:p>
            <a:r>
              <a:rPr lang="en-US" dirty="0">
                <a:latin typeface="Times New Roman" panose="02020603050405020304" pitchFamily="18" charset="0"/>
                <a:cs typeface="Times New Roman" panose="02020603050405020304" pitchFamily="18" charset="0"/>
              </a:rPr>
              <a:t>Customers have been categorized into 4 segments –  best, loyal, lost and churned.</a:t>
            </a:r>
          </a:p>
          <a:p>
            <a:pPr marL="0" indent="0">
              <a:buNone/>
            </a:pPr>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59322157-3503-4FFB-A4E8-64479992D578}"/>
              </a:ext>
            </a:extLst>
          </p:cNvPr>
          <p:cNvPicPr>
            <a:picLocks noChangeAspect="1"/>
          </p:cNvPicPr>
          <p:nvPr/>
        </p:nvPicPr>
        <p:blipFill>
          <a:blip r:embed="rId2"/>
          <a:stretch>
            <a:fillRect/>
          </a:stretch>
        </p:blipFill>
        <p:spPr>
          <a:xfrm>
            <a:off x="3223260" y="3098799"/>
            <a:ext cx="5257800" cy="2712721"/>
          </a:xfrm>
          <a:prstGeom prst="rect">
            <a:avLst/>
          </a:prstGeom>
        </p:spPr>
      </p:pic>
      <p:sp>
        <p:nvSpPr>
          <p:cNvPr id="6" name="TextBox 5">
            <a:extLst>
              <a:ext uri="{FF2B5EF4-FFF2-40B4-BE49-F238E27FC236}">
                <a16:creationId xmlns:a16="http://schemas.microsoft.com/office/drawing/2014/main" id="{0C313B1C-7086-4787-A0F6-4B791AA05212}"/>
              </a:ext>
            </a:extLst>
          </p:cNvPr>
          <p:cNvSpPr txBox="1"/>
          <p:nvPr/>
        </p:nvSpPr>
        <p:spPr>
          <a:xfrm>
            <a:off x="2763520" y="6197600"/>
            <a:ext cx="5717540" cy="369332"/>
          </a:xfrm>
          <a:prstGeom prst="rect">
            <a:avLst/>
          </a:prstGeom>
          <a:noFill/>
        </p:spPr>
        <p:txBody>
          <a:bodyPr wrap="square" rtlCol="0">
            <a:spAutoFit/>
          </a:bodyPr>
          <a:lstStyle/>
          <a:p>
            <a:r>
              <a:rPr lang="en-IN" dirty="0"/>
              <a:t>				</a:t>
            </a:r>
            <a:r>
              <a:rPr lang="en-IN" dirty="0">
                <a:latin typeface="Times New Roman" panose="02020603050405020304" pitchFamily="18" charset="0"/>
                <a:cs typeface="Times New Roman" panose="02020603050405020304" pitchFamily="18" charset="0"/>
              </a:rPr>
              <a:t>Figure 9 : Output Table Head</a:t>
            </a:r>
          </a:p>
        </p:txBody>
      </p:sp>
    </p:spTree>
    <p:extLst>
      <p:ext uri="{BB962C8B-B14F-4D97-AF65-F5344CB8AC3E}">
        <p14:creationId xmlns:p14="http://schemas.microsoft.com/office/powerpoint/2010/main" val="2610136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492" y="2885440"/>
            <a:ext cx="4981576" cy="866725"/>
          </a:xfrm>
        </p:spPr>
        <p:txBody>
          <a:bodyPr/>
          <a:lstStyle/>
          <a:p>
            <a:pPr marL="0" indent="0">
              <a:buNone/>
            </a:pPr>
            <a:endParaRPr lang="en-US" dirty="0"/>
          </a:p>
          <a:p>
            <a:endParaRPr lang="en-IN" dirty="0"/>
          </a:p>
        </p:txBody>
      </p:sp>
      <p:pic>
        <p:nvPicPr>
          <p:cNvPr id="5" name="Picture 4">
            <a:extLst>
              <a:ext uri="{FF2B5EF4-FFF2-40B4-BE49-F238E27FC236}">
                <a16:creationId xmlns:a16="http://schemas.microsoft.com/office/drawing/2014/main" id="{42F234DD-3009-44D2-A0DD-781232BC0446}"/>
              </a:ext>
            </a:extLst>
          </p:cNvPr>
          <p:cNvPicPr>
            <a:picLocks noChangeAspect="1"/>
          </p:cNvPicPr>
          <p:nvPr/>
        </p:nvPicPr>
        <p:blipFill>
          <a:blip r:embed="rId2"/>
          <a:stretch>
            <a:fillRect/>
          </a:stretch>
        </p:blipFill>
        <p:spPr>
          <a:xfrm>
            <a:off x="384492" y="401002"/>
            <a:ext cx="4981575" cy="2276475"/>
          </a:xfrm>
          <a:prstGeom prst="rect">
            <a:avLst/>
          </a:prstGeom>
        </p:spPr>
      </p:pic>
      <p:pic>
        <p:nvPicPr>
          <p:cNvPr id="9" name="Picture 8">
            <a:extLst>
              <a:ext uri="{FF2B5EF4-FFF2-40B4-BE49-F238E27FC236}">
                <a16:creationId xmlns:a16="http://schemas.microsoft.com/office/drawing/2014/main" id="{C4766EE6-ACB3-41E7-BC42-3389E6B7FADA}"/>
              </a:ext>
            </a:extLst>
          </p:cNvPr>
          <p:cNvPicPr>
            <a:picLocks noChangeAspect="1"/>
          </p:cNvPicPr>
          <p:nvPr/>
        </p:nvPicPr>
        <p:blipFill>
          <a:blip r:embed="rId3"/>
          <a:stretch>
            <a:fillRect/>
          </a:stretch>
        </p:blipFill>
        <p:spPr>
          <a:xfrm>
            <a:off x="6076949" y="401002"/>
            <a:ext cx="5429250" cy="2276475"/>
          </a:xfrm>
          <a:prstGeom prst="rect">
            <a:avLst/>
          </a:prstGeom>
        </p:spPr>
      </p:pic>
      <p:sp>
        <p:nvSpPr>
          <p:cNvPr id="10" name="TextBox 9">
            <a:extLst>
              <a:ext uri="{FF2B5EF4-FFF2-40B4-BE49-F238E27FC236}">
                <a16:creationId xmlns:a16="http://schemas.microsoft.com/office/drawing/2014/main" id="{66D6EF81-7E0B-4898-813A-631808CC7894}"/>
              </a:ext>
            </a:extLst>
          </p:cNvPr>
          <p:cNvSpPr txBox="1"/>
          <p:nvPr/>
        </p:nvSpPr>
        <p:spPr>
          <a:xfrm>
            <a:off x="497840" y="3105834"/>
            <a:ext cx="4868227" cy="369332"/>
          </a:xfrm>
          <a:prstGeom prst="rect">
            <a:avLst/>
          </a:prstGeom>
          <a:noFill/>
        </p:spPr>
        <p:txBody>
          <a:bodyPr wrap="square" rtlCol="0">
            <a:spAutoFit/>
          </a:bodyPr>
          <a:lstStyle/>
          <a:p>
            <a:r>
              <a:rPr lang="en-IN" dirty="0"/>
              <a:t>	</a:t>
            </a:r>
            <a:r>
              <a:rPr lang="en-IN" dirty="0">
                <a:latin typeface="Times New Roman" panose="02020603050405020304" pitchFamily="18" charset="0"/>
                <a:cs typeface="Times New Roman" panose="02020603050405020304" pitchFamily="18" charset="0"/>
              </a:rPr>
              <a:t>Figure 10: Percentage distribution of scores</a:t>
            </a:r>
          </a:p>
        </p:txBody>
      </p:sp>
      <p:sp>
        <p:nvSpPr>
          <p:cNvPr id="11" name="TextBox 10">
            <a:extLst>
              <a:ext uri="{FF2B5EF4-FFF2-40B4-BE49-F238E27FC236}">
                <a16:creationId xmlns:a16="http://schemas.microsoft.com/office/drawing/2014/main" id="{B62F155C-A7BD-480D-9900-74200BC352F6}"/>
              </a:ext>
            </a:extLst>
          </p:cNvPr>
          <p:cNvSpPr txBox="1"/>
          <p:nvPr/>
        </p:nvSpPr>
        <p:spPr>
          <a:xfrm>
            <a:off x="6096000" y="3105834"/>
            <a:ext cx="5429250" cy="369332"/>
          </a:xfrm>
          <a:prstGeom prst="rect">
            <a:avLst/>
          </a:prstGeom>
          <a:noFill/>
        </p:spPr>
        <p:txBody>
          <a:bodyPr wrap="square" rtlCol="0">
            <a:spAutoFit/>
          </a:bodyPr>
          <a:lstStyle/>
          <a:p>
            <a:r>
              <a:rPr lang="en-IN" dirty="0"/>
              <a:t>			</a:t>
            </a:r>
            <a:r>
              <a:rPr lang="en-IN" dirty="0">
                <a:latin typeface="Times New Roman" panose="02020603050405020304" pitchFamily="18" charset="0"/>
                <a:cs typeface="Times New Roman" panose="02020603050405020304" pitchFamily="18" charset="0"/>
              </a:rPr>
              <a:t>Figure 11: RFM cut-off scores</a:t>
            </a:r>
          </a:p>
        </p:txBody>
      </p:sp>
      <p:pic>
        <p:nvPicPr>
          <p:cNvPr id="13" name="Picture 12">
            <a:extLst>
              <a:ext uri="{FF2B5EF4-FFF2-40B4-BE49-F238E27FC236}">
                <a16:creationId xmlns:a16="http://schemas.microsoft.com/office/drawing/2014/main" id="{D7BD51C0-9B99-466E-9E33-B8EF6D86CB3D}"/>
              </a:ext>
            </a:extLst>
          </p:cNvPr>
          <p:cNvPicPr>
            <a:picLocks noChangeAspect="1"/>
          </p:cNvPicPr>
          <p:nvPr/>
        </p:nvPicPr>
        <p:blipFill>
          <a:blip r:embed="rId4"/>
          <a:stretch>
            <a:fillRect/>
          </a:stretch>
        </p:blipFill>
        <p:spPr>
          <a:xfrm>
            <a:off x="384492" y="3752165"/>
            <a:ext cx="11238548" cy="2098696"/>
          </a:xfrm>
          <a:prstGeom prst="rect">
            <a:avLst/>
          </a:prstGeom>
        </p:spPr>
      </p:pic>
      <p:sp>
        <p:nvSpPr>
          <p:cNvPr id="14" name="TextBox 13">
            <a:extLst>
              <a:ext uri="{FF2B5EF4-FFF2-40B4-BE49-F238E27FC236}">
                <a16:creationId xmlns:a16="http://schemas.microsoft.com/office/drawing/2014/main" id="{FE6620C5-D294-487F-AD84-25DC44DAB26E}"/>
              </a:ext>
            </a:extLst>
          </p:cNvPr>
          <p:cNvSpPr txBox="1"/>
          <p:nvPr/>
        </p:nvSpPr>
        <p:spPr>
          <a:xfrm>
            <a:off x="497840" y="6156960"/>
            <a:ext cx="11125200" cy="369332"/>
          </a:xfrm>
          <a:prstGeom prst="rect">
            <a:avLst/>
          </a:prstGeom>
          <a:noFill/>
        </p:spPr>
        <p:txBody>
          <a:bodyPr wrap="square" rtlCol="0">
            <a:spAutoFit/>
          </a:bodyPr>
          <a:lstStyle/>
          <a:p>
            <a:r>
              <a:rPr lang="en-IN" dirty="0"/>
              <a:t>								</a:t>
            </a:r>
            <a:r>
              <a:rPr lang="en-IN" dirty="0">
                <a:latin typeface="Times New Roman" panose="02020603050405020304" pitchFamily="18" charset="0"/>
                <a:cs typeface="Times New Roman" panose="02020603050405020304" pitchFamily="18" charset="0"/>
              </a:rPr>
              <a:t>Figure 12: RFM table post model fitting</a:t>
            </a:r>
          </a:p>
        </p:txBody>
      </p:sp>
    </p:spTree>
    <p:extLst>
      <p:ext uri="{BB962C8B-B14F-4D97-AF65-F5344CB8AC3E}">
        <p14:creationId xmlns:p14="http://schemas.microsoft.com/office/powerpoint/2010/main" val="1211886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1" y="111760"/>
            <a:ext cx="11937999" cy="955039"/>
          </a:xfrm>
        </p:spPr>
        <p:txBody>
          <a:bodyPr>
            <a:normAutofit fontScale="90000"/>
          </a:bodyPr>
          <a:lstStyle/>
          <a:p>
            <a:r>
              <a:rPr lang="en-IN" dirty="0">
                <a:latin typeface="Times New Roman" panose="02020603050405020304" pitchFamily="18" charset="0"/>
                <a:cs typeface="Times New Roman" panose="02020603050405020304" pitchFamily="18" charset="0"/>
              </a:rPr>
              <a:t>Inferences from RFM ANALYSIS AND IDENTIFIED SEGMENTS</a:t>
            </a:r>
          </a:p>
        </p:txBody>
      </p:sp>
      <p:sp>
        <p:nvSpPr>
          <p:cNvPr id="3" name="Content Placeholder 2"/>
          <p:cNvSpPr>
            <a:spLocks noGrp="1"/>
          </p:cNvSpPr>
          <p:nvPr>
            <p:ph idx="1"/>
          </p:nvPr>
        </p:nvSpPr>
        <p:spPr>
          <a:xfrm>
            <a:off x="162561" y="1066799"/>
            <a:ext cx="11937999" cy="5679441"/>
          </a:xfrm>
        </p:spPr>
        <p:txBody>
          <a:bodyPr/>
          <a:lstStyle/>
          <a:p>
            <a:pPr marL="0" indent="0">
              <a:buNone/>
            </a:pPr>
            <a:endParaRPr lang="en-US" dirty="0"/>
          </a:p>
          <a:p>
            <a:endParaRPr lang="en-IN" dirty="0"/>
          </a:p>
        </p:txBody>
      </p:sp>
      <p:pic>
        <p:nvPicPr>
          <p:cNvPr id="5" name="Picture 4">
            <a:extLst>
              <a:ext uri="{FF2B5EF4-FFF2-40B4-BE49-F238E27FC236}">
                <a16:creationId xmlns:a16="http://schemas.microsoft.com/office/drawing/2014/main" id="{1FBFA2D5-C110-4B4B-B682-AEDF6FCD2A8F}"/>
              </a:ext>
            </a:extLst>
          </p:cNvPr>
          <p:cNvPicPr>
            <a:picLocks noChangeAspect="1"/>
          </p:cNvPicPr>
          <p:nvPr/>
        </p:nvPicPr>
        <p:blipFill>
          <a:blip r:embed="rId2"/>
          <a:stretch>
            <a:fillRect/>
          </a:stretch>
        </p:blipFill>
        <p:spPr>
          <a:xfrm>
            <a:off x="291782" y="1181100"/>
            <a:ext cx="5553075" cy="2247900"/>
          </a:xfrm>
          <a:prstGeom prst="rect">
            <a:avLst/>
          </a:prstGeom>
        </p:spPr>
      </p:pic>
      <p:pic>
        <p:nvPicPr>
          <p:cNvPr id="7" name="Picture 6">
            <a:extLst>
              <a:ext uri="{FF2B5EF4-FFF2-40B4-BE49-F238E27FC236}">
                <a16:creationId xmlns:a16="http://schemas.microsoft.com/office/drawing/2014/main" id="{F62D97B2-4F03-4C0E-9F28-6594E37B6126}"/>
              </a:ext>
            </a:extLst>
          </p:cNvPr>
          <p:cNvPicPr>
            <a:picLocks noChangeAspect="1"/>
          </p:cNvPicPr>
          <p:nvPr/>
        </p:nvPicPr>
        <p:blipFill>
          <a:blip r:embed="rId3"/>
          <a:stretch>
            <a:fillRect/>
          </a:stretch>
        </p:blipFill>
        <p:spPr>
          <a:xfrm>
            <a:off x="291782" y="3617024"/>
            <a:ext cx="11737657" cy="2059876"/>
          </a:xfrm>
          <a:prstGeom prst="rect">
            <a:avLst/>
          </a:prstGeom>
        </p:spPr>
      </p:pic>
      <p:sp>
        <p:nvSpPr>
          <p:cNvPr id="9" name="TextBox 8">
            <a:extLst>
              <a:ext uri="{FF2B5EF4-FFF2-40B4-BE49-F238E27FC236}">
                <a16:creationId xmlns:a16="http://schemas.microsoft.com/office/drawing/2014/main" id="{815EAF49-1290-4EBA-81EE-2B6E8239AE66}"/>
              </a:ext>
            </a:extLst>
          </p:cNvPr>
          <p:cNvSpPr txBox="1"/>
          <p:nvPr/>
        </p:nvSpPr>
        <p:spPr>
          <a:xfrm>
            <a:off x="375920" y="6014720"/>
            <a:ext cx="11653519" cy="369332"/>
          </a:xfrm>
          <a:prstGeom prst="rect">
            <a:avLst/>
          </a:prstGeom>
          <a:noFill/>
        </p:spPr>
        <p:txBody>
          <a:bodyPr wrap="square" rtlCol="0">
            <a:spAutoFit/>
          </a:bodyPr>
          <a:lstStyle/>
          <a:p>
            <a:r>
              <a:rPr lang="en-IN" dirty="0"/>
              <a:t>							</a:t>
            </a:r>
            <a:r>
              <a:rPr lang="en-IN" dirty="0">
                <a:latin typeface="Times New Roman" panose="02020603050405020304" pitchFamily="18" charset="0"/>
                <a:cs typeface="Times New Roman" panose="02020603050405020304" pitchFamily="18" charset="0"/>
              </a:rPr>
              <a:t>Figure 13: Best customers with RFM scores</a:t>
            </a:r>
          </a:p>
        </p:txBody>
      </p:sp>
    </p:spTree>
    <p:extLst>
      <p:ext uri="{BB962C8B-B14F-4D97-AF65-F5344CB8AC3E}">
        <p14:creationId xmlns:p14="http://schemas.microsoft.com/office/powerpoint/2010/main" val="2858737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B62766C-456E-4641-92C9-B137C30D280A}"/>
              </a:ext>
            </a:extLst>
          </p:cNvPr>
          <p:cNvPicPr>
            <a:picLocks noGrp="1" noChangeAspect="1"/>
          </p:cNvPicPr>
          <p:nvPr>
            <p:ph idx="1"/>
          </p:nvPr>
        </p:nvPicPr>
        <p:blipFill>
          <a:blip r:embed="rId2"/>
          <a:stretch>
            <a:fillRect/>
          </a:stretch>
        </p:blipFill>
        <p:spPr>
          <a:xfrm>
            <a:off x="350202" y="303054"/>
            <a:ext cx="5600700" cy="2266950"/>
          </a:xfrm>
        </p:spPr>
      </p:pic>
      <p:pic>
        <p:nvPicPr>
          <p:cNvPr id="7" name="Picture 6">
            <a:extLst>
              <a:ext uri="{FF2B5EF4-FFF2-40B4-BE49-F238E27FC236}">
                <a16:creationId xmlns:a16="http://schemas.microsoft.com/office/drawing/2014/main" id="{188C1CE4-D1BF-406F-9B67-AEBF96836D15}"/>
              </a:ext>
            </a:extLst>
          </p:cNvPr>
          <p:cNvPicPr>
            <a:picLocks noChangeAspect="1"/>
          </p:cNvPicPr>
          <p:nvPr/>
        </p:nvPicPr>
        <p:blipFill>
          <a:blip r:embed="rId3"/>
          <a:stretch>
            <a:fillRect/>
          </a:stretch>
        </p:blipFill>
        <p:spPr>
          <a:xfrm>
            <a:off x="334326" y="2900431"/>
            <a:ext cx="11753216" cy="2063931"/>
          </a:xfrm>
          <a:prstGeom prst="rect">
            <a:avLst/>
          </a:prstGeom>
        </p:spPr>
      </p:pic>
      <p:sp>
        <p:nvSpPr>
          <p:cNvPr id="8" name="TextBox 7">
            <a:extLst>
              <a:ext uri="{FF2B5EF4-FFF2-40B4-BE49-F238E27FC236}">
                <a16:creationId xmlns:a16="http://schemas.microsoft.com/office/drawing/2014/main" id="{90878E84-9A80-4BF1-A4FE-E54CF469247D}"/>
              </a:ext>
            </a:extLst>
          </p:cNvPr>
          <p:cNvSpPr txBox="1"/>
          <p:nvPr/>
        </p:nvSpPr>
        <p:spPr>
          <a:xfrm>
            <a:off x="350202" y="5303520"/>
            <a:ext cx="11658918" cy="369332"/>
          </a:xfrm>
          <a:prstGeom prst="rect">
            <a:avLst/>
          </a:prstGeom>
          <a:noFill/>
        </p:spPr>
        <p:txBody>
          <a:bodyPr wrap="square" rtlCol="0">
            <a:spAutoFit/>
          </a:bodyPr>
          <a:lstStyle/>
          <a:p>
            <a:r>
              <a:rPr lang="en-IN" dirty="0"/>
              <a:t>							Figure 14: Customers on the verge of churning</a:t>
            </a:r>
          </a:p>
        </p:txBody>
      </p:sp>
    </p:spTree>
    <p:extLst>
      <p:ext uri="{BB962C8B-B14F-4D97-AF65-F5344CB8AC3E}">
        <p14:creationId xmlns:p14="http://schemas.microsoft.com/office/powerpoint/2010/main" val="1042888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5251"/>
            <a:ext cx="10131425" cy="1123950"/>
          </a:xfrm>
        </p:spPr>
        <p:txBody>
          <a:bodyPr/>
          <a:lstStyle/>
          <a:p>
            <a:r>
              <a:rPr lang="en-IN" dirty="0">
                <a:latin typeface="Times New Roman" panose="02020603050405020304" pitchFamily="18" charset="0"/>
                <a:cs typeface="Times New Roman" panose="02020603050405020304" pitchFamily="18" charset="0"/>
              </a:rPr>
              <a:t>Agenda [Table OF CONTENT]</a:t>
            </a:r>
          </a:p>
        </p:txBody>
      </p:sp>
      <p:sp>
        <p:nvSpPr>
          <p:cNvPr id="3" name="Content Placeholder 2"/>
          <p:cNvSpPr>
            <a:spLocks noGrp="1"/>
          </p:cNvSpPr>
          <p:nvPr>
            <p:ph idx="1"/>
          </p:nvPr>
        </p:nvSpPr>
        <p:spPr>
          <a:xfrm>
            <a:off x="685801" y="981075"/>
            <a:ext cx="10131425" cy="5591175"/>
          </a:xfrm>
        </p:spPr>
        <p:txBody>
          <a:bodyPr/>
          <a:lstStyle/>
          <a:p>
            <a:pPr>
              <a:lnSpc>
                <a:spcPct val="300000"/>
              </a:lnSpc>
            </a:pPr>
            <a:r>
              <a:rPr lang="en-IN" dirty="0">
                <a:latin typeface="Times New Roman" panose="02020603050405020304" pitchFamily="18" charset="0"/>
                <a:cs typeface="Times New Roman" panose="02020603050405020304" pitchFamily="18" charset="0"/>
              </a:rPr>
              <a:t>Problem Statement</a:t>
            </a:r>
          </a:p>
          <a:p>
            <a:pPr>
              <a:lnSpc>
                <a:spcPct val="300000"/>
              </a:lnSpc>
            </a:pPr>
            <a:r>
              <a:rPr lang="en-IN" dirty="0">
                <a:latin typeface="Times New Roman" panose="02020603050405020304" pitchFamily="18" charset="0"/>
                <a:cs typeface="Times New Roman" panose="02020603050405020304" pitchFamily="18" charset="0"/>
              </a:rPr>
              <a:t>About Data</a:t>
            </a:r>
          </a:p>
          <a:p>
            <a:pPr>
              <a:lnSpc>
                <a:spcPct val="300000"/>
              </a:lnSpc>
            </a:pPr>
            <a:r>
              <a:rPr lang="en-IN" dirty="0">
                <a:latin typeface="Times New Roman" panose="02020603050405020304" pitchFamily="18" charset="0"/>
                <a:cs typeface="Times New Roman" panose="02020603050405020304" pitchFamily="18" charset="0"/>
              </a:rPr>
              <a:t>EDA and Inferences</a:t>
            </a:r>
          </a:p>
          <a:p>
            <a:pPr>
              <a:lnSpc>
                <a:spcPct val="300000"/>
              </a:lnSpc>
            </a:pPr>
            <a:r>
              <a:rPr lang="en-IN" dirty="0">
                <a:latin typeface="Times New Roman" panose="02020603050405020304" pitchFamily="18" charset="0"/>
                <a:cs typeface="Times New Roman" panose="02020603050405020304" pitchFamily="18" charset="0"/>
              </a:rPr>
              <a:t>Customer Segmentation using RFM Analysis</a:t>
            </a:r>
          </a:p>
          <a:p>
            <a:pPr>
              <a:lnSpc>
                <a:spcPct val="300000"/>
              </a:lnSpc>
            </a:pPr>
            <a:r>
              <a:rPr lang="en-IN" dirty="0">
                <a:latin typeface="Times New Roman" panose="02020603050405020304" pitchFamily="18" charset="0"/>
                <a:cs typeface="Times New Roman" panose="02020603050405020304" pitchFamily="18" charset="0"/>
              </a:rPr>
              <a:t>Inferences from RFM Analysis and Identified Segments</a:t>
            </a:r>
          </a:p>
          <a:p>
            <a:endParaRPr lang="en-IN" dirty="0"/>
          </a:p>
        </p:txBody>
      </p:sp>
    </p:spTree>
    <p:extLst>
      <p:ext uri="{BB962C8B-B14F-4D97-AF65-F5344CB8AC3E}">
        <p14:creationId xmlns:p14="http://schemas.microsoft.com/office/powerpoint/2010/main" val="400977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F06816D-A6EB-4A5C-B445-D74EBD302CC8}"/>
              </a:ext>
            </a:extLst>
          </p:cNvPr>
          <p:cNvPicPr>
            <a:picLocks noChangeAspect="1"/>
          </p:cNvPicPr>
          <p:nvPr/>
        </p:nvPicPr>
        <p:blipFill>
          <a:blip r:embed="rId2"/>
          <a:stretch>
            <a:fillRect/>
          </a:stretch>
        </p:blipFill>
        <p:spPr>
          <a:xfrm>
            <a:off x="271780" y="170180"/>
            <a:ext cx="5410200" cy="2209800"/>
          </a:xfrm>
          <a:prstGeom prst="rect">
            <a:avLst/>
          </a:prstGeom>
        </p:spPr>
      </p:pic>
      <p:pic>
        <p:nvPicPr>
          <p:cNvPr id="9" name="Picture 8">
            <a:extLst>
              <a:ext uri="{FF2B5EF4-FFF2-40B4-BE49-F238E27FC236}">
                <a16:creationId xmlns:a16="http://schemas.microsoft.com/office/drawing/2014/main" id="{7C99CB94-597A-4ED3-BBA4-0B6277B26F61}"/>
              </a:ext>
            </a:extLst>
          </p:cNvPr>
          <p:cNvPicPr>
            <a:picLocks noChangeAspect="1"/>
          </p:cNvPicPr>
          <p:nvPr/>
        </p:nvPicPr>
        <p:blipFill>
          <a:blip r:embed="rId3"/>
          <a:stretch>
            <a:fillRect/>
          </a:stretch>
        </p:blipFill>
        <p:spPr>
          <a:xfrm>
            <a:off x="271780" y="2661690"/>
            <a:ext cx="11483340" cy="2103580"/>
          </a:xfrm>
          <a:prstGeom prst="rect">
            <a:avLst/>
          </a:prstGeom>
        </p:spPr>
      </p:pic>
      <p:sp>
        <p:nvSpPr>
          <p:cNvPr id="10" name="TextBox 9">
            <a:extLst>
              <a:ext uri="{FF2B5EF4-FFF2-40B4-BE49-F238E27FC236}">
                <a16:creationId xmlns:a16="http://schemas.microsoft.com/office/drawing/2014/main" id="{DBD1484E-6E32-46D5-8271-80378CDDF52C}"/>
              </a:ext>
            </a:extLst>
          </p:cNvPr>
          <p:cNvSpPr txBox="1"/>
          <p:nvPr/>
        </p:nvSpPr>
        <p:spPr>
          <a:xfrm>
            <a:off x="345440" y="5191760"/>
            <a:ext cx="11409680" cy="369332"/>
          </a:xfrm>
          <a:prstGeom prst="rect">
            <a:avLst/>
          </a:prstGeom>
          <a:noFill/>
        </p:spPr>
        <p:txBody>
          <a:bodyPr wrap="square" rtlCol="0">
            <a:spAutoFit/>
          </a:bodyPr>
          <a:lstStyle/>
          <a:p>
            <a:r>
              <a:rPr lang="en-IN" dirty="0"/>
              <a:t>									</a:t>
            </a:r>
            <a:r>
              <a:rPr lang="en-IN" dirty="0">
                <a:latin typeface="Times New Roman" panose="02020603050405020304" pitchFamily="18" charset="0"/>
                <a:cs typeface="Times New Roman" panose="02020603050405020304" pitchFamily="18" charset="0"/>
              </a:rPr>
              <a:t>Figure 15: Lost Customers</a:t>
            </a:r>
          </a:p>
        </p:txBody>
      </p:sp>
    </p:spTree>
    <p:extLst>
      <p:ext uri="{BB962C8B-B14F-4D97-AF65-F5344CB8AC3E}">
        <p14:creationId xmlns:p14="http://schemas.microsoft.com/office/powerpoint/2010/main" val="354303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E20035-B66D-4075-95C4-C7443857C2C0}"/>
              </a:ext>
            </a:extLst>
          </p:cNvPr>
          <p:cNvPicPr>
            <a:picLocks noChangeAspect="1"/>
          </p:cNvPicPr>
          <p:nvPr/>
        </p:nvPicPr>
        <p:blipFill>
          <a:blip r:embed="rId2"/>
          <a:stretch>
            <a:fillRect/>
          </a:stretch>
        </p:blipFill>
        <p:spPr>
          <a:xfrm>
            <a:off x="428625" y="125412"/>
            <a:ext cx="5238750" cy="2238375"/>
          </a:xfrm>
          <a:prstGeom prst="rect">
            <a:avLst/>
          </a:prstGeom>
        </p:spPr>
      </p:pic>
      <p:pic>
        <p:nvPicPr>
          <p:cNvPr id="7" name="Picture 6">
            <a:extLst>
              <a:ext uri="{FF2B5EF4-FFF2-40B4-BE49-F238E27FC236}">
                <a16:creationId xmlns:a16="http://schemas.microsoft.com/office/drawing/2014/main" id="{F6422889-E636-49B5-90D8-DA7A92853FB9}"/>
              </a:ext>
            </a:extLst>
          </p:cNvPr>
          <p:cNvPicPr>
            <a:picLocks noChangeAspect="1"/>
          </p:cNvPicPr>
          <p:nvPr/>
        </p:nvPicPr>
        <p:blipFill>
          <a:blip r:embed="rId3"/>
          <a:stretch>
            <a:fillRect/>
          </a:stretch>
        </p:blipFill>
        <p:spPr>
          <a:xfrm>
            <a:off x="428625" y="2550160"/>
            <a:ext cx="11092816" cy="1912509"/>
          </a:xfrm>
          <a:prstGeom prst="rect">
            <a:avLst/>
          </a:prstGeom>
        </p:spPr>
      </p:pic>
      <p:sp>
        <p:nvSpPr>
          <p:cNvPr id="8" name="TextBox 7">
            <a:extLst>
              <a:ext uri="{FF2B5EF4-FFF2-40B4-BE49-F238E27FC236}">
                <a16:creationId xmlns:a16="http://schemas.microsoft.com/office/drawing/2014/main" id="{ECB51B6A-2C2F-419E-B608-C7DCF8F7CC7D}"/>
              </a:ext>
            </a:extLst>
          </p:cNvPr>
          <p:cNvSpPr txBox="1"/>
          <p:nvPr/>
        </p:nvSpPr>
        <p:spPr>
          <a:xfrm>
            <a:off x="428625" y="4795520"/>
            <a:ext cx="11092816" cy="369332"/>
          </a:xfrm>
          <a:prstGeom prst="rect">
            <a:avLst/>
          </a:prstGeom>
          <a:noFill/>
        </p:spPr>
        <p:txBody>
          <a:bodyPr wrap="square" rtlCol="0">
            <a:spAutoFit/>
          </a:bodyPr>
          <a:lstStyle/>
          <a:p>
            <a:r>
              <a:rPr lang="en-IN" dirty="0"/>
              <a:t>									</a:t>
            </a:r>
            <a:r>
              <a:rPr lang="en-IN" dirty="0">
                <a:latin typeface="Times New Roman" panose="02020603050405020304" pitchFamily="18" charset="0"/>
                <a:cs typeface="Times New Roman" panose="02020603050405020304" pitchFamily="18" charset="0"/>
              </a:rPr>
              <a:t>Figure 16: Loyal Customers</a:t>
            </a:r>
          </a:p>
        </p:txBody>
      </p:sp>
    </p:spTree>
    <p:extLst>
      <p:ext uri="{BB962C8B-B14F-4D97-AF65-F5344CB8AC3E}">
        <p14:creationId xmlns:p14="http://schemas.microsoft.com/office/powerpoint/2010/main" val="2036306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8BA29-4074-4F7E-8816-C5F280C60F6C}"/>
              </a:ext>
            </a:extLst>
          </p:cNvPr>
          <p:cNvSpPr>
            <a:spLocks noGrp="1"/>
          </p:cNvSpPr>
          <p:nvPr>
            <p:ph type="title"/>
          </p:nvPr>
        </p:nvSpPr>
        <p:spPr>
          <a:xfrm>
            <a:off x="157481" y="121921"/>
            <a:ext cx="4556759" cy="822960"/>
          </a:xfrm>
        </p:spPr>
        <p:txBody>
          <a:bodyPr>
            <a:normAutofit fontScale="90000"/>
          </a:bodyPr>
          <a:lstStyle/>
          <a:p>
            <a:r>
              <a:rPr lang="en-US" dirty="0">
                <a:latin typeface="Times New Roman" panose="02020603050405020304" pitchFamily="18" charset="0"/>
                <a:cs typeface="Times New Roman" panose="02020603050405020304" pitchFamily="18" charset="0"/>
              </a:rPr>
              <a:t>RECOMMENDATIONS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7D0C41-28AE-424A-82C7-66952421CB20}"/>
              </a:ext>
            </a:extLst>
          </p:cNvPr>
          <p:cNvSpPr>
            <a:spLocks noGrp="1"/>
          </p:cNvSpPr>
          <p:nvPr>
            <p:ph idx="1"/>
          </p:nvPr>
        </p:nvSpPr>
        <p:spPr>
          <a:xfrm>
            <a:off x="254001" y="873761"/>
            <a:ext cx="11780518" cy="5862318"/>
          </a:xfrm>
        </p:spPr>
        <p:txBody>
          <a:bodyPr/>
          <a:lstStyle/>
          <a:p>
            <a:r>
              <a:rPr lang="en-US" dirty="0">
                <a:latin typeface="Times New Roman" panose="02020603050405020304" pitchFamily="18" charset="0"/>
                <a:cs typeface="Times New Roman" panose="02020603050405020304" pitchFamily="18" charset="0"/>
              </a:rPr>
              <a:t>Best customers are those which have high recency, frequency and monetary values. Automobile company needs to satisfy these customer type at all costs by providing promotions and offers.</a:t>
            </a:r>
          </a:p>
          <a:p>
            <a:r>
              <a:rPr lang="en-US" dirty="0">
                <a:latin typeface="Times New Roman" panose="02020603050405020304" pitchFamily="18" charset="0"/>
                <a:cs typeface="Times New Roman" panose="02020603050405020304" pitchFamily="18" charset="0"/>
              </a:rPr>
              <a:t>Customers on the verge of churning are looking for an alternative as they may be dissatisfied with the existing products. The organization needs to take feedback from them to improve their existing car range.</a:t>
            </a:r>
          </a:p>
          <a:p>
            <a:r>
              <a:rPr lang="en-US" dirty="0">
                <a:latin typeface="Times New Roman" panose="02020603050405020304" pitchFamily="18" charset="0"/>
                <a:cs typeface="Times New Roman" panose="02020603050405020304" pitchFamily="18" charset="0"/>
              </a:rPr>
              <a:t>Lost customers are inactive and the company needs to get rid of these types as they lead to negligible sales.</a:t>
            </a:r>
          </a:p>
          <a:p>
            <a:r>
              <a:rPr lang="en-US" dirty="0">
                <a:latin typeface="Times New Roman" panose="02020603050405020304" pitchFamily="18" charset="0"/>
                <a:cs typeface="Times New Roman" panose="02020603050405020304" pitchFamily="18" charset="0"/>
              </a:rPr>
              <a:t>Loyal customers will purchase cars from the company irrespective of competition. Free car service can be provided for such type of customers.</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3409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1" y="47626"/>
            <a:ext cx="10455276" cy="590549"/>
          </a:xfrm>
        </p:spPr>
        <p:txBody>
          <a:bodyPr>
            <a:normAutofit fontScale="90000"/>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215902" y="971549"/>
            <a:ext cx="11585574" cy="3286125"/>
          </a:xfrm>
        </p:spPr>
        <p:txBody>
          <a:bodyPr>
            <a:noAutofit/>
          </a:bodyPr>
          <a:lstStyle/>
          <a:p>
            <a:pPr marL="0" indent="0">
              <a:lnSpc>
                <a:spcPct val="120000"/>
              </a:lnSpc>
              <a:buNone/>
            </a:pPr>
            <a:r>
              <a:rPr lang="en-US" b="0" i="0" dirty="0">
                <a:effectLst/>
                <a:latin typeface="Times New Roman" panose="02020603050405020304" pitchFamily="18" charset="0"/>
                <a:cs typeface="Times New Roman" panose="02020603050405020304" pitchFamily="18" charset="0"/>
              </a:rPr>
              <a:t>An automobile parts manufacturing company has collected data of transactions for 3 years. They do not have any in-house data science team, thus they have hired you as their consultant. Your job is to use your magical data science skills to provide them with suitable insights about their data and their customers.</a:t>
            </a:r>
            <a:endParaRPr lang="en-US" dirty="0">
              <a:latin typeface="Times New Roman" panose="02020603050405020304" pitchFamily="18" charset="0"/>
              <a:cs typeface="Times New Roman" panose="02020603050405020304" pitchFamily="18" charset="0"/>
            </a:endParaRPr>
          </a:p>
          <a:p>
            <a:pPr>
              <a:lnSpc>
                <a:spcPct val="120000"/>
              </a:lnSpc>
            </a:pPr>
            <a:endParaRPr lang="en-IN" sz="500" dirty="0"/>
          </a:p>
        </p:txBody>
      </p:sp>
    </p:spTree>
    <p:extLst>
      <p:ext uri="{BB962C8B-B14F-4D97-AF65-F5344CB8AC3E}">
        <p14:creationId xmlns:p14="http://schemas.microsoft.com/office/powerpoint/2010/main" val="3874616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6675"/>
            <a:ext cx="10131425" cy="752475"/>
          </a:xfrm>
        </p:spPr>
        <p:txBody>
          <a:bodyPr/>
          <a:lstStyle/>
          <a:p>
            <a:r>
              <a:rPr lang="en-IN" dirty="0">
                <a:latin typeface="Times New Roman" panose="02020603050405020304" pitchFamily="18" charset="0"/>
                <a:cs typeface="Times New Roman" panose="02020603050405020304" pitchFamily="18" charset="0"/>
              </a:rPr>
              <a:t>About data</a:t>
            </a:r>
          </a:p>
        </p:txBody>
      </p:sp>
      <p:sp>
        <p:nvSpPr>
          <p:cNvPr id="3" name="Content Placeholder 2"/>
          <p:cNvSpPr>
            <a:spLocks noGrp="1"/>
          </p:cNvSpPr>
          <p:nvPr>
            <p:ph idx="1"/>
          </p:nvPr>
        </p:nvSpPr>
        <p:spPr>
          <a:xfrm>
            <a:off x="247650" y="904875"/>
            <a:ext cx="11763375" cy="5648325"/>
          </a:xfrm>
        </p:spPr>
        <p:txBody>
          <a:bodyPr>
            <a:normAutofit lnSpcReduction="10000"/>
          </a:bodyPr>
          <a:lstStyle/>
          <a:p>
            <a:pPr>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The data consists of 20 columns with 5 variables of integer type,2 variables of float type,1 variable of datetime and rest of the variables of object type.</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The data contains 2747 rows and 20 columns with no null and duplicate values.</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The description of the data indicates normal distribution since mean and median values are almost same.</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r>
              <a:rPr lang="en-IN" dirty="0">
                <a:latin typeface="Times New Roman" panose="02020603050405020304" pitchFamily="18" charset="0"/>
                <a:cs typeface="Times New Roman" panose="02020603050405020304" pitchFamily="18" charset="0"/>
              </a:rPr>
              <a:t>Figure 1 : Head of Dataset</a:t>
            </a:r>
          </a:p>
          <a:p>
            <a:pPr marL="0" indent="0">
              <a:buNone/>
            </a:pPr>
            <a:endParaRPr lang="en-IN" dirty="0"/>
          </a:p>
        </p:txBody>
      </p:sp>
      <p:pic>
        <p:nvPicPr>
          <p:cNvPr id="5" name="Picture 4">
            <a:extLst>
              <a:ext uri="{FF2B5EF4-FFF2-40B4-BE49-F238E27FC236}">
                <a16:creationId xmlns:a16="http://schemas.microsoft.com/office/drawing/2014/main" id="{D2C85D45-E530-4842-959C-945467F43DBA}"/>
              </a:ext>
            </a:extLst>
          </p:cNvPr>
          <p:cNvPicPr>
            <a:picLocks noChangeAspect="1"/>
          </p:cNvPicPr>
          <p:nvPr/>
        </p:nvPicPr>
        <p:blipFill>
          <a:blip r:embed="rId2"/>
          <a:stretch>
            <a:fillRect/>
          </a:stretch>
        </p:blipFill>
        <p:spPr>
          <a:xfrm>
            <a:off x="552450" y="4114800"/>
            <a:ext cx="10591800" cy="1695450"/>
          </a:xfrm>
          <a:prstGeom prst="rect">
            <a:avLst/>
          </a:prstGeom>
        </p:spPr>
      </p:pic>
    </p:spTree>
    <p:extLst>
      <p:ext uri="{BB962C8B-B14F-4D97-AF65-F5344CB8AC3E}">
        <p14:creationId xmlns:p14="http://schemas.microsoft.com/office/powerpoint/2010/main" val="76273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820637C7-1165-440C-BCB2-5D7100C39520}"/>
              </a:ext>
            </a:extLst>
          </p:cNvPr>
          <p:cNvPicPr>
            <a:picLocks noChangeAspect="1"/>
          </p:cNvPicPr>
          <p:nvPr/>
        </p:nvPicPr>
        <p:blipFill>
          <a:blip r:embed="rId3"/>
          <a:stretch>
            <a:fillRect/>
          </a:stretch>
        </p:blipFill>
        <p:spPr>
          <a:xfrm>
            <a:off x="243840" y="162560"/>
            <a:ext cx="11663680" cy="5242560"/>
          </a:xfrm>
          <a:prstGeom prst="rect">
            <a:avLst/>
          </a:prstGeom>
        </p:spPr>
      </p:pic>
      <p:sp>
        <p:nvSpPr>
          <p:cNvPr id="20" name="Content Placeholder 19">
            <a:extLst>
              <a:ext uri="{FF2B5EF4-FFF2-40B4-BE49-F238E27FC236}">
                <a16:creationId xmlns:a16="http://schemas.microsoft.com/office/drawing/2014/main" id="{5237071D-9D38-4E65-8E03-198DA53EB5E9}"/>
              </a:ext>
            </a:extLst>
          </p:cNvPr>
          <p:cNvSpPr>
            <a:spLocks noGrp="1"/>
          </p:cNvSpPr>
          <p:nvPr>
            <p:ph idx="1"/>
          </p:nvPr>
        </p:nvSpPr>
        <p:spPr>
          <a:xfrm>
            <a:off x="838201" y="5659120"/>
            <a:ext cx="10131425" cy="914400"/>
          </a:xfrm>
        </p:spPr>
        <p:txBody>
          <a:bodyPr/>
          <a:lstStyle/>
          <a:p>
            <a:pPr marL="0" indent="0">
              <a:buNone/>
            </a:pPr>
            <a:r>
              <a:rPr lang="en-IN" dirty="0"/>
              <a:t>							</a:t>
            </a:r>
            <a:r>
              <a:rPr lang="en-IN" dirty="0">
                <a:latin typeface="Times New Roman" panose="02020603050405020304" pitchFamily="18" charset="0"/>
                <a:cs typeface="Times New Roman" panose="02020603050405020304" pitchFamily="18" charset="0"/>
              </a:rPr>
              <a:t>Figure 2: Information on dataset</a:t>
            </a:r>
          </a:p>
        </p:txBody>
      </p:sp>
    </p:spTree>
    <p:extLst>
      <p:ext uri="{BB962C8B-B14F-4D97-AF65-F5344CB8AC3E}">
        <p14:creationId xmlns:p14="http://schemas.microsoft.com/office/powerpoint/2010/main" val="54104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1">
            <a:extLst>
              <a:ext uri="{FF2B5EF4-FFF2-40B4-BE49-F238E27FC236}">
                <a16:creationId xmlns:a16="http://schemas.microsoft.com/office/drawing/2014/main" id="{402E0E00-578B-48EE-A2CF-E173CA2364C7}"/>
              </a:ext>
            </a:extLst>
          </p:cNvPr>
          <p:cNvPicPr>
            <a:picLocks noGrp="1" noChangeAspect="1"/>
          </p:cNvPicPr>
          <p:nvPr>
            <p:ph idx="1"/>
          </p:nvPr>
        </p:nvPicPr>
        <p:blipFill>
          <a:blip r:embed="rId2"/>
          <a:stretch>
            <a:fillRect/>
          </a:stretch>
        </p:blipFill>
        <p:spPr>
          <a:xfrm>
            <a:off x="599440" y="189805"/>
            <a:ext cx="11104879" cy="2127688"/>
          </a:xfrm>
          <a:prstGeom prst="rect">
            <a:avLst/>
          </a:prstGeom>
        </p:spPr>
      </p:pic>
      <p:sp>
        <p:nvSpPr>
          <p:cNvPr id="9" name="TextBox 8">
            <a:extLst>
              <a:ext uri="{FF2B5EF4-FFF2-40B4-BE49-F238E27FC236}">
                <a16:creationId xmlns:a16="http://schemas.microsoft.com/office/drawing/2014/main" id="{C165AB6E-B404-47E8-921D-5E73825C32A2}"/>
              </a:ext>
            </a:extLst>
          </p:cNvPr>
          <p:cNvSpPr txBox="1"/>
          <p:nvPr/>
        </p:nvSpPr>
        <p:spPr>
          <a:xfrm>
            <a:off x="701040" y="2712720"/>
            <a:ext cx="10850880" cy="369332"/>
          </a:xfrm>
          <a:prstGeom prst="rect">
            <a:avLst/>
          </a:prstGeom>
          <a:noFill/>
        </p:spPr>
        <p:txBody>
          <a:bodyPr wrap="square" rtlCol="0">
            <a:spAutoFit/>
          </a:bodyPr>
          <a:lstStyle/>
          <a:p>
            <a:r>
              <a:rPr lang="en-IN" dirty="0"/>
              <a:t>									Figure 3: Summary of data</a:t>
            </a:r>
          </a:p>
        </p:txBody>
      </p:sp>
      <p:pic>
        <p:nvPicPr>
          <p:cNvPr id="12" name="Picture 11">
            <a:extLst>
              <a:ext uri="{FF2B5EF4-FFF2-40B4-BE49-F238E27FC236}">
                <a16:creationId xmlns:a16="http://schemas.microsoft.com/office/drawing/2014/main" id="{5AA89016-3B8C-4BAE-9E6D-F62BBEA9EE51}"/>
              </a:ext>
            </a:extLst>
          </p:cNvPr>
          <p:cNvPicPr>
            <a:picLocks noChangeAspect="1"/>
          </p:cNvPicPr>
          <p:nvPr/>
        </p:nvPicPr>
        <p:blipFill>
          <a:blip r:embed="rId3"/>
          <a:stretch>
            <a:fillRect/>
          </a:stretch>
        </p:blipFill>
        <p:spPr>
          <a:xfrm>
            <a:off x="4632960" y="3169920"/>
            <a:ext cx="2987040" cy="2682239"/>
          </a:xfrm>
          <a:prstGeom prst="rect">
            <a:avLst/>
          </a:prstGeom>
        </p:spPr>
      </p:pic>
      <p:sp>
        <p:nvSpPr>
          <p:cNvPr id="13" name="TextBox 12">
            <a:extLst>
              <a:ext uri="{FF2B5EF4-FFF2-40B4-BE49-F238E27FC236}">
                <a16:creationId xmlns:a16="http://schemas.microsoft.com/office/drawing/2014/main" id="{4C56F08E-EABC-4C3C-B986-2C10AFDDA1B4}"/>
              </a:ext>
            </a:extLst>
          </p:cNvPr>
          <p:cNvSpPr txBox="1"/>
          <p:nvPr/>
        </p:nvSpPr>
        <p:spPr>
          <a:xfrm>
            <a:off x="3474720" y="6268720"/>
            <a:ext cx="5080000" cy="369332"/>
          </a:xfrm>
          <a:prstGeom prst="rect">
            <a:avLst/>
          </a:prstGeom>
          <a:noFill/>
        </p:spPr>
        <p:txBody>
          <a:bodyPr wrap="square" rtlCol="0">
            <a:spAutoFit/>
          </a:bodyPr>
          <a:lstStyle/>
          <a:p>
            <a:r>
              <a:rPr lang="en-IN" dirty="0"/>
              <a:t>		   Figure 4: Missing value checks</a:t>
            </a:r>
          </a:p>
        </p:txBody>
      </p:sp>
    </p:spTree>
    <p:extLst>
      <p:ext uri="{BB962C8B-B14F-4D97-AF65-F5344CB8AC3E}">
        <p14:creationId xmlns:p14="http://schemas.microsoft.com/office/powerpoint/2010/main" val="1678226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01601"/>
            <a:ext cx="11121009" cy="751840"/>
          </a:xfrm>
        </p:spPr>
        <p:txBody>
          <a:bodyPr>
            <a:normAutofit/>
          </a:bodyPr>
          <a:lstStyle/>
          <a:p>
            <a:r>
              <a:rPr lang="en-IN" sz="2800" dirty="0">
                <a:latin typeface="Times New Roman" panose="02020603050405020304" pitchFamily="18" charset="0"/>
                <a:cs typeface="Times New Roman" panose="02020603050405020304" pitchFamily="18" charset="0"/>
              </a:rPr>
              <a:t>EDA (univariate , Bivariate and multivariate analysis)</a:t>
            </a:r>
          </a:p>
        </p:txBody>
      </p:sp>
      <p:sp>
        <p:nvSpPr>
          <p:cNvPr id="3" name="Content Placeholder 2"/>
          <p:cNvSpPr>
            <a:spLocks noGrp="1"/>
          </p:cNvSpPr>
          <p:nvPr>
            <p:ph idx="1"/>
          </p:nvPr>
        </p:nvSpPr>
        <p:spPr>
          <a:xfrm>
            <a:off x="862649" y="6055357"/>
            <a:ext cx="10131425" cy="538483"/>
          </a:xfrm>
        </p:spPr>
        <p:txBody>
          <a:bodyPr>
            <a:normAutofit fontScale="25000" lnSpcReduction="20000"/>
          </a:bodyPr>
          <a:lstStyle/>
          <a:p>
            <a:pPr marL="0" indent="0">
              <a:buNone/>
            </a:pPr>
            <a:endParaRPr lang="en-IN" dirty="0"/>
          </a:p>
          <a:p>
            <a:pPr marL="0" indent="0">
              <a:buNone/>
            </a:pPr>
            <a:r>
              <a:rPr lang="en-IN" dirty="0">
                <a:latin typeface="Times New Roman" panose="02020603050405020304" pitchFamily="18" charset="0"/>
                <a:cs typeface="Times New Roman" panose="02020603050405020304" pitchFamily="18" charset="0"/>
              </a:rPr>
              <a:t>					</a:t>
            </a:r>
            <a:r>
              <a:rPr lang="en-IN" sz="7200" dirty="0">
                <a:latin typeface="Times New Roman" panose="02020603050405020304" pitchFamily="18" charset="0"/>
                <a:cs typeface="Times New Roman" panose="02020603050405020304" pitchFamily="18" charset="0"/>
              </a:rPr>
              <a:t>Figure 5: Histogram and boxplot distribution of data</a:t>
            </a:r>
          </a:p>
          <a:p>
            <a:endParaRPr lang="en-IN" dirty="0"/>
          </a:p>
        </p:txBody>
      </p:sp>
      <p:pic>
        <p:nvPicPr>
          <p:cNvPr id="5" name="Picture 4">
            <a:extLst>
              <a:ext uri="{FF2B5EF4-FFF2-40B4-BE49-F238E27FC236}">
                <a16:creationId xmlns:a16="http://schemas.microsoft.com/office/drawing/2014/main" id="{939AE3F9-2A51-426A-854C-5D2184072969}"/>
              </a:ext>
            </a:extLst>
          </p:cNvPr>
          <p:cNvPicPr>
            <a:picLocks noChangeAspect="1"/>
          </p:cNvPicPr>
          <p:nvPr/>
        </p:nvPicPr>
        <p:blipFill>
          <a:blip r:embed="rId2"/>
          <a:stretch>
            <a:fillRect/>
          </a:stretch>
        </p:blipFill>
        <p:spPr>
          <a:xfrm>
            <a:off x="685801" y="1381760"/>
            <a:ext cx="5013959" cy="4424679"/>
          </a:xfrm>
          <a:prstGeom prst="rect">
            <a:avLst/>
          </a:prstGeom>
        </p:spPr>
      </p:pic>
      <p:pic>
        <p:nvPicPr>
          <p:cNvPr id="7" name="Picture 6">
            <a:extLst>
              <a:ext uri="{FF2B5EF4-FFF2-40B4-BE49-F238E27FC236}">
                <a16:creationId xmlns:a16="http://schemas.microsoft.com/office/drawing/2014/main" id="{BA8C7C61-A92C-4EC0-B3CA-81C8DC26C5C6}"/>
              </a:ext>
            </a:extLst>
          </p:cNvPr>
          <p:cNvPicPr>
            <a:picLocks noChangeAspect="1"/>
          </p:cNvPicPr>
          <p:nvPr/>
        </p:nvPicPr>
        <p:blipFill>
          <a:blip r:embed="rId3"/>
          <a:stretch>
            <a:fillRect/>
          </a:stretch>
        </p:blipFill>
        <p:spPr>
          <a:xfrm>
            <a:off x="6217920" y="1381759"/>
            <a:ext cx="5588890" cy="4424679"/>
          </a:xfrm>
          <a:prstGeom prst="rect">
            <a:avLst/>
          </a:prstGeom>
        </p:spPr>
      </p:pic>
    </p:spTree>
    <p:extLst>
      <p:ext uri="{BB962C8B-B14F-4D97-AF65-F5344CB8AC3E}">
        <p14:creationId xmlns:p14="http://schemas.microsoft.com/office/powerpoint/2010/main" val="488982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B03518-3643-4E42-953F-A2A5EBB30E22}"/>
              </a:ext>
            </a:extLst>
          </p:cNvPr>
          <p:cNvPicPr>
            <a:picLocks noChangeAspect="1"/>
          </p:cNvPicPr>
          <p:nvPr/>
        </p:nvPicPr>
        <p:blipFill>
          <a:blip r:embed="rId2"/>
          <a:stretch>
            <a:fillRect/>
          </a:stretch>
        </p:blipFill>
        <p:spPr>
          <a:xfrm>
            <a:off x="461011" y="144780"/>
            <a:ext cx="5762625" cy="2090420"/>
          </a:xfrm>
          <a:prstGeom prst="rect">
            <a:avLst/>
          </a:prstGeom>
        </p:spPr>
      </p:pic>
      <p:pic>
        <p:nvPicPr>
          <p:cNvPr id="7" name="Picture 6">
            <a:extLst>
              <a:ext uri="{FF2B5EF4-FFF2-40B4-BE49-F238E27FC236}">
                <a16:creationId xmlns:a16="http://schemas.microsoft.com/office/drawing/2014/main" id="{6B819077-26EE-4A0D-A2BC-083205E5213A}"/>
              </a:ext>
            </a:extLst>
          </p:cNvPr>
          <p:cNvPicPr>
            <a:picLocks noChangeAspect="1"/>
          </p:cNvPicPr>
          <p:nvPr/>
        </p:nvPicPr>
        <p:blipFill>
          <a:blip r:embed="rId3"/>
          <a:stretch>
            <a:fillRect/>
          </a:stretch>
        </p:blipFill>
        <p:spPr>
          <a:xfrm>
            <a:off x="6318885" y="144780"/>
            <a:ext cx="5753100" cy="2090420"/>
          </a:xfrm>
          <a:prstGeom prst="rect">
            <a:avLst/>
          </a:prstGeom>
        </p:spPr>
      </p:pic>
      <p:pic>
        <p:nvPicPr>
          <p:cNvPr id="9" name="Picture 8">
            <a:extLst>
              <a:ext uri="{FF2B5EF4-FFF2-40B4-BE49-F238E27FC236}">
                <a16:creationId xmlns:a16="http://schemas.microsoft.com/office/drawing/2014/main" id="{6082F5B5-3BDF-4568-8B34-14B1A58F2745}"/>
              </a:ext>
            </a:extLst>
          </p:cNvPr>
          <p:cNvPicPr>
            <a:picLocks noChangeAspect="1"/>
          </p:cNvPicPr>
          <p:nvPr/>
        </p:nvPicPr>
        <p:blipFill>
          <a:blip r:embed="rId4"/>
          <a:stretch>
            <a:fillRect/>
          </a:stretch>
        </p:blipFill>
        <p:spPr>
          <a:xfrm>
            <a:off x="461011" y="2313940"/>
            <a:ext cx="11610974" cy="3487420"/>
          </a:xfrm>
          <a:prstGeom prst="rect">
            <a:avLst/>
          </a:prstGeom>
        </p:spPr>
      </p:pic>
      <p:sp>
        <p:nvSpPr>
          <p:cNvPr id="10" name="TextBox 9">
            <a:extLst>
              <a:ext uri="{FF2B5EF4-FFF2-40B4-BE49-F238E27FC236}">
                <a16:creationId xmlns:a16="http://schemas.microsoft.com/office/drawing/2014/main" id="{578EC3DC-97C9-4BD2-AC5D-E6D6C3EB9314}"/>
              </a:ext>
            </a:extLst>
          </p:cNvPr>
          <p:cNvSpPr txBox="1"/>
          <p:nvPr/>
        </p:nvSpPr>
        <p:spPr>
          <a:xfrm>
            <a:off x="461011" y="6085840"/>
            <a:ext cx="11476989" cy="369332"/>
          </a:xfrm>
          <a:prstGeom prst="rect">
            <a:avLst/>
          </a:prstGeom>
          <a:noFill/>
        </p:spPr>
        <p:txBody>
          <a:bodyPr wrap="square" rtlCol="0">
            <a:spAutoFit/>
          </a:bodyPr>
          <a:lstStyle/>
          <a:p>
            <a:r>
              <a:rPr lang="en-IN" dirty="0"/>
              <a:t>								Figure 6: Univariate Analysis of Categorical Data</a:t>
            </a:r>
          </a:p>
        </p:txBody>
      </p:sp>
    </p:spTree>
    <p:extLst>
      <p:ext uri="{BB962C8B-B14F-4D97-AF65-F5344CB8AC3E}">
        <p14:creationId xmlns:p14="http://schemas.microsoft.com/office/powerpoint/2010/main" val="1516482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4ABE83-FC2A-4858-8C31-6B68751C7170}"/>
              </a:ext>
            </a:extLst>
          </p:cNvPr>
          <p:cNvPicPr>
            <a:picLocks noChangeAspect="1"/>
          </p:cNvPicPr>
          <p:nvPr/>
        </p:nvPicPr>
        <p:blipFill>
          <a:blip r:embed="rId2"/>
          <a:stretch>
            <a:fillRect/>
          </a:stretch>
        </p:blipFill>
        <p:spPr>
          <a:xfrm>
            <a:off x="6167120" y="81281"/>
            <a:ext cx="5892800" cy="6014720"/>
          </a:xfrm>
          <a:prstGeom prst="rect">
            <a:avLst/>
          </a:prstGeom>
        </p:spPr>
      </p:pic>
      <p:pic>
        <p:nvPicPr>
          <p:cNvPr id="7" name="Picture 6">
            <a:extLst>
              <a:ext uri="{FF2B5EF4-FFF2-40B4-BE49-F238E27FC236}">
                <a16:creationId xmlns:a16="http://schemas.microsoft.com/office/drawing/2014/main" id="{250F3E9B-9D1A-4BDF-811B-ED55134BF312}"/>
              </a:ext>
            </a:extLst>
          </p:cNvPr>
          <p:cNvPicPr>
            <a:picLocks noChangeAspect="1"/>
          </p:cNvPicPr>
          <p:nvPr/>
        </p:nvPicPr>
        <p:blipFill>
          <a:blip r:embed="rId3"/>
          <a:stretch>
            <a:fillRect/>
          </a:stretch>
        </p:blipFill>
        <p:spPr>
          <a:xfrm>
            <a:off x="132080" y="81281"/>
            <a:ext cx="5892800" cy="6014720"/>
          </a:xfrm>
          <a:prstGeom prst="rect">
            <a:avLst/>
          </a:prstGeom>
        </p:spPr>
      </p:pic>
    </p:spTree>
    <p:extLst>
      <p:ext uri="{BB962C8B-B14F-4D97-AF65-F5344CB8AC3E}">
        <p14:creationId xmlns:p14="http://schemas.microsoft.com/office/powerpoint/2010/main" val="20111487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962</TotalTime>
  <Words>759</Words>
  <Application>Microsoft Office PowerPoint</Application>
  <PresentationFormat>Widescreen</PresentationFormat>
  <Paragraphs>76</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Courier New</vt:lpstr>
      <vt:lpstr>Times New Roman</vt:lpstr>
      <vt:lpstr>Celestial</vt:lpstr>
      <vt:lpstr>MRA Project ML 1</vt:lpstr>
      <vt:lpstr>Agenda [Table OF CONTENT]</vt:lpstr>
      <vt:lpstr>PROBLEM STATEMENT</vt:lpstr>
      <vt:lpstr>About data</vt:lpstr>
      <vt:lpstr>PowerPoint Presentation</vt:lpstr>
      <vt:lpstr>PowerPoint Presentation</vt:lpstr>
      <vt:lpstr>EDA (univariate , Bivariate and multivariate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Eda SUMMARY [INFERENCES]</vt:lpstr>
      <vt:lpstr>Customer segmentation using RFm</vt:lpstr>
      <vt:lpstr>PowerPoint Presentation</vt:lpstr>
      <vt:lpstr>Inferences from RFM ANALYSIS AND IDENTIFIED SEGMENTS</vt:lpstr>
      <vt:lpstr>PowerPoint Presentation</vt:lpstr>
      <vt:lpstr>PowerPoint Presentation</vt:lpstr>
      <vt:lpstr>PowerPoint Presentation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MRA Project ML 1</dc:title>
  <dc:creator>Windows User</dc:creator>
  <cp:lastModifiedBy>mrinmoymajumdar564@outlook.com</cp:lastModifiedBy>
  <cp:revision>28</cp:revision>
  <dcterms:created xsi:type="dcterms:W3CDTF">2021-05-25T13:38:16Z</dcterms:created>
  <dcterms:modified xsi:type="dcterms:W3CDTF">2022-04-22T14:47:56Z</dcterms:modified>
</cp:coreProperties>
</file>