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9" r:id="rId3"/>
    <p:sldId id="441" r:id="rId4"/>
    <p:sldId id="442" r:id="rId5"/>
    <p:sldId id="443" r:id="rId6"/>
    <p:sldId id="444" r:id="rId7"/>
    <p:sldId id="445" r:id="rId8"/>
    <p:sldId id="447" r:id="rId9"/>
    <p:sldId id="448" r:id="rId10"/>
    <p:sldId id="449" r:id="rId11"/>
    <p:sldId id="450" r:id="rId12"/>
    <p:sldId id="446" r:id="rId13"/>
    <p:sldId id="258" r:id="rId14"/>
    <p:sldId id="440" r:id="rId15"/>
    <p:sldId id="418" r:id="rId16"/>
    <p:sldId id="417" r:id="rId17"/>
    <p:sldId id="416" r:id="rId18"/>
    <p:sldId id="420" r:id="rId19"/>
    <p:sldId id="421" r:id="rId20"/>
    <p:sldId id="422" r:id="rId21"/>
    <p:sldId id="424" r:id="rId22"/>
    <p:sldId id="423" r:id="rId23"/>
    <p:sldId id="425" r:id="rId24"/>
    <p:sldId id="426" r:id="rId25"/>
    <p:sldId id="427" r:id="rId26"/>
    <p:sldId id="428" r:id="rId27"/>
    <p:sldId id="429" r:id="rId28"/>
    <p:sldId id="430" r:id="rId29"/>
    <p:sldId id="437" r:id="rId30"/>
    <p:sldId id="431" r:id="rId31"/>
    <p:sldId id="432" r:id="rId32"/>
    <p:sldId id="439" r:id="rId33"/>
    <p:sldId id="438" r:id="rId34"/>
    <p:sldId id="435" r:id="rId35"/>
    <p:sldId id="436" r:id="rId36"/>
    <p:sldId id="411" r:id="rId37"/>
    <p:sldId id="412" r:id="rId38"/>
    <p:sldId id="41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  <a:srgbClr val="000000"/>
    <a:srgbClr val="00CC00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10" autoAdjust="0"/>
    <p:restoredTop sz="98246" autoAdjust="0"/>
  </p:normalViewPr>
  <p:slideViewPr>
    <p:cSldViewPr>
      <p:cViewPr>
        <p:scale>
          <a:sx n="66" d="100"/>
          <a:sy n="66" d="100"/>
        </p:scale>
        <p:origin x="-552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077200" cy="1089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คลิกเพื่อแก้ไขลักษณะชื่อเรื่องต้นแบบ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066800" y="2743200"/>
            <a:ext cx="6934200" cy="4572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F72E2FF-9322-4AC8-B746-9985AE31DF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39DD3-05B7-4D62-824E-D8084D3705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1336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2484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76C15-AAAB-4369-A025-E11432E94A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152400"/>
            <a:ext cx="85344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4BCC7-4BEF-4034-B07F-9F0910EC31B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077200" cy="1089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คลิกเพื่อแก้ไขลักษณะชื่อเรื่องต้นแบบ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066800" y="2743200"/>
            <a:ext cx="6934200" cy="4572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AA25426-C520-4C9A-804F-C017219DE6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10DA1-3EE0-48D8-8853-DB5D8FA933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2C3E3-316D-472D-9454-67721A645C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38481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19200"/>
            <a:ext cx="38481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A3CD8-84F7-44BF-AC03-74F157D7007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E830E6-C9C7-4F8E-8736-0C8F516B47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43DD04-9784-4B9D-9A05-37D25D845A0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99015-BF73-4100-9DB3-17FE01F327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BD9AD-8746-425B-935A-38D78FAABA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7B4FAE-F08E-4662-835B-A83FF07905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CA76E-0E9F-4B2D-996B-259A99A014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71748-C87F-4BB4-BDE8-D69A8382C6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1336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2484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6223-625C-4C57-94AA-7B1DA37367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152400"/>
            <a:ext cx="85344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15DEA0-40A8-4F1C-A36E-8FB1AAD9F4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81305D-DB58-4B40-9D53-DEB19CD95F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38481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19200"/>
            <a:ext cx="38481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58E83-4E04-49C2-A3A3-E2A9A79873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1AB931-A7C3-4656-8E2A-11BBAA9198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AB6F47-962A-4F56-8653-8AAB6D8785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ED949-689E-467C-976F-8EF00F687E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6DAC2-4983-4BC2-97C3-D1C9DAEF98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8DC11-BD17-4973-9B10-0A3F2745DC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534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คลิกเพื่อแก้ไขลักษณะชื่อเรื่องต้นแบบ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192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คลิกเพื่อแก้ไขลักษณะของข้อความต้นแบบ</a:t>
            </a:r>
          </a:p>
          <a:p>
            <a:pPr lvl="1"/>
            <a:r>
              <a:rPr lang="en-US" altLang="en-US" smtClean="0"/>
              <a:t>ระดับที่สอง</a:t>
            </a:r>
          </a:p>
          <a:p>
            <a:pPr lvl="2"/>
            <a:r>
              <a:rPr lang="en-US" altLang="en-US" smtClean="0"/>
              <a:t>ระดับที่สาม</a:t>
            </a:r>
          </a:p>
          <a:p>
            <a:pPr lvl="3"/>
            <a:r>
              <a:rPr lang="en-US" altLang="en-US" smtClean="0"/>
              <a:t>ระดับที่สี่</a:t>
            </a:r>
          </a:p>
          <a:p>
            <a:pPr lvl="4"/>
            <a:r>
              <a:rPr lang="en-US" altLang="en-US" smtClean="0"/>
              <a:t>ระดับที่ห้า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2212975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400800"/>
            <a:ext cx="300355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400800"/>
            <a:ext cx="2212975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1FFD083-2F99-4479-BB45-729C71EA1D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8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534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คลิกเพื่อแก้ไขลักษณะชื่อเรื่องต้นแบบ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192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คลิกเพื่อแก้ไขลักษณะของข้อความต้นแบบ</a:t>
            </a:r>
          </a:p>
          <a:p>
            <a:pPr lvl="1"/>
            <a:r>
              <a:rPr lang="en-US" altLang="en-US" smtClean="0"/>
              <a:t>ระดับที่สอง</a:t>
            </a:r>
          </a:p>
          <a:p>
            <a:pPr lvl="2"/>
            <a:r>
              <a:rPr lang="en-US" altLang="en-US" smtClean="0"/>
              <a:t>ระดับที่สาม</a:t>
            </a:r>
          </a:p>
          <a:p>
            <a:pPr lvl="3"/>
            <a:r>
              <a:rPr lang="en-US" altLang="en-US" smtClean="0"/>
              <a:t>ระดับที่สี่</a:t>
            </a:r>
          </a:p>
          <a:p>
            <a:pPr lvl="4"/>
            <a:r>
              <a:rPr lang="en-US" altLang="en-US" smtClean="0"/>
              <a:t>ระดับที่ห้า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2212975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400800"/>
            <a:ext cx="300355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400800"/>
            <a:ext cx="2212975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fld id="{14277ECF-2972-451E-92C2-4BCB6E5632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9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62" y="1621288"/>
            <a:ext cx="9143999" cy="13234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th-TH" sz="8000" b="1" cap="all" dirty="0">
                <a:ln>
                  <a:solidFill>
                    <a:srgbClr val="FFC000"/>
                  </a:solidFill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การสื่อสารประเภททางสาย</a:t>
            </a:r>
            <a:endParaRPr lang="en-US" sz="8000" b="1" cap="all" dirty="0">
              <a:ln>
                <a:solidFill>
                  <a:srgbClr val="FFC000"/>
                </a:solidFill>
              </a:ln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3"/>
          <p:cNvSpPr>
            <a:spLocks noChangeArrowheads="1"/>
          </p:cNvSpPr>
          <p:nvPr/>
        </p:nvSpPr>
        <p:spPr bwMode="auto">
          <a:xfrm>
            <a:off x="395288" y="5229225"/>
            <a:ext cx="1368425" cy="503238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/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6084888" y="5157788"/>
            <a:ext cx="1366837" cy="503237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/>
          </a:p>
        </p:txBody>
      </p:sp>
      <p:sp>
        <p:nvSpPr>
          <p:cNvPr id="14340" name="AutoShape 3"/>
          <p:cNvSpPr>
            <a:spLocks noChangeArrowheads="1"/>
          </p:cNvSpPr>
          <p:nvPr/>
        </p:nvSpPr>
        <p:spPr bwMode="auto">
          <a:xfrm>
            <a:off x="3321050" y="5175250"/>
            <a:ext cx="1008063" cy="503238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/>
          </a:p>
        </p:txBody>
      </p:sp>
      <p:sp>
        <p:nvSpPr>
          <p:cNvPr id="14341" name="AutoShape 3"/>
          <p:cNvSpPr>
            <a:spLocks noChangeArrowheads="1"/>
          </p:cNvSpPr>
          <p:nvPr/>
        </p:nvSpPr>
        <p:spPr bwMode="auto">
          <a:xfrm>
            <a:off x="179388" y="1052513"/>
            <a:ext cx="5832475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/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323850" y="1125538"/>
            <a:ext cx="56165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th-TH" altLang="th-TH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ตัวอย่าง สัญลักษณ์การวางสาย</a:t>
            </a:r>
            <a:endParaRPr lang="en-US" altLang="th-TH" sz="40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50825" y="2781300"/>
            <a:ext cx="216058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b="1">
                <a:solidFill>
                  <a:srgbClr val="F2F2F2"/>
                </a:solidFill>
                <a:latin typeface="TH Niramit AS" pitchFamily="2" charset="-34"/>
                <a:cs typeface="TH Niramit AS" pitchFamily="2" charset="-34"/>
              </a:rPr>
              <a:t>ทก.พล.ร. 59 หลัก</a:t>
            </a:r>
            <a:endParaRPr lang="en-US" b="1">
              <a:solidFill>
                <a:srgbClr val="F2F2F2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4344" name="Text Box 13"/>
          <p:cNvSpPr txBox="1">
            <a:spLocks noChangeArrowheads="1"/>
          </p:cNvSpPr>
          <p:nvPr/>
        </p:nvSpPr>
        <p:spPr bwMode="auto">
          <a:xfrm>
            <a:off x="7812088" y="3141663"/>
            <a:ext cx="863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b="1">
                <a:solidFill>
                  <a:srgbClr val="F2F2F2"/>
                </a:solidFill>
                <a:latin typeface="TH Niramit AS" pitchFamily="2" charset="-34"/>
                <a:cs typeface="TH Niramit AS" pitchFamily="2" charset="-34"/>
              </a:rPr>
              <a:t>ร.519</a:t>
            </a:r>
            <a:endParaRPr lang="en-US" b="1">
              <a:solidFill>
                <a:srgbClr val="F2F2F2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4345" name="Freeform 6"/>
          <p:cNvSpPr>
            <a:spLocks/>
          </p:cNvSpPr>
          <p:nvPr/>
        </p:nvSpPr>
        <p:spPr bwMode="auto">
          <a:xfrm>
            <a:off x="900113" y="3429000"/>
            <a:ext cx="7272337" cy="660400"/>
          </a:xfrm>
          <a:custGeom>
            <a:avLst/>
            <a:gdLst>
              <a:gd name="T0" fmla="*/ 0 w 4581"/>
              <a:gd name="T1" fmla="*/ 473789375 h 416"/>
              <a:gd name="T2" fmla="*/ 1943039541 w 4581"/>
              <a:gd name="T3" fmla="*/ 932457813 h 416"/>
              <a:gd name="T4" fmla="*/ 2147483647 w 4581"/>
              <a:gd name="T5" fmla="*/ 932457813 h 416"/>
              <a:gd name="T6" fmla="*/ 2147483647 w 4581"/>
              <a:gd name="T7" fmla="*/ 244455950 h 416"/>
              <a:gd name="T8" fmla="*/ 2147483647 w 4581"/>
              <a:gd name="T9" fmla="*/ 17641888 h 416"/>
              <a:gd name="T10" fmla="*/ 2147483647 w 4581"/>
              <a:gd name="T11" fmla="*/ 131048125 h 416"/>
              <a:gd name="T12" fmla="*/ 2147483647 w 4581"/>
              <a:gd name="T13" fmla="*/ 244455950 h 416"/>
              <a:gd name="T14" fmla="*/ 2147483647 w 4581"/>
              <a:gd name="T15" fmla="*/ 360383138 h 416"/>
              <a:gd name="T16" fmla="*/ 2147483647 w 4581"/>
              <a:gd name="T17" fmla="*/ 473789375 h 416"/>
              <a:gd name="T18" fmla="*/ 2147483647 w 4581"/>
              <a:gd name="T19" fmla="*/ 587197200 h 416"/>
              <a:gd name="T20" fmla="*/ 2147483647 w 4581"/>
              <a:gd name="T21" fmla="*/ 587197200 h 416"/>
              <a:gd name="T22" fmla="*/ 2147483647 w 4581"/>
              <a:gd name="T23" fmla="*/ 244455950 h 416"/>
              <a:gd name="T24" fmla="*/ 2147483647 w 4581"/>
              <a:gd name="T25" fmla="*/ 244455950 h 416"/>
              <a:gd name="T26" fmla="*/ 2147483647 w 4581"/>
              <a:gd name="T27" fmla="*/ 473789375 h 416"/>
              <a:gd name="T28" fmla="*/ 2147483647 w 4581"/>
              <a:gd name="T29" fmla="*/ 703124388 h 416"/>
              <a:gd name="T30" fmla="*/ 2147483647 w 4581"/>
              <a:gd name="T31" fmla="*/ 932457813 h 416"/>
              <a:gd name="T32" fmla="*/ 2147483647 w 4581"/>
              <a:gd name="T33" fmla="*/ 1045865638 h 41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581"/>
              <a:gd name="T52" fmla="*/ 0 h 416"/>
              <a:gd name="T53" fmla="*/ 4581 w 4581"/>
              <a:gd name="T54" fmla="*/ 416 h 41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581" h="416">
                <a:moveTo>
                  <a:pt x="0" y="188"/>
                </a:moveTo>
                <a:cubicBezTo>
                  <a:pt x="310" y="264"/>
                  <a:pt x="620" y="340"/>
                  <a:pt x="771" y="370"/>
                </a:cubicBezTo>
                <a:cubicBezTo>
                  <a:pt x="922" y="400"/>
                  <a:pt x="801" y="416"/>
                  <a:pt x="907" y="370"/>
                </a:cubicBezTo>
                <a:cubicBezTo>
                  <a:pt x="1013" y="324"/>
                  <a:pt x="1278" y="157"/>
                  <a:pt x="1406" y="97"/>
                </a:cubicBezTo>
                <a:cubicBezTo>
                  <a:pt x="1534" y="37"/>
                  <a:pt x="1542" y="14"/>
                  <a:pt x="1678" y="7"/>
                </a:cubicBezTo>
                <a:cubicBezTo>
                  <a:pt x="1814" y="0"/>
                  <a:pt x="2124" y="37"/>
                  <a:pt x="2222" y="52"/>
                </a:cubicBezTo>
                <a:cubicBezTo>
                  <a:pt x="2320" y="67"/>
                  <a:pt x="2230" y="82"/>
                  <a:pt x="2268" y="97"/>
                </a:cubicBezTo>
                <a:cubicBezTo>
                  <a:pt x="2306" y="112"/>
                  <a:pt x="2358" y="128"/>
                  <a:pt x="2449" y="143"/>
                </a:cubicBezTo>
                <a:cubicBezTo>
                  <a:pt x="2540" y="158"/>
                  <a:pt x="2699" y="173"/>
                  <a:pt x="2812" y="188"/>
                </a:cubicBezTo>
                <a:cubicBezTo>
                  <a:pt x="2925" y="203"/>
                  <a:pt x="3031" y="226"/>
                  <a:pt x="3129" y="233"/>
                </a:cubicBezTo>
                <a:cubicBezTo>
                  <a:pt x="3227" y="240"/>
                  <a:pt x="3311" y="256"/>
                  <a:pt x="3402" y="233"/>
                </a:cubicBezTo>
                <a:cubicBezTo>
                  <a:pt x="3493" y="210"/>
                  <a:pt x="3591" y="120"/>
                  <a:pt x="3674" y="97"/>
                </a:cubicBezTo>
                <a:cubicBezTo>
                  <a:pt x="3757" y="74"/>
                  <a:pt x="3826" y="82"/>
                  <a:pt x="3901" y="97"/>
                </a:cubicBezTo>
                <a:cubicBezTo>
                  <a:pt x="3976" y="112"/>
                  <a:pt x="4051" y="158"/>
                  <a:pt x="4127" y="188"/>
                </a:cubicBezTo>
                <a:cubicBezTo>
                  <a:pt x="4203" y="218"/>
                  <a:pt x="4286" y="249"/>
                  <a:pt x="4354" y="279"/>
                </a:cubicBezTo>
                <a:cubicBezTo>
                  <a:pt x="4422" y="309"/>
                  <a:pt x="4498" y="347"/>
                  <a:pt x="4536" y="370"/>
                </a:cubicBezTo>
                <a:cubicBezTo>
                  <a:pt x="4574" y="393"/>
                  <a:pt x="4577" y="404"/>
                  <a:pt x="4581" y="41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4346" name="Oval 7"/>
          <p:cNvSpPr>
            <a:spLocks noChangeArrowheads="1"/>
          </p:cNvSpPr>
          <p:nvPr/>
        </p:nvSpPr>
        <p:spPr bwMode="auto">
          <a:xfrm>
            <a:off x="539750" y="3502025"/>
            <a:ext cx="358775" cy="3603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 altLang="th-TH" sz="1800"/>
          </a:p>
        </p:txBody>
      </p:sp>
      <p:sp>
        <p:nvSpPr>
          <p:cNvPr id="14347" name="Oval 8"/>
          <p:cNvSpPr>
            <a:spLocks noChangeArrowheads="1"/>
          </p:cNvSpPr>
          <p:nvPr/>
        </p:nvSpPr>
        <p:spPr bwMode="auto">
          <a:xfrm>
            <a:off x="8172450" y="3933825"/>
            <a:ext cx="358775" cy="3603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 altLang="th-TH" sz="1800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>
            <a:off x="966788" y="3727450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1042988" y="373697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>
            <a:off x="1116013" y="3789363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>
            <a:off x="1211263" y="3789363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>
            <a:off x="7875588" y="3898900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4353" name="Line 16"/>
          <p:cNvSpPr>
            <a:spLocks noChangeShapeType="1"/>
          </p:cNvSpPr>
          <p:nvPr/>
        </p:nvSpPr>
        <p:spPr bwMode="auto">
          <a:xfrm>
            <a:off x="7956550" y="3937000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8027988" y="3943350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4355" name="Line 18"/>
          <p:cNvSpPr>
            <a:spLocks noChangeShapeType="1"/>
          </p:cNvSpPr>
          <p:nvPr/>
        </p:nvSpPr>
        <p:spPr bwMode="auto">
          <a:xfrm>
            <a:off x="8101013" y="4005263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2771775" y="3351213"/>
            <a:ext cx="434975" cy="7016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th-TH" sz="4000" b="1">
                <a:latin typeface="TH Niramit AS" pitchFamily="2" charset="-34"/>
                <a:cs typeface="TH Niramit AS" pitchFamily="2" charset="-34"/>
              </a:rPr>
              <a:t>U</a:t>
            </a:r>
          </a:p>
        </p:txBody>
      </p:sp>
      <p:sp>
        <p:nvSpPr>
          <p:cNvPr id="14357" name="Text Box 34"/>
          <p:cNvSpPr txBox="1">
            <a:spLocks noChangeArrowheads="1"/>
          </p:cNvSpPr>
          <p:nvPr/>
        </p:nvSpPr>
        <p:spPr bwMode="auto">
          <a:xfrm>
            <a:off x="3992563" y="3141663"/>
            <a:ext cx="434975" cy="7016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th-TH" sz="4000" b="1">
                <a:latin typeface="TH Niramit AS" pitchFamily="2" charset="-34"/>
                <a:cs typeface="TH Niramit AS" pitchFamily="2" charset="-34"/>
              </a:rPr>
              <a:t>U</a:t>
            </a:r>
          </a:p>
        </p:txBody>
      </p:sp>
      <p:sp>
        <p:nvSpPr>
          <p:cNvPr id="14358" name="Text Box 35"/>
          <p:cNvSpPr txBox="1">
            <a:spLocks noChangeArrowheads="1"/>
          </p:cNvSpPr>
          <p:nvPr/>
        </p:nvSpPr>
        <p:spPr bwMode="auto">
          <a:xfrm>
            <a:off x="3398838" y="2925763"/>
            <a:ext cx="38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th-TH" sz="4000" b="1">
                <a:latin typeface="TH Niramit AS" pitchFamily="2" charset="-34"/>
                <a:cs typeface="TH Niramit AS" pitchFamily="2" charset="-34"/>
              </a:rPr>
              <a:t>2</a:t>
            </a:r>
          </a:p>
        </p:txBody>
      </p:sp>
      <p:sp>
        <p:nvSpPr>
          <p:cNvPr id="14359" name="Text Box 13"/>
          <p:cNvSpPr txBox="1">
            <a:spLocks noChangeArrowheads="1"/>
          </p:cNvSpPr>
          <p:nvPr/>
        </p:nvSpPr>
        <p:spPr bwMode="auto">
          <a:xfrm>
            <a:off x="395288" y="5229225"/>
            <a:ext cx="14398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altLang="th-TH" b="1">
                <a:solidFill>
                  <a:srgbClr val="FFC000"/>
                </a:solidFill>
                <a:latin typeface="TH Niramit AS" pitchFamily="2" charset="-34"/>
                <a:cs typeface="TH Niramit AS" pitchFamily="2" charset="-34"/>
              </a:rPr>
              <a:t>เหนือศีรษะ</a:t>
            </a:r>
            <a:endParaRPr lang="en-US" altLang="th-TH" b="1">
              <a:solidFill>
                <a:srgbClr val="FFC000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4360" name="Text Box 13"/>
          <p:cNvSpPr txBox="1">
            <a:spLocks noChangeArrowheads="1"/>
          </p:cNvSpPr>
          <p:nvPr/>
        </p:nvSpPr>
        <p:spPr bwMode="auto">
          <a:xfrm>
            <a:off x="3348038" y="5210175"/>
            <a:ext cx="10080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altLang="th-TH" b="1">
                <a:solidFill>
                  <a:srgbClr val="FFC000"/>
                </a:solidFill>
                <a:latin typeface="TH Niramit AS" pitchFamily="2" charset="-34"/>
                <a:cs typeface="TH Niramit AS" pitchFamily="2" charset="-34"/>
              </a:rPr>
              <a:t>ฝังดิน</a:t>
            </a:r>
            <a:endParaRPr lang="en-US" altLang="th-TH" b="1">
              <a:solidFill>
                <a:srgbClr val="FFC000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4361" name="Text Box 13"/>
          <p:cNvSpPr txBox="1">
            <a:spLocks noChangeArrowheads="1"/>
          </p:cNvSpPr>
          <p:nvPr/>
        </p:nvSpPr>
        <p:spPr bwMode="auto">
          <a:xfrm>
            <a:off x="6105525" y="5219700"/>
            <a:ext cx="1368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altLang="th-TH" b="1">
                <a:solidFill>
                  <a:srgbClr val="FFC000"/>
                </a:solidFill>
                <a:latin typeface="TH Niramit AS" pitchFamily="2" charset="-34"/>
                <a:cs typeface="TH Niramit AS" pitchFamily="2" charset="-34"/>
              </a:rPr>
              <a:t>บนพื้นดิน</a:t>
            </a:r>
            <a:endParaRPr lang="en-US" altLang="th-TH" b="1">
              <a:solidFill>
                <a:srgbClr val="FFC000"/>
              </a:solidFill>
              <a:latin typeface="TH Niramit AS" pitchFamily="2" charset="-34"/>
              <a:cs typeface="TH Niramit AS" pitchFamily="2" charset="-34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1116013" y="4292600"/>
            <a:ext cx="0" cy="86518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3635375" y="3573463"/>
            <a:ext cx="144463" cy="15113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659563" y="3716338"/>
            <a:ext cx="0" cy="136842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6443663" y="115888"/>
            <a:ext cx="2700337" cy="936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 eaLnBrk="1" hangingPunct="1"/>
            <a:r>
              <a:rPr lang="th-TH" altLang="en-US" sz="4400" b="1">
                <a:effectLst>
                  <a:outerShdw blurRad="38100" dist="38100" dir="2700000" algn="tl">
                    <a:srgbClr val="000000"/>
                  </a:outerShdw>
                </a:effectLst>
                <a:cs typeface="TH Charmonman" pitchFamily="66" charset="-34"/>
              </a:rPr>
              <a:t>ยุทโธปกรณ์สาย</a:t>
            </a:r>
            <a:endParaRPr lang="en-US" altLang="en-US" sz="4400" b="1">
              <a:effectLst>
                <a:outerShdw blurRad="38100" dist="38100" dir="2700000" algn="tl">
                  <a:srgbClr val="000000"/>
                </a:outerShdw>
              </a:effectLst>
              <a:cs typeface="TH Charmonman" pitchFamily="66" charset="-34"/>
            </a:endParaRP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179388" y="1052513"/>
            <a:ext cx="6769100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23850" y="1125538"/>
            <a:ext cx="66246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th-TH" altLang="en-US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สรุปยุทโธปกรณ์สาย</a:t>
            </a:r>
            <a:r>
              <a:rPr lang="en-US" altLang="en-US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</a:t>
            </a:r>
            <a:r>
              <a:rPr lang="th-TH" altLang="en-US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ตาม อจย.พัน.ส.พล.</a:t>
            </a:r>
            <a:endParaRPr lang="en-US" altLang="en-US" sz="40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23850" y="1916113"/>
            <a:ext cx="8712200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- สาย </a:t>
            </a:r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WD1/TT 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ที่บรรจุในล้อม้วนสาย </a:t>
            </a:r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RL-159/U 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มีจำนวน 185 ล้อ</a:t>
            </a:r>
          </a:p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- </a:t>
            </a:r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TA-312/PT 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จำนวน 116 เครื่อง</a:t>
            </a:r>
          </a:p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- </a:t>
            </a:r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TA-264 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จำนวน 10 เครื่อง</a:t>
            </a:r>
          </a:p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- </a:t>
            </a:r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TP-14 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จำนวน 10 เครื่อง</a:t>
            </a:r>
          </a:p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- ชุดสร้างสายสนาม 5 ชุด</a:t>
            </a:r>
          </a:p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- ชุดสร้างสายเคเบิ้ลสนาม 2 ชุด</a:t>
            </a:r>
          </a:p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- 1 ชุด สร้างสายสนาม วางสายได้พร้อมกัน 3 คู่สาย</a:t>
            </a:r>
            <a:endParaRPr lang="en-US" altLang="en-US" sz="32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4"/>
          <p:cNvSpPr>
            <a:spLocks noChangeArrowheads="1"/>
          </p:cNvSpPr>
          <p:nvPr/>
        </p:nvSpPr>
        <p:spPr bwMode="auto">
          <a:xfrm>
            <a:off x="900113" y="1196975"/>
            <a:ext cx="7488237" cy="4895850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827088" y="1414463"/>
            <a:ext cx="7058025" cy="3959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1. แผนผังระบบวิทยุถ่ายทอด</a:t>
            </a:r>
          </a:p>
          <a:p>
            <a:pPr eaLnBrk="1" hangingPunct="1">
              <a:spcBef>
                <a:spcPct val="20000"/>
              </a:spcBef>
            </a:pPr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2. แผนที่เส้นทางสาย</a:t>
            </a:r>
          </a:p>
          <a:p>
            <a:pPr eaLnBrk="1" hangingPunct="1">
              <a:spcBef>
                <a:spcPct val="20000"/>
              </a:spcBef>
            </a:pPr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3. บัญชีการใช้สาย</a:t>
            </a:r>
          </a:p>
          <a:p>
            <a:pPr eaLnBrk="1" hangingPunct="1">
              <a:spcBef>
                <a:spcPct val="20000"/>
              </a:spcBef>
            </a:pPr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4. แผนผังการสื่อสารทางโทรศัพท์</a:t>
            </a:r>
          </a:p>
          <a:p>
            <a:pPr eaLnBrk="1" hangingPunct="1">
              <a:spcBef>
                <a:spcPct val="20000"/>
              </a:spcBef>
            </a:pPr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5. แผนผังวงจร</a:t>
            </a:r>
          </a:p>
        </p:txBody>
      </p:sp>
      <p:sp>
        <p:nvSpPr>
          <p:cNvPr id="16388" name="AutoShape 22"/>
          <p:cNvSpPr>
            <a:spLocks noChangeArrowheads="1"/>
          </p:cNvSpPr>
          <p:nvPr/>
        </p:nvSpPr>
        <p:spPr bwMode="auto">
          <a:xfrm>
            <a:off x="179388" y="260350"/>
            <a:ext cx="4897437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6389" name="Rectangle 23"/>
          <p:cNvSpPr>
            <a:spLocks noChangeArrowheads="1"/>
          </p:cNvSpPr>
          <p:nvPr/>
        </p:nvSpPr>
        <p:spPr bwMode="auto">
          <a:xfrm>
            <a:off x="323850" y="333375"/>
            <a:ext cx="460851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th-TH" altLang="en-US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บันทึกและรายงานทางสาย</a:t>
            </a:r>
            <a:endParaRPr lang="en-US" altLang="en-US" sz="40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250825" y="1196975"/>
            <a:ext cx="8713788" cy="5400675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7411" name="AutoShape 4"/>
          <p:cNvSpPr>
            <a:spLocks noChangeArrowheads="1"/>
          </p:cNvSpPr>
          <p:nvPr/>
        </p:nvSpPr>
        <p:spPr bwMode="auto">
          <a:xfrm>
            <a:off x="179388" y="260350"/>
            <a:ext cx="4897437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23850" y="333375"/>
            <a:ext cx="460851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th-TH" altLang="en-US" sz="4000" b="1">
                <a:solidFill>
                  <a:srgbClr val="FFE701"/>
                </a:solidFill>
                <a:latin typeface="TH Niramit AS" pitchFamily="2" charset="-34"/>
                <a:cs typeface="TH Niramit AS" pitchFamily="2" charset="-34"/>
              </a:rPr>
              <a:t>2. แผนที่เส้นทางสาย</a:t>
            </a:r>
            <a:endParaRPr lang="en-US" altLang="en-US" sz="4000" b="1">
              <a:solidFill>
                <a:srgbClr val="FFE701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304800" y="1295400"/>
            <a:ext cx="8588375" cy="495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</a:pPr>
            <a:r>
              <a:rPr lang="th-TH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</a:t>
            </a:r>
            <a:r>
              <a:rPr lang="th-TH" altLang="en-US" b="1">
                <a:solidFill>
                  <a:srgbClr val="00B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เป็นแผนผังแสดงรายละเอียดในการจัดตั้งเส้นทางสายที่วางไปใน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b="1">
                <a:solidFill>
                  <a:srgbClr val="00B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ภูมิประเทศ  เป็นส่วนหนึ่งของบันทึกและรายงานทางสาย  ที่บรรจุในผนวก  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b="1">
                <a:solidFill>
                  <a:srgbClr val="00B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ประกอบแผน/คำสั่ง ส.หรืออนุผนวก  ประกอบผนวก ส. ซึ่งนายทหารสื่อสาร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b="1">
                <a:solidFill>
                  <a:srgbClr val="00B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และนายทหารอื่นๆที่มีหน้าที่ทำการสื่อสาร  จะต้องมีความรู้เพื่อ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</a:t>
            </a:r>
            <a:r>
              <a:rPr lang="th-TH" altLang="en-US" b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1. ผบ.ส./ ฝสส.( ผบ.ร้อย.สายฯและผบ.มว.สาย )จะต้องนำขึ้นเสนอให้ ผบช.</a:t>
            </a:r>
            <a:endParaRPr lang="en-US" altLang="en-US" b="1">
              <a:solidFill>
                <a:srgbClr val="66CC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b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ทราบเส้นทางการจัดตั้งเส้นทางสาย  เพื่อเลือกใช้งานได้ตามต้องการ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</a:t>
            </a:r>
            <a:r>
              <a:rPr lang="th-TH" altLang="en-US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2. ให้หัวหน้าชุดและพลสร้างสาย  รวมทั้งนายสิบการสาย  ทราบถึงรายละเอียด</a:t>
            </a:r>
            <a:endParaRPr lang="en-US" altLang="en-US" b="1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ในการติดตั้งเส้นทางสาย  เช่น  ที่ตั้งเครื่องสลับสายกลาง  สถานีตรวจสาย   </a:t>
            </a:r>
            <a:endParaRPr lang="en-US" altLang="en-US" b="1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เครื่องขยายกลางทาง  จำนวนและชนิดของสายที่วาง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3"/>
          <p:cNvSpPr>
            <a:spLocks noChangeArrowheads="1"/>
          </p:cNvSpPr>
          <p:nvPr/>
        </p:nvSpPr>
        <p:spPr bwMode="auto">
          <a:xfrm>
            <a:off x="179388" y="260350"/>
            <a:ext cx="4897437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23850" y="333375"/>
            <a:ext cx="460851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th-TH" altLang="en-US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ตัวอย่าง แผนที่เส้นทางสาย</a:t>
            </a:r>
            <a:endParaRPr lang="en-US" altLang="en-US" sz="40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  <p:pic>
        <p:nvPicPr>
          <p:cNvPr id="18436" name="Picture 6" descr="MapWi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85850"/>
            <a:ext cx="7899400" cy="572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250825" y="1196975"/>
            <a:ext cx="8713788" cy="5400675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179388" y="260350"/>
            <a:ext cx="5616575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23850" y="333375"/>
            <a:ext cx="547211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th-TH" altLang="en-US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แผนที่เส้นทางสาย</a:t>
            </a:r>
            <a:r>
              <a:rPr lang="en-US" altLang="en-US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</a:t>
            </a:r>
            <a:r>
              <a:rPr lang="th-TH" altLang="en-US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ทำให้ทราบถึง</a:t>
            </a:r>
            <a:endParaRPr lang="en-US" altLang="en-US" sz="40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381000" y="1524000"/>
            <a:ext cx="8512175" cy="502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</a:pPr>
            <a:r>
              <a:rPr lang="en-US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</a:t>
            </a:r>
            <a:r>
              <a:rPr lang="th-TH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เป็นของหน่วยใด  วันเวลาที่ทำ  ระวางแผนที่และมาตราส่วน</a:t>
            </a:r>
            <a:r>
              <a:rPr lang="th-TH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ที่ตั้ง บก.ของหน่วยที่มีการจัดตั้งเส้นทางสาย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ที่ตั้งของเครื่องสลับสายกลาง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ที่ตั้งสถานีตรวจสาย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ชนิดและจำนวนของคู่สายที่วาง  รวมทั้งประเภทของการวางสาย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สัญลักษณ์เครื่องขยายกลางทางและจำนวนเครื่องขยายกลางทางที่ใช้ในแต่ละเส้นทาง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ChangeArrowheads="1"/>
          </p:cNvSpPr>
          <p:nvPr/>
        </p:nvSpPr>
        <p:spPr bwMode="auto">
          <a:xfrm>
            <a:off x="323850" y="1196975"/>
            <a:ext cx="8569325" cy="4895850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20483" name="AutoShape 4"/>
          <p:cNvSpPr>
            <a:spLocks noChangeArrowheads="1"/>
          </p:cNvSpPr>
          <p:nvPr/>
        </p:nvSpPr>
        <p:spPr bwMode="auto">
          <a:xfrm>
            <a:off x="179388" y="260350"/>
            <a:ext cx="6048375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323850" y="333375"/>
            <a:ext cx="5688013" cy="719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การใช้แผ่นบริวารแผนที่เส้นทางสาย</a:t>
            </a:r>
            <a:endParaRPr lang="en-US" altLang="en-US" sz="4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381000" y="1524000"/>
            <a:ext cx="8382000" cy="4352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th-TH" altLang="en-US" sz="9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!</a:t>
            </a:r>
            <a:r>
              <a:rPr lang="th-TH" altLang="en-US" sz="44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จะต้องวางพิกัดเปรียบเทียบทั้งสองให้ตรงกับ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th-TH" altLang="en-US" sz="44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th-TH" altLang="en-US" sz="4400" b="1" u="sng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พิกัดในแผนที่ก่อน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th-TH" altLang="en-US" sz="44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- อ่านตามสัญลักษณ์  ตัวเลข  ตัวอักษร   ที่ปรากฏ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th-TH" altLang="en-US" sz="44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บนแผนที่เส้นทางสาย</a:t>
            </a:r>
            <a:endParaRPr lang="th-TH" altLang="en-US" sz="4000" b="1"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ChangeArrowheads="1"/>
          </p:cNvSpPr>
          <p:nvPr/>
        </p:nvSpPr>
        <p:spPr bwMode="auto">
          <a:xfrm>
            <a:off x="323850" y="1196975"/>
            <a:ext cx="8569325" cy="2736850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179388" y="260350"/>
            <a:ext cx="5184775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323850" y="333375"/>
            <a:ext cx="4895850" cy="719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จนท. ที่เกี่ยวข้องกับการปฏิบัติ</a:t>
            </a:r>
            <a:endParaRPr lang="en-US" altLang="en-US" sz="4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539750" y="1484313"/>
            <a:ext cx="8064500" cy="2286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th-TH" altLang="en-US" sz="40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altLang="en-US" sz="40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หัวหน้าชุดสร้างสายสนามและพลสร้างสายสนาม</a:t>
            </a:r>
          </a:p>
          <a:p>
            <a:pPr eaLnBrk="1" hangingPunct="1">
              <a:spcBef>
                <a:spcPct val="20000"/>
              </a:spcBef>
            </a:pPr>
            <a:r>
              <a:rPr lang="th-TH" altLang="en-US" sz="40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- หัวหน้าชุดสร้างสายเคเบิ้ลสนามและพลสร้างสาย</a:t>
            </a:r>
          </a:p>
          <a:p>
            <a:pPr eaLnBrk="1" hangingPunct="1">
              <a:spcBef>
                <a:spcPct val="20000"/>
              </a:spcBef>
            </a:pPr>
            <a:r>
              <a:rPr lang="th-TH" altLang="en-US" sz="40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เคเบิ้ลสนาม </a:t>
            </a:r>
            <a:endParaRPr lang="th-TH" altLang="en-US" sz="3600" b="1"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ChangeArrowheads="1"/>
          </p:cNvSpPr>
          <p:nvPr/>
        </p:nvSpPr>
        <p:spPr bwMode="auto">
          <a:xfrm>
            <a:off x="323850" y="1196975"/>
            <a:ext cx="8569325" cy="5400675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179388" y="260350"/>
            <a:ext cx="3816350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323850" y="333375"/>
            <a:ext cx="3527425" cy="719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3. บัญชีการใช้สาย</a:t>
            </a:r>
            <a:endParaRPr lang="en-US" altLang="en-US" sz="4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460375" y="1447800"/>
            <a:ext cx="8359775" cy="3781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th-TH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เป็นข้อมูลแสดงรายละเอียดของยุทโธปกรณ์ที่ใช้ในการวางสาย แต่ละ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เส้นทาง  ตามที่ได้วางแผนไว้แล้วในแผนที่เส้นทางสาย  เช่น สายโทรศัพท์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สนาม(</a:t>
            </a:r>
            <a:r>
              <a:rPr lang="en-US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WD-1/TT</a:t>
            </a:r>
            <a:r>
              <a:rPr lang="th-TH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) ที่บรรจุในล้อสายสนาม </a:t>
            </a:r>
            <a:r>
              <a:rPr lang="en-US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RL-159/U ,</a:t>
            </a:r>
            <a:r>
              <a:rPr lang="th-TH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เครื่องขยายกลาง 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( </a:t>
            </a:r>
            <a:r>
              <a:rPr lang="en-US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TP-14</a:t>
            </a:r>
            <a:r>
              <a:rPr lang="th-TH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)  และ</a:t>
            </a:r>
            <a:r>
              <a:rPr lang="en-US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TA-264</a:t>
            </a:r>
            <a:r>
              <a:rPr lang="th-TH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เป็นส่วนหนึ่งของบันทึกและรายงานทางสาย  ที่บรรจุในผนวก 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ประกอบแผน/คำสั่ง ส. หรืออนุผนวก  ประกอบผนวก ส.</a:t>
            </a:r>
            <a:r>
              <a:rPr lang="th-TH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323850" y="1196975"/>
            <a:ext cx="8569325" cy="5400675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179388" y="260350"/>
            <a:ext cx="5545137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323850" y="333375"/>
            <a:ext cx="5327650" cy="719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บัญชีการใช้สาย แสดงให้ทราบถึง</a:t>
            </a:r>
            <a:endParaRPr lang="en-US" altLang="en-US" sz="4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539750" y="1412875"/>
            <a:ext cx="8208963" cy="475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</a:pPr>
            <a:r>
              <a:rPr lang="en-US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หน่วยต่างๆที่มีการวางสาย</a:t>
            </a:r>
            <a:r>
              <a:rPr lang="th-TH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ระยะทางที่เป็นจริงในแต่ละเส้นทาง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จำนวนคู่สายที่วางในแต่ละเส้นทาง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จำนวนล้อสายที่ใช้จริงและที่คาดว่าจะต้องใช้ในแต่ละเส้นทาง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จำนวนล้อสายที่ใช้ไปทั้งหมด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จำนวนเครื่องซ้ำสัญญาณและอุปกรณ์อื่นๆที่ใช้ในแต่ละเส้นทาง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และที่ใช้ไปทั้งหมด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2"/>
          <p:cNvSpPr>
            <a:spLocks noChangeArrowheads="1"/>
          </p:cNvSpPr>
          <p:nvPr/>
        </p:nvSpPr>
        <p:spPr bwMode="auto">
          <a:xfrm>
            <a:off x="179388" y="260350"/>
            <a:ext cx="4392612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47" name="Rectangle 23"/>
          <p:cNvSpPr>
            <a:spLocks noChangeArrowheads="1"/>
          </p:cNvSpPr>
          <p:nvPr/>
        </p:nvSpPr>
        <p:spPr bwMode="auto">
          <a:xfrm>
            <a:off x="323850" y="333375"/>
            <a:ext cx="42481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th-TH" altLang="en-US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ตู้ชุมสายโทรศัพท์ ที่ใช้งาน</a:t>
            </a:r>
            <a:endParaRPr lang="en-US" altLang="en-US" sz="4000" b="1">
              <a:solidFill>
                <a:schemeClr val="folHlin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6148" name="Picture 6" descr="SB86"/>
          <p:cNvPicPr>
            <a:picLocks noChangeAspect="1" noChangeArrowheads="1"/>
          </p:cNvPicPr>
          <p:nvPr/>
        </p:nvPicPr>
        <p:blipFill>
          <a:blip r:embed="rId2"/>
          <a:srcRect t="5609"/>
          <a:stretch>
            <a:fillRect/>
          </a:stretch>
        </p:blipFill>
        <p:spPr bwMode="auto">
          <a:xfrm>
            <a:off x="439738" y="1196975"/>
            <a:ext cx="1900237" cy="24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7" descr="SB-222"/>
          <p:cNvPicPr>
            <a:picLocks noChangeAspect="1" noChangeArrowheads="1"/>
          </p:cNvPicPr>
          <p:nvPr/>
        </p:nvPicPr>
        <p:blipFill>
          <a:blip r:embed="rId3"/>
          <a:srcRect t="3676" r="2440" b="3676"/>
          <a:stretch>
            <a:fillRect/>
          </a:stretch>
        </p:blipFill>
        <p:spPr bwMode="auto">
          <a:xfrm>
            <a:off x="3130550" y="1196975"/>
            <a:ext cx="2378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 descr="SB-99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325" y="1196975"/>
            <a:ext cx="27082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AutoShape 3"/>
          <p:cNvSpPr>
            <a:spLocks noChangeArrowheads="1"/>
          </p:cNvSpPr>
          <p:nvPr/>
        </p:nvSpPr>
        <p:spPr bwMode="auto">
          <a:xfrm>
            <a:off x="323850" y="3789363"/>
            <a:ext cx="2160588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52" name="Rectangle 5"/>
          <p:cNvSpPr>
            <a:spLocks noChangeArrowheads="1"/>
          </p:cNvSpPr>
          <p:nvPr/>
        </p:nvSpPr>
        <p:spPr bwMode="auto">
          <a:xfrm>
            <a:off x="468313" y="3862388"/>
            <a:ext cx="18002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SB-86</a:t>
            </a:r>
            <a:r>
              <a:rPr lang="th-TH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/</a:t>
            </a:r>
            <a:r>
              <a:rPr lang="en-US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PT</a:t>
            </a:r>
          </a:p>
        </p:txBody>
      </p:sp>
      <p:sp>
        <p:nvSpPr>
          <p:cNvPr id="6153" name="AutoShape 3"/>
          <p:cNvSpPr>
            <a:spLocks noChangeArrowheads="1"/>
          </p:cNvSpPr>
          <p:nvPr/>
        </p:nvSpPr>
        <p:spPr bwMode="auto">
          <a:xfrm>
            <a:off x="3203575" y="3789363"/>
            <a:ext cx="2160588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54" name="Rectangle 5"/>
          <p:cNvSpPr>
            <a:spLocks noChangeArrowheads="1"/>
          </p:cNvSpPr>
          <p:nvPr/>
        </p:nvSpPr>
        <p:spPr bwMode="auto">
          <a:xfrm>
            <a:off x="3348038" y="3862388"/>
            <a:ext cx="18002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SB-</a:t>
            </a:r>
            <a:r>
              <a:rPr lang="th-TH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22/</a:t>
            </a:r>
            <a:r>
              <a:rPr lang="en-US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PT</a:t>
            </a:r>
          </a:p>
        </p:txBody>
      </p:sp>
      <p:sp>
        <p:nvSpPr>
          <p:cNvPr id="6155" name="AutoShape 3"/>
          <p:cNvSpPr>
            <a:spLocks noChangeArrowheads="1"/>
          </p:cNvSpPr>
          <p:nvPr/>
        </p:nvSpPr>
        <p:spPr bwMode="auto">
          <a:xfrm>
            <a:off x="6443663" y="3789363"/>
            <a:ext cx="2160587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56" name="Rectangle 5"/>
          <p:cNvSpPr>
            <a:spLocks noChangeArrowheads="1"/>
          </p:cNvSpPr>
          <p:nvPr/>
        </p:nvSpPr>
        <p:spPr bwMode="auto">
          <a:xfrm>
            <a:off x="6588125" y="3862388"/>
            <a:ext cx="20161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SB-993</a:t>
            </a:r>
            <a:r>
              <a:rPr lang="th-TH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/</a:t>
            </a:r>
            <a:r>
              <a:rPr lang="en-US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GT</a:t>
            </a:r>
          </a:p>
        </p:txBody>
      </p:sp>
      <p:sp>
        <p:nvSpPr>
          <p:cNvPr id="6157" name="AutoShape 3"/>
          <p:cNvSpPr>
            <a:spLocks noChangeArrowheads="1"/>
          </p:cNvSpPr>
          <p:nvPr/>
        </p:nvSpPr>
        <p:spPr bwMode="auto">
          <a:xfrm>
            <a:off x="323850" y="4654550"/>
            <a:ext cx="2160588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58" name="Rectangle 5"/>
          <p:cNvSpPr>
            <a:spLocks noChangeArrowheads="1"/>
          </p:cNvSpPr>
          <p:nvPr/>
        </p:nvSpPr>
        <p:spPr bwMode="auto">
          <a:xfrm>
            <a:off x="468313" y="4727575"/>
            <a:ext cx="201612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30 </a:t>
            </a:r>
            <a:r>
              <a:rPr lang="th-TH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ทางสาย</a:t>
            </a:r>
            <a:endParaRPr lang="en-US" altLang="th-TH" sz="4000" b="1">
              <a:solidFill>
                <a:schemeClr val="folHlin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59" name="AutoShape 3"/>
          <p:cNvSpPr>
            <a:spLocks noChangeArrowheads="1"/>
          </p:cNvSpPr>
          <p:nvPr/>
        </p:nvSpPr>
        <p:spPr bwMode="auto">
          <a:xfrm>
            <a:off x="3203575" y="4654550"/>
            <a:ext cx="2160588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60" name="Rectangle 5"/>
          <p:cNvSpPr>
            <a:spLocks noChangeArrowheads="1"/>
          </p:cNvSpPr>
          <p:nvPr/>
        </p:nvSpPr>
        <p:spPr bwMode="auto">
          <a:xfrm>
            <a:off x="3348038" y="4727575"/>
            <a:ext cx="201612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th-TH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12 ทางสาย</a:t>
            </a:r>
            <a:endParaRPr lang="en-US" altLang="th-TH" sz="4000" b="1">
              <a:solidFill>
                <a:schemeClr val="folHlin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61" name="AutoShape 3"/>
          <p:cNvSpPr>
            <a:spLocks noChangeArrowheads="1"/>
          </p:cNvSpPr>
          <p:nvPr/>
        </p:nvSpPr>
        <p:spPr bwMode="auto">
          <a:xfrm>
            <a:off x="6443663" y="4654550"/>
            <a:ext cx="2160587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62" name="Rectangle 5"/>
          <p:cNvSpPr>
            <a:spLocks noChangeArrowheads="1"/>
          </p:cNvSpPr>
          <p:nvPr/>
        </p:nvSpPr>
        <p:spPr bwMode="auto">
          <a:xfrm>
            <a:off x="6588125" y="4727575"/>
            <a:ext cx="201612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th-TH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6 ทางสาย</a:t>
            </a:r>
            <a:endParaRPr lang="en-US" altLang="th-TH" sz="4000" b="1">
              <a:solidFill>
                <a:schemeClr val="folHlin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63" name="AutoShape 3"/>
          <p:cNvSpPr>
            <a:spLocks noChangeArrowheads="1"/>
          </p:cNvSpPr>
          <p:nvPr/>
        </p:nvSpPr>
        <p:spPr bwMode="auto">
          <a:xfrm>
            <a:off x="323850" y="5516563"/>
            <a:ext cx="2160588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64" name="Rectangle 5"/>
          <p:cNvSpPr>
            <a:spLocks noChangeArrowheads="1"/>
          </p:cNvSpPr>
          <p:nvPr/>
        </p:nvSpPr>
        <p:spPr bwMode="auto">
          <a:xfrm>
            <a:off x="468313" y="5589588"/>
            <a:ext cx="20161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th-TH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กรม – ทภ.</a:t>
            </a:r>
            <a:endParaRPr lang="en-US" altLang="th-TH" sz="4000" b="1">
              <a:solidFill>
                <a:schemeClr val="folHlin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65" name="AutoShape 3"/>
          <p:cNvSpPr>
            <a:spLocks noChangeArrowheads="1"/>
          </p:cNvSpPr>
          <p:nvPr/>
        </p:nvSpPr>
        <p:spPr bwMode="auto">
          <a:xfrm>
            <a:off x="3203575" y="5516563"/>
            <a:ext cx="2160588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66" name="Rectangle 5"/>
          <p:cNvSpPr>
            <a:spLocks noChangeArrowheads="1"/>
          </p:cNvSpPr>
          <p:nvPr/>
        </p:nvSpPr>
        <p:spPr bwMode="auto">
          <a:xfrm>
            <a:off x="3348038" y="5589588"/>
            <a:ext cx="20161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th-TH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กองพัน</a:t>
            </a:r>
            <a:endParaRPr lang="en-US" altLang="th-TH" sz="4000" b="1">
              <a:solidFill>
                <a:schemeClr val="folHlin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67" name="AutoShape 3"/>
          <p:cNvSpPr>
            <a:spLocks noChangeArrowheads="1"/>
          </p:cNvSpPr>
          <p:nvPr/>
        </p:nvSpPr>
        <p:spPr bwMode="auto">
          <a:xfrm>
            <a:off x="6443663" y="5516563"/>
            <a:ext cx="2160587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168" name="Rectangle 5"/>
          <p:cNvSpPr>
            <a:spLocks noChangeArrowheads="1"/>
          </p:cNvSpPr>
          <p:nvPr/>
        </p:nvSpPr>
        <p:spPr bwMode="auto">
          <a:xfrm>
            <a:off x="6588125" y="5589588"/>
            <a:ext cx="20161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th-TH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กองร้อย</a:t>
            </a:r>
            <a:endParaRPr lang="en-US" altLang="th-TH" sz="4000" b="1">
              <a:solidFill>
                <a:schemeClr val="folHlink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3"/>
          <p:cNvSpPr>
            <a:spLocks noChangeArrowheads="1"/>
          </p:cNvSpPr>
          <p:nvPr/>
        </p:nvSpPr>
        <p:spPr bwMode="auto">
          <a:xfrm>
            <a:off x="179388" y="260350"/>
            <a:ext cx="4321175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323850" y="333375"/>
            <a:ext cx="4103688" cy="719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ตัวอย่าง บัญชีการใช้สาย</a:t>
            </a:r>
            <a:endParaRPr lang="en-US" altLang="en-US" sz="4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4580" name="Picture 6" descr="TableWi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090613"/>
            <a:ext cx="8064500" cy="573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ChangeArrowheads="1"/>
          </p:cNvSpPr>
          <p:nvPr/>
        </p:nvSpPr>
        <p:spPr bwMode="auto">
          <a:xfrm>
            <a:off x="323850" y="1196975"/>
            <a:ext cx="8569325" cy="439261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179388" y="260350"/>
            <a:ext cx="5113337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323850" y="333375"/>
            <a:ext cx="4895850" cy="719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ประโยชน์ของ บัญชีการใช้สาย</a:t>
            </a:r>
            <a:endParaRPr lang="en-US" altLang="en-US" sz="4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468313" y="1447800"/>
            <a:ext cx="8280400" cy="3997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1. ทำให้ชุดสร้างสายฯ ทราบถึงจำนวนล้อสาย, เครื่องซ้ำสัญญาณ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และอุปกรณ์อื่นๆที่จำเป็นต้องใช้ตามภารกิจที่ได้รับมอบ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2. ทำให้การแบ่งมอบยุทโธปกรณ์สำหรับชุดสร้างสายฯต่างๆ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เป็นไปอย่างถูกต้องและเหมาะสม</a:t>
            </a:r>
            <a:r>
              <a:rPr lang="th-TH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3. ทำให้ทราบความต้องการยุทโธปกรณ์ ทั้งหมดที่ต้องใช้ในการ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ติดตั้ง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323850" y="1196975"/>
            <a:ext cx="8569325" cy="3527425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179388" y="260350"/>
            <a:ext cx="5761037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323850" y="333375"/>
            <a:ext cx="5472113" cy="719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4. แผนผังการสื่อสารทางโทรศัพท์</a:t>
            </a:r>
            <a:endParaRPr lang="en-US" altLang="en-US" sz="4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381000" y="1524000"/>
            <a:ext cx="8439150" cy="2984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th-TH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เป็นแผนผังแสดงหน่วยที่มีเครื่องสลับสายหรือศูนย์กลางเครื่องสลับสาย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ประจำอยู่ รวมทั้งแสดงจำนวนคู่สายและจำนวนช่องการสื่อสารที่ได้จัดวาง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ไว้  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th-TH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เป็นส่วนหนึ่งของบันทึกและรายงานทางสาย  ที่บรรจุในผนวก  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ประกอบแผน /คำสั่ง ส.หรืออนุผนวก  ประกอบผนวก ส.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323850" y="1196975"/>
            <a:ext cx="8569325" cy="5400675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179388" y="260350"/>
            <a:ext cx="7705725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323850" y="333375"/>
            <a:ext cx="7488238" cy="719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แผนผังการสื่อสารทางโทรศัพท์ แสดงให้ทราบถึง</a:t>
            </a:r>
            <a:endParaRPr lang="en-US" altLang="en-US" sz="4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468313" y="1412875"/>
            <a:ext cx="8351837" cy="4217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</a:pPr>
            <a:r>
              <a:rPr lang="en-US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</a:t>
            </a:r>
            <a:r>
              <a:rPr lang="th-TH" altLang="en-US" sz="36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หน่วยที่มีเครื่องสลับสาย ประจำอยู่</a:t>
            </a:r>
            <a:r>
              <a:rPr lang="th-TH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หน่วยที่มีเฉพาะเครื่องโทรศัพท์ใช้งาน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นามเครื่องสลับสายที่มีใช้อยู่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จำนวนช่องการสื่อสารระหว่างศูนย์กลางเครื่องสลับสายกับส่วน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อื่นๆ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จำนวนช่องการสื่อสารที่ใช้ผ่านระบบ วิทยุถ่ายทอด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3"/>
          <p:cNvSpPr>
            <a:spLocks noChangeArrowheads="1"/>
          </p:cNvSpPr>
          <p:nvPr/>
        </p:nvSpPr>
        <p:spPr bwMode="auto">
          <a:xfrm>
            <a:off x="179388" y="260350"/>
            <a:ext cx="6553200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323850" y="333375"/>
            <a:ext cx="6335713" cy="719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ตัวอย่าง แผนผังการสื่อสารทางโทรศัพท์</a:t>
            </a:r>
            <a:endParaRPr lang="en-US" altLang="en-US" sz="4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8676" name="Picture 6" descr="11074124_802725863109660_1788865318_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109663"/>
            <a:ext cx="8172450" cy="574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ChangeArrowheads="1"/>
          </p:cNvSpPr>
          <p:nvPr/>
        </p:nvSpPr>
        <p:spPr bwMode="auto">
          <a:xfrm>
            <a:off x="323850" y="1196975"/>
            <a:ext cx="8569325" cy="3816350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179388" y="260350"/>
            <a:ext cx="6913562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323850" y="333375"/>
            <a:ext cx="6553200" cy="719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ประโยชน์ แผนผังการสื่อสารทางโทรศัพท์</a:t>
            </a:r>
            <a:endParaRPr lang="en-US" altLang="en-US" sz="4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468313" y="1447800"/>
            <a:ext cx="8359775" cy="3421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1. ทำให้พนักงานเครื่องสลับสาย สามารถให้บริการการติดต่อทาง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โทรศัพท์ได้ง่าย  ถูกต้องและรวดเร็ว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2. ทำให้ทราบจำนวนช่องการสื่อสารที่สามารถติดต่อกับหน่วย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ต่างๆได้ (ทางสายและวิทยุถ่ายทอด)  ซึ่งช่วยให้พนักงานเลือก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เส้นทางในการเชื่อมต่อวงจรทางสาย ได้อย่างเหมาะสม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ChangeArrowheads="1"/>
          </p:cNvSpPr>
          <p:nvPr/>
        </p:nvSpPr>
        <p:spPr bwMode="auto">
          <a:xfrm>
            <a:off x="323850" y="1196975"/>
            <a:ext cx="8569325" cy="3816350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auto">
          <a:xfrm>
            <a:off x="179388" y="260350"/>
            <a:ext cx="8496300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323850" y="333375"/>
            <a:ext cx="8280400" cy="719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จนท. ที่เกี่ยวข้องกับ แผนผังการสื่อสารทางโทรศัพท์</a:t>
            </a:r>
            <a:endParaRPr lang="en-US" altLang="en-US" sz="4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2124075" y="1916113"/>
            <a:ext cx="5334000" cy="2057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th-TH" altLang="en-US" sz="4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- หน.พนักงานเครื่องสลับสาย</a:t>
            </a:r>
          </a:p>
          <a:p>
            <a:pPr eaLnBrk="1" hangingPunct="1">
              <a:spcBef>
                <a:spcPct val="20000"/>
              </a:spcBef>
            </a:pPr>
            <a:r>
              <a:rPr lang="th-TH" altLang="en-US" sz="4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altLang="en-US" sz="48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พนักงานเครื่องสลับสาย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323850" y="1196975"/>
            <a:ext cx="8569325" cy="460851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31747" name="AutoShape 3"/>
          <p:cNvSpPr>
            <a:spLocks noChangeArrowheads="1"/>
          </p:cNvSpPr>
          <p:nvPr/>
        </p:nvSpPr>
        <p:spPr bwMode="auto">
          <a:xfrm>
            <a:off x="179388" y="260350"/>
            <a:ext cx="2879725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323850" y="333375"/>
            <a:ext cx="2808288" cy="719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5. แผนผังวงจร</a:t>
            </a:r>
            <a:endParaRPr lang="en-US" altLang="en-US" sz="4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373063" y="1412875"/>
            <a:ext cx="8447087" cy="3733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th-TH" altLang="en-US" sz="36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เป็นแผนผังแสดงการจัดและการต่อทางเทคนิค ของเครื่องมือ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สื่อสาร ที่ทำการติดต่อกันทางสายโทรศัพท์  โดยแสดงให้ทราบด้วย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สัญลักษณ์ 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th-TH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เป็นคำสั่งสำหรับหน่วยทหารสื่อสารในการสร้างวงจรทางสาย  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โดยเป็นส่วนหนึ่งของบันทึกและรายงานทางสาย  ที่บรรจุในผนวก  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ประกอบแผน/คำสั่ง ส. หรืออนุผนวก  ประกอบผนวก ส.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3"/>
          <p:cNvSpPr>
            <a:spLocks noChangeArrowheads="1"/>
          </p:cNvSpPr>
          <p:nvPr/>
        </p:nvSpPr>
        <p:spPr bwMode="auto">
          <a:xfrm>
            <a:off x="179388" y="260350"/>
            <a:ext cx="3816350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323850" y="333375"/>
            <a:ext cx="3671888" cy="719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ตัวอย่าง แผนผังวงจร</a:t>
            </a:r>
            <a:endParaRPr lang="en-US" altLang="en-US" sz="4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2772" name="Picture 6" descr="11028196_802725933109653_1516234560_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088" y="1119188"/>
            <a:ext cx="8353425" cy="573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ChangeArrowheads="1"/>
          </p:cNvSpPr>
          <p:nvPr/>
        </p:nvSpPr>
        <p:spPr bwMode="auto">
          <a:xfrm>
            <a:off x="323850" y="1196975"/>
            <a:ext cx="8569325" cy="547211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179388" y="260350"/>
            <a:ext cx="5400675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323850" y="333375"/>
            <a:ext cx="5184775" cy="719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แผนผังวงจร</a:t>
            </a:r>
            <a:r>
              <a:rPr lang="en-US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แสดงให้ทราบถึง</a:t>
            </a:r>
            <a:endParaRPr lang="en-US" altLang="en-US" sz="4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395288" y="1484313"/>
            <a:ext cx="8496300" cy="5038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</a:t>
            </a:r>
            <a:r>
              <a:rPr lang="th-TH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หน่วยต่าง ๆ ที่ใช้ทางสายโทรศัพท์ 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จำนวนและชนิดของตู้สลับสายที่ติดตั้งประจำ ณ หน่วยนั้นๆ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จำนวนและชนิดของวงจร เช่น วงจรทางสายใหญ่ รวมทั้งสถานีตรวจสาย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ชนิดของเครื่องมือสื่อสารปลายทาง เช่น โทรศัพท์  โทรพิมพ์ 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การกำหนดวงจรซึ่งต่อเข้ากับตู้สลับสาย เช่น ผู้ใช้เฉพาะ, ผู้ใช้ร่วม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เทคนิคการสนธิเครื่องมือและยุทโธปกรณ์ที่มีใช้งานอยู่ เช่น </a:t>
            </a:r>
            <a:r>
              <a:rPr lang="en-US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SB-86 </a:t>
            </a:r>
            <a:r>
              <a:rPr lang="th-TH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กับ </a:t>
            </a:r>
            <a:endParaRPr lang="en-US" altLang="en-US" sz="3200" b="1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marL="609600" indent="-609600" eaLnBrk="1" hangingPunct="1">
              <a:spcBef>
                <a:spcPct val="20000"/>
              </a:spcBef>
            </a:pPr>
            <a:r>
              <a:rPr lang="en-US" altLang="en-US" sz="32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DX-111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en-US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 </a:t>
            </a:r>
            <a:r>
              <a:rPr lang="th-TH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ใช้เป็นเอกสารอ้างอิงในการทำบัญชีโทรศัพท์ 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(นามโทรศัพท์และหมายเลขโทรศัพท์)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2"/>
          <p:cNvSpPr>
            <a:spLocks noChangeArrowheads="1"/>
          </p:cNvSpPr>
          <p:nvPr/>
        </p:nvSpPr>
        <p:spPr bwMode="auto">
          <a:xfrm>
            <a:off x="179388" y="260350"/>
            <a:ext cx="4392612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171" name="Rectangle 23"/>
          <p:cNvSpPr>
            <a:spLocks noChangeArrowheads="1"/>
          </p:cNvSpPr>
          <p:nvPr/>
        </p:nvSpPr>
        <p:spPr bwMode="auto">
          <a:xfrm>
            <a:off x="323850" y="333375"/>
            <a:ext cx="42481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th-TH" altLang="en-US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เครื่องโทรศัพท์ ที่ใช้งาน</a:t>
            </a:r>
            <a:endParaRPr lang="en-US" altLang="en-US" sz="4000" b="1">
              <a:solidFill>
                <a:schemeClr val="folHlin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172" name="AutoShape 3"/>
          <p:cNvSpPr>
            <a:spLocks noChangeArrowheads="1"/>
          </p:cNvSpPr>
          <p:nvPr/>
        </p:nvSpPr>
        <p:spPr bwMode="auto">
          <a:xfrm>
            <a:off x="323850" y="3789363"/>
            <a:ext cx="2160588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68313" y="3862388"/>
            <a:ext cx="18002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TA-1</a:t>
            </a:r>
            <a:r>
              <a:rPr lang="th-TH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/</a:t>
            </a:r>
            <a:r>
              <a:rPr lang="en-US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PT</a:t>
            </a:r>
          </a:p>
        </p:txBody>
      </p:sp>
      <p:sp>
        <p:nvSpPr>
          <p:cNvPr id="7174" name="AutoShape 3"/>
          <p:cNvSpPr>
            <a:spLocks noChangeArrowheads="1"/>
          </p:cNvSpPr>
          <p:nvPr/>
        </p:nvSpPr>
        <p:spPr bwMode="auto">
          <a:xfrm>
            <a:off x="3419475" y="3789363"/>
            <a:ext cx="2160588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3563938" y="3862388"/>
            <a:ext cx="1944687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TA-312</a:t>
            </a:r>
            <a:r>
              <a:rPr lang="th-TH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/</a:t>
            </a:r>
            <a:r>
              <a:rPr lang="en-US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PT</a:t>
            </a:r>
          </a:p>
        </p:txBody>
      </p:sp>
      <p:sp>
        <p:nvSpPr>
          <p:cNvPr id="7176" name="AutoShape 3"/>
          <p:cNvSpPr>
            <a:spLocks noChangeArrowheads="1"/>
          </p:cNvSpPr>
          <p:nvPr/>
        </p:nvSpPr>
        <p:spPr bwMode="auto">
          <a:xfrm>
            <a:off x="6443663" y="3789363"/>
            <a:ext cx="2160587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177" name="Rectangle 5"/>
          <p:cNvSpPr>
            <a:spLocks noChangeArrowheads="1"/>
          </p:cNvSpPr>
          <p:nvPr/>
        </p:nvSpPr>
        <p:spPr bwMode="auto">
          <a:xfrm>
            <a:off x="6588125" y="3862388"/>
            <a:ext cx="20161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TA-</a:t>
            </a:r>
            <a:r>
              <a:rPr lang="th-TH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264/</a:t>
            </a:r>
            <a:r>
              <a:rPr lang="en-US" altLang="th-TH" sz="4000" b="1">
                <a:solidFill>
                  <a:schemeClr val="folHlink"/>
                </a:solidFill>
                <a:latin typeface="TH SarabunPSK" pitchFamily="34" charset="-34"/>
                <a:cs typeface="TH SarabunPSK" pitchFamily="34" charset="-34"/>
              </a:rPr>
              <a:t>PT</a:t>
            </a:r>
          </a:p>
        </p:txBody>
      </p:sp>
      <p:pic>
        <p:nvPicPr>
          <p:cNvPr id="7178" name="Picture 8" descr="Fig7-12"/>
          <p:cNvPicPr>
            <a:picLocks noChangeAspect="1" noChangeArrowheads="1"/>
          </p:cNvPicPr>
          <p:nvPr/>
        </p:nvPicPr>
        <p:blipFill>
          <a:blip r:embed="rId2"/>
          <a:srcRect l="2406" t="4813" r="3732" b="3732"/>
          <a:stretch>
            <a:fillRect/>
          </a:stretch>
        </p:blipFill>
        <p:spPr bwMode="auto">
          <a:xfrm>
            <a:off x="323850" y="1190625"/>
            <a:ext cx="2592388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2" descr="ta312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7700" y="1196975"/>
            <a:ext cx="287813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8" descr="264-1"/>
          <p:cNvPicPr>
            <a:picLocks noChangeAspect="1" noChangeArrowheads="1"/>
          </p:cNvPicPr>
          <p:nvPr/>
        </p:nvPicPr>
        <p:blipFill>
          <a:blip r:embed="rId4"/>
          <a:srcRect l="5911" r="15079"/>
          <a:stretch>
            <a:fillRect/>
          </a:stretch>
        </p:blipFill>
        <p:spPr bwMode="auto">
          <a:xfrm>
            <a:off x="6300788" y="1184275"/>
            <a:ext cx="2592387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auto">
          <a:xfrm>
            <a:off x="323850" y="1196975"/>
            <a:ext cx="8569325" cy="547211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179388" y="260350"/>
            <a:ext cx="5400675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323850" y="333375"/>
            <a:ext cx="5184775" cy="719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การกำหนดวงจรทางสาย</a:t>
            </a:r>
            <a:endParaRPr lang="en-US" altLang="en-US" sz="4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539750" y="1454150"/>
            <a:ext cx="8280400" cy="4495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4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1. ทน. หรือ ทภ. ประกอบด้วยตัวเลขหรือตัวอักษร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4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จำนวน 4 ตัว  โดยมีขีดกลางระหว่างตัวที่ 2 กับตัวที่ 3  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4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ตัวเลขหรือตัวอักษรเหล่านี้จะแสดงให้ทราบถึงหน่วย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4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ที่สร้างทางสาย  จำนวนและชนิดของวงจร</a:t>
            </a:r>
            <a:r>
              <a:rPr lang="th-TH" altLang="en-US" sz="40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40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2. กองพลและหน่วยรองๆลงไป  ประกอบด้วยหมายเลข</a:t>
            </a:r>
          </a:p>
          <a:p>
            <a:pPr marL="609600" indent="-609600" eaLnBrk="1" hangingPunct="1">
              <a:spcBef>
                <a:spcPct val="20000"/>
              </a:spcBef>
            </a:pPr>
            <a:r>
              <a:rPr lang="th-TH" altLang="en-US" sz="40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วงจรเช่นเดียวกัน  และควรใช้เรียงตามลำดับ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ChangeArrowheads="1"/>
          </p:cNvSpPr>
          <p:nvPr/>
        </p:nvSpPr>
        <p:spPr bwMode="auto">
          <a:xfrm>
            <a:off x="323850" y="1196975"/>
            <a:ext cx="8569325" cy="547211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5843" name="AutoShape 3"/>
          <p:cNvSpPr>
            <a:spLocks noChangeArrowheads="1"/>
          </p:cNvSpPr>
          <p:nvPr/>
        </p:nvSpPr>
        <p:spPr bwMode="auto">
          <a:xfrm>
            <a:off x="179388" y="260350"/>
            <a:ext cx="8208962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830263" y="234950"/>
            <a:ext cx="7270750" cy="719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ระบบการพิสูจน์ทราบทางวงจร </a:t>
            </a:r>
            <a:r>
              <a:rPr lang="th-TH" altLang="en-US" sz="4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(กองพล</a:t>
            </a:r>
            <a:r>
              <a:rPr lang="th-TH" altLang="en-US" sz="4800" b="1">
                <a:solidFill>
                  <a:srgbClr val="FFFFFF"/>
                </a:solidFill>
                <a:latin typeface="TH SarabunPSK" pitchFamily="34" charset="-34"/>
                <a:cs typeface="TH SarabunPSK" pitchFamily="34" charset="-34"/>
              </a:rPr>
              <a:t>)</a:t>
            </a:r>
            <a:endParaRPr lang="en-US" altLang="en-US" sz="4800" b="1">
              <a:solidFill>
                <a:srgbClr val="FFFF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527050" y="1428750"/>
            <a:ext cx="8077200" cy="495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sz="4000" b="1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เลขตัวที่ 1  แสดงถึง   ความมุ่งหมายของวงจร</a:t>
            </a:r>
            <a:endParaRPr lang="th-TH" alt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th-TH" altLang="en-US" sz="3200" b="1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เลข 1     หมายถึง   โทรศัพท์จุดถึงจุด (</a:t>
            </a:r>
            <a:r>
              <a:rPr lang="en-US" altLang="en-US" sz="3200" b="1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Sold  User</a:t>
            </a:r>
            <a:r>
              <a:rPr lang="th-TH" altLang="en-US" sz="3200" b="1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  <a:endParaRPr lang="th-TH" alt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th-TH" altLang="en-US" sz="3200" b="1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เลข 2     หมายถึง   โทรศัพท์ผู้ใช้ร่วม (</a:t>
            </a:r>
            <a:r>
              <a:rPr lang="en-US" altLang="en-US" sz="3200" b="1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Common  User</a:t>
            </a:r>
            <a:r>
              <a:rPr lang="th-TH" altLang="en-US" sz="3200" b="1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  <a:endParaRPr lang="th-TH" altLang="en-US" sz="3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เลข 3     หมายถึง   โทรพิมพ์จุดถึงจุด 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เลข 4     หมายถึง   โทรพิมพ์ผู้ใช้ร่วม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เลข 5     หมายถึง   โทรพิมพ์ของศูนย์การสื่อสาร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เลข 6     หมายถึง   ข้อมูล (</a:t>
            </a:r>
            <a:r>
              <a:rPr lang="en-US" alt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Data</a:t>
            </a:r>
            <a:r>
              <a:rPr lang="th-TH" alt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เลข 7     หมายถึง   เบ็ดเตล็ดหรือโทรสำเนา</a:t>
            </a:r>
            <a:endParaRPr lang="th-TH" altLang="en-US" sz="20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323850" y="1196975"/>
            <a:ext cx="8569325" cy="547211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6867" name="AutoShape 3"/>
          <p:cNvSpPr>
            <a:spLocks noChangeArrowheads="1"/>
          </p:cNvSpPr>
          <p:nvPr/>
        </p:nvSpPr>
        <p:spPr bwMode="auto">
          <a:xfrm>
            <a:off x="179388" y="260350"/>
            <a:ext cx="8208962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900113" y="217488"/>
            <a:ext cx="7272337" cy="719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ระบบการพิสูจน์ทราบทางวงจร </a:t>
            </a:r>
            <a:r>
              <a:rPr lang="th-TH" altLang="en-US" sz="4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(กองพล</a:t>
            </a:r>
            <a:r>
              <a:rPr lang="th-TH" altLang="en-US" sz="4800" b="1">
                <a:solidFill>
                  <a:srgbClr val="FFFFFF"/>
                </a:solidFill>
                <a:latin typeface="TH SarabunPSK" pitchFamily="34" charset="-34"/>
                <a:cs typeface="TH SarabunPSK" pitchFamily="34" charset="-34"/>
              </a:rPr>
              <a:t>)</a:t>
            </a:r>
            <a:endParaRPr lang="en-US" altLang="en-US" sz="4800" b="1">
              <a:solidFill>
                <a:srgbClr val="FFFF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574675" y="1524000"/>
            <a:ext cx="8534400" cy="5000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altLang="en-US" sz="3600" b="1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เลขตัวที่ 2, 3  แสดงถึง  หน่วยต้นทาง-ปลายทาง</a:t>
            </a:r>
            <a:endParaRPr lang="th-TH" altLang="en-US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เลข 1       หมายถึง   ทก.หลัก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เลข 2       หมายถึง   ทก.รอง/ ทก.ยว.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เลข 3       หมายถึง   กรม. สน. 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เลข 4       หมายถึง   ทก.หลัง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เลข 5       หมายถึง   ป.พล.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เลข 6       หมายถึง   กรม.ร.1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เลข 7       หมายถึง   กรม.ร.2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เลข 8       หมายถึง   กรม.ร.3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เลข 9       หมายถึง   พัน.ถ.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อักษร </a:t>
            </a:r>
            <a:r>
              <a:rPr lang="en-US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D  </a:t>
            </a:r>
            <a:r>
              <a:rPr lang="th-TH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หมายถึง   เบ็ดเตล็ด</a:t>
            </a:r>
            <a:r>
              <a:rPr lang="th-TH" alt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323850" y="1196975"/>
            <a:ext cx="8569325" cy="5545138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179388" y="260350"/>
            <a:ext cx="8208962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323850" y="333375"/>
            <a:ext cx="7993063" cy="719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5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ระบบการพิสูจน์ทราบทางวงจร </a:t>
            </a:r>
            <a:r>
              <a:rPr lang="th-TH" altLang="en-US" sz="54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(กองพล</a:t>
            </a:r>
            <a:r>
              <a:rPr lang="th-TH" altLang="en-US" sz="5400" b="1">
                <a:latin typeface="TH SarabunPSK" pitchFamily="34" charset="-34"/>
                <a:cs typeface="TH SarabunPSK" pitchFamily="34" charset="-34"/>
              </a:rPr>
              <a:t>)</a:t>
            </a:r>
            <a:endParaRPr lang="en-US" altLang="en-US" sz="5400" b="1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468313" y="1292225"/>
            <a:ext cx="8388350" cy="5565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altLang="en-US" sz="3200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เลขตัวที่ 4  แสดงถึง  ชนิดของวงจร (อาจเป็นตัวเลขหรือตัวอักษร)</a:t>
            </a:r>
            <a:r>
              <a:rPr lang="th-TH" altLang="en-US" sz="3600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</a:t>
            </a:r>
            <a:r>
              <a:rPr lang="th-TH" altLang="en-US" b="1" u="sng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ตัวเลข           หมายถึง    จำนวนวงจรชนิดเดียวกัน</a:t>
            </a: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ตัวอักษร       หมายถึง     วงจรที่มีความมุ่งหมายพิเศษ  เช่น โทรพิมพ์จุดต่อจุด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       อักษร </a:t>
            </a: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A       </a:t>
            </a: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หมายถึง      สสย.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              </a:t>
            </a: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"    </a:t>
            </a: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B       </a:t>
            </a: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หมายถึง      สธ.2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           "   </a:t>
            </a: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C       </a:t>
            </a: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หมายถึง      สธ.3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           "   </a:t>
            </a: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D       </a:t>
            </a: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หมายถึง      สธ.4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           "   </a:t>
            </a: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E       </a:t>
            </a: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หมายถึง      สธ.5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           "   </a:t>
            </a: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F       </a:t>
            </a: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หมายถึง      สธ.2/ สธ.3 อากาศ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           "   </a:t>
            </a: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G      </a:t>
            </a: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หมายถึง      สธ.2/ สธ.3 ใช้ร่วม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           "   </a:t>
            </a: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H      </a:t>
            </a: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หมายถึง      สธ.2/ สธ.3/ สสย.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           ”   </a:t>
            </a: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J       </a:t>
            </a: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หมายถึง      สคชร.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           "    </a:t>
            </a: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K      </a:t>
            </a: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หมายถึง      การควบคุมระบบ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     อักษร </a:t>
            </a: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L-P</a:t>
            </a: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th-TH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หมายถึง      เบ็ดเตล็ด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ChangeArrowheads="1"/>
          </p:cNvSpPr>
          <p:nvPr/>
        </p:nvSpPr>
        <p:spPr bwMode="auto">
          <a:xfrm>
            <a:off x="323850" y="1312863"/>
            <a:ext cx="8569325" cy="5545137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auto">
          <a:xfrm>
            <a:off x="179388" y="260350"/>
            <a:ext cx="8208962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323850" y="333375"/>
            <a:ext cx="7993063" cy="719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1" hangingPunct="1"/>
            <a:r>
              <a:rPr lang="th-TH" altLang="en-US" sz="5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ระบบการพิสูจน์ทราบทางวงจร </a:t>
            </a:r>
            <a:r>
              <a:rPr lang="th-TH" altLang="en-US" sz="54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(กองพล</a:t>
            </a:r>
            <a:r>
              <a:rPr lang="th-TH" altLang="en-US" sz="5400" b="1">
                <a:latin typeface="TH SarabunPSK" pitchFamily="34" charset="-34"/>
                <a:cs typeface="TH SarabunPSK" pitchFamily="34" charset="-34"/>
              </a:rPr>
              <a:t>)</a:t>
            </a:r>
            <a:endParaRPr lang="en-US" altLang="en-US" sz="5400" b="1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161925" y="1538288"/>
            <a:ext cx="8370888" cy="426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endParaRPr lang="th-TH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</a:t>
            </a:r>
            <a:r>
              <a:rPr lang="th-TH" altLang="en-US" sz="48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ตัวอย่าง เช่น     </a:t>
            </a:r>
            <a:r>
              <a:rPr lang="th-TH" altLang="en-US" sz="60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2</a:t>
            </a:r>
            <a:r>
              <a:rPr lang="th-TH" altLang="en-US" sz="6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1</a:t>
            </a:r>
            <a:r>
              <a:rPr lang="th-TH" altLang="en-US" sz="60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-4</a:t>
            </a:r>
            <a:r>
              <a:rPr lang="th-TH" alt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2</a:t>
            </a:r>
            <a:r>
              <a:rPr lang="th-TH" altLang="en-US" sz="6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altLang="en-US" sz="60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endParaRPr lang="th-TH" altLang="en-US" sz="4800" b="1"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sz="48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sz="48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หมายถึง  </a:t>
            </a:r>
            <a:r>
              <a:rPr lang="th-TH" altLang="en-US" sz="4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-โทรศัพท์ผู้ใช้ร่วม</a:t>
            </a:r>
            <a:endParaRPr lang="th-TH" altLang="en-US" sz="4800" b="1"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sz="48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  </a:t>
            </a:r>
            <a:r>
              <a:rPr lang="th-TH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จาก ทก.หลัก</a:t>
            </a:r>
            <a:r>
              <a:rPr lang="th-TH" altLang="en-US" sz="48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ถึง ทก.หลัง  </a:t>
            </a: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r>
              <a:rPr lang="th-TH" altLang="en-US" sz="4800" b="1"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                </a:t>
            </a:r>
            <a:r>
              <a:rPr lang="th-TH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 เป็นวงจรใช้ร่วมที่ 2</a:t>
            </a:r>
            <a:endParaRPr lang="th-TH" altLang="en-US" sz="4800" b="1"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</a:pPr>
            <a:endParaRPr lang="th-TH" altLang="en-US" sz="3200" b="1">
              <a:effectLst>
                <a:outerShdw blurRad="38100" dist="38100" dir="2700000" algn="tl">
                  <a:srgbClr val="00000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6443663" y="115888"/>
            <a:ext cx="2700337" cy="936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 eaLnBrk="1" hangingPunct="1"/>
            <a:r>
              <a:rPr lang="th-TH" altLang="en-US" sz="4400" b="1">
                <a:effectLst>
                  <a:outerShdw blurRad="38100" dist="38100" dir="2700000" algn="tl">
                    <a:srgbClr val="000000"/>
                  </a:outerShdw>
                </a:effectLst>
                <a:cs typeface="TH Charmonman" pitchFamily="66" charset="-34"/>
              </a:rPr>
              <a:t>ยุทโธปกรณ์สาย</a:t>
            </a:r>
            <a:endParaRPr lang="en-US" altLang="en-US" sz="4400" b="1">
              <a:effectLst>
                <a:outerShdw blurRad="38100" dist="38100" dir="2700000" algn="tl">
                  <a:srgbClr val="000000"/>
                </a:outerShdw>
              </a:effectLst>
              <a:cs typeface="TH Charmonman" pitchFamily="66" charset="-34"/>
            </a:endParaRPr>
          </a:p>
        </p:txBody>
      </p:sp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179388" y="1052513"/>
            <a:ext cx="6769100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23850" y="1125538"/>
            <a:ext cx="66246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th-TH" altLang="en-US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สรุปยุทโธปกรณ์สาย</a:t>
            </a:r>
            <a:r>
              <a:rPr lang="en-US" altLang="en-US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</a:t>
            </a:r>
            <a:r>
              <a:rPr lang="th-TH" altLang="en-US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ตาม อจย.พัน.ส.พล.</a:t>
            </a:r>
            <a:endParaRPr lang="en-US" altLang="en-US" sz="40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23850" y="1916113"/>
            <a:ext cx="8712200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- สาย </a:t>
            </a:r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WD1/TT 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ที่บรรจุในล้อม้วนสาย </a:t>
            </a:r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RL-159/U 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มีจำนวน 185 ล้อ</a:t>
            </a:r>
          </a:p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- </a:t>
            </a:r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TA-312/PT 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จำนวน 116 เครื่อง</a:t>
            </a:r>
          </a:p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- </a:t>
            </a:r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TA-264 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จำนวน 10 เครื่อง</a:t>
            </a:r>
          </a:p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- </a:t>
            </a:r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TP-14 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จำนวน 10 เครื่อง</a:t>
            </a:r>
          </a:p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- ชุดสร้างสายสนาม 5 ชุด</a:t>
            </a:r>
          </a:p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- ชุดสร้างสายเคเบิ้ลสนาม 2 ชุด</a:t>
            </a:r>
          </a:p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- 1 ชุด สร้างสายสนาม วางสายได้พร้อมกัน 3 คู่สาย</a:t>
            </a:r>
            <a:endParaRPr lang="en-US" altLang="en-US" sz="32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6443663" y="115888"/>
            <a:ext cx="2700337" cy="936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 eaLnBrk="1" hangingPunct="1"/>
            <a:r>
              <a:rPr lang="th-TH" altLang="en-US" sz="4400" b="1">
                <a:effectLst>
                  <a:outerShdw blurRad="38100" dist="38100" dir="2700000" algn="tl">
                    <a:srgbClr val="000000"/>
                  </a:outerShdw>
                </a:effectLst>
                <a:cs typeface="TH Charmonman" pitchFamily="66" charset="-34"/>
              </a:rPr>
              <a:t>ยุทโธปกรณ์สาย</a:t>
            </a:r>
            <a:endParaRPr lang="en-US" altLang="en-US" sz="4400" b="1">
              <a:effectLst>
                <a:outerShdw blurRad="38100" dist="38100" dir="2700000" algn="tl">
                  <a:srgbClr val="000000"/>
                </a:outerShdw>
              </a:effectLst>
              <a:cs typeface="TH Charmonman" pitchFamily="66" charset="-34"/>
            </a:endParaRPr>
          </a:p>
        </p:txBody>
      </p:sp>
      <p:sp>
        <p:nvSpPr>
          <p:cNvPr id="40963" name="AutoShape 3"/>
          <p:cNvSpPr>
            <a:spLocks noChangeArrowheads="1"/>
          </p:cNvSpPr>
          <p:nvPr/>
        </p:nvSpPr>
        <p:spPr bwMode="auto">
          <a:xfrm>
            <a:off x="179388" y="1052513"/>
            <a:ext cx="6769100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23850" y="1125538"/>
            <a:ext cx="66246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th-TH" altLang="en-US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ระยะทางการวางสายสนาม ทางยุทธวิธี</a:t>
            </a:r>
            <a:endParaRPr lang="en-US" altLang="en-US" sz="40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23850" y="1916113"/>
            <a:ext cx="87122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1. เดินเท้า      4  กม. / ชม.</a:t>
            </a:r>
          </a:p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2. รถยนต์      20-25 กม./ชม.</a:t>
            </a:r>
          </a:p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3. เครื่องบินปีกหมุน 51-69 ไมล์/ชม. (บินสูง 50 – 100 ฟุต)</a:t>
            </a:r>
            <a:endParaRPr lang="en-US" altLang="en-US" sz="32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23850" y="4538663"/>
            <a:ext cx="4824413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1. ค่า </a:t>
            </a:r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98.0 %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ส่ง </a:t>
            </a:r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Voice 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ได้</a:t>
            </a:r>
            <a:endParaRPr lang="en-US" altLang="en-US" sz="32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  <a:p>
            <a:pPr marL="342900" indent="-342900" eaLnBrk="1" hangingPunct="1"/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2. 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ค่า </a:t>
            </a:r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99.9 % 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ส่ง โทรพิมพ์ได้</a:t>
            </a:r>
          </a:p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    3. ค่า 99.99 </a:t>
            </a:r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% 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ส่ง </a:t>
            </a:r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Data 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ได้</a:t>
            </a:r>
            <a:endParaRPr lang="en-US" altLang="en-US" sz="32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40967" name="AutoShape 8"/>
          <p:cNvSpPr>
            <a:spLocks noChangeArrowheads="1"/>
          </p:cNvSpPr>
          <p:nvPr/>
        </p:nvSpPr>
        <p:spPr bwMode="auto">
          <a:xfrm>
            <a:off x="179388" y="1052513"/>
            <a:ext cx="6769100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323850" y="1125538"/>
            <a:ext cx="66246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th-TH" altLang="en-US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ระยะทางการวางสายสนาม ทางยุทธวิธี</a:t>
            </a:r>
            <a:endParaRPr lang="en-US" altLang="en-US" sz="40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40969" name="AutoShape 10"/>
          <p:cNvSpPr>
            <a:spLocks noChangeArrowheads="1"/>
          </p:cNvSpPr>
          <p:nvPr/>
        </p:nvSpPr>
        <p:spPr bwMode="auto">
          <a:xfrm>
            <a:off x="179388" y="3644900"/>
            <a:ext cx="6769100" cy="792163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323850" y="3717925"/>
            <a:ext cx="66246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th-TH" altLang="en-US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ค่าความเชื่อถือได้ของระบบ</a:t>
            </a:r>
            <a:endParaRPr lang="en-US" altLang="en-US" sz="40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6443663" y="115888"/>
            <a:ext cx="2700337" cy="936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 eaLnBrk="1" hangingPunct="1"/>
            <a:r>
              <a:rPr lang="th-TH" altLang="en-US" sz="4400" b="1">
                <a:effectLst>
                  <a:outerShdw blurRad="38100" dist="38100" dir="2700000" algn="tl">
                    <a:srgbClr val="000000"/>
                  </a:outerShdw>
                </a:effectLst>
                <a:cs typeface="TH Charmonman" pitchFamily="66" charset="-34"/>
              </a:rPr>
              <a:t>ยุทโธปกรณ์สาย</a:t>
            </a:r>
            <a:endParaRPr lang="en-US" altLang="en-US" sz="4400" b="1">
              <a:effectLst>
                <a:outerShdw blurRad="38100" dist="38100" dir="2700000" algn="tl">
                  <a:srgbClr val="000000"/>
                </a:outerShdw>
              </a:effectLst>
              <a:cs typeface="TH Charmonman" pitchFamily="66" charset="-34"/>
            </a:endParaRP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179388" y="1052513"/>
            <a:ext cx="6121400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8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23850" y="1125538"/>
            <a:ext cx="66246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th-TH" altLang="en-US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สูตร ที่ใช้คำนวณการใช้เครื่อง</a:t>
            </a:r>
            <a:r>
              <a:rPr lang="en-US" altLang="en-US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TP-14 </a:t>
            </a:r>
          </a:p>
        </p:txBody>
      </p:sp>
      <p:grpSp>
        <p:nvGrpSpPr>
          <p:cNvPr id="41989" name="Group 9"/>
          <p:cNvGrpSpPr>
            <a:grpSpLocks/>
          </p:cNvGrpSpPr>
          <p:nvPr/>
        </p:nvGrpSpPr>
        <p:grpSpPr bwMode="auto">
          <a:xfrm>
            <a:off x="1763713" y="2276475"/>
            <a:ext cx="5976937" cy="1277938"/>
            <a:chOff x="1111" y="1661"/>
            <a:chExt cx="3765" cy="805"/>
          </a:xfrm>
        </p:grpSpPr>
        <p:sp>
          <p:nvSpPr>
            <p:cNvPr id="41991" name="Text Box 5"/>
            <p:cNvSpPr txBox="1">
              <a:spLocks noChangeArrowheads="1"/>
            </p:cNvSpPr>
            <p:nvPr/>
          </p:nvSpPr>
          <p:spPr bwMode="auto">
            <a:xfrm>
              <a:off x="1111" y="1661"/>
              <a:ext cx="376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eaLnBrk="1" hangingPunct="1"/>
              <a:r>
                <a:rPr lang="th-TH" altLang="en-US" sz="4000" b="1">
                  <a:solidFill>
                    <a:schemeClr val="folHlink"/>
                  </a:solidFill>
                  <a:latin typeface="TH Niramit AS" pitchFamily="2" charset="-34"/>
                  <a:cs typeface="TH Niramit AS" pitchFamily="2" charset="-34"/>
                </a:rPr>
                <a:t>     </a:t>
              </a:r>
              <a:r>
                <a:rPr lang="en-US" altLang="en-US" sz="4000" b="1">
                  <a:solidFill>
                    <a:schemeClr val="folHlink"/>
                  </a:solidFill>
                  <a:latin typeface="TH Niramit AS" pitchFamily="2" charset="-34"/>
                  <a:cs typeface="TH Niramit AS" pitchFamily="2" charset="-34"/>
                </a:rPr>
                <a:t>TP-14 =(</a:t>
              </a:r>
              <a:r>
                <a:rPr lang="th-TH" altLang="en-US" sz="4000" b="1">
                  <a:solidFill>
                    <a:schemeClr val="folHlink"/>
                  </a:solidFill>
                  <a:latin typeface="TH Niramit AS" pitchFamily="2" charset="-34"/>
                  <a:cs typeface="TH Niramit AS" pitchFamily="2" charset="-34"/>
                </a:rPr>
                <a:t>ระยะทาง </a:t>
              </a:r>
              <a:r>
                <a:rPr lang="en-US" altLang="en-US" sz="4000" b="1">
                  <a:solidFill>
                    <a:schemeClr val="folHlink"/>
                  </a:solidFill>
                  <a:latin typeface="TH Niramit AS" pitchFamily="2" charset="-34"/>
                  <a:cs typeface="TH Niramit AS" pitchFamily="2" charset="-34"/>
                </a:rPr>
                <a:t>x 2.5)-18 dB.</a:t>
              </a:r>
            </a:p>
          </p:txBody>
        </p:sp>
        <p:sp>
          <p:nvSpPr>
            <p:cNvPr id="41992" name="Text Box 6"/>
            <p:cNvSpPr txBox="1">
              <a:spLocks noChangeArrowheads="1"/>
            </p:cNvSpPr>
            <p:nvPr/>
          </p:nvSpPr>
          <p:spPr bwMode="auto">
            <a:xfrm>
              <a:off x="3334" y="2024"/>
              <a:ext cx="36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eaLnBrk="1" hangingPunct="1"/>
              <a:r>
                <a:rPr lang="en-US" altLang="en-US" sz="4000" b="1">
                  <a:solidFill>
                    <a:schemeClr val="folHlink"/>
                  </a:solidFill>
                  <a:latin typeface="TH Niramit AS" pitchFamily="2" charset="-34"/>
                  <a:cs typeface="TH Niramit AS" pitchFamily="2" charset="-34"/>
                </a:rPr>
                <a:t>14</a:t>
              </a:r>
            </a:p>
          </p:txBody>
        </p:sp>
        <p:sp>
          <p:nvSpPr>
            <p:cNvPr id="41993" name="Line 7"/>
            <p:cNvSpPr>
              <a:spLocks noChangeShapeType="1"/>
            </p:cNvSpPr>
            <p:nvPr/>
          </p:nvSpPr>
          <p:spPr bwMode="auto">
            <a:xfrm>
              <a:off x="2381" y="2024"/>
              <a:ext cx="23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1331913" y="3860800"/>
            <a:ext cx="76327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- ถ้าค่าน้อยกว่า หรือ เท่ากับ 0.33 ไม่ต้องใช้</a:t>
            </a:r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 TP-14</a:t>
            </a:r>
          </a:p>
          <a:p>
            <a:pPr marL="342900" indent="-342900" eaLnBrk="1" hangingPunct="1"/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- 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ถ้า มากกว่า 0.33 ใช้ </a:t>
            </a:r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TP-14</a:t>
            </a:r>
          </a:p>
          <a:p>
            <a:pPr marL="342900" indent="-342900" eaLnBrk="1" hangingPunct="1"/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- 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ใน 1 ระบบ ใช้ได้ไม่เกิน 5 เครื่อง / 1 คู่สาย</a:t>
            </a:r>
            <a:endParaRPr lang="en-US" altLang="en-US" sz="32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  <a:p>
            <a:pPr marL="342900" indent="-342900" eaLnBrk="1" hangingPunct="1"/>
            <a:r>
              <a:rPr lang="en-US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- </a:t>
            </a:r>
            <a:r>
              <a:rPr lang="th-TH" altLang="en-US" sz="32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การวาดรูปในแผนที่เส้นทางสาย การวางตำแหน่งเครื่อง</a:t>
            </a:r>
            <a:endParaRPr lang="en-US" altLang="en-US" sz="32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443663" y="115888"/>
            <a:ext cx="27003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th-TH" sz="4400" b="1">
                <a:effectLst>
                  <a:outerShdw blurRad="38100" dist="38100" dir="2700000" algn="tl">
                    <a:srgbClr val="000000"/>
                  </a:outerShdw>
                </a:effectLst>
                <a:cs typeface="TH Charmonman" pitchFamily="66" charset="-34"/>
              </a:rPr>
              <a:t>ยุทโธปกรณ์สาย</a:t>
            </a:r>
            <a:endParaRPr lang="en-US" sz="4400" b="1">
              <a:effectLst>
                <a:outerShdw blurRad="38100" dist="38100" dir="2700000" algn="tl">
                  <a:srgbClr val="000000"/>
                </a:outerShdw>
              </a:effectLst>
              <a:cs typeface="TH Charmonman" pitchFamily="66" charset="-34"/>
            </a:endParaRP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79388" y="1052513"/>
            <a:ext cx="3816350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23850" y="1125538"/>
            <a:ext cx="36004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th-TH" altLang="th-TH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ตัวอย่างการต่อใช้งาน</a:t>
            </a:r>
            <a:endParaRPr lang="en-US" altLang="th-TH" sz="40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  <p:pic>
        <p:nvPicPr>
          <p:cNvPr id="8197" name="Picture 5" descr="SB-99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2133600"/>
            <a:ext cx="3384550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7" descr="ta312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5373688"/>
            <a:ext cx="2017712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8" descr="TA1clk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1725" y="4365625"/>
            <a:ext cx="135255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0" name="Freeform 9"/>
          <p:cNvSpPr>
            <a:spLocks/>
          </p:cNvSpPr>
          <p:nvPr/>
        </p:nvSpPr>
        <p:spPr bwMode="auto">
          <a:xfrm>
            <a:off x="2051050" y="3500438"/>
            <a:ext cx="2195513" cy="1873250"/>
          </a:xfrm>
          <a:custGeom>
            <a:avLst/>
            <a:gdLst>
              <a:gd name="T0" fmla="*/ 0 w 1383"/>
              <a:gd name="T1" fmla="*/ 2147483647 h 1180"/>
              <a:gd name="T2" fmla="*/ 688003607 w 1383"/>
              <a:gd name="T3" fmla="*/ 1943041263 h 1180"/>
              <a:gd name="T4" fmla="*/ 1257559049 w 1383"/>
              <a:gd name="T5" fmla="*/ 1943041263 h 1180"/>
              <a:gd name="T6" fmla="*/ 2147483647 w 1383"/>
              <a:gd name="T7" fmla="*/ 2058968450 h 1180"/>
              <a:gd name="T8" fmla="*/ 2147483647 w 1383"/>
              <a:gd name="T9" fmla="*/ 1486892188 h 1180"/>
              <a:gd name="T10" fmla="*/ 2147483647 w 1383"/>
              <a:gd name="T11" fmla="*/ 1257558763 h 1180"/>
              <a:gd name="T12" fmla="*/ 2147483647 w 1383"/>
              <a:gd name="T13" fmla="*/ 801409688 h 1180"/>
              <a:gd name="T14" fmla="*/ 2058968919 w 1383"/>
              <a:gd name="T15" fmla="*/ 0 h 11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83"/>
              <a:gd name="T25" fmla="*/ 0 h 1180"/>
              <a:gd name="T26" fmla="*/ 1383 w 1383"/>
              <a:gd name="T27" fmla="*/ 1180 h 11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83" h="1180">
                <a:moveTo>
                  <a:pt x="0" y="1180"/>
                </a:moveTo>
                <a:cubicBezTo>
                  <a:pt x="95" y="1009"/>
                  <a:pt x="190" y="839"/>
                  <a:pt x="273" y="771"/>
                </a:cubicBezTo>
                <a:cubicBezTo>
                  <a:pt x="356" y="703"/>
                  <a:pt x="333" y="763"/>
                  <a:pt x="499" y="771"/>
                </a:cubicBezTo>
                <a:cubicBezTo>
                  <a:pt x="665" y="779"/>
                  <a:pt x="1157" y="847"/>
                  <a:pt x="1270" y="817"/>
                </a:cubicBezTo>
                <a:cubicBezTo>
                  <a:pt x="1383" y="787"/>
                  <a:pt x="1233" y="643"/>
                  <a:pt x="1180" y="590"/>
                </a:cubicBezTo>
                <a:cubicBezTo>
                  <a:pt x="1127" y="537"/>
                  <a:pt x="1006" y="544"/>
                  <a:pt x="953" y="499"/>
                </a:cubicBezTo>
                <a:cubicBezTo>
                  <a:pt x="900" y="454"/>
                  <a:pt x="885" y="401"/>
                  <a:pt x="862" y="318"/>
                </a:cubicBezTo>
                <a:cubicBezTo>
                  <a:pt x="839" y="235"/>
                  <a:pt x="824" y="61"/>
                  <a:pt x="817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4500563" y="3500438"/>
            <a:ext cx="2951162" cy="1657350"/>
          </a:xfrm>
          <a:custGeom>
            <a:avLst/>
            <a:gdLst>
              <a:gd name="T0" fmla="*/ 2147483647 w 1859"/>
              <a:gd name="T1" fmla="*/ 2147483647 h 1044"/>
              <a:gd name="T2" fmla="*/ 2147483647 w 1859"/>
              <a:gd name="T3" fmla="*/ 2147483647 h 1044"/>
              <a:gd name="T4" fmla="*/ 2147483647 w 1859"/>
              <a:gd name="T5" fmla="*/ 2147483647 h 1044"/>
              <a:gd name="T6" fmla="*/ 2147483647 w 1859"/>
              <a:gd name="T7" fmla="*/ 1943041263 h 1044"/>
              <a:gd name="T8" fmla="*/ 2147483647 w 1859"/>
              <a:gd name="T9" fmla="*/ 1829633438 h 1044"/>
              <a:gd name="T10" fmla="*/ 685482384 w 1859"/>
              <a:gd name="T11" fmla="*/ 1716227200 h 1044"/>
              <a:gd name="T12" fmla="*/ 113406218 w 1859"/>
              <a:gd name="T13" fmla="*/ 1257558763 h 1044"/>
              <a:gd name="T14" fmla="*/ 0 w 1859"/>
              <a:gd name="T15" fmla="*/ 914817513 h 1044"/>
              <a:gd name="T16" fmla="*/ 113406218 w 1859"/>
              <a:gd name="T17" fmla="*/ 0 h 10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59"/>
              <a:gd name="T28" fmla="*/ 0 h 1044"/>
              <a:gd name="T29" fmla="*/ 1859 w 1859"/>
              <a:gd name="T30" fmla="*/ 1044 h 10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59" h="1044">
                <a:moveTo>
                  <a:pt x="1859" y="1044"/>
                </a:moveTo>
                <a:cubicBezTo>
                  <a:pt x="1545" y="1032"/>
                  <a:pt x="1231" y="1021"/>
                  <a:pt x="1088" y="998"/>
                </a:cubicBezTo>
                <a:cubicBezTo>
                  <a:pt x="945" y="975"/>
                  <a:pt x="1021" y="946"/>
                  <a:pt x="998" y="908"/>
                </a:cubicBezTo>
                <a:cubicBezTo>
                  <a:pt x="975" y="870"/>
                  <a:pt x="975" y="801"/>
                  <a:pt x="952" y="771"/>
                </a:cubicBezTo>
                <a:cubicBezTo>
                  <a:pt x="929" y="741"/>
                  <a:pt x="974" y="741"/>
                  <a:pt x="861" y="726"/>
                </a:cubicBezTo>
                <a:cubicBezTo>
                  <a:pt x="748" y="711"/>
                  <a:pt x="408" y="719"/>
                  <a:pt x="272" y="681"/>
                </a:cubicBezTo>
                <a:cubicBezTo>
                  <a:pt x="136" y="643"/>
                  <a:pt x="90" y="552"/>
                  <a:pt x="45" y="499"/>
                </a:cubicBezTo>
                <a:cubicBezTo>
                  <a:pt x="0" y="446"/>
                  <a:pt x="0" y="446"/>
                  <a:pt x="0" y="363"/>
                </a:cubicBezTo>
                <a:cubicBezTo>
                  <a:pt x="0" y="280"/>
                  <a:pt x="22" y="140"/>
                  <a:pt x="45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pic>
        <p:nvPicPr>
          <p:cNvPr id="8202" name="Picture 11" descr="ta312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125" y="2060575"/>
            <a:ext cx="2017713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3" name="Freeform 12"/>
          <p:cNvSpPr>
            <a:spLocks/>
          </p:cNvSpPr>
          <p:nvPr/>
        </p:nvSpPr>
        <p:spPr bwMode="auto">
          <a:xfrm>
            <a:off x="5580063" y="2924175"/>
            <a:ext cx="1452562" cy="1404938"/>
          </a:xfrm>
          <a:custGeom>
            <a:avLst/>
            <a:gdLst>
              <a:gd name="T0" fmla="*/ 2021164617 w 915"/>
              <a:gd name="T1" fmla="*/ 0 h 885"/>
              <a:gd name="T2" fmla="*/ 2147483647 w 915"/>
              <a:gd name="T3" fmla="*/ 1257559210 h 885"/>
              <a:gd name="T4" fmla="*/ 2134570815 w 915"/>
              <a:gd name="T5" fmla="*/ 1602819945 h 885"/>
              <a:gd name="T6" fmla="*/ 1219755205 w 915"/>
              <a:gd name="T7" fmla="*/ 2058969183 h 885"/>
              <a:gd name="T8" fmla="*/ 191531809 w 915"/>
              <a:gd name="T9" fmla="*/ 2147483647 h 885"/>
              <a:gd name="T10" fmla="*/ 75604661 w 915"/>
              <a:gd name="T11" fmla="*/ 1716227811 h 885"/>
              <a:gd name="T12" fmla="*/ 418345793 w 915"/>
              <a:gd name="T13" fmla="*/ 1373486439 h 885"/>
              <a:gd name="T14" fmla="*/ 534272941 w 915"/>
              <a:gd name="T15" fmla="*/ 801409973 h 8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5"/>
              <a:gd name="T25" fmla="*/ 0 h 885"/>
              <a:gd name="T26" fmla="*/ 915 w 915"/>
              <a:gd name="T27" fmla="*/ 885 h 8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5" h="885">
                <a:moveTo>
                  <a:pt x="802" y="0"/>
                </a:moveTo>
                <a:cubicBezTo>
                  <a:pt x="843" y="196"/>
                  <a:pt x="885" y="393"/>
                  <a:pt x="892" y="499"/>
                </a:cubicBezTo>
                <a:cubicBezTo>
                  <a:pt x="899" y="605"/>
                  <a:pt x="915" y="583"/>
                  <a:pt x="847" y="636"/>
                </a:cubicBezTo>
                <a:cubicBezTo>
                  <a:pt x="779" y="689"/>
                  <a:pt x="612" y="779"/>
                  <a:pt x="484" y="817"/>
                </a:cubicBezTo>
                <a:cubicBezTo>
                  <a:pt x="356" y="855"/>
                  <a:pt x="152" y="885"/>
                  <a:pt x="76" y="862"/>
                </a:cubicBezTo>
                <a:cubicBezTo>
                  <a:pt x="0" y="839"/>
                  <a:pt x="15" y="734"/>
                  <a:pt x="30" y="681"/>
                </a:cubicBezTo>
                <a:cubicBezTo>
                  <a:pt x="45" y="628"/>
                  <a:pt x="136" y="605"/>
                  <a:pt x="166" y="545"/>
                </a:cubicBezTo>
                <a:cubicBezTo>
                  <a:pt x="196" y="485"/>
                  <a:pt x="204" y="363"/>
                  <a:pt x="212" y="31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8204" name="Text Box 13"/>
          <p:cNvSpPr txBox="1">
            <a:spLocks noChangeArrowheads="1"/>
          </p:cNvSpPr>
          <p:nvPr/>
        </p:nvSpPr>
        <p:spPr bwMode="auto">
          <a:xfrm>
            <a:off x="7308850" y="3284538"/>
            <a:ext cx="777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th-TH" sz="4400" b="1">
                <a:latin typeface="TH Niramit AS" pitchFamily="2" charset="-34"/>
                <a:cs typeface="TH Niramit AS" pitchFamily="2" charset="-34"/>
              </a:rPr>
              <a:t>OP.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1116013" y="2349500"/>
            <a:ext cx="1223962" cy="6477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16013" y="3068638"/>
            <a:ext cx="1223962" cy="1444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116013" y="3429000"/>
            <a:ext cx="1223962" cy="36036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6013" y="3644900"/>
            <a:ext cx="1223962" cy="8636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948488" y="2349500"/>
            <a:ext cx="1079500" cy="6477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948488" y="3068638"/>
            <a:ext cx="1079500" cy="1444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948488" y="3429000"/>
            <a:ext cx="1079500" cy="36036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48488" y="3716338"/>
            <a:ext cx="1079500" cy="7921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443663" y="115888"/>
            <a:ext cx="27003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th-TH" sz="4400" b="1">
                <a:effectLst>
                  <a:outerShdw blurRad="38100" dist="38100" dir="2700000" algn="tl">
                    <a:srgbClr val="000000"/>
                  </a:outerShdw>
                </a:effectLst>
                <a:cs typeface="TH Charmonman" pitchFamily="66" charset="-34"/>
              </a:rPr>
              <a:t>ยุทโธปกรณ์สาย</a:t>
            </a:r>
            <a:endParaRPr lang="en-US" sz="4400" b="1">
              <a:effectLst>
                <a:outerShdw blurRad="38100" dist="38100" dir="2700000" algn="tl">
                  <a:srgbClr val="000000"/>
                </a:outerShdw>
              </a:effectLst>
              <a:cs typeface="TH Charmonman" pitchFamily="66" charset="-34"/>
            </a:endParaRPr>
          </a:p>
        </p:txBody>
      </p:sp>
      <p:sp>
        <p:nvSpPr>
          <p:cNvPr id="9227" name="AutoShape 3"/>
          <p:cNvSpPr>
            <a:spLocks noChangeArrowheads="1"/>
          </p:cNvSpPr>
          <p:nvPr/>
        </p:nvSpPr>
        <p:spPr bwMode="auto">
          <a:xfrm>
            <a:off x="179388" y="1052513"/>
            <a:ext cx="3816350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/>
          </a:p>
        </p:txBody>
      </p:sp>
      <p:sp>
        <p:nvSpPr>
          <p:cNvPr id="9228" name="Rectangle 4"/>
          <p:cNvSpPr>
            <a:spLocks noChangeArrowheads="1"/>
          </p:cNvSpPr>
          <p:nvPr/>
        </p:nvSpPr>
        <p:spPr bwMode="auto">
          <a:xfrm>
            <a:off x="323850" y="1125538"/>
            <a:ext cx="36004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th-TH" altLang="th-TH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ตัวอย่างการต่อใช้งาน</a:t>
            </a:r>
            <a:endParaRPr lang="en-US" altLang="th-TH" sz="40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  <p:pic>
        <p:nvPicPr>
          <p:cNvPr id="9229" name="Picture 7" descr="ta312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2060575"/>
            <a:ext cx="96043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3563938" y="2349500"/>
            <a:ext cx="216058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altLang="th-TH" b="1">
                <a:latin typeface="TH Niramit AS" pitchFamily="2" charset="-34"/>
                <a:cs typeface="TH Niramit AS" pitchFamily="2" charset="-34"/>
              </a:rPr>
              <a:t>สาย </a:t>
            </a:r>
            <a:r>
              <a:rPr lang="en-US" altLang="th-TH" b="1">
                <a:latin typeface="TH Niramit AS" pitchFamily="2" charset="-34"/>
                <a:cs typeface="TH Niramit AS" pitchFamily="2" charset="-34"/>
              </a:rPr>
              <a:t>Trunk </a:t>
            </a:r>
            <a:r>
              <a:rPr lang="th-TH" altLang="th-TH" b="1">
                <a:latin typeface="TH Niramit AS" pitchFamily="2" charset="-34"/>
                <a:cs typeface="TH Niramit AS" pitchFamily="2" charset="-34"/>
              </a:rPr>
              <a:t>หรือ</a:t>
            </a:r>
          </a:p>
          <a:p>
            <a:pPr algn="ctr"/>
            <a:r>
              <a:rPr lang="th-TH" altLang="th-TH" b="1">
                <a:latin typeface="TH Niramit AS" pitchFamily="2" charset="-34"/>
                <a:cs typeface="TH Niramit AS" pitchFamily="2" charset="-34"/>
              </a:rPr>
              <a:t>วงจรผู้ใช้ร่วม</a:t>
            </a:r>
            <a:endParaRPr lang="en-US" altLang="th-TH" b="1">
              <a:latin typeface="TH Niramit AS" pitchFamily="2" charset="-34"/>
              <a:cs typeface="TH Niramit AS" pitchFamily="2" charset="-34"/>
            </a:endParaRPr>
          </a:p>
        </p:txBody>
      </p:sp>
      <p:pic>
        <p:nvPicPr>
          <p:cNvPr id="9231" name="Picture 6" descr="SB86"/>
          <p:cNvPicPr>
            <a:picLocks noChangeAspect="1" noChangeArrowheads="1"/>
          </p:cNvPicPr>
          <p:nvPr/>
        </p:nvPicPr>
        <p:blipFill>
          <a:blip r:embed="rId3"/>
          <a:srcRect t="5609"/>
          <a:stretch>
            <a:fillRect/>
          </a:stretch>
        </p:blipFill>
        <p:spPr bwMode="auto">
          <a:xfrm>
            <a:off x="2339975" y="2636838"/>
            <a:ext cx="1079500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2" name="Picture 6" descr="SB86"/>
          <p:cNvPicPr>
            <a:picLocks noChangeAspect="1" noChangeArrowheads="1"/>
          </p:cNvPicPr>
          <p:nvPr/>
        </p:nvPicPr>
        <p:blipFill>
          <a:blip r:embed="rId3"/>
          <a:srcRect t="5609"/>
          <a:stretch>
            <a:fillRect/>
          </a:stretch>
        </p:blipFill>
        <p:spPr bwMode="auto">
          <a:xfrm>
            <a:off x="5940425" y="2636838"/>
            <a:ext cx="1079500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3" name="Picture 7" descr="ta312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2781300"/>
            <a:ext cx="96043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4" name="Picture 7" descr="ta312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3500438"/>
            <a:ext cx="96043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5" name="Picture 7" descr="ta312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4221163"/>
            <a:ext cx="96043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6" name="Picture 7" descr="ta312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2060575"/>
            <a:ext cx="96043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7" name="Picture 7" descr="ta312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2781300"/>
            <a:ext cx="96043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8" name="Picture 7" descr="ta312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3500438"/>
            <a:ext cx="96043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9" name="Picture 7" descr="ta312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4221163"/>
            <a:ext cx="96043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Connector 23"/>
          <p:cNvCxnSpPr/>
          <p:nvPr/>
        </p:nvCxnSpPr>
        <p:spPr>
          <a:xfrm>
            <a:off x="3409950" y="3325813"/>
            <a:ext cx="251936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1" name="Text Box 13"/>
          <p:cNvSpPr txBox="1">
            <a:spLocks noChangeArrowheads="1"/>
          </p:cNvSpPr>
          <p:nvPr/>
        </p:nvSpPr>
        <p:spPr bwMode="auto">
          <a:xfrm>
            <a:off x="6256338" y="1484313"/>
            <a:ext cx="191611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altLang="th-TH" b="1">
                <a:latin typeface="TH Niramit AS" pitchFamily="2" charset="-34"/>
                <a:cs typeface="TH Niramit AS" pitchFamily="2" charset="-34"/>
              </a:rPr>
              <a:t>สาย </a:t>
            </a:r>
            <a:r>
              <a:rPr lang="en-US" altLang="th-TH" b="1">
                <a:latin typeface="TH Niramit AS" pitchFamily="2" charset="-34"/>
                <a:cs typeface="TH Niramit AS" pitchFamily="2" charset="-34"/>
              </a:rPr>
              <a:t>Local </a:t>
            </a:r>
            <a:r>
              <a:rPr lang="th-TH" altLang="th-TH" b="1">
                <a:latin typeface="TH Niramit AS" pitchFamily="2" charset="-34"/>
                <a:cs typeface="TH Niramit AS" pitchFamily="2" charset="-34"/>
              </a:rPr>
              <a:t>หรือ</a:t>
            </a:r>
          </a:p>
          <a:p>
            <a:pPr algn="ctr"/>
            <a:r>
              <a:rPr lang="th-TH" altLang="th-TH" b="1">
                <a:latin typeface="TH Niramit AS" pitchFamily="2" charset="-34"/>
                <a:cs typeface="TH Niramit AS" pitchFamily="2" charset="-34"/>
              </a:rPr>
              <a:t>สายภายใน</a:t>
            </a:r>
            <a:endParaRPr lang="en-US" altLang="th-TH" b="1">
              <a:latin typeface="TH Niramit AS" pitchFamily="2" charset="-34"/>
              <a:cs typeface="TH Niramit AS" pitchFamily="2" charset="-3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>
            <a:off x="2009775" y="5084763"/>
            <a:ext cx="522605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85938" y="3213100"/>
            <a:ext cx="405765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443663" y="115888"/>
            <a:ext cx="27003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th-TH" sz="4400" b="1">
                <a:effectLst>
                  <a:outerShdw blurRad="38100" dist="38100" dir="2700000" algn="tl">
                    <a:srgbClr val="000000"/>
                  </a:outerShdw>
                </a:effectLst>
                <a:cs typeface="TH Charmonman" pitchFamily="66" charset="-34"/>
              </a:rPr>
              <a:t>ยุทโธปกรณ์สาย</a:t>
            </a:r>
            <a:endParaRPr lang="en-US" sz="4400" b="1">
              <a:effectLst>
                <a:outerShdw blurRad="38100" dist="38100" dir="2700000" algn="tl">
                  <a:srgbClr val="000000"/>
                </a:outerShdw>
              </a:effectLst>
              <a:cs typeface="TH Charmonman" pitchFamily="66" charset="-34"/>
            </a:endParaRPr>
          </a:p>
        </p:txBody>
      </p:sp>
      <p:sp>
        <p:nvSpPr>
          <p:cNvPr id="10245" name="AutoShape 3"/>
          <p:cNvSpPr>
            <a:spLocks noChangeArrowheads="1"/>
          </p:cNvSpPr>
          <p:nvPr/>
        </p:nvSpPr>
        <p:spPr bwMode="auto">
          <a:xfrm>
            <a:off x="179388" y="1052513"/>
            <a:ext cx="3816350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323850" y="1125538"/>
            <a:ext cx="36004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th-TH" altLang="th-TH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ตัวอย่างการต่อใช้งาน</a:t>
            </a:r>
            <a:endParaRPr lang="en-US" altLang="th-TH" sz="40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0247" name="Text Box 13"/>
          <p:cNvSpPr txBox="1">
            <a:spLocks noChangeArrowheads="1"/>
          </p:cNvSpPr>
          <p:nvPr/>
        </p:nvSpPr>
        <p:spPr bwMode="auto">
          <a:xfrm>
            <a:off x="3538538" y="2636838"/>
            <a:ext cx="2160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altLang="th-TH" b="1">
                <a:latin typeface="TH Niramit AS" pitchFamily="2" charset="-34"/>
                <a:cs typeface="TH Niramit AS" pitchFamily="2" charset="-34"/>
              </a:rPr>
              <a:t>วงจรผู้ใช้เฉพาะ</a:t>
            </a:r>
            <a:endParaRPr lang="en-US" altLang="th-TH" b="1">
              <a:latin typeface="TH Niramit AS" pitchFamily="2" charset="-34"/>
              <a:cs typeface="TH Niramit AS" pitchFamily="2" charset="-34"/>
            </a:endParaRPr>
          </a:p>
        </p:txBody>
      </p:sp>
      <p:pic>
        <p:nvPicPr>
          <p:cNvPr id="10248" name="Picture 7" descr="ta312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2636838"/>
            <a:ext cx="19192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7" descr="ta312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3588" y="2636838"/>
            <a:ext cx="19192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0" name="AutoShape 3"/>
          <p:cNvSpPr>
            <a:spLocks noChangeArrowheads="1"/>
          </p:cNvSpPr>
          <p:nvPr/>
        </p:nvSpPr>
        <p:spPr bwMode="auto">
          <a:xfrm>
            <a:off x="1835150" y="1916113"/>
            <a:ext cx="1296988" cy="649287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/>
          </a:p>
        </p:txBody>
      </p:sp>
      <p:sp>
        <p:nvSpPr>
          <p:cNvPr id="10251" name="Rectangle 5"/>
          <p:cNvSpPr>
            <a:spLocks noChangeArrowheads="1"/>
          </p:cNvSpPr>
          <p:nvPr/>
        </p:nvSpPr>
        <p:spPr bwMode="auto">
          <a:xfrm>
            <a:off x="1908175" y="1916113"/>
            <a:ext cx="1223963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th-TH" sz="24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TA-312</a:t>
            </a:r>
            <a:r>
              <a:rPr lang="th-TH" altLang="th-TH" sz="24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/</a:t>
            </a:r>
            <a:r>
              <a:rPr lang="en-US" altLang="th-TH" sz="24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PT</a:t>
            </a:r>
          </a:p>
        </p:txBody>
      </p:sp>
      <p:pic>
        <p:nvPicPr>
          <p:cNvPr id="10252" name="Picture 8" descr="264-1"/>
          <p:cNvPicPr>
            <a:picLocks noChangeAspect="1" noChangeArrowheads="1"/>
          </p:cNvPicPr>
          <p:nvPr/>
        </p:nvPicPr>
        <p:blipFill>
          <a:blip r:embed="rId3"/>
          <a:srcRect l="5911" r="15079"/>
          <a:stretch>
            <a:fillRect/>
          </a:stretch>
        </p:blipFill>
        <p:spPr bwMode="auto">
          <a:xfrm>
            <a:off x="539750" y="4292600"/>
            <a:ext cx="151765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3" name="AutoShape 3"/>
          <p:cNvSpPr>
            <a:spLocks noChangeArrowheads="1"/>
          </p:cNvSpPr>
          <p:nvPr/>
        </p:nvSpPr>
        <p:spPr bwMode="auto">
          <a:xfrm>
            <a:off x="6156325" y="1916113"/>
            <a:ext cx="1295400" cy="649287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/>
          </a:p>
        </p:txBody>
      </p:sp>
      <p:sp>
        <p:nvSpPr>
          <p:cNvPr id="10254" name="Rectangle 5"/>
          <p:cNvSpPr>
            <a:spLocks noChangeArrowheads="1"/>
          </p:cNvSpPr>
          <p:nvPr/>
        </p:nvSpPr>
        <p:spPr bwMode="auto">
          <a:xfrm>
            <a:off x="6229350" y="1916113"/>
            <a:ext cx="12223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th-TH" sz="24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TA-312</a:t>
            </a:r>
            <a:r>
              <a:rPr lang="th-TH" altLang="th-TH" sz="24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/</a:t>
            </a:r>
            <a:r>
              <a:rPr lang="en-US" altLang="th-TH" sz="24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PT</a:t>
            </a:r>
          </a:p>
        </p:txBody>
      </p:sp>
      <p:pic>
        <p:nvPicPr>
          <p:cNvPr id="10255" name="Picture 8" descr="264-1"/>
          <p:cNvPicPr>
            <a:picLocks noChangeAspect="1" noChangeArrowheads="1"/>
          </p:cNvPicPr>
          <p:nvPr/>
        </p:nvPicPr>
        <p:blipFill>
          <a:blip r:embed="rId3"/>
          <a:srcRect l="5911" r="15079"/>
          <a:stretch>
            <a:fillRect/>
          </a:stretch>
        </p:blipFill>
        <p:spPr bwMode="auto">
          <a:xfrm>
            <a:off x="7164388" y="4292600"/>
            <a:ext cx="151765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6" name="AutoShape 3"/>
          <p:cNvSpPr>
            <a:spLocks noChangeArrowheads="1"/>
          </p:cNvSpPr>
          <p:nvPr/>
        </p:nvSpPr>
        <p:spPr bwMode="auto">
          <a:xfrm>
            <a:off x="611188" y="5949950"/>
            <a:ext cx="1296987" cy="649288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/>
          </a:p>
        </p:txBody>
      </p:sp>
      <p:sp>
        <p:nvSpPr>
          <p:cNvPr id="10257" name="Rectangle 5"/>
          <p:cNvSpPr>
            <a:spLocks noChangeArrowheads="1"/>
          </p:cNvSpPr>
          <p:nvPr/>
        </p:nvSpPr>
        <p:spPr bwMode="auto">
          <a:xfrm>
            <a:off x="684213" y="5949950"/>
            <a:ext cx="12239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th-TH" sz="24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TA-264</a:t>
            </a:r>
            <a:r>
              <a:rPr lang="th-TH" altLang="th-TH" sz="24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/</a:t>
            </a:r>
            <a:r>
              <a:rPr lang="en-US" altLang="th-TH" sz="24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PT</a:t>
            </a:r>
          </a:p>
        </p:txBody>
      </p:sp>
      <p:sp>
        <p:nvSpPr>
          <p:cNvPr id="10258" name="AutoShape 3"/>
          <p:cNvSpPr>
            <a:spLocks noChangeArrowheads="1"/>
          </p:cNvSpPr>
          <p:nvPr/>
        </p:nvSpPr>
        <p:spPr bwMode="auto">
          <a:xfrm>
            <a:off x="7235825" y="5949950"/>
            <a:ext cx="1296988" cy="649288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/>
          </a:p>
        </p:txBody>
      </p:sp>
      <p:sp>
        <p:nvSpPr>
          <p:cNvPr id="10259" name="Rectangle 5"/>
          <p:cNvSpPr>
            <a:spLocks noChangeArrowheads="1"/>
          </p:cNvSpPr>
          <p:nvPr/>
        </p:nvSpPr>
        <p:spPr bwMode="auto">
          <a:xfrm>
            <a:off x="7308850" y="5949950"/>
            <a:ext cx="122396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th-TH" sz="24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TA-</a:t>
            </a:r>
            <a:r>
              <a:rPr lang="th-TH" altLang="th-TH" sz="24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264/</a:t>
            </a:r>
            <a:r>
              <a:rPr lang="en-US" altLang="th-TH" sz="24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PT</a:t>
            </a:r>
          </a:p>
        </p:txBody>
      </p:sp>
      <p:sp>
        <p:nvSpPr>
          <p:cNvPr id="10260" name="Text Box 13"/>
          <p:cNvSpPr txBox="1">
            <a:spLocks noChangeArrowheads="1"/>
          </p:cNvSpPr>
          <p:nvPr/>
        </p:nvSpPr>
        <p:spPr bwMode="auto">
          <a:xfrm>
            <a:off x="3563938" y="4508500"/>
            <a:ext cx="2160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altLang="th-TH" b="1">
                <a:latin typeface="TH Niramit AS" pitchFamily="2" charset="-34"/>
                <a:cs typeface="TH Niramit AS" pitchFamily="2" charset="-34"/>
              </a:rPr>
              <a:t>วงจรผู้ใช้เฉพาะ</a:t>
            </a:r>
            <a:endParaRPr lang="en-US" altLang="th-TH" b="1">
              <a:latin typeface="TH Niramit AS" pitchFamily="2" charset="-34"/>
              <a:cs typeface="TH Niramit AS" pitchFamily="2" charset="-3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3"/>
          <p:cNvSpPr>
            <a:spLocks noChangeArrowheads="1"/>
          </p:cNvSpPr>
          <p:nvPr/>
        </p:nvSpPr>
        <p:spPr bwMode="auto">
          <a:xfrm>
            <a:off x="179388" y="188913"/>
            <a:ext cx="4321175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323850" y="261938"/>
            <a:ext cx="44640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th-TH" altLang="th-TH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ตัวอย่าง การวางเครื่องมือ</a:t>
            </a:r>
            <a:endParaRPr lang="en-US" altLang="th-TH" sz="40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/>
          <a:srcRect l="13448" t="11151" r="21431" b="15350"/>
          <a:stretch>
            <a:fillRect/>
          </a:stretch>
        </p:blipFill>
        <p:spPr bwMode="auto">
          <a:xfrm>
            <a:off x="0" y="1050925"/>
            <a:ext cx="9144000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3203575" y="2565400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sz="1800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71550" y="3429000"/>
            <a:ext cx="287338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sz="1800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04025" y="1844675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sz="180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04025" y="479742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sz="180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508625" y="2997200"/>
            <a:ext cx="287338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sz="1800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284663" y="4076700"/>
            <a:ext cx="287337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sz="180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500563" y="1916113"/>
            <a:ext cx="287337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sz="1800">
              <a:solidFill>
                <a:srgbClr val="FFFF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203575" y="33575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sz="1800">
              <a:solidFill>
                <a:srgbClr val="FFFF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39750" y="4221163"/>
            <a:ext cx="287338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sz="1800">
              <a:solidFill>
                <a:srgbClr val="FFFFFF"/>
              </a:solidFill>
            </a:endParaRPr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2627313" y="2133600"/>
            <a:ext cx="17287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000" b="1">
                <a:solidFill>
                  <a:srgbClr val="00004D"/>
                </a:solidFill>
                <a:latin typeface="TH Niramit AS" pitchFamily="2" charset="-34"/>
                <a:cs typeface="TH Niramit AS" pitchFamily="2" charset="-34"/>
              </a:rPr>
              <a:t>ทก.พล.ร. 59 หลัก</a:t>
            </a:r>
            <a:endParaRPr lang="en-US" sz="2000" b="1">
              <a:solidFill>
                <a:srgbClr val="00004D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1279" name="Text Box 13"/>
          <p:cNvSpPr txBox="1">
            <a:spLocks noChangeArrowheads="1"/>
          </p:cNvSpPr>
          <p:nvPr/>
        </p:nvSpPr>
        <p:spPr bwMode="auto">
          <a:xfrm>
            <a:off x="6516688" y="1412875"/>
            <a:ext cx="86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400" b="1">
                <a:solidFill>
                  <a:srgbClr val="00004D"/>
                </a:solidFill>
                <a:latin typeface="TH Niramit AS" pitchFamily="2" charset="-34"/>
                <a:cs typeface="TH Niramit AS" pitchFamily="2" charset="-34"/>
              </a:rPr>
              <a:t>ร.59</a:t>
            </a:r>
            <a:endParaRPr lang="en-US" sz="2400" b="1">
              <a:solidFill>
                <a:srgbClr val="00004D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1280" name="Text Box 13"/>
          <p:cNvSpPr txBox="1">
            <a:spLocks noChangeArrowheads="1"/>
          </p:cNvSpPr>
          <p:nvPr/>
        </p:nvSpPr>
        <p:spPr bwMode="auto">
          <a:xfrm>
            <a:off x="6516688" y="5229225"/>
            <a:ext cx="86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400" b="1">
                <a:solidFill>
                  <a:srgbClr val="00004D"/>
                </a:solidFill>
                <a:latin typeface="TH Niramit AS" pitchFamily="2" charset="-34"/>
                <a:cs typeface="TH Niramit AS" pitchFamily="2" charset="-34"/>
              </a:rPr>
              <a:t>ร.519</a:t>
            </a:r>
            <a:endParaRPr lang="en-US" sz="2400" b="1">
              <a:solidFill>
                <a:srgbClr val="00004D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1281" name="Text Box 13"/>
          <p:cNvSpPr txBox="1">
            <a:spLocks noChangeArrowheads="1"/>
          </p:cNvSpPr>
          <p:nvPr/>
        </p:nvSpPr>
        <p:spPr bwMode="auto">
          <a:xfrm>
            <a:off x="5219700" y="3284538"/>
            <a:ext cx="865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400" b="1">
                <a:solidFill>
                  <a:srgbClr val="00004D"/>
                </a:solidFill>
                <a:latin typeface="TH Niramit AS" pitchFamily="2" charset="-34"/>
                <a:cs typeface="TH Niramit AS" pitchFamily="2" charset="-34"/>
              </a:rPr>
              <a:t>ร.529</a:t>
            </a:r>
            <a:endParaRPr lang="en-US" sz="2400" b="1">
              <a:solidFill>
                <a:srgbClr val="00004D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1282" name="Text Box 13"/>
          <p:cNvSpPr txBox="1">
            <a:spLocks noChangeArrowheads="1"/>
          </p:cNvSpPr>
          <p:nvPr/>
        </p:nvSpPr>
        <p:spPr bwMode="auto">
          <a:xfrm>
            <a:off x="3995738" y="4437063"/>
            <a:ext cx="863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400" b="1">
                <a:solidFill>
                  <a:srgbClr val="00004D"/>
                </a:solidFill>
                <a:latin typeface="TH Niramit AS" pitchFamily="2" charset="-34"/>
                <a:cs typeface="TH Niramit AS" pitchFamily="2" charset="-34"/>
              </a:rPr>
              <a:t>ป.59</a:t>
            </a:r>
            <a:endParaRPr lang="en-US" sz="2400" b="1">
              <a:solidFill>
                <a:srgbClr val="00004D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1283" name="Text Box 13"/>
          <p:cNvSpPr txBox="1">
            <a:spLocks noChangeArrowheads="1"/>
          </p:cNvSpPr>
          <p:nvPr/>
        </p:nvSpPr>
        <p:spPr bwMode="auto">
          <a:xfrm>
            <a:off x="4140200" y="1412875"/>
            <a:ext cx="1079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400" b="1">
                <a:solidFill>
                  <a:srgbClr val="00004D"/>
                </a:solidFill>
                <a:latin typeface="TH Niramit AS" pitchFamily="2" charset="-34"/>
                <a:cs typeface="TH Niramit AS" pitchFamily="2" charset="-34"/>
              </a:rPr>
              <a:t>ม.พัน.59</a:t>
            </a:r>
            <a:endParaRPr lang="en-US" sz="2400" b="1">
              <a:solidFill>
                <a:srgbClr val="00004D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1284" name="Text Box 13"/>
          <p:cNvSpPr txBox="1">
            <a:spLocks noChangeArrowheads="1"/>
          </p:cNvSpPr>
          <p:nvPr/>
        </p:nvSpPr>
        <p:spPr bwMode="auto">
          <a:xfrm>
            <a:off x="323850" y="4581525"/>
            <a:ext cx="1439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000" b="1">
                <a:solidFill>
                  <a:srgbClr val="00004D"/>
                </a:solidFill>
                <a:latin typeface="TH Niramit AS" pitchFamily="2" charset="-34"/>
                <a:cs typeface="TH Niramit AS" pitchFamily="2" charset="-34"/>
              </a:rPr>
              <a:t>ร้อย.บ. พล.ร.59</a:t>
            </a:r>
            <a:endParaRPr lang="en-US" sz="2000" b="1">
              <a:solidFill>
                <a:srgbClr val="00004D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1285" name="Text Box 13"/>
          <p:cNvSpPr txBox="1">
            <a:spLocks noChangeArrowheads="1"/>
          </p:cNvSpPr>
          <p:nvPr/>
        </p:nvSpPr>
        <p:spPr bwMode="auto">
          <a:xfrm>
            <a:off x="539750" y="2997200"/>
            <a:ext cx="1728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000" b="1">
                <a:solidFill>
                  <a:srgbClr val="00004D"/>
                </a:solidFill>
                <a:latin typeface="TH Niramit AS" pitchFamily="2" charset="-34"/>
                <a:cs typeface="TH Niramit AS" pitchFamily="2" charset="-34"/>
              </a:rPr>
              <a:t>ทก.พล.ร. 59 หลัง</a:t>
            </a:r>
            <a:endParaRPr lang="en-US" sz="2000" b="1">
              <a:solidFill>
                <a:srgbClr val="00004D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1286" name="Text Box 13"/>
          <p:cNvSpPr txBox="1">
            <a:spLocks noChangeArrowheads="1"/>
          </p:cNvSpPr>
          <p:nvPr/>
        </p:nvSpPr>
        <p:spPr bwMode="auto">
          <a:xfrm>
            <a:off x="2843213" y="3644900"/>
            <a:ext cx="936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000" b="1">
                <a:solidFill>
                  <a:srgbClr val="00004D"/>
                </a:solidFill>
                <a:latin typeface="TH Niramit AS" pitchFamily="2" charset="-34"/>
                <a:cs typeface="TH Niramit AS" pitchFamily="2" charset="-34"/>
              </a:rPr>
              <a:t>ช.พัน.59</a:t>
            </a:r>
            <a:endParaRPr lang="en-US" sz="2000" b="1">
              <a:solidFill>
                <a:srgbClr val="00004D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1287" name="Text Box 13"/>
          <p:cNvSpPr txBox="1">
            <a:spLocks noChangeArrowheads="1"/>
          </p:cNvSpPr>
          <p:nvPr/>
        </p:nvSpPr>
        <p:spPr bwMode="auto">
          <a:xfrm>
            <a:off x="1258888" y="5059363"/>
            <a:ext cx="5329237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altLang="th-TH" sz="36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rPr>
              <a:t>แต่ละหน่วยใช้ตู้ชุมสายอะไร </a:t>
            </a:r>
            <a:r>
              <a:rPr lang="en-US" altLang="th-TH" sz="36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rPr>
              <a:t>?</a:t>
            </a:r>
          </a:p>
          <a:p>
            <a:pPr algn="ctr"/>
            <a:r>
              <a:rPr lang="th-TH" altLang="th-TH" sz="36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rPr>
              <a:t>ตู้ชุมสายใช้จากหน่วยไหน </a:t>
            </a:r>
            <a:r>
              <a:rPr lang="en-US" altLang="th-TH" sz="36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rPr>
              <a:t>?</a:t>
            </a:r>
          </a:p>
          <a:p>
            <a:pPr algn="ctr"/>
            <a:r>
              <a:rPr lang="th-TH" altLang="th-TH" sz="36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rPr>
              <a:t>ตอนใด ใน ร้อย.สวถ.เป็นผู้วางสาย </a:t>
            </a:r>
            <a:r>
              <a:rPr lang="en-US" altLang="th-TH" sz="3600" b="1">
                <a:solidFill>
                  <a:srgbClr val="FF0000"/>
                </a:solidFill>
                <a:latin typeface="TH Niramit AS" pitchFamily="2" charset="-34"/>
                <a:cs typeface="TH Niramit AS" pitchFamily="2" charset="-34"/>
              </a:rPr>
              <a:t>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3"/>
          <p:cNvSpPr>
            <a:spLocks noChangeArrowheads="1"/>
          </p:cNvSpPr>
          <p:nvPr/>
        </p:nvSpPr>
        <p:spPr bwMode="auto">
          <a:xfrm>
            <a:off x="179388" y="188913"/>
            <a:ext cx="4321175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23850" y="261938"/>
            <a:ext cx="446405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th-TH" altLang="th-TH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ตัวอย่าง การวางเครื่องมือ</a:t>
            </a:r>
            <a:endParaRPr lang="en-US" altLang="th-TH" sz="40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/>
          <a:srcRect l="13448" t="11151" r="21431" b="15350"/>
          <a:stretch>
            <a:fillRect/>
          </a:stretch>
        </p:blipFill>
        <p:spPr bwMode="auto">
          <a:xfrm>
            <a:off x="0" y="1050925"/>
            <a:ext cx="9144000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3203575" y="2565400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sz="1800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71550" y="3429000"/>
            <a:ext cx="287338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sz="1800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04025" y="1844675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sz="180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04025" y="479742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sz="180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508625" y="2997200"/>
            <a:ext cx="287338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sz="1800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284663" y="4076700"/>
            <a:ext cx="287337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sz="180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500563" y="1916113"/>
            <a:ext cx="287337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sz="1800">
              <a:solidFill>
                <a:srgbClr val="FFFF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203575" y="33575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sz="1800">
              <a:solidFill>
                <a:srgbClr val="FFFF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39750" y="4221163"/>
            <a:ext cx="287338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th-TH" sz="1800">
              <a:solidFill>
                <a:srgbClr val="FFFFFF"/>
              </a:solidFill>
            </a:endParaRP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2627313" y="2133600"/>
            <a:ext cx="17287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000" b="1">
                <a:solidFill>
                  <a:srgbClr val="00004D"/>
                </a:solidFill>
                <a:latin typeface="TH Niramit AS" pitchFamily="2" charset="-34"/>
                <a:cs typeface="TH Niramit AS" pitchFamily="2" charset="-34"/>
              </a:rPr>
              <a:t>ทก.พล.ร. 59 หลัก</a:t>
            </a:r>
            <a:endParaRPr lang="en-US" sz="2000" b="1">
              <a:solidFill>
                <a:srgbClr val="00004D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2303" name="Text Box 13"/>
          <p:cNvSpPr txBox="1">
            <a:spLocks noChangeArrowheads="1"/>
          </p:cNvSpPr>
          <p:nvPr/>
        </p:nvSpPr>
        <p:spPr bwMode="auto">
          <a:xfrm>
            <a:off x="6516688" y="1412875"/>
            <a:ext cx="86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400" b="1">
                <a:solidFill>
                  <a:srgbClr val="00004D"/>
                </a:solidFill>
                <a:latin typeface="TH Niramit AS" pitchFamily="2" charset="-34"/>
                <a:cs typeface="TH Niramit AS" pitchFamily="2" charset="-34"/>
              </a:rPr>
              <a:t>ร.59</a:t>
            </a:r>
            <a:endParaRPr lang="en-US" sz="2400" b="1">
              <a:solidFill>
                <a:srgbClr val="00004D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6516688" y="5229225"/>
            <a:ext cx="86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400" b="1">
                <a:solidFill>
                  <a:srgbClr val="00004D"/>
                </a:solidFill>
                <a:latin typeface="TH Niramit AS" pitchFamily="2" charset="-34"/>
                <a:cs typeface="TH Niramit AS" pitchFamily="2" charset="-34"/>
              </a:rPr>
              <a:t>ร.519</a:t>
            </a:r>
            <a:endParaRPr lang="en-US" sz="2400" b="1">
              <a:solidFill>
                <a:srgbClr val="00004D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2305" name="Text Box 13"/>
          <p:cNvSpPr txBox="1">
            <a:spLocks noChangeArrowheads="1"/>
          </p:cNvSpPr>
          <p:nvPr/>
        </p:nvSpPr>
        <p:spPr bwMode="auto">
          <a:xfrm>
            <a:off x="5219700" y="3284538"/>
            <a:ext cx="865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400" b="1">
                <a:solidFill>
                  <a:srgbClr val="00004D"/>
                </a:solidFill>
                <a:latin typeface="TH Niramit AS" pitchFamily="2" charset="-34"/>
                <a:cs typeface="TH Niramit AS" pitchFamily="2" charset="-34"/>
              </a:rPr>
              <a:t>ร.529</a:t>
            </a:r>
            <a:endParaRPr lang="en-US" sz="2400" b="1">
              <a:solidFill>
                <a:srgbClr val="00004D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2306" name="Text Box 13"/>
          <p:cNvSpPr txBox="1">
            <a:spLocks noChangeArrowheads="1"/>
          </p:cNvSpPr>
          <p:nvPr/>
        </p:nvSpPr>
        <p:spPr bwMode="auto">
          <a:xfrm>
            <a:off x="3995738" y="4437063"/>
            <a:ext cx="863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400" b="1">
                <a:solidFill>
                  <a:srgbClr val="00004D"/>
                </a:solidFill>
                <a:latin typeface="TH Niramit AS" pitchFamily="2" charset="-34"/>
                <a:cs typeface="TH Niramit AS" pitchFamily="2" charset="-34"/>
              </a:rPr>
              <a:t>ป.59</a:t>
            </a:r>
            <a:endParaRPr lang="en-US" sz="2400" b="1">
              <a:solidFill>
                <a:srgbClr val="00004D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2307" name="Text Box 13"/>
          <p:cNvSpPr txBox="1">
            <a:spLocks noChangeArrowheads="1"/>
          </p:cNvSpPr>
          <p:nvPr/>
        </p:nvSpPr>
        <p:spPr bwMode="auto">
          <a:xfrm>
            <a:off x="4140200" y="1412875"/>
            <a:ext cx="1079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400" b="1">
                <a:solidFill>
                  <a:srgbClr val="00004D"/>
                </a:solidFill>
                <a:latin typeface="TH Niramit AS" pitchFamily="2" charset="-34"/>
                <a:cs typeface="TH Niramit AS" pitchFamily="2" charset="-34"/>
              </a:rPr>
              <a:t>ม.พัน.59</a:t>
            </a:r>
            <a:endParaRPr lang="en-US" sz="2400" b="1">
              <a:solidFill>
                <a:srgbClr val="00004D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2308" name="Text Box 13"/>
          <p:cNvSpPr txBox="1">
            <a:spLocks noChangeArrowheads="1"/>
          </p:cNvSpPr>
          <p:nvPr/>
        </p:nvSpPr>
        <p:spPr bwMode="auto">
          <a:xfrm>
            <a:off x="323850" y="4581525"/>
            <a:ext cx="1439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000" b="1">
                <a:solidFill>
                  <a:srgbClr val="00004D"/>
                </a:solidFill>
                <a:latin typeface="TH Niramit AS" pitchFamily="2" charset="-34"/>
                <a:cs typeface="TH Niramit AS" pitchFamily="2" charset="-34"/>
              </a:rPr>
              <a:t>ร้อย.บ. พล.ร.59</a:t>
            </a:r>
            <a:endParaRPr lang="en-US" sz="2000" b="1">
              <a:solidFill>
                <a:srgbClr val="00004D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2309" name="Text Box 13"/>
          <p:cNvSpPr txBox="1">
            <a:spLocks noChangeArrowheads="1"/>
          </p:cNvSpPr>
          <p:nvPr/>
        </p:nvSpPr>
        <p:spPr bwMode="auto">
          <a:xfrm>
            <a:off x="539750" y="2997200"/>
            <a:ext cx="1728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000" b="1">
                <a:solidFill>
                  <a:srgbClr val="00004D"/>
                </a:solidFill>
                <a:latin typeface="TH Niramit AS" pitchFamily="2" charset="-34"/>
                <a:cs typeface="TH Niramit AS" pitchFamily="2" charset="-34"/>
              </a:rPr>
              <a:t>ทก.พล.ร. 59 หลัง</a:t>
            </a:r>
            <a:endParaRPr lang="en-US" sz="2000" b="1">
              <a:solidFill>
                <a:srgbClr val="00004D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2310" name="Text Box 13"/>
          <p:cNvSpPr txBox="1">
            <a:spLocks noChangeArrowheads="1"/>
          </p:cNvSpPr>
          <p:nvPr/>
        </p:nvSpPr>
        <p:spPr bwMode="auto">
          <a:xfrm>
            <a:off x="2843213" y="3644900"/>
            <a:ext cx="936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000" b="1">
                <a:solidFill>
                  <a:srgbClr val="00004D"/>
                </a:solidFill>
                <a:latin typeface="TH Niramit AS" pitchFamily="2" charset="-34"/>
                <a:cs typeface="TH Niramit AS" pitchFamily="2" charset="-34"/>
              </a:rPr>
              <a:t>ช.พัน.59</a:t>
            </a:r>
            <a:endParaRPr lang="en-US" sz="2000" b="1">
              <a:solidFill>
                <a:srgbClr val="00004D"/>
              </a:solidFill>
              <a:latin typeface="TH Niramit AS" pitchFamily="2" charset="-34"/>
              <a:cs typeface="TH Niramit AS" pitchFamily="2" charset="-34"/>
            </a:endParaRPr>
          </a:p>
        </p:txBody>
      </p:sp>
      <p:pic>
        <p:nvPicPr>
          <p:cNvPr id="12311" name="Picture 6" descr="SB86"/>
          <p:cNvPicPr>
            <a:picLocks noChangeAspect="1" noChangeArrowheads="1"/>
          </p:cNvPicPr>
          <p:nvPr/>
        </p:nvPicPr>
        <p:blipFill>
          <a:blip r:embed="rId3"/>
          <a:srcRect t="5609"/>
          <a:stretch>
            <a:fillRect/>
          </a:stretch>
        </p:blipFill>
        <p:spPr bwMode="auto">
          <a:xfrm>
            <a:off x="3511550" y="2427288"/>
            <a:ext cx="53022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2" name="Picture 6" descr="SB86"/>
          <p:cNvPicPr>
            <a:picLocks noChangeAspect="1" noChangeArrowheads="1"/>
          </p:cNvPicPr>
          <p:nvPr/>
        </p:nvPicPr>
        <p:blipFill>
          <a:blip r:embed="rId3"/>
          <a:srcRect t="5609"/>
          <a:stretch>
            <a:fillRect/>
          </a:stretch>
        </p:blipFill>
        <p:spPr bwMode="auto">
          <a:xfrm>
            <a:off x="1295400" y="3284538"/>
            <a:ext cx="5302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3" name="Picture 6" descr="SB86"/>
          <p:cNvPicPr>
            <a:picLocks noChangeAspect="1" noChangeArrowheads="1"/>
          </p:cNvPicPr>
          <p:nvPr/>
        </p:nvPicPr>
        <p:blipFill>
          <a:blip r:embed="rId3"/>
          <a:srcRect t="5609"/>
          <a:stretch>
            <a:fillRect/>
          </a:stretch>
        </p:blipFill>
        <p:spPr bwMode="auto">
          <a:xfrm>
            <a:off x="7164388" y="1628775"/>
            <a:ext cx="5302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4" name="Picture 6" descr="SB86"/>
          <p:cNvPicPr>
            <a:picLocks noChangeAspect="1" noChangeArrowheads="1"/>
          </p:cNvPicPr>
          <p:nvPr/>
        </p:nvPicPr>
        <p:blipFill>
          <a:blip r:embed="rId3"/>
          <a:srcRect t="5609"/>
          <a:stretch>
            <a:fillRect/>
          </a:stretch>
        </p:blipFill>
        <p:spPr bwMode="auto">
          <a:xfrm>
            <a:off x="5867400" y="2636838"/>
            <a:ext cx="53181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5" name="Picture 6" descr="SB86"/>
          <p:cNvPicPr>
            <a:picLocks noChangeAspect="1" noChangeArrowheads="1"/>
          </p:cNvPicPr>
          <p:nvPr/>
        </p:nvPicPr>
        <p:blipFill>
          <a:blip r:embed="rId3"/>
          <a:srcRect t="5609"/>
          <a:stretch>
            <a:fillRect/>
          </a:stretch>
        </p:blipFill>
        <p:spPr bwMode="auto">
          <a:xfrm>
            <a:off x="7164388" y="4437063"/>
            <a:ext cx="5302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6" name="Picture 6" descr="SB86"/>
          <p:cNvPicPr>
            <a:picLocks noChangeAspect="1" noChangeArrowheads="1"/>
          </p:cNvPicPr>
          <p:nvPr/>
        </p:nvPicPr>
        <p:blipFill>
          <a:blip r:embed="rId3"/>
          <a:srcRect t="5609"/>
          <a:stretch>
            <a:fillRect/>
          </a:stretch>
        </p:blipFill>
        <p:spPr bwMode="auto">
          <a:xfrm>
            <a:off x="4643438" y="3789363"/>
            <a:ext cx="5302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7" name="Picture 7" descr="SB-222"/>
          <p:cNvPicPr>
            <a:picLocks noChangeAspect="1" noChangeArrowheads="1"/>
          </p:cNvPicPr>
          <p:nvPr/>
        </p:nvPicPr>
        <p:blipFill>
          <a:blip r:embed="rId4" cstate="print"/>
          <a:srcRect t="3676" r="2440" b="3676"/>
          <a:stretch>
            <a:fillRect/>
          </a:stretch>
        </p:blipFill>
        <p:spPr bwMode="auto">
          <a:xfrm>
            <a:off x="2916238" y="3933825"/>
            <a:ext cx="6477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8" name="Picture 7" descr="SB-222"/>
          <p:cNvPicPr>
            <a:picLocks noChangeAspect="1" noChangeArrowheads="1"/>
          </p:cNvPicPr>
          <p:nvPr/>
        </p:nvPicPr>
        <p:blipFill>
          <a:blip r:embed="rId4" cstate="print"/>
          <a:srcRect t="3676" r="2440" b="3676"/>
          <a:stretch>
            <a:fillRect/>
          </a:stretch>
        </p:blipFill>
        <p:spPr bwMode="auto">
          <a:xfrm>
            <a:off x="4932363" y="1773238"/>
            <a:ext cx="6477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9" name="Picture 6" descr="SB-99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825" y="4868863"/>
            <a:ext cx="9366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3"/>
          <p:cNvSpPr>
            <a:spLocks noChangeArrowheads="1"/>
          </p:cNvSpPr>
          <p:nvPr/>
        </p:nvSpPr>
        <p:spPr bwMode="auto">
          <a:xfrm>
            <a:off x="179388" y="1052513"/>
            <a:ext cx="5832475" cy="792162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 altLang="th-TH" sz="1800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323850" y="1125538"/>
            <a:ext cx="56165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th-TH" altLang="th-TH" sz="4000" b="1">
                <a:solidFill>
                  <a:schemeClr val="folHlink"/>
                </a:solidFill>
                <a:latin typeface="TH Niramit AS" pitchFamily="2" charset="-34"/>
                <a:cs typeface="TH Niramit AS" pitchFamily="2" charset="-34"/>
              </a:rPr>
              <a:t>ตัวอย่างการวางสายให้หน่วย</a:t>
            </a:r>
            <a:endParaRPr lang="en-US" altLang="th-TH" sz="4000" b="1">
              <a:solidFill>
                <a:schemeClr val="folHlink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3316" name="Text Box 13"/>
          <p:cNvSpPr txBox="1">
            <a:spLocks noChangeArrowheads="1"/>
          </p:cNvSpPr>
          <p:nvPr/>
        </p:nvSpPr>
        <p:spPr bwMode="auto">
          <a:xfrm>
            <a:off x="3563938" y="2060575"/>
            <a:ext cx="216058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altLang="th-TH" b="1">
                <a:latin typeface="TH Niramit AS" pitchFamily="2" charset="-34"/>
                <a:cs typeface="TH Niramit AS" pitchFamily="2" charset="-34"/>
              </a:rPr>
              <a:t>สาย </a:t>
            </a:r>
            <a:r>
              <a:rPr lang="en-US" altLang="th-TH" b="1">
                <a:latin typeface="TH Niramit AS" pitchFamily="2" charset="-34"/>
                <a:cs typeface="TH Niramit AS" pitchFamily="2" charset="-34"/>
              </a:rPr>
              <a:t>Trunk </a:t>
            </a:r>
            <a:r>
              <a:rPr lang="th-TH" altLang="th-TH" b="1">
                <a:latin typeface="TH Niramit AS" pitchFamily="2" charset="-34"/>
                <a:cs typeface="TH Niramit AS" pitchFamily="2" charset="-34"/>
              </a:rPr>
              <a:t>หรือ</a:t>
            </a:r>
          </a:p>
          <a:p>
            <a:pPr algn="ctr"/>
            <a:r>
              <a:rPr lang="th-TH" altLang="th-TH" b="1">
                <a:latin typeface="TH Niramit AS" pitchFamily="2" charset="-34"/>
                <a:cs typeface="TH Niramit AS" pitchFamily="2" charset="-34"/>
              </a:rPr>
              <a:t>วงจรผู้ใช้ร่วม</a:t>
            </a:r>
            <a:endParaRPr lang="en-US" altLang="th-TH" b="1">
              <a:latin typeface="TH Niramit AS" pitchFamily="2" charset="-34"/>
              <a:cs typeface="TH Niramit AS" pitchFamily="2" charset="-34"/>
            </a:endParaRPr>
          </a:p>
        </p:txBody>
      </p:sp>
      <p:pic>
        <p:nvPicPr>
          <p:cNvPr id="13317" name="Picture 6" descr="SB86"/>
          <p:cNvPicPr>
            <a:picLocks noChangeAspect="1" noChangeArrowheads="1"/>
          </p:cNvPicPr>
          <p:nvPr/>
        </p:nvPicPr>
        <p:blipFill>
          <a:blip r:embed="rId2"/>
          <a:srcRect t="5609"/>
          <a:stretch>
            <a:fillRect/>
          </a:stretch>
        </p:blipFill>
        <p:spPr bwMode="auto">
          <a:xfrm>
            <a:off x="1187450" y="2349500"/>
            <a:ext cx="1081088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SB86"/>
          <p:cNvPicPr>
            <a:picLocks noChangeAspect="1" noChangeArrowheads="1"/>
          </p:cNvPicPr>
          <p:nvPr/>
        </p:nvPicPr>
        <p:blipFill>
          <a:blip r:embed="rId2"/>
          <a:srcRect t="5609"/>
          <a:stretch>
            <a:fillRect/>
          </a:stretch>
        </p:blipFill>
        <p:spPr bwMode="auto">
          <a:xfrm>
            <a:off x="6875463" y="2349500"/>
            <a:ext cx="1081087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Connector 23"/>
          <p:cNvCxnSpPr/>
          <p:nvPr/>
        </p:nvCxnSpPr>
        <p:spPr>
          <a:xfrm>
            <a:off x="2268538" y="3036888"/>
            <a:ext cx="460692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0" name="Text Box 13"/>
          <p:cNvSpPr txBox="1">
            <a:spLocks noChangeArrowheads="1"/>
          </p:cNvSpPr>
          <p:nvPr/>
        </p:nvSpPr>
        <p:spPr bwMode="auto">
          <a:xfrm>
            <a:off x="684213" y="1844675"/>
            <a:ext cx="2159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b="1">
                <a:solidFill>
                  <a:srgbClr val="F2F2F2"/>
                </a:solidFill>
                <a:latin typeface="TH Niramit AS" pitchFamily="2" charset="-34"/>
                <a:cs typeface="TH Niramit AS" pitchFamily="2" charset="-34"/>
              </a:rPr>
              <a:t>ทก.พล.ร. 59 หลัก</a:t>
            </a:r>
            <a:endParaRPr lang="en-US" b="1">
              <a:solidFill>
                <a:srgbClr val="F2F2F2"/>
              </a:solidFill>
              <a:latin typeface="TH Niramit AS" pitchFamily="2" charset="-34"/>
              <a:cs typeface="TH Niramit AS" pitchFamily="2" charset="-34"/>
            </a:endParaRP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6948488" y="1844675"/>
            <a:ext cx="86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b="1">
                <a:solidFill>
                  <a:srgbClr val="F2F2F2"/>
                </a:solidFill>
                <a:latin typeface="TH Niramit AS" pitchFamily="2" charset="-34"/>
                <a:cs typeface="TH Niramit AS" pitchFamily="2" charset="-34"/>
              </a:rPr>
              <a:t>ร.519</a:t>
            </a:r>
            <a:endParaRPr lang="en-US" b="1">
              <a:solidFill>
                <a:srgbClr val="F2F2F2"/>
              </a:solidFill>
              <a:latin typeface="TH Niramit AS" pitchFamily="2" charset="-34"/>
              <a:cs typeface="TH Niramit AS" pitchFamily="2" charset="-34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009775" y="4652963"/>
            <a:ext cx="522605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3" name="Picture 8" descr="264-1"/>
          <p:cNvPicPr>
            <a:picLocks noChangeAspect="1" noChangeArrowheads="1"/>
          </p:cNvPicPr>
          <p:nvPr/>
        </p:nvPicPr>
        <p:blipFill>
          <a:blip r:embed="rId3"/>
          <a:srcRect l="5911" r="15079"/>
          <a:stretch>
            <a:fillRect/>
          </a:stretch>
        </p:blipFill>
        <p:spPr bwMode="auto">
          <a:xfrm>
            <a:off x="539750" y="3860800"/>
            <a:ext cx="151765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Picture 8" descr="264-1"/>
          <p:cNvPicPr>
            <a:picLocks noChangeAspect="1" noChangeArrowheads="1"/>
          </p:cNvPicPr>
          <p:nvPr/>
        </p:nvPicPr>
        <p:blipFill>
          <a:blip r:embed="rId3"/>
          <a:srcRect l="5911" r="15079"/>
          <a:stretch>
            <a:fillRect/>
          </a:stretch>
        </p:blipFill>
        <p:spPr bwMode="auto">
          <a:xfrm>
            <a:off x="7164388" y="3860800"/>
            <a:ext cx="151765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563938" y="4076700"/>
            <a:ext cx="2160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altLang="th-TH" b="1">
                <a:latin typeface="TH Niramit AS" pitchFamily="2" charset="-34"/>
                <a:cs typeface="TH Niramit AS" pitchFamily="2" charset="-34"/>
              </a:rPr>
              <a:t>วงจรผู้ใช้เฉพาะ</a:t>
            </a:r>
            <a:endParaRPr lang="en-US" altLang="th-TH" b="1">
              <a:latin typeface="TH Niramit AS" pitchFamily="2" charset="-34"/>
              <a:cs typeface="TH Niramit AS" pitchFamily="2" charset="-34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386013" y="6092825"/>
            <a:ext cx="448945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7" name="Text Box 13"/>
          <p:cNvSpPr txBox="1">
            <a:spLocks noChangeArrowheads="1"/>
          </p:cNvSpPr>
          <p:nvPr/>
        </p:nvSpPr>
        <p:spPr bwMode="auto">
          <a:xfrm>
            <a:off x="3538538" y="5589588"/>
            <a:ext cx="216058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altLang="th-TH" b="1">
                <a:latin typeface="TH Niramit AS" pitchFamily="2" charset="-34"/>
                <a:cs typeface="TH Niramit AS" pitchFamily="2" charset="-34"/>
              </a:rPr>
              <a:t>วงจรผู้ใช้เฉพาะ</a:t>
            </a:r>
            <a:endParaRPr lang="en-US" altLang="th-TH" b="1">
              <a:latin typeface="TH Niramit AS" pitchFamily="2" charset="-34"/>
              <a:cs typeface="TH Niramit AS" pitchFamily="2" charset="-34"/>
            </a:endParaRPr>
          </a:p>
        </p:txBody>
      </p:sp>
      <p:pic>
        <p:nvPicPr>
          <p:cNvPr id="13328" name="Picture 7" descr="ta312-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5516563"/>
            <a:ext cx="19177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9" name="Picture 7" descr="ta312-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5463" y="5516563"/>
            <a:ext cx="19192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p_church_04">
  <a:themeElements>
    <a:clrScheme name="TGp_church_04 2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TGp_church_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Gp_church_04 1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p_church_04 2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p_church_04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Gp_church_04">
  <a:themeElements>
    <a:clrScheme name="TGp_church_04 2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TGp_church_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Gp_church_04 1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p_church_04 2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p_church_04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TGp_church_04</Template>
  <TotalTime>1595</TotalTime>
  <Words>1872</Words>
  <Application>Microsoft Office PowerPoint</Application>
  <PresentationFormat>นำเสนอทางหน้าจอ (4:3)</PresentationFormat>
  <Paragraphs>255</Paragraphs>
  <Slides>37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2</vt:i4>
      </vt:variant>
      <vt:variant>
        <vt:lpstr>ชื่อเรื่องภาพนิ่ง</vt:lpstr>
      </vt:variant>
      <vt:variant>
        <vt:i4>37</vt:i4>
      </vt:variant>
    </vt:vector>
  </HeadingPairs>
  <TitlesOfParts>
    <vt:vector size="39" baseType="lpstr">
      <vt:lpstr>TGp_church_04</vt:lpstr>
      <vt:lpstr>1_TGp_church_04</vt:lpstr>
      <vt:lpstr>ภาพนิ่ง 1</vt:lpstr>
      <vt:lpstr>ภาพนิ่ง 2</vt:lpstr>
      <vt:lpstr>ภาพนิ่ง 3</vt:lpstr>
      <vt:lpstr>ภาพนิ่ง 4</vt:lpstr>
      <vt:lpstr>ภาพนิ่ง 5</vt:lpstr>
      <vt:lpstr>ภาพนิ่ง 6</vt:lpstr>
      <vt:lpstr>ภาพนิ่ง 7</vt:lpstr>
      <vt:lpstr>ภาพนิ่ง 8</vt:lpstr>
      <vt:lpstr>ภาพนิ่ง 9</vt:lpstr>
      <vt:lpstr>ภาพนิ่ง 10</vt:lpstr>
      <vt:lpstr>ภาพนิ่ง 11</vt:lpstr>
      <vt:lpstr>ภาพนิ่ง 12</vt:lpstr>
      <vt:lpstr>ภาพนิ่ง 13</vt:lpstr>
      <vt:lpstr>ภาพนิ่ง 14</vt:lpstr>
      <vt:lpstr>ภาพนิ่ง 15</vt:lpstr>
      <vt:lpstr>ภาพนิ่ง 16</vt:lpstr>
      <vt:lpstr>ภาพนิ่ง 17</vt:lpstr>
      <vt:lpstr>ภาพนิ่ง 18</vt:lpstr>
      <vt:lpstr>ภาพนิ่ง 19</vt:lpstr>
      <vt:lpstr>ภาพนิ่ง 20</vt:lpstr>
      <vt:lpstr>ภาพนิ่ง 21</vt:lpstr>
      <vt:lpstr>ภาพนิ่ง 22</vt:lpstr>
      <vt:lpstr>ภาพนิ่ง 23</vt:lpstr>
      <vt:lpstr>ภาพนิ่ง 24</vt:lpstr>
      <vt:lpstr>ภาพนิ่ง 25</vt:lpstr>
      <vt:lpstr>ภาพนิ่ง 26</vt:lpstr>
      <vt:lpstr>ภาพนิ่ง 27</vt:lpstr>
      <vt:lpstr>ภาพนิ่ง 28</vt:lpstr>
      <vt:lpstr>ภาพนิ่ง 29</vt:lpstr>
      <vt:lpstr>ภาพนิ่ง 30</vt:lpstr>
      <vt:lpstr>ภาพนิ่ง 31</vt:lpstr>
      <vt:lpstr>ภาพนิ่ง 32</vt:lpstr>
      <vt:lpstr>ภาพนิ่ง 33</vt:lpstr>
      <vt:lpstr>ภาพนิ่ง 34</vt:lpstr>
      <vt:lpstr>ภาพนิ่ง 35</vt:lpstr>
      <vt:lpstr>ภาพนิ่ง 36</vt:lpstr>
      <vt:lpstr>ภาพนิ่ง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 Power Template</dc:title>
  <dc:creator>Samart</dc:creator>
  <cp:lastModifiedBy>mx1</cp:lastModifiedBy>
  <cp:revision>91</cp:revision>
  <dcterms:created xsi:type="dcterms:W3CDTF">2012-01-30T03:12:27Z</dcterms:created>
  <dcterms:modified xsi:type="dcterms:W3CDTF">2016-02-22T00:49:00Z</dcterms:modified>
</cp:coreProperties>
</file>