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5/20/2022</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pPr/>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pPr/>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5/20/2022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5/20/2022</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284468"/>
            <a:ext cx="6934200" cy="1402833"/>
          </a:xfrm>
        </p:spPr>
        <p:txBody>
          <a:bodyPr>
            <a:normAutofit fontScale="90000"/>
          </a:bodyPr>
          <a:lstStyle/>
          <a:p>
            <a:pPr algn="ctr"/>
            <a:r>
              <a:rPr lang="en-US" sz="4400" b="1" dirty="0" smtClean="0">
                <a:solidFill>
                  <a:schemeClr val="tx2">
                    <a:lumMod val="75000"/>
                  </a:schemeClr>
                </a:solidFill>
                <a:effectLst>
                  <a:outerShdw blurRad="38100" dist="38100" dir="2700000" algn="tl">
                    <a:srgbClr val="000000">
                      <a:alpha val="43137"/>
                    </a:srgbClr>
                  </a:outerShdw>
                </a:effectLst>
              </a:rPr>
              <a:t>REAL TIME FACE MASK DETECTION </a:t>
            </a:r>
            <a:endParaRPr lang="en-IN" sz="4000" dirty="0">
              <a:solidFill>
                <a:schemeClr val="tx2">
                  <a:lumMod val="75000"/>
                </a:schemeClr>
              </a:solidFill>
              <a:effectLst>
                <a:outerShdw blurRad="38100" dist="38100" dir="2700000" algn="tl">
                  <a:srgbClr val="000000">
                    <a:alpha val="43137"/>
                  </a:srgbClr>
                </a:outerShdw>
              </a:effectLst>
            </a:endParaRPr>
          </a:p>
        </p:txBody>
      </p:sp>
      <p:sp>
        <p:nvSpPr>
          <p:cNvPr id="6" name="Subtitle 5">
            <a:extLst>
              <a:ext uri="{FF2B5EF4-FFF2-40B4-BE49-F238E27FC236}">
                <a16:creationId xmlns:a16="http://schemas.microsoft.com/office/drawing/2014/main" xmlns="" id="{D3F5936B-0ECF-4B25-B56A-4AA592EF441F}"/>
              </a:ext>
            </a:extLst>
          </p:cNvPr>
          <p:cNvSpPr>
            <a:spLocks noGrp="1"/>
          </p:cNvSpPr>
          <p:nvPr>
            <p:ph type="subTitle" idx="1"/>
          </p:nvPr>
        </p:nvSpPr>
        <p:spPr>
          <a:xfrm>
            <a:off x="3124200" y="5302766"/>
            <a:ext cx="5638800" cy="1402833"/>
          </a:xfrm>
        </p:spPr>
        <p:txBody>
          <a:bodyPr>
            <a:normAutofit fontScale="92500" lnSpcReduction="20000"/>
          </a:bodyPr>
          <a:lstStyle/>
          <a:p>
            <a:r>
              <a:rPr lang="en-US" b="1" i="1" u="sng" dirty="0">
                <a:solidFill>
                  <a:srgbClr val="002060"/>
                </a:solidFill>
                <a:effectLst>
                  <a:outerShdw blurRad="38100" dist="38100" dir="2700000" algn="tl">
                    <a:srgbClr val="000000">
                      <a:alpha val="43137"/>
                    </a:srgbClr>
                  </a:outerShdw>
                </a:effectLst>
              </a:rPr>
              <a:t>Guide Name</a:t>
            </a:r>
            <a:r>
              <a:rPr lang="en-US" b="1" i="1" dirty="0">
                <a:solidFill>
                  <a:srgbClr val="002060"/>
                </a:solidFill>
                <a:effectLst>
                  <a:outerShdw blurRad="38100" dist="38100" dir="2700000" algn="tl">
                    <a:srgbClr val="000000">
                      <a:alpha val="43137"/>
                    </a:srgbClr>
                  </a:outerShdw>
                </a:effectLst>
              </a:rPr>
              <a:t>:  </a:t>
            </a:r>
            <a:r>
              <a:rPr lang="en-US" b="1" i="1" dirty="0" err="1">
                <a:effectLst>
                  <a:outerShdw blurRad="38100" dist="38100" dir="2700000" algn="tl">
                    <a:srgbClr val="000000">
                      <a:alpha val="43137"/>
                    </a:srgbClr>
                  </a:outerShdw>
                </a:effectLst>
              </a:rPr>
              <a:t>M.Rajendiran</a:t>
            </a:r>
            <a:endParaRPr lang="en-US" b="1" i="1" u="sng" dirty="0">
              <a:effectLst>
                <a:outerShdw blurRad="38100" dist="38100" dir="2700000" algn="tl">
                  <a:srgbClr val="000000">
                    <a:alpha val="43137"/>
                  </a:srgbClr>
                </a:outerShdw>
              </a:effectLst>
            </a:endParaRPr>
          </a:p>
          <a:p>
            <a:r>
              <a:rPr lang="en-US" b="1" i="1" u="sng" dirty="0">
                <a:solidFill>
                  <a:srgbClr val="002060"/>
                </a:solidFill>
                <a:effectLst>
                  <a:outerShdw blurRad="38100" dist="38100" dir="2700000" algn="tl">
                    <a:srgbClr val="000000">
                      <a:alpha val="43137"/>
                    </a:srgbClr>
                  </a:outerShdw>
                </a:effectLst>
              </a:rPr>
              <a:t>Team Members </a:t>
            </a:r>
            <a:r>
              <a:rPr lang="en-US" b="1" i="1" dirty="0">
                <a:effectLst>
                  <a:outerShdw blurRad="38100" dist="38100" dir="2700000" algn="tl">
                    <a:srgbClr val="000000">
                      <a:alpha val="43137"/>
                    </a:srgbClr>
                  </a:outerShdw>
                </a:effectLst>
              </a:rPr>
              <a:t>: </a:t>
            </a:r>
            <a:r>
              <a:rPr lang="en-US" b="1" i="1" dirty="0" err="1" smtClean="0">
                <a:effectLst>
                  <a:outerShdw blurRad="38100" dist="38100" dir="2700000" algn="tl">
                    <a:srgbClr val="000000">
                      <a:alpha val="43137"/>
                    </a:srgbClr>
                  </a:outerShdw>
                </a:effectLst>
              </a:rPr>
              <a:t>Mritesh</a:t>
            </a:r>
            <a:r>
              <a:rPr lang="en-US" b="1" i="1" dirty="0" smtClean="0">
                <a:effectLst>
                  <a:outerShdw blurRad="38100" dist="38100" dir="2700000" algn="tl">
                    <a:srgbClr val="000000">
                      <a:alpha val="43137"/>
                    </a:srgbClr>
                  </a:outerShdw>
                </a:effectLst>
              </a:rPr>
              <a:t> M, </a:t>
            </a:r>
            <a:r>
              <a:rPr lang="en-US" b="1" i="1" dirty="0" err="1" smtClean="0">
                <a:effectLst>
                  <a:outerShdw blurRad="38100" dist="38100" dir="2700000" algn="tl">
                    <a:srgbClr val="000000">
                      <a:alpha val="43137"/>
                    </a:srgbClr>
                  </a:outerShdw>
                </a:effectLst>
              </a:rPr>
              <a:t>Valaparla</a:t>
            </a:r>
            <a:r>
              <a:rPr lang="en-US" b="1" i="1" dirty="0" smtClean="0">
                <a:effectLst>
                  <a:outerShdw blurRad="38100" dist="38100" dir="2700000" algn="tl">
                    <a:srgbClr val="000000">
                      <a:alpha val="43137"/>
                    </a:srgbClr>
                  </a:outerShdw>
                </a:effectLst>
              </a:rPr>
              <a:t> </a:t>
            </a:r>
            <a:r>
              <a:rPr lang="en-US" b="1" i="1" dirty="0" err="1" smtClean="0">
                <a:effectLst>
                  <a:outerShdw blurRad="38100" dist="38100" dir="2700000" algn="tl">
                    <a:srgbClr val="000000">
                      <a:alpha val="43137"/>
                    </a:srgbClr>
                  </a:outerShdw>
                </a:effectLst>
              </a:rPr>
              <a:t>Akhil</a:t>
            </a:r>
            <a:r>
              <a:rPr lang="en-US" b="1" i="1" dirty="0" smtClean="0">
                <a:effectLst>
                  <a:outerShdw blurRad="38100" dist="38100" dir="2700000" algn="tl">
                    <a:srgbClr val="000000">
                      <a:alpha val="43137"/>
                    </a:srgbClr>
                  </a:outerShdw>
                </a:effectLst>
              </a:rPr>
              <a:t> Tagore, </a:t>
            </a:r>
            <a:r>
              <a:rPr lang="en-US" b="1" i="1" dirty="0" err="1" smtClean="0">
                <a:effectLst>
                  <a:outerShdw blurRad="38100" dist="38100" dir="2700000" algn="tl">
                    <a:srgbClr val="000000">
                      <a:alpha val="43137"/>
                    </a:srgbClr>
                  </a:outerShdw>
                </a:effectLst>
              </a:rPr>
              <a:t>Vengiswaran</a:t>
            </a:r>
            <a:r>
              <a:rPr lang="en-US" b="1" i="1" dirty="0" smtClean="0">
                <a:effectLst>
                  <a:outerShdw blurRad="38100" dist="38100" dir="2700000" algn="tl">
                    <a:srgbClr val="000000">
                      <a:alpha val="43137"/>
                    </a:srgbClr>
                  </a:outerShdw>
                </a:effectLst>
              </a:rPr>
              <a:t> AL</a:t>
            </a:r>
            <a:endParaRPr lang="en-US" b="1" i="1" u="sng" dirty="0">
              <a:effectLst>
                <a:outerShdw blurRad="38100" dist="38100" dir="2700000" algn="tl">
                  <a:srgbClr val="000000">
                    <a:alpha val="43137"/>
                  </a:srgbClr>
                </a:outerShdw>
              </a:effectLst>
            </a:endParaRPr>
          </a:p>
          <a:p>
            <a:r>
              <a:rPr lang="en-US" b="1" i="1" u="sng" dirty="0">
                <a:solidFill>
                  <a:srgbClr val="002060"/>
                </a:solidFill>
                <a:effectLst>
                  <a:outerShdw blurRad="38100" dist="38100" dir="2700000" algn="tl">
                    <a:srgbClr val="000000">
                      <a:alpha val="43137"/>
                    </a:srgbClr>
                  </a:outerShdw>
                </a:effectLst>
              </a:rPr>
              <a:t>Batch No</a:t>
            </a:r>
            <a:r>
              <a:rPr lang="en-US" b="1" i="1">
                <a:effectLst>
                  <a:outerShdw blurRad="38100" dist="38100" dir="2700000" algn="tl">
                    <a:srgbClr val="000000">
                      <a:alpha val="43137"/>
                    </a:srgbClr>
                  </a:outerShdw>
                </a:effectLst>
              </a:rPr>
              <a:t>: </a:t>
            </a:r>
            <a:r>
              <a:rPr lang="en-US" b="1" i="1" smtClean="0">
                <a:effectLst>
                  <a:outerShdw blurRad="38100" dist="38100" dir="2700000" algn="tl">
                    <a:srgbClr val="000000">
                      <a:alpha val="43137"/>
                    </a:srgbClr>
                  </a:outerShdw>
                </a:effectLst>
              </a:rPr>
              <a:t>C10</a:t>
            </a:r>
            <a:endParaRPr lang="en-US" b="1" i="1" u="sng" dirty="0">
              <a:effectLst>
                <a:outerShdw blurRad="38100" dist="38100" dir="2700000" algn="tl">
                  <a:srgbClr val="000000">
                    <a:alpha val="43137"/>
                  </a:srgbClr>
                </a:outerShdw>
              </a:effectLst>
            </a:endParaRPr>
          </a:p>
        </p:txBody>
      </p:sp>
      <p:pic>
        <p:nvPicPr>
          <p:cNvPr id="4" name="Google Shape;86;p1">
            <a:extLst>
              <a:ext uri="{FF2B5EF4-FFF2-40B4-BE49-F238E27FC236}">
                <a16:creationId xmlns:a16="http://schemas.microsoft.com/office/drawing/2014/main" xmlns="" id="{19D1E62F-958E-475E-A6A4-361A0F65768A}"/>
              </a:ext>
            </a:extLst>
          </p:cNvPr>
          <p:cNvPicPr preferRelativeResize="0"/>
          <p:nvPr/>
        </p:nvPicPr>
        <p:blipFill rotWithShape="1">
          <a:blip r:embed="rId2">
            <a:alphaModFix/>
          </a:blip>
          <a:srcRect/>
          <a:stretch/>
        </p:blipFill>
        <p:spPr>
          <a:xfrm>
            <a:off x="304800" y="228600"/>
            <a:ext cx="1371600" cy="1219200"/>
          </a:xfrm>
          <a:prstGeom prst="rect">
            <a:avLst/>
          </a:prstGeom>
          <a:noFill/>
          <a:ln>
            <a:noFill/>
          </a:ln>
        </p:spPr>
      </p:pic>
      <p:pic>
        <p:nvPicPr>
          <p:cNvPr id="5" name="Google Shape;87;p1" descr="Anna University - Wikipedia">
            <a:extLst>
              <a:ext uri="{FF2B5EF4-FFF2-40B4-BE49-F238E27FC236}">
                <a16:creationId xmlns:a16="http://schemas.microsoft.com/office/drawing/2014/main" xmlns="" id="{2C6694C5-DF31-44B1-977B-5F9096FE9C3D}"/>
              </a:ext>
            </a:extLst>
          </p:cNvPr>
          <p:cNvPicPr preferRelativeResize="0"/>
          <p:nvPr/>
        </p:nvPicPr>
        <p:blipFill rotWithShape="1">
          <a:blip r:embed="rId3">
            <a:alphaModFix/>
          </a:blip>
          <a:srcRect/>
          <a:stretch/>
        </p:blipFill>
        <p:spPr>
          <a:xfrm>
            <a:off x="7543800" y="228600"/>
            <a:ext cx="1219200" cy="1219200"/>
          </a:xfrm>
          <a:prstGeom prst="rect">
            <a:avLst/>
          </a:prstGeom>
          <a:noFill/>
          <a:ln>
            <a:noFill/>
          </a:ln>
        </p:spPr>
      </p:pic>
      <p:sp>
        <p:nvSpPr>
          <p:cNvPr id="3" name="TextBox 2">
            <a:extLst>
              <a:ext uri="{FF2B5EF4-FFF2-40B4-BE49-F238E27FC236}">
                <a16:creationId xmlns:a16="http://schemas.microsoft.com/office/drawing/2014/main" xmlns="" id="{65D80315-3783-40BC-A882-775411F69310}"/>
              </a:ext>
            </a:extLst>
          </p:cNvPr>
          <p:cNvSpPr txBox="1"/>
          <p:nvPr/>
        </p:nvSpPr>
        <p:spPr>
          <a:xfrm>
            <a:off x="1676400" y="437696"/>
            <a:ext cx="5867400" cy="430887"/>
          </a:xfrm>
          <a:prstGeom prst="rect">
            <a:avLst/>
          </a:prstGeom>
          <a:noFill/>
        </p:spPr>
        <p:txBody>
          <a:bodyPr wrap="square" rtlCol="0">
            <a:spAutoFit/>
          </a:bodyPr>
          <a:lstStyle/>
          <a:p>
            <a:pPr algn="ctr"/>
            <a:r>
              <a:rPr lang="en-US" sz="2200" b="1" cap="none" dirty="0">
                <a:solidFill>
                  <a:schemeClr val="tx2">
                    <a:lumMod val="90000"/>
                    <a:lumOff val="10000"/>
                  </a:schemeClr>
                </a:solidFill>
                <a:effectLst>
                  <a:outerShdw blurRad="38100" dist="38100" dir="2700000" algn="tl">
                    <a:srgbClr val="000000">
                      <a:alpha val="43137"/>
                    </a:srgbClr>
                  </a:outerShdw>
                </a:effectLst>
                <a:highlight>
                  <a:srgbClr val="C0C0C0"/>
                </a:highlight>
                <a:latin typeface="Tahoma"/>
                <a:ea typeface="Tahoma"/>
                <a:cs typeface="Tahoma"/>
                <a:sym typeface="Tahoma"/>
              </a:rPr>
              <a:t>PANIMALAR ENGINEERING COLLEGE</a:t>
            </a:r>
            <a:endParaRPr lang="en-IN" sz="2200" b="1" dirty="0">
              <a:solidFill>
                <a:schemeClr val="tx2">
                  <a:lumMod val="90000"/>
                  <a:lumOff val="10000"/>
                </a:schemeClr>
              </a:solidFill>
              <a:effectLst>
                <a:outerShdw blurRad="38100" dist="38100" dir="2700000" algn="tl">
                  <a:srgbClr val="000000">
                    <a:alpha val="43137"/>
                  </a:srgbClr>
                </a:outerShdw>
              </a:effectLst>
              <a:highlight>
                <a:srgbClr val="C0C0C0"/>
              </a:highlight>
            </a:endParaRPr>
          </a:p>
        </p:txBody>
      </p:sp>
      <p:sp>
        <p:nvSpPr>
          <p:cNvPr id="7" name="TextBox 6">
            <a:extLst>
              <a:ext uri="{FF2B5EF4-FFF2-40B4-BE49-F238E27FC236}">
                <a16:creationId xmlns:a16="http://schemas.microsoft.com/office/drawing/2014/main" xmlns="" id="{E61F2499-B873-4949-9594-664D21C8B66C}"/>
              </a:ext>
            </a:extLst>
          </p:cNvPr>
          <p:cNvSpPr txBox="1"/>
          <p:nvPr/>
        </p:nvSpPr>
        <p:spPr>
          <a:xfrm>
            <a:off x="1600200" y="1153072"/>
            <a:ext cx="5943600" cy="1733808"/>
          </a:xfrm>
          <a:prstGeom prst="rect">
            <a:avLst/>
          </a:prstGeom>
          <a:noFill/>
        </p:spPr>
        <p:txBody>
          <a:bodyPr wrap="square" rtlCol="0">
            <a:spAutoFit/>
          </a:bodyPr>
          <a:lstStyle/>
          <a:p>
            <a:pPr marL="0" lvl="0" indent="0" algn="ctr" rtl="0">
              <a:lnSpc>
                <a:spcPct val="90000"/>
              </a:lnSpc>
              <a:spcBef>
                <a:spcPts val="0"/>
              </a:spcBef>
              <a:spcAft>
                <a:spcPts val="0"/>
              </a:spcAft>
              <a:buClr>
                <a:srgbClr val="FF0000"/>
              </a:buClr>
              <a:buSzPct val="100000"/>
              <a:buNone/>
            </a:pPr>
            <a:r>
              <a:rPr lang="en-US" sz="2000" b="1" dirty="0">
                <a:solidFill>
                  <a:schemeClr val="accent1">
                    <a:lumMod val="75000"/>
                  </a:schemeClr>
                </a:solidFill>
                <a:effectLst>
                  <a:outerShdw blurRad="38100" dist="38100" dir="2700000" algn="tl">
                    <a:srgbClr val="000000">
                      <a:alpha val="43137"/>
                    </a:srgbClr>
                  </a:outerShdw>
                </a:effectLst>
                <a:latin typeface="Tahoma"/>
                <a:ea typeface="Tahoma"/>
                <a:cs typeface="Tahoma"/>
                <a:sym typeface="Tahoma"/>
              </a:rPr>
              <a:t>DEPARTMENT OF COMPUTER SCIENCE AND ENGINEERING</a:t>
            </a:r>
            <a:endParaRPr lang="en-US" sz="2000" b="1" dirty="0">
              <a:solidFill>
                <a:schemeClr val="accent1">
                  <a:lumMod val="75000"/>
                </a:schemeClr>
              </a:solidFill>
              <a:effectLst>
                <a:outerShdw blurRad="38100" dist="38100" dir="2700000" algn="tl">
                  <a:srgbClr val="000000">
                    <a:alpha val="43137"/>
                  </a:srgbClr>
                </a:outerShdw>
              </a:effectLst>
            </a:endParaRPr>
          </a:p>
          <a:p>
            <a:pPr marL="0" lvl="0" indent="0" algn="ctr" rtl="0">
              <a:lnSpc>
                <a:spcPct val="90000"/>
              </a:lnSpc>
              <a:spcBef>
                <a:spcPts val="1000"/>
              </a:spcBef>
              <a:spcAft>
                <a:spcPts val="0"/>
              </a:spcAft>
              <a:buClr>
                <a:srgbClr val="FF0000"/>
              </a:buClr>
              <a:buSzPct val="100000"/>
              <a:buNone/>
            </a:pPr>
            <a:r>
              <a:rPr lang="en-US" sz="2000" b="1" dirty="0">
                <a:solidFill>
                  <a:schemeClr val="accent1">
                    <a:lumMod val="75000"/>
                  </a:schemeClr>
                </a:solidFill>
                <a:effectLst>
                  <a:outerShdw blurRad="38100" dist="38100" dir="2700000" algn="tl">
                    <a:srgbClr val="000000">
                      <a:alpha val="43137"/>
                    </a:srgbClr>
                  </a:outerShdw>
                </a:effectLst>
                <a:latin typeface="Tahoma"/>
                <a:ea typeface="Tahoma"/>
                <a:cs typeface="Tahoma"/>
                <a:sym typeface="Tahoma"/>
              </a:rPr>
              <a:t>CS8811 PROJECT WORK</a:t>
            </a:r>
            <a:endParaRPr lang="en-US" sz="2000" b="1" dirty="0">
              <a:solidFill>
                <a:schemeClr val="accent1">
                  <a:lumMod val="75000"/>
                </a:schemeClr>
              </a:solidFill>
              <a:effectLst>
                <a:outerShdw blurRad="38100" dist="38100" dir="2700000" algn="tl">
                  <a:srgbClr val="000000">
                    <a:alpha val="43137"/>
                  </a:srgbClr>
                </a:outerShdw>
              </a:effectLst>
            </a:endParaRPr>
          </a:p>
          <a:p>
            <a:pPr marL="0" lvl="0" indent="0" algn="ctr" rtl="0">
              <a:lnSpc>
                <a:spcPct val="90000"/>
              </a:lnSpc>
              <a:spcBef>
                <a:spcPts val="1000"/>
              </a:spcBef>
              <a:spcAft>
                <a:spcPts val="0"/>
              </a:spcAft>
              <a:buClr>
                <a:srgbClr val="FF0000"/>
              </a:buClr>
              <a:buSzPct val="100000"/>
              <a:buNone/>
            </a:pPr>
            <a:r>
              <a:rPr lang="en-US" sz="2000" b="1" dirty="0">
                <a:solidFill>
                  <a:schemeClr val="accent1">
                    <a:lumMod val="75000"/>
                  </a:schemeClr>
                </a:solidFill>
                <a:effectLst>
                  <a:outerShdw blurRad="38100" dist="38100" dir="2700000" algn="tl">
                    <a:srgbClr val="000000">
                      <a:alpha val="43137"/>
                    </a:srgbClr>
                  </a:outerShdw>
                </a:effectLst>
                <a:latin typeface="Tahoma"/>
                <a:ea typeface="Tahoma"/>
                <a:cs typeface="Tahoma"/>
                <a:sym typeface="Tahoma"/>
              </a:rPr>
              <a:t>REVIEW </a:t>
            </a:r>
            <a:r>
              <a:rPr lang="en-US" sz="2000" b="1" dirty="0" smtClean="0">
                <a:solidFill>
                  <a:schemeClr val="accent1">
                    <a:lumMod val="75000"/>
                  </a:schemeClr>
                </a:solidFill>
                <a:effectLst>
                  <a:outerShdw blurRad="38100" dist="38100" dir="2700000" algn="tl">
                    <a:srgbClr val="000000">
                      <a:alpha val="43137"/>
                    </a:srgbClr>
                  </a:outerShdw>
                </a:effectLst>
                <a:latin typeface="Tahoma"/>
                <a:ea typeface="Tahoma"/>
                <a:cs typeface="Tahoma"/>
                <a:sym typeface="Tahoma"/>
              </a:rPr>
              <a:t>NO:2</a:t>
            </a:r>
            <a:endParaRPr lang="en-US" sz="2000" b="1" dirty="0">
              <a:solidFill>
                <a:schemeClr val="accent1">
                  <a:lumMod val="75000"/>
                </a:schemeClr>
              </a:solidFill>
              <a:effectLst>
                <a:outerShdw blurRad="38100" dist="38100" dir="2700000" algn="tl">
                  <a:srgbClr val="000000">
                    <a:alpha val="43137"/>
                  </a:srgbClr>
                </a:outerShdw>
              </a:effectLst>
            </a:endParaRPr>
          </a:p>
          <a:p>
            <a:endParaRPr lang="en-IN" dirty="0"/>
          </a:p>
        </p:txBody>
      </p:sp>
    </p:spTree>
    <p:extLst>
      <p:ext uri="{BB962C8B-B14F-4D97-AF65-F5344CB8AC3E}">
        <p14:creationId xmlns:p14="http://schemas.microsoft.com/office/powerpoint/2010/main" val="21905964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r>
              <a:rPr lang="en-US" b="1" dirty="0"/>
              <a:t>3 MODULE 3: CLASSIFICATION AND OUTPUT </a:t>
            </a:r>
            <a:endParaRPr lang="en-US" dirty="0"/>
          </a:p>
          <a:p>
            <a:r>
              <a:rPr lang="en-US" dirty="0"/>
              <a:t>The MobilenetV2 architecture is used as a foundation for the classifier to perform real-time mask identification. Since </a:t>
            </a:r>
            <a:r>
              <a:rPr lang="en-US" dirty="0" err="1"/>
              <a:t>MobileNet</a:t>
            </a:r>
            <a:r>
              <a:rPr lang="en-US" dirty="0"/>
              <a:t> v2 outperforms other state of art methods in predicting outcomes accurately, it is used efficiently in this model. Then the proposed CNN classifies faces with and without masks as the output layer of the proposed CNN architecture. It saves the best model with the highest accuracy. Finally, the saved model can be used in the real world. The name of this phase is model evaluation. </a:t>
            </a:r>
            <a:r>
              <a:rPr lang="en-US" dirty="0" err="1"/>
              <a:t>Overfitting</a:t>
            </a:r>
            <a:r>
              <a:rPr lang="en-US" dirty="0"/>
              <a:t> when any classification parameter like with mask and without mask needs to be adjusted, it is necessary to have a training dataset apart from training and testing datasets. Web and desktop apps can use the live video feed for detection. The program can also be linked to the entrance gates, allowing only those who are wearing masks to enter. It can also be used in shopping malls and universities.</a:t>
            </a:r>
          </a:p>
        </p:txBody>
      </p:sp>
    </p:spTree>
    <p:extLst>
      <p:ext uri="{BB962C8B-B14F-4D97-AF65-F5344CB8AC3E}">
        <p14:creationId xmlns:p14="http://schemas.microsoft.com/office/powerpoint/2010/main" val="2933697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System architecture</a:t>
            </a:r>
            <a:endParaRPr lang="en-US" dirty="0"/>
          </a:p>
        </p:txBody>
      </p:sp>
      <p:sp>
        <p:nvSpPr>
          <p:cNvPr id="3" name="Content Placeholder 2"/>
          <p:cNvSpPr>
            <a:spLocks noGrp="1"/>
          </p:cNvSpPr>
          <p:nvPr>
            <p:ph idx="1"/>
          </p:nvPr>
        </p:nvSpPr>
        <p:spPr>
          <a:xfrm>
            <a:off x="457200" y="838200"/>
            <a:ext cx="8229600" cy="5287963"/>
          </a:xfrm>
        </p:spPr>
        <p:txBody>
          <a:bodyPr/>
          <a:lstStyle/>
          <a:p>
            <a:r>
              <a:rPr lang="en-US" sz="1800" dirty="0" smtClean="0"/>
              <a:t>This </a:t>
            </a:r>
            <a:r>
              <a:rPr lang="en-US" sz="1800" dirty="0"/>
              <a:t>diagram is nothing but a simple description of all the entities that have been incorporated into the system. The diagram represents the relations between each of them and involves a sequence of decision-making processes and steps. You can simply call it a visual or the whole process and its implementation. All functional correspondences are explained in this diagram.</a:t>
            </a:r>
          </a:p>
          <a:p>
            <a:endParaRPr lang="en-US" dirty="0"/>
          </a:p>
        </p:txBody>
      </p:sp>
      <p:pic>
        <p:nvPicPr>
          <p:cNvPr id="7" name="image6.jpg" descr="https://lh4.googleusercontent.com/9paZVaQM2d1caNxFbmuZkZc9zc81iYvfJchsbdvqaeiWWJHkQZX2-hEVyHhrf7LcpaDokZ3hE1mbeodb8zyqTrVFrYBLdFmOzjIOJ6z738QwZmzn8FYEjfWWFsdbKe3u-qoPwxaK"/>
          <p:cNvPicPr/>
          <p:nvPr/>
        </p:nvPicPr>
        <p:blipFill>
          <a:blip r:embed="rId2"/>
          <a:srcRect/>
          <a:stretch>
            <a:fillRect/>
          </a:stretch>
        </p:blipFill>
        <p:spPr>
          <a:xfrm>
            <a:off x="1706562" y="2895600"/>
            <a:ext cx="5730875" cy="3035300"/>
          </a:xfrm>
          <a:prstGeom prst="rect">
            <a:avLst/>
          </a:prstGeom>
          <a:ln/>
        </p:spPr>
      </p:pic>
    </p:spTree>
    <p:extLst>
      <p:ext uri="{BB962C8B-B14F-4D97-AF65-F5344CB8AC3E}">
        <p14:creationId xmlns:p14="http://schemas.microsoft.com/office/powerpoint/2010/main" val="1116714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pPr algn="l"/>
            <a:r>
              <a:rPr lang="en-US" dirty="0" smtClean="0"/>
              <a:t>System Design</a:t>
            </a:r>
            <a:endParaRPr lang="en-US" dirty="0"/>
          </a:p>
        </p:txBody>
      </p:sp>
      <p:sp>
        <p:nvSpPr>
          <p:cNvPr id="3" name="Content Placeholder 2"/>
          <p:cNvSpPr>
            <a:spLocks noGrp="1"/>
          </p:cNvSpPr>
          <p:nvPr>
            <p:ph idx="1"/>
          </p:nvPr>
        </p:nvSpPr>
        <p:spPr>
          <a:xfrm>
            <a:off x="457200" y="1143000"/>
            <a:ext cx="8229600" cy="4983163"/>
          </a:xfrm>
        </p:spPr>
        <p:txBody>
          <a:bodyPr/>
          <a:lstStyle/>
          <a:p>
            <a:r>
              <a:rPr lang="en-US" sz="2000" b="1" dirty="0"/>
              <a:t>ER DIAGRAM</a:t>
            </a:r>
            <a:endParaRPr lang="en-US" sz="2000" dirty="0"/>
          </a:p>
          <a:p>
            <a:r>
              <a:rPr lang="en-US" sz="2000" dirty="0"/>
              <a:t>ER stands for Entity Relationship. These diagrams display the relationship of entities that are used and stored in the database. They explain the structure of the whole process. these diagrams can be made using three basic concepts, attributed, relationships, and entities.</a:t>
            </a:r>
          </a:p>
          <a:p>
            <a:pPr marL="0" indent="0">
              <a:buNone/>
            </a:pPr>
            <a:endParaRPr lang="en-US" dirty="0"/>
          </a:p>
          <a:p>
            <a:endParaRPr lang="en-US" dirty="0"/>
          </a:p>
        </p:txBody>
      </p:sp>
      <p:pic>
        <p:nvPicPr>
          <p:cNvPr id="4" name="image5.png"/>
          <p:cNvPicPr/>
          <p:nvPr/>
        </p:nvPicPr>
        <p:blipFill>
          <a:blip r:embed="rId2"/>
          <a:srcRect/>
          <a:stretch>
            <a:fillRect/>
          </a:stretch>
        </p:blipFill>
        <p:spPr>
          <a:xfrm>
            <a:off x="1371600" y="3449782"/>
            <a:ext cx="6400800" cy="2476500"/>
          </a:xfrm>
          <a:prstGeom prst="rect">
            <a:avLst/>
          </a:prstGeom>
          <a:ln/>
        </p:spPr>
      </p:pic>
    </p:spTree>
    <p:extLst>
      <p:ext uri="{BB962C8B-B14F-4D97-AF65-F5344CB8AC3E}">
        <p14:creationId xmlns:p14="http://schemas.microsoft.com/office/powerpoint/2010/main" val="4294660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b="1" dirty="0"/>
              <a:t>USE-CASE DIAGRAM</a:t>
            </a:r>
            <a:endParaRPr lang="en-US" dirty="0"/>
          </a:p>
          <a:p>
            <a:r>
              <a:rPr lang="en-US" sz="2000" dirty="0"/>
              <a:t>A use case diagram is a standard diagram that shows all interactions between the user, dataset, and algorithm used. It is developed in the early stages of the process.</a:t>
            </a:r>
          </a:p>
          <a:p>
            <a:endParaRPr lang="en-US" dirty="0"/>
          </a:p>
        </p:txBody>
      </p:sp>
      <p:pic>
        <p:nvPicPr>
          <p:cNvPr id="4" name="image7.png"/>
          <p:cNvPicPr/>
          <p:nvPr/>
        </p:nvPicPr>
        <p:blipFill>
          <a:blip r:embed="rId2"/>
          <a:srcRect/>
          <a:stretch>
            <a:fillRect/>
          </a:stretch>
        </p:blipFill>
        <p:spPr>
          <a:xfrm>
            <a:off x="2483802" y="2209800"/>
            <a:ext cx="4176395" cy="3979227"/>
          </a:xfrm>
          <a:prstGeom prst="rect">
            <a:avLst/>
          </a:prstGeom>
          <a:ln/>
        </p:spPr>
      </p:pic>
    </p:spTree>
    <p:extLst>
      <p:ext uri="{BB962C8B-B14F-4D97-AF65-F5344CB8AC3E}">
        <p14:creationId xmlns:p14="http://schemas.microsoft.com/office/powerpoint/2010/main" val="2116116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b="1" dirty="0" smtClean="0"/>
              <a:t>UI </a:t>
            </a:r>
            <a:r>
              <a:rPr lang="en-US" b="1" dirty="0"/>
              <a:t>DIAGRAM</a:t>
            </a:r>
            <a:endParaRPr lang="en-US" dirty="0"/>
          </a:p>
          <a:p>
            <a:r>
              <a:rPr lang="en-US" sz="2000" dirty="0"/>
              <a:t>These are other kinds of interaction-based diagrams that show how all the operations are carried out. They capture the context of </a:t>
            </a:r>
            <a:r>
              <a:rPr lang="en-US" sz="2000" dirty="0" smtClean="0"/>
              <a:t>collaborations </a:t>
            </a:r>
            <a:r>
              <a:rPr lang="en-US" sz="2000" dirty="0"/>
              <a:t>between objects and processes</a:t>
            </a:r>
            <a:r>
              <a:rPr lang="en-US" sz="2000" dirty="0" smtClean="0"/>
              <a:t>.</a:t>
            </a:r>
          </a:p>
          <a:p>
            <a:endParaRPr lang="en-US" sz="2000" dirty="0"/>
          </a:p>
        </p:txBody>
      </p:sp>
      <p:pic>
        <p:nvPicPr>
          <p:cNvPr id="5" name="image10.png"/>
          <p:cNvPicPr/>
          <p:nvPr/>
        </p:nvPicPr>
        <p:blipFill>
          <a:blip r:embed="rId2"/>
          <a:srcRect/>
          <a:stretch>
            <a:fillRect/>
          </a:stretch>
        </p:blipFill>
        <p:spPr>
          <a:xfrm>
            <a:off x="1706562" y="1790700"/>
            <a:ext cx="5730875" cy="3924300"/>
          </a:xfrm>
          <a:prstGeom prst="rect">
            <a:avLst/>
          </a:prstGeom>
          <a:ln/>
        </p:spPr>
      </p:pic>
    </p:spTree>
    <p:extLst>
      <p:ext uri="{BB962C8B-B14F-4D97-AF65-F5344CB8AC3E}">
        <p14:creationId xmlns:p14="http://schemas.microsoft.com/office/powerpoint/2010/main" val="1652258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b="1" dirty="0" smtClean="0"/>
              <a:t>DATABASE </a:t>
            </a:r>
            <a:r>
              <a:rPr lang="en-US" b="1" dirty="0"/>
              <a:t>LEVEL 0</a:t>
            </a:r>
            <a:endParaRPr lang="en-US" dirty="0"/>
          </a:p>
          <a:p>
            <a:r>
              <a:rPr lang="en-US" sz="2000" dirty="0"/>
              <a:t>This is basically a contextual diagram, also referred to as a “context diagram”. It only represents the top level or the 0 Level in the whole process.it gives an abstraction kind of view and shows the whole system as a single process and its relationship </a:t>
            </a:r>
            <a:r>
              <a:rPr lang="en-US" sz="2000" dirty="0" smtClean="0"/>
              <a:t>to </a:t>
            </a:r>
            <a:r>
              <a:rPr lang="en-US" sz="2000" dirty="0"/>
              <a:t>externalities</a:t>
            </a:r>
            <a:r>
              <a:rPr lang="en-US" sz="2000" dirty="0" smtClean="0"/>
              <a:t>.</a:t>
            </a:r>
          </a:p>
          <a:p>
            <a:endParaRPr lang="en-US" sz="2000" dirty="0"/>
          </a:p>
        </p:txBody>
      </p:sp>
      <p:pic>
        <p:nvPicPr>
          <p:cNvPr id="4" name="image3.png"/>
          <p:cNvPicPr/>
          <p:nvPr/>
        </p:nvPicPr>
        <p:blipFill>
          <a:blip r:embed="rId2"/>
          <a:srcRect/>
          <a:stretch>
            <a:fillRect/>
          </a:stretch>
        </p:blipFill>
        <p:spPr>
          <a:xfrm>
            <a:off x="1706562" y="2622550"/>
            <a:ext cx="5730875" cy="2940050"/>
          </a:xfrm>
          <a:prstGeom prst="rect">
            <a:avLst/>
          </a:prstGeom>
          <a:ln/>
        </p:spPr>
      </p:pic>
    </p:spTree>
    <p:extLst>
      <p:ext uri="{BB962C8B-B14F-4D97-AF65-F5344CB8AC3E}">
        <p14:creationId xmlns:p14="http://schemas.microsoft.com/office/powerpoint/2010/main" val="3553187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b="1" dirty="0" smtClean="0"/>
              <a:t>DATABASE </a:t>
            </a:r>
            <a:r>
              <a:rPr lang="en-US" b="1" dirty="0"/>
              <a:t>LEVEL 1</a:t>
            </a:r>
            <a:endParaRPr lang="en-US" dirty="0"/>
          </a:p>
          <a:p>
            <a:r>
              <a:rPr lang="en-US" sz="2000" dirty="0"/>
              <a:t>Level DFDs represent the complete system as a single process. it notates every process and sub-process that comes together in a sequence to form the complete system. This along with ) and 2-level data flow diagrams comprise the “fundamental system model”.</a:t>
            </a:r>
          </a:p>
          <a:p>
            <a:endParaRPr lang="en-US" dirty="0"/>
          </a:p>
        </p:txBody>
      </p:sp>
      <p:pic>
        <p:nvPicPr>
          <p:cNvPr id="4" name="image1.png"/>
          <p:cNvPicPr/>
          <p:nvPr/>
        </p:nvPicPr>
        <p:blipFill>
          <a:blip r:embed="rId2"/>
          <a:srcRect/>
          <a:stretch>
            <a:fillRect/>
          </a:stretch>
        </p:blipFill>
        <p:spPr>
          <a:xfrm>
            <a:off x="1905000" y="2590800"/>
            <a:ext cx="5730875" cy="3490912"/>
          </a:xfrm>
          <a:prstGeom prst="rect">
            <a:avLst/>
          </a:prstGeom>
          <a:ln/>
        </p:spPr>
      </p:pic>
    </p:spTree>
    <p:extLst>
      <p:ext uri="{BB962C8B-B14F-4D97-AF65-F5344CB8AC3E}">
        <p14:creationId xmlns:p14="http://schemas.microsoft.com/office/powerpoint/2010/main" val="825318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MODULE DESCRIPTION</a:t>
            </a:r>
            <a:endParaRPr lang="en-US" dirty="0"/>
          </a:p>
        </p:txBody>
      </p:sp>
      <p:sp>
        <p:nvSpPr>
          <p:cNvPr id="3" name="Content Placeholder 2"/>
          <p:cNvSpPr>
            <a:spLocks noGrp="1"/>
          </p:cNvSpPr>
          <p:nvPr>
            <p:ph idx="1"/>
          </p:nvPr>
        </p:nvSpPr>
        <p:spPr/>
        <p:txBody>
          <a:bodyPr>
            <a:normAutofit fontScale="25000" lnSpcReduction="20000"/>
          </a:bodyPr>
          <a:lstStyle/>
          <a:p>
            <a:r>
              <a:rPr lang="en-US" sz="8000" b="1" dirty="0"/>
              <a:t>GUI AND DATA PREPROCESSING</a:t>
            </a:r>
            <a:endParaRPr lang="en-US" sz="8000" dirty="0"/>
          </a:p>
          <a:p>
            <a:r>
              <a:rPr lang="en-US" sz="8000" dirty="0"/>
              <a:t>The gathering of datasets for face mask detection was done through continuous image de-</a:t>
            </a:r>
            <a:r>
              <a:rPr lang="en-US" sz="8000" dirty="0" err="1"/>
              <a:t>colouration</a:t>
            </a:r>
            <a:r>
              <a:rPr lang="en-US" sz="8000" dirty="0"/>
              <a:t> and contouring, hence the dataset is very pure. In many cases, the main module is the input module where the data are implemented, in this module the data can be directly added via GUI and through an endpoint connection which can be able to produce the output. The GUI application is built in python. Face mask detection refers to detecting faces in the image and then classifying each face as with a mask or without a mask. The process begins with preprocessing of the given data from a large dataset. The data is cleaned and pre-processed at this stage, where missing and null value records are dropped. In our dataset, we cleaned all the null values and checked whether all the data types are valid. The main purpose of preprocessing is to identify and drop or substitute the missing values in the dataset which occupy a very small part of the whole data, to ensure an accurate result.</a:t>
            </a:r>
          </a:p>
          <a:p>
            <a:r>
              <a:rPr lang="en-US" sz="5000" dirty="0"/>
              <a:t> </a:t>
            </a:r>
            <a:endParaRPr lang="en-US" sz="5000" dirty="0" smtClean="0"/>
          </a:p>
          <a:p>
            <a:endParaRPr lang="en-US" sz="5000" dirty="0"/>
          </a:p>
          <a:p>
            <a:endParaRPr lang="en-US" sz="5000" dirty="0" smtClean="0"/>
          </a:p>
          <a:p>
            <a:endParaRPr lang="en-US" sz="5000" dirty="0"/>
          </a:p>
          <a:p>
            <a:endParaRPr lang="en-US" sz="5000" dirty="0" smtClean="0"/>
          </a:p>
          <a:p>
            <a:endParaRPr lang="en-US" sz="5000" dirty="0"/>
          </a:p>
        </p:txBody>
      </p:sp>
    </p:spTree>
    <p:extLst>
      <p:ext uri="{BB962C8B-B14F-4D97-AF65-F5344CB8AC3E}">
        <p14:creationId xmlns:p14="http://schemas.microsoft.com/office/powerpoint/2010/main" val="3237595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a:bodyPr>
          <a:lstStyle/>
          <a:p>
            <a:r>
              <a:rPr lang="en-US" b="1" dirty="0"/>
              <a:t>MODULE 2: TRAINING NEURAL NETWORKS</a:t>
            </a:r>
            <a:endParaRPr lang="en-US" dirty="0"/>
          </a:p>
          <a:p>
            <a:r>
              <a:rPr lang="en-US" dirty="0"/>
              <a:t>MobileNetV2 is an architecture of bottleneck depth separable convolution building of basic blocks with residuals. We propose to use MobileNetV2 architecture to ensure accurate face-mask detection, the proposed CNN architecture. We choose to use MobileNetV2 since it provides several advantages such as: </a:t>
            </a:r>
          </a:p>
          <a:p>
            <a:pPr lvl="0"/>
            <a:r>
              <a:rPr lang="en-US" dirty="0"/>
              <a:t>it is a light-weight DL suited to edge devices, </a:t>
            </a:r>
          </a:p>
          <a:p>
            <a:pPr lvl="0"/>
            <a:r>
              <a:rPr lang="en-US" dirty="0"/>
              <a:t>it provides excellent results for object detection, and </a:t>
            </a:r>
          </a:p>
          <a:p>
            <a:pPr lvl="0"/>
            <a:r>
              <a:rPr lang="en-US" dirty="0"/>
              <a:t>it can efficiently tradeoff between accuracy and latency using simple global </a:t>
            </a:r>
            <a:r>
              <a:rPr lang="en-US" dirty="0" err="1"/>
              <a:t>hyperparameters</a:t>
            </a:r>
            <a:r>
              <a:rPr lang="en-US" dirty="0"/>
              <a:t>.</a:t>
            </a:r>
          </a:p>
          <a:p>
            <a:r>
              <a:rPr lang="en-US" dirty="0"/>
              <a:t>The most amazing thing about this approach is that it actually works remarkably well. They tend to work best when all the features are at least, well, relevant, because the number of features selected for a particular tree is small.</a:t>
            </a:r>
          </a:p>
        </p:txBody>
      </p:sp>
    </p:spTree>
    <p:extLst>
      <p:ext uri="{BB962C8B-B14F-4D97-AF65-F5344CB8AC3E}">
        <p14:creationId xmlns:p14="http://schemas.microsoft.com/office/powerpoint/2010/main" val="10306372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11</TotalTime>
  <Words>574</Words>
  <Application>Microsoft Office PowerPoint</Application>
  <PresentationFormat>On-screen Show (4:3)</PresentationFormat>
  <Paragraphs>36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Executive</vt:lpstr>
      <vt:lpstr>REAL TIME FACE MASK DETECTION </vt:lpstr>
      <vt:lpstr>System architecture</vt:lpstr>
      <vt:lpstr>System Design</vt:lpstr>
      <vt:lpstr>PowerPoint Presentation</vt:lpstr>
      <vt:lpstr>PowerPoint Presentation</vt:lpstr>
      <vt:lpstr>PowerPoint Presentation</vt:lpstr>
      <vt:lpstr>PowerPoint Presentation</vt:lpstr>
      <vt:lpstr>MODULE DESCRIPTION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FACE MASK DETECTION </dc:title>
  <dc:creator>Dell</dc:creator>
  <cp:lastModifiedBy>Dell</cp:lastModifiedBy>
  <cp:revision>3</cp:revision>
  <dcterms:created xsi:type="dcterms:W3CDTF">2006-08-16T00:00:00Z</dcterms:created>
  <dcterms:modified xsi:type="dcterms:W3CDTF">2022-05-20T05:06:37Z</dcterms:modified>
</cp:coreProperties>
</file>