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2" r:id="rId24"/>
    <p:sldId id="281" r:id="rId25"/>
    <p:sldId id="283"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C323CD-76D5-4E87-AF51-725AD5968D13}" type="datetimeFigureOut">
              <a:rPr lang="en-US" smtClean="0"/>
              <a:t>5/24/2022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616387-3661-4DAC-B4CB-B9526FF8DA37}" type="slidenum">
              <a:rPr lang="en-US" smtClean="0"/>
              <a:t>‹#›</a:t>
            </a:fld>
            <a:endParaRPr lang="en-US"/>
          </a:p>
        </p:txBody>
      </p:sp>
    </p:spTree>
    <p:extLst>
      <p:ext uri="{BB962C8B-B14F-4D97-AF65-F5344CB8AC3E}">
        <p14:creationId xmlns:p14="http://schemas.microsoft.com/office/powerpoint/2010/main" val="2979752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616387-3661-4DAC-B4CB-B9526FF8DA37}" type="slidenum">
              <a:rPr lang="en-US" smtClean="0"/>
              <a:t>14</a:t>
            </a:fld>
            <a:endParaRPr lang="en-US"/>
          </a:p>
        </p:txBody>
      </p:sp>
    </p:spTree>
    <p:extLst>
      <p:ext uri="{BB962C8B-B14F-4D97-AF65-F5344CB8AC3E}">
        <p14:creationId xmlns:p14="http://schemas.microsoft.com/office/powerpoint/2010/main" val="811699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616387-3661-4DAC-B4CB-B9526FF8DA37}" type="slidenum">
              <a:rPr lang="en-US" smtClean="0"/>
              <a:t>25</a:t>
            </a:fld>
            <a:endParaRPr lang="en-US"/>
          </a:p>
        </p:txBody>
      </p:sp>
    </p:spTree>
    <p:extLst>
      <p:ext uri="{BB962C8B-B14F-4D97-AF65-F5344CB8AC3E}">
        <p14:creationId xmlns:p14="http://schemas.microsoft.com/office/powerpoint/2010/main" val="3035850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5/24/2022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5/24/2022</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5/24/2022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5/24/2022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3411" y="575517"/>
            <a:ext cx="6381369" cy="443070"/>
          </a:xfrm>
          <a:prstGeom prst="rect">
            <a:avLst/>
          </a:prstGeom>
        </p:spPr>
        <p:txBody>
          <a:bodyPr vert="horz" wrap="square" lIns="0" tIns="12065" rIns="0" bIns="0" rtlCol="0">
            <a:spAutoFit/>
          </a:bodyPr>
          <a:lstStyle/>
          <a:p>
            <a:pPr marL="0" indent="0" algn="ctr">
              <a:lnSpc>
                <a:spcPct val="100000"/>
              </a:lnSpc>
              <a:spcBef>
                <a:spcPts val="95"/>
              </a:spcBef>
              <a:buNone/>
            </a:pPr>
            <a:r>
              <a:rPr sz="2800" spc="-25" dirty="0">
                <a:solidFill>
                  <a:srgbClr val="033080"/>
                </a:solidFill>
                <a:latin typeface="Trebuchet MS"/>
                <a:cs typeface="Trebuchet MS"/>
              </a:rPr>
              <a:t>PANIMALAR </a:t>
            </a:r>
            <a:r>
              <a:rPr sz="2800" spc="-5" dirty="0">
                <a:solidFill>
                  <a:srgbClr val="033080"/>
                </a:solidFill>
                <a:latin typeface="Trebuchet MS"/>
                <a:cs typeface="Trebuchet MS"/>
              </a:rPr>
              <a:t>ENGINEERING</a:t>
            </a:r>
            <a:r>
              <a:rPr sz="2800" spc="-50" dirty="0">
                <a:solidFill>
                  <a:srgbClr val="033080"/>
                </a:solidFill>
                <a:latin typeface="Trebuchet MS"/>
                <a:cs typeface="Trebuchet MS"/>
              </a:rPr>
              <a:t> </a:t>
            </a:r>
            <a:r>
              <a:rPr sz="2800" spc="-5" dirty="0">
                <a:solidFill>
                  <a:srgbClr val="033080"/>
                </a:solidFill>
                <a:latin typeface="Trebuchet MS"/>
                <a:cs typeface="Trebuchet MS"/>
              </a:rPr>
              <a:t>COLLEGE</a:t>
            </a:r>
            <a:endParaRPr sz="2800" dirty="0">
              <a:latin typeface="Trebuchet MS"/>
              <a:cs typeface="Trebuchet MS"/>
            </a:endParaRPr>
          </a:p>
        </p:txBody>
      </p:sp>
      <p:sp>
        <p:nvSpPr>
          <p:cNvPr id="4" name="object 4"/>
          <p:cNvSpPr txBox="1">
            <a:spLocks noGrp="1"/>
          </p:cNvSpPr>
          <p:nvPr>
            <p:ph idx="1"/>
          </p:nvPr>
        </p:nvSpPr>
        <p:spPr>
          <a:xfrm>
            <a:off x="562738" y="1219200"/>
            <a:ext cx="7738778" cy="2158027"/>
          </a:xfrm>
          <a:prstGeom prst="rect">
            <a:avLst/>
          </a:prstGeom>
        </p:spPr>
        <p:txBody>
          <a:bodyPr vert="horz" wrap="square" lIns="0" tIns="12700" rIns="0" bIns="0" rtlCol="0">
            <a:spAutoFit/>
          </a:bodyPr>
          <a:lstStyle/>
          <a:p>
            <a:pPr marL="0" marR="5080" indent="0" algn="ctr">
              <a:lnSpc>
                <a:spcPct val="134600"/>
              </a:lnSpc>
              <a:spcBef>
                <a:spcPts val="100"/>
              </a:spcBef>
              <a:buNone/>
            </a:pPr>
            <a:r>
              <a:rPr spc="-40" dirty="0"/>
              <a:t>DEPARTMENT </a:t>
            </a:r>
            <a:r>
              <a:rPr dirty="0"/>
              <a:t>OF </a:t>
            </a:r>
            <a:r>
              <a:rPr spc="-5" dirty="0"/>
              <a:t>COMPUTER </a:t>
            </a:r>
            <a:r>
              <a:rPr dirty="0"/>
              <a:t>SCIENCE AND</a:t>
            </a:r>
            <a:r>
              <a:rPr spc="-150" dirty="0"/>
              <a:t> </a:t>
            </a:r>
            <a:r>
              <a:rPr spc="-5" dirty="0"/>
              <a:t>ENGINEERING  </a:t>
            </a:r>
            <a:r>
              <a:rPr spc="-5" dirty="0" smtClean="0"/>
              <a:t>CS88</a:t>
            </a:r>
            <a:r>
              <a:rPr lang="en-US" sz="3600" spc="-5" dirty="0" smtClean="0"/>
              <a:t>11</a:t>
            </a:r>
            <a:r>
              <a:rPr spc="-5" dirty="0" smtClean="0"/>
              <a:t> </a:t>
            </a:r>
            <a:r>
              <a:rPr dirty="0"/>
              <a:t>PROJECT</a:t>
            </a:r>
            <a:r>
              <a:rPr spc="-45" dirty="0"/>
              <a:t> </a:t>
            </a:r>
            <a:r>
              <a:rPr spc="-5" dirty="0"/>
              <a:t>WORK</a:t>
            </a:r>
          </a:p>
          <a:p>
            <a:pPr marL="0" indent="0" algn="ctr">
              <a:lnSpc>
                <a:spcPct val="100000"/>
              </a:lnSpc>
              <a:buNone/>
            </a:pPr>
            <a:r>
              <a:rPr sz="2000" b="1" spc="-5" dirty="0" smtClean="0">
                <a:latin typeface="Trebuchet MS"/>
                <a:cs typeface="Trebuchet MS"/>
              </a:rPr>
              <a:t>UNIVERSITY </a:t>
            </a:r>
            <a:r>
              <a:rPr sz="2000" b="1" dirty="0">
                <a:latin typeface="Trebuchet MS"/>
                <a:cs typeface="Trebuchet MS"/>
              </a:rPr>
              <a:t>PROJECT</a:t>
            </a:r>
            <a:r>
              <a:rPr sz="2000" b="1" spc="-70" dirty="0">
                <a:latin typeface="Trebuchet MS"/>
                <a:cs typeface="Trebuchet MS"/>
              </a:rPr>
              <a:t> </a:t>
            </a:r>
            <a:r>
              <a:rPr sz="2000" b="1" spc="-40" dirty="0">
                <a:latin typeface="Trebuchet MS"/>
                <a:cs typeface="Trebuchet MS"/>
              </a:rPr>
              <a:t>VIVA</a:t>
            </a:r>
            <a:endParaRPr sz="2000" dirty="0">
              <a:latin typeface="Trebuchet MS"/>
              <a:cs typeface="Trebuchet MS"/>
            </a:endParaRPr>
          </a:p>
          <a:p>
            <a:pPr marL="231013" indent="0" algn="ctr">
              <a:lnSpc>
                <a:spcPct val="100000"/>
              </a:lnSpc>
              <a:buNone/>
            </a:pPr>
            <a:r>
              <a:rPr spc="-25" dirty="0" smtClean="0">
                <a:solidFill>
                  <a:srgbClr val="033080"/>
                </a:solidFill>
              </a:rPr>
              <a:t>TRANSPARENT </a:t>
            </a:r>
            <a:r>
              <a:rPr spc="-5" dirty="0">
                <a:solidFill>
                  <a:srgbClr val="033080"/>
                </a:solidFill>
              </a:rPr>
              <a:t>VOTING</a:t>
            </a:r>
            <a:r>
              <a:rPr spc="-40" dirty="0">
                <a:solidFill>
                  <a:srgbClr val="033080"/>
                </a:solidFill>
              </a:rPr>
              <a:t> </a:t>
            </a:r>
            <a:r>
              <a:rPr spc="-10" dirty="0">
                <a:solidFill>
                  <a:srgbClr val="033080"/>
                </a:solidFill>
              </a:rPr>
              <a:t>SYSTEM</a:t>
            </a:r>
          </a:p>
        </p:txBody>
      </p:sp>
      <p:sp>
        <p:nvSpPr>
          <p:cNvPr id="5" name="object 5"/>
          <p:cNvSpPr txBox="1"/>
          <p:nvPr/>
        </p:nvSpPr>
        <p:spPr>
          <a:xfrm>
            <a:off x="2070924" y="4358385"/>
            <a:ext cx="2791301" cy="1905650"/>
          </a:xfrm>
          <a:prstGeom prst="rect">
            <a:avLst/>
          </a:prstGeom>
        </p:spPr>
        <p:txBody>
          <a:bodyPr vert="horz" wrap="square" lIns="0" tIns="12700" rIns="0" bIns="0" rtlCol="0">
            <a:spAutoFit/>
          </a:bodyPr>
          <a:lstStyle/>
          <a:p>
            <a:pPr marL="12700">
              <a:lnSpc>
                <a:spcPct val="100000"/>
              </a:lnSpc>
              <a:spcBef>
                <a:spcPts val="1440"/>
              </a:spcBef>
            </a:pPr>
            <a:r>
              <a:rPr lang="en-US" sz="2000" spc="-95" dirty="0">
                <a:solidFill>
                  <a:srgbClr val="404040"/>
                </a:solidFill>
                <a:latin typeface="Trebuchet MS"/>
                <a:cs typeface="Trebuchet MS"/>
              </a:rPr>
              <a:t>Dr. </a:t>
            </a:r>
            <a:r>
              <a:rPr lang="en-US" sz="2000" dirty="0" smtClean="0">
                <a:solidFill>
                  <a:srgbClr val="404040"/>
                </a:solidFill>
                <a:latin typeface="Trebuchet MS"/>
                <a:cs typeface="Trebuchet MS"/>
              </a:rPr>
              <a:t>M. </a:t>
            </a:r>
            <a:r>
              <a:rPr lang="en-US" sz="2000" dirty="0" err="1">
                <a:solidFill>
                  <a:srgbClr val="404040"/>
                </a:solidFill>
                <a:latin typeface="Trebuchet MS"/>
                <a:cs typeface="Trebuchet MS"/>
              </a:rPr>
              <a:t>R</a:t>
            </a:r>
            <a:r>
              <a:rPr lang="en-US" sz="2000" dirty="0" err="1" smtClean="0">
                <a:solidFill>
                  <a:srgbClr val="404040"/>
                </a:solidFill>
                <a:latin typeface="Trebuchet MS"/>
                <a:cs typeface="Trebuchet MS"/>
              </a:rPr>
              <a:t>ajendiran</a:t>
            </a:r>
            <a:r>
              <a:rPr lang="en-US" sz="2000" spc="-5" dirty="0" smtClean="0">
                <a:solidFill>
                  <a:srgbClr val="404040"/>
                </a:solidFill>
                <a:latin typeface="Trebuchet MS"/>
                <a:cs typeface="Trebuchet MS"/>
              </a:rPr>
              <a:t>, </a:t>
            </a:r>
            <a:r>
              <a:rPr lang="en-US" sz="2000" spc="-5" dirty="0">
                <a:solidFill>
                  <a:srgbClr val="404040"/>
                </a:solidFill>
                <a:latin typeface="Trebuchet MS"/>
                <a:cs typeface="Trebuchet MS"/>
              </a:rPr>
              <a:t>M.E.,</a:t>
            </a:r>
            <a:r>
              <a:rPr lang="en-US" sz="2000" spc="25" dirty="0">
                <a:solidFill>
                  <a:srgbClr val="404040"/>
                </a:solidFill>
                <a:latin typeface="Trebuchet MS"/>
                <a:cs typeface="Trebuchet MS"/>
              </a:rPr>
              <a:t> </a:t>
            </a:r>
            <a:r>
              <a:rPr lang="en-US" sz="2000" spc="-20" dirty="0">
                <a:solidFill>
                  <a:srgbClr val="404040"/>
                </a:solidFill>
                <a:latin typeface="Trebuchet MS"/>
                <a:cs typeface="Trebuchet MS"/>
              </a:rPr>
              <a:t>Ph.D.,</a:t>
            </a:r>
            <a:endParaRPr lang="en-US" sz="2000" dirty="0">
              <a:latin typeface="Trebuchet MS"/>
              <a:cs typeface="Trebuchet MS"/>
            </a:endParaRPr>
          </a:p>
          <a:p>
            <a:pPr marL="12700">
              <a:lnSpc>
                <a:spcPct val="100000"/>
              </a:lnSpc>
              <a:spcBef>
                <a:spcPts val="1440"/>
              </a:spcBef>
            </a:pPr>
            <a:r>
              <a:rPr sz="2000" spc="-95" dirty="0" smtClean="0">
                <a:solidFill>
                  <a:srgbClr val="404040"/>
                </a:solidFill>
                <a:latin typeface="Trebuchet MS"/>
                <a:cs typeface="Trebuchet MS"/>
              </a:rPr>
              <a:t>Dr</a:t>
            </a:r>
            <a:r>
              <a:rPr sz="2000" spc="-95" dirty="0">
                <a:solidFill>
                  <a:srgbClr val="404040"/>
                </a:solidFill>
                <a:latin typeface="Trebuchet MS"/>
                <a:cs typeface="Trebuchet MS"/>
              </a:rPr>
              <a:t>. </a:t>
            </a:r>
            <a:r>
              <a:rPr sz="2000" dirty="0">
                <a:solidFill>
                  <a:srgbClr val="404040"/>
                </a:solidFill>
                <a:latin typeface="Trebuchet MS"/>
                <a:cs typeface="Trebuchet MS"/>
              </a:rPr>
              <a:t>N. </a:t>
            </a:r>
            <a:r>
              <a:rPr sz="2000" spc="-5" dirty="0">
                <a:solidFill>
                  <a:srgbClr val="404040"/>
                </a:solidFill>
                <a:latin typeface="Trebuchet MS"/>
                <a:cs typeface="Trebuchet MS"/>
              </a:rPr>
              <a:t>Pughazendhi, M.E.,</a:t>
            </a:r>
            <a:r>
              <a:rPr sz="2000" spc="25" dirty="0">
                <a:solidFill>
                  <a:srgbClr val="404040"/>
                </a:solidFill>
                <a:latin typeface="Trebuchet MS"/>
                <a:cs typeface="Trebuchet MS"/>
              </a:rPr>
              <a:t> </a:t>
            </a:r>
            <a:r>
              <a:rPr sz="2000" spc="-20" dirty="0">
                <a:solidFill>
                  <a:srgbClr val="404040"/>
                </a:solidFill>
                <a:latin typeface="Trebuchet MS"/>
                <a:cs typeface="Trebuchet MS"/>
              </a:rPr>
              <a:t>Ph.D.,</a:t>
            </a:r>
            <a:endParaRPr sz="2000" dirty="0">
              <a:latin typeface="Trebuchet MS"/>
              <a:cs typeface="Trebuchet MS"/>
            </a:endParaRPr>
          </a:p>
          <a:p>
            <a:pPr marL="12700">
              <a:lnSpc>
                <a:spcPct val="100000"/>
              </a:lnSpc>
              <a:spcBef>
                <a:spcPts val="1620"/>
              </a:spcBef>
            </a:pPr>
            <a:r>
              <a:rPr sz="1800" dirty="0" smtClean="0">
                <a:solidFill>
                  <a:srgbClr val="404040"/>
                </a:solidFill>
                <a:latin typeface="Trebuchet MS"/>
                <a:cs typeface="Trebuchet MS"/>
              </a:rPr>
              <a:t>C1</a:t>
            </a:r>
            <a:r>
              <a:rPr lang="en-US" sz="1800" dirty="0" smtClean="0">
                <a:solidFill>
                  <a:srgbClr val="404040"/>
                </a:solidFill>
                <a:latin typeface="Trebuchet MS"/>
                <a:cs typeface="Trebuchet MS"/>
              </a:rPr>
              <a:t>0</a:t>
            </a:r>
            <a:endParaRPr sz="1800" dirty="0">
              <a:latin typeface="Trebuchet MS"/>
              <a:cs typeface="Trebuchet MS"/>
            </a:endParaRPr>
          </a:p>
        </p:txBody>
      </p:sp>
      <p:sp>
        <p:nvSpPr>
          <p:cNvPr id="13" name="object 13"/>
          <p:cNvSpPr txBox="1"/>
          <p:nvPr/>
        </p:nvSpPr>
        <p:spPr>
          <a:xfrm>
            <a:off x="946023" y="5966866"/>
            <a:ext cx="763429" cy="504625"/>
          </a:xfrm>
          <a:prstGeom prst="rect">
            <a:avLst/>
          </a:prstGeom>
        </p:spPr>
        <p:txBody>
          <a:bodyPr vert="horz" wrap="square" lIns="0" tIns="12065" rIns="0" bIns="0" rtlCol="0">
            <a:spAutoFit/>
          </a:bodyPr>
          <a:lstStyle/>
          <a:p>
            <a:pPr marL="12700">
              <a:lnSpc>
                <a:spcPct val="100000"/>
              </a:lnSpc>
              <a:spcBef>
                <a:spcPts val="95"/>
              </a:spcBef>
            </a:pPr>
            <a:r>
              <a:rPr sz="1600" spc="-40" dirty="0">
                <a:solidFill>
                  <a:srgbClr val="FFFFFF"/>
                </a:solidFill>
                <a:latin typeface="Trebuchet MS"/>
                <a:cs typeface="Trebuchet MS"/>
              </a:rPr>
              <a:t>BATCH</a:t>
            </a:r>
            <a:r>
              <a:rPr sz="1600" spc="-25" dirty="0">
                <a:solidFill>
                  <a:srgbClr val="FFFFFF"/>
                </a:solidFill>
                <a:latin typeface="Trebuchet MS"/>
                <a:cs typeface="Trebuchet MS"/>
              </a:rPr>
              <a:t> </a:t>
            </a:r>
            <a:r>
              <a:rPr sz="1600" spc="-5" dirty="0">
                <a:solidFill>
                  <a:srgbClr val="FFFFFF"/>
                </a:solidFill>
                <a:latin typeface="Trebuchet MS"/>
                <a:cs typeface="Trebuchet MS"/>
              </a:rPr>
              <a:t>NO:</a:t>
            </a:r>
            <a:endParaRPr sz="1600">
              <a:latin typeface="Trebuchet MS"/>
              <a:cs typeface="Trebuchet MS"/>
            </a:endParaRPr>
          </a:p>
        </p:txBody>
      </p:sp>
      <p:sp>
        <p:nvSpPr>
          <p:cNvPr id="14" name="object 14"/>
          <p:cNvSpPr txBox="1"/>
          <p:nvPr/>
        </p:nvSpPr>
        <p:spPr>
          <a:xfrm>
            <a:off x="5105400" y="4204073"/>
            <a:ext cx="3572017" cy="1708801"/>
          </a:xfrm>
          <a:prstGeom prst="rect">
            <a:avLst/>
          </a:prstGeom>
        </p:spPr>
        <p:txBody>
          <a:bodyPr vert="horz" wrap="square" lIns="0" tIns="92075" rIns="0" bIns="0" rtlCol="0">
            <a:spAutoFit/>
          </a:bodyPr>
          <a:lstStyle/>
          <a:p>
            <a:pPr marL="12700">
              <a:lnSpc>
                <a:spcPct val="100000"/>
              </a:lnSpc>
              <a:spcBef>
                <a:spcPts val="725"/>
              </a:spcBef>
            </a:pPr>
            <a:r>
              <a:rPr sz="1800" b="1" spc="-5" dirty="0">
                <a:solidFill>
                  <a:srgbClr val="033080"/>
                </a:solidFill>
                <a:latin typeface="Trebuchet MS"/>
                <a:cs typeface="Trebuchet MS"/>
              </a:rPr>
              <a:t>By</a:t>
            </a:r>
            <a:endParaRPr sz="1800" dirty="0">
              <a:latin typeface="Trebuchet MS"/>
              <a:cs typeface="Trebuchet MS"/>
            </a:endParaRPr>
          </a:p>
          <a:p>
            <a:pPr marL="12700">
              <a:lnSpc>
                <a:spcPct val="100000"/>
              </a:lnSpc>
              <a:spcBef>
                <a:spcPts val="625"/>
              </a:spcBef>
            </a:pPr>
            <a:r>
              <a:rPr lang="en-US" b="1" dirty="0" err="1" smtClean="0">
                <a:solidFill>
                  <a:srgbClr val="404040"/>
                </a:solidFill>
                <a:latin typeface="Trebuchet MS"/>
                <a:cs typeface="Trebuchet MS"/>
              </a:rPr>
              <a:t>Valaparla</a:t>
            </a:r>
            <a:r>
              <a:rPr lang="en-US" b="1" dirty="0" smtClean="0">
                <a:solidFill>
                  <a:srgbClr val="404040"/>
                </a:solidFill>
                <a:latin typeface="Trebuchet MS"/>
                <a:cs typeface="Trebuchet MS"/>
              </a:rPr>
              <a:t> </a:t>
            </a:r>
            <a:r>
              <a:rPr lang="en-US" b="1" dirty="0" err="1" smtClean="0">
                <a:solidFill>
                  <a:srgbClr val="404040"/>
                </a:solidFill>
                <a:latin typeface="Trebuchet MS"/>
                <a:cs typeface="Trebuchet MS"/>
              </a:rPr>
              <a:t>Akhil</a:t>
            </a:r>
            <a:r>
              <a:rPr lang="en-US" b="1" dirty="0" smtClean="0">
                <a:solidFill>
                  <a:srgbClr val="404040"/>
                </a:solidFill>
                <a:latin typeface="Trebuchet MS"/>
                <a:cs typeface="Trebuchet MS"/>
              </a:rPr>
              <a:t> Tagore </a:t>
            </a:r>
            <a:r>
              <a:rPr sz="1800" spc="-5" dirty="0" smtClean="0">
                <a:solidFill>
                  <a:srgbClr val="404040"/>
                </a:solidFill>
                <a:latin typeface="Trebuchet MS"/>
                <a:cs typeface="Trebuchet MS"/>
              </a:rPr>
              <a:t>(211418104</a:t>
            </a:r>
            <a:r>
              <a:rPr lang="en-US" sz="1800" spc="-5" dirty="0" smtClean="0">
                <a:solidFill>
                  <a:srgbClr val="404040"/>
                </a:solidFill>
                <a:latin typeface="Trebuchet MS"/>
                <a:cs typeface="Trebuchet MS"/>
              </a:rPr>
              <a:t>330</a:t>
            </a:r>
            <a:r>
              <a:rPr sz="1800" spc="-5" dirty="0" smtClean="0">
                <a:solidFill>
                  <a:srgbClr val="404040"/>
                </a:solidFill>
                <a:latin typeface="Trebuchet MS"/>
                <a:cs typeface="Trebuchet MS"/>
              </a:rPr>
              <a:t>),</a:t>
            </a:r>
            <a:endParaRPr sz="1800" dirty="0">
              <a:latin typeface="Trebuchet MS"/>
              <a:cs typeface="Trebuchet MS"/>
            </a:endParaRPr>
          </a:p>
          <a:p>
            <a:pPr marL="12700">
              <a:lnSpc>
                <a:spcPct val="100000"/>
              </a:lnSpc>
              <a:spcBef>
                <a:spcPts val="590"/>
              </a:spcBef>
            </a:pPr>
            <a:r>
              <a:rPr lang="en-US" b="1" spc="-10" dirty="0" err="1" smtClean="0">
                <a:solidFill>
                  <a:srgbClr val="404040"/>
                </a:solidFill>
                <a:latin typeface="Trebuchet MS"/>
                <a:cs typeface="Trebuchet MS"/>
              </a:rPr>
              <a:t>Mritesh</a:t>
            </a:r>
            <a:r>
              <a:rPr sz="1800" b="1" spc="-10" dirty="0" smtClean="0">
                <a:solidFill>
                  <a:srgbClr val="404040"/>
                </a:solidFill>
                <a:latin typeface="Trebuchet MS"/>
                <a:cs typeface="Trebuchet MS"/>
              </a:rPr>
              <a:t> </a:t>
            </a:r>
            <a:r>
              <a:rPr sz="1800" b="1" dirty="0">
                <a:solidFill>
                  <a:srgbClr val="404040"/>
                </a:solidFill>
                <a:latin typeface="Trebuchet MS"/>
                <a:cs typeface="Trebuchet MS"/>
              </a:rPr>
              <a:t>M </a:t>
            </a:r>
            <a:r>
              <a:rPr sz="1800" spc="-5" dirty="0">
                <a:solidFill>
                  <a:srgbClr val="404040"/>
                </a:solidFill>
                <a:latin typeface="Trebuchet MS"/>
                <a:cs typeface="Trebuchet MS"/>
              </a:rPr>
              <a:t>(</a:t>
            </a:r>
            <a:r>
              <a:rPr sz="1800" spc="-5" dirty="0" smtClean="0">
                <a:solidFill>
                  <a:srgbClr val="404040"/>
                </a:solidFill>
                <a:latin typeface="Trebuchet MS"/>
                <a:cs typeface="Trebuchet MS"/>
              </a:rPr>
              <a:t>2114181043</a:t>
            </a:r>
            <a:r>
              <a:rPr lang="en-US" sz="1800" spc="-5" dirty="0" smtClean="0">
                <a:solidFill>
                  <a:srgbClr val="404040"/>
                </a:solidFill>
                <a:latin typeface="Trebuchet MS"/>
                <a:cs typeface="Trebuchet MS"/>
              </a:rPr>
              <a:t>24</a:t>
            </a:r>
            <a:r>
              <a:rPr sz="1800" spc="-5" dirty="0" smtClean="0">
                <a:solidFill>
                  <a:srgbClr val="404040"/>
                </a:solidFill>
                <a:latin typeface="Trebuchet MS"/>
                <a:cs typeface="Trebuchet MS"/>
              </a:rPr>
              <a:t>)</a:t>
            </a:r>
            <a:r>
              <a:rPr sz="1800" spc="5" dirty="0" smtClean="0">
                <a:solidFill>
                  <a:srgbClr val="404040"/>
                </a:solidFill>
                <a:latin typeface="Trebuchet MS"/>
                <a:cs typeface="Trebuchet MS"/>
              </a:rPr>
              <a:t> </a:t>
            </a:r>
            <a:r>
              <a:rPr sz="1800" dirty="0">
                <a:solidFill>
                  <a:srgbClr val="404040"/>
                </a:solidFill>
                <a:latin typeface="Trebuchet MS"/>
                <a:cs typeface="Trebuchet MS"/>
              </a:rPr>
              <a:t>&amp;</a:t>
            </a:r>
            <a:endParaRPr sz="1800" dirty="0">
              <a:latin typeface="Trebuchet MS"/>
              <a:cs typeface="Trebuchet MS"/>
            </a:endParaRPr>
          </a:p>
          <a:p>
            <a:pPr marL="12700">
              <a:lnSpc>
                <a:spcPct val="100000"/>
              </a:lnSpc>
              <a:spcBef>
                <a:spcPts val="585"/>
              </a:spcBef>
            </a:pPr>
            <a:r>
              <a:rPr lang="en-US" b="1" spc="-20" dirty="0" err="1" smtClean="0">
                <a:solidFill>
                  <a:srgbClr val="404040"/>
                </a:solidFill>
                <a:latin typeface="Trebuchet MS"/>
                <a:cs typeface="Trebuchet MS"/>
              </a:rPr>
              <a:t>Vengiswaran</a:t>
            </a:r>
            <a:r>
              <a:rPr lang="en-US" b="1" spc="-20" dirty="0" smtClean="0">
                <a:solidFill>
                  <a:srgbClr val="404040"/>
                </a:solidFill>
                <a:latin typeface="Trebuchet MS"/>
                <a:cs typeface="Trebuchet MS"/>
              </a:rPr>
              <a:t> A L</a:t>
            </a:r>
            <a:r>
              <a:rPr sz="1800" spc="-5" dirty="0" smtClean="0">
                <a:solidFill>
                  <a:srgbClr val="404040"/>
                </a:solidFill>
                <a:latin typeface="Trebuchet MS"/>
                <a:cs typeface="Trebuchet MS"/>
              </a:rPr>
              <a:t>(2114181043</a:t>
            </a:r>
            <a:r>
              <a:rPr lang="en-US" sz="1800" spc="-5" dirty="0" smtClean="0">
                <a:solidFill>
                  <a:srgbClr val="404040"/>
                </a:solidFill>
                <a:latin typeface="Trebuchet MS"/>
                <a:cs typeface="Trebuchet MS"/>
              </a:rPr>
              <a:t>32</a:t>
            </a:r>
            <a:r>
              <a:rPr sz="1800" spc="-5" dirty="0" smtClean="0">
                <a:solidFill>
                  <a:srgbClr val="404040"/>
                </a:solidFill>
                <a:latin typeface="Trebuchet MS"/>
                <a:cs typeface="Trebuchet MS"/>
              </a:rPr>
              <a:t>)</a:t>
            </a:r>
            <a:endParaRPr sz="1800" dirty="0">
              <a:latin typeface="Trebuchet MS"/>
              <a:cs typeface="Trebuchet MS"/>
            </a:endParaRPr>
          </a:p>
        </p:txBody>
      </p:sp>
      <p:grpSp>
        <p:nvGrpSpPr>
          <p:cNvPr id="15" name="object 15"/>
          <p:cNvGrpSpPr/>
          <p:nvPr/>
        </p:nvGrpSpPr>
        <p:grpSpPr>
          <a:xfrm>
            <a:off x="594360" y="5128844"/>
            <a:ext cx="1382078" cy="455295"/>
            <a:chOff x="813816" y="5442203"/>
            <a:chExt cx="1842770" cy="455295"/>
          </a:xfrm>
        </p:grpSpPr>
        <p:sp>
          <p:nvSpPr>
            <p:cNvPr id="16" name="object 16"/>
            <p:cNvSpPr/>
            <p:nvPr/>
          </p:nvSpPr>
          <p:spPr>
            <a:xfrm>
              <a:off x="813816" y="5466587"/>
              <a:ext cx="1842770" cy="364490"/>
            </a:xfrm>
            <a:custGeom>
              <a:avLst/>
              <a:gdLst/>
              <a:ahLst/>
              <a:cxnLst/>
              <a:rect l="l" t="t" r="r" b="b"/>
              <a:pathLst>
                <a:path w="1842770" h="364489">
                  <a:moveTo>
                    <a:pt x="1660398" y="0"/>
                  </a:moveTo>
                  <a:lnTo>
                    <a:pt x="182118" y="0"/>
                  </a:lnTo>
                  <a:lnTo>
                    <a:pt x="133702" y="6505"/>
                  </a:lnTo>
                  <a:lnTo>
                    <a:pt x="90198" y="24863"/>
                  </a:lnTo>
                  <a:lnTo>
                    <a:pt x="53340" y="53340"/>
                  </a:lnTo>
                  <a:lnTo>
                    <a:pt x="24863" y="90198"/>
                  </a:lnTo>
                  <a:lnTo>
                    <a:pt x="6505" y="133702"/>
                  </a:lnTo>
                  <a:lnTo>
                    <a:pt x="0" y="182118"/>
                  </a:lnTo>
                  <a:lnTo>
                    <a:pt x="6505" y="230533"/>
                  </a:lnTo>
                  <a:lnTo>
                    <a:pt x="24863" y="274037"/>
                  </a:lnTo>
                  <a:lnTo>
                    <a:pt x="53340" y="310896"/>
                  </a:lnTo>
                  <a:lnTo>
                    <a:pt x="90198" y="339372"/>
                  </a:lnTo>
                  <a:lnTo>
                    <a:pt x="133702" y="357730"/>
                  </a:lnTo>
                  <a:lnTo>
                    <a:pt x="182118" y="364236"/>
                  </a:lnTo>
                  <a:lnTo>
                    <a:pt x="1660398" y="364236"/>
                  </a:lnTo>
                  <a:lnTo>
                    <a:pt x="1708813" y="357730"/>
                  </a:lnTo>
                  <a:lnTo>
                    <a:pt x="1752317" y="339372"/>
                  </a:lnTo>
                  <a:lnTo>
                    <a:pt x="1789176" y="310896"/>
                  </a:lnTo>
                  <a:lnTo>
                    <a:pt x="1817652" y="274037"/>
                  </a:lnTo>
                  <a:lnTo>
                    <a:pt x="1836010" y="230533"/>
                  </a:lnTo>
                  <a:lnTo>
                    <a:pt x="1842515" y="182118"/>
                  </a:lnTo>
                  <a:lnTo>
                    <a:pt x="1836010" y="133702"/>
                  </a:lnTo>
                  <a:lnTo>
                    <a:pt x="1817652" y="90198"/>
                  </a:lnTo>
                  <a:lnTo>
                    <a:pt x="1789176" y="53340"/>
                  </a:lnTo>
                  <a:lnTo>
                    <a:pt x="1752317" y="24863"/>
                  </a:lnTo>
                  <a:lnTo>
                    <a:pt x="1708813" y="6505"/>
                  </a:lnTo>
                  <a:lnTo>
                    <a:pt x="1660398" y="0"/>
                  </a:lnTo>
                  <a:close/>
                </a:path>
              </a:pathLst>
            </a:custGeom>
            <a:solidFill>
              <a:srgbClr val="033080"/>
            </a:solidFill>
          </p:spPr>
          <p:txBody>
            <a:bodyPr wrap="square" lIns="0" tIns="0" rIns="0" bIns="0" rtlCol="0"/>
            <a:lstStyle/>
            <a:p>
              <a:endParaRPr/>
            </a:p>
          </p:txBody>
        </p:sp>
        <p:sp>
          <p:nvSpPr>
            <p:cNvPr id="17" name="object 17"/>
            <p:cNvSpPr/>
            <p:nvPr/>
          </p:nvSpPr>
          <p:spPr>
            <a:xfrm>
              <a:off x="961644" y="5442203"/>
              <a:ext cx="1631442" cy="454913"/>
            </a:xfrm>
            <a:prstGeom prst="rect">
              <a:avLst/>
            </a:prstGeom>
            <a:blipFill>
              <a:blip r:embed="rId2" cstate="print"/>
              <a:stretch>
                <a:fillRect/>
              </a:stretch>
            </a:blipFill>
          </p:spPr>
          <p:txBody>
            <a:bodyPr wrap="square" lIns="0" tIns="0" rIns="0" bIns="0" rtlCol="0"/>
            <a:lstStyle/>
            <a:p>
              <a:endParaRPr/>
            </a:p>
          </p:txBody>
        </p:sp>
      </p:grpSp>
      <p:sp>
        <p:nvSpPr>
          <p:cNvPr id="18" name="object 18"/>
          <p:cNvSpPr txBox="1"/>
          <p:nvPr/>
        </p:nvSpPr>
        <p:spPr>
          <a:xfrm>
            <a:off x="807491" y="5491988"/>
            <a:ext cx="1040130" cy="504625"/>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FFFFF"/>
                </a:solidFill>
                <a:latin typeface="Trebuchet MS"/>
                <a:cs typeface="Trebuchet MS"/>
              </a:rPr>
              <a:t>COORDINATOR:</a:t>
            </a:r>
            <a:endParaRPr sz="1600" dirty="0">
              <a:latin typeface="Trebuchet MS"/>
              <a:cs typeface="Trebuchet MS"/>
            </a:endParaRPr>
          </a:p>
        </p:txBody>
      </p:sp>
      <p:grpSp>
        <p:nvGrpSpPr>
          <p:cNvPr id="19" name="object 19"/>
          <p:cNvGrpSpPr/>
          <p:nvPr/>
        </p:nvGrpSpPr>
        <p:grpSpPr>
          <a:xfrm>
            <a:off x="562737" y="4474654"/>
            <a:ext cx="1382078" cy="455295"/>
            <a:chOff x="813816" y="4992623"/>
            <a:chExt cx="1842770" cy="455295"/>
          </a:xfrm>
        </p:grpSpPr>
        <p:sp>
          <p:nvSpPr>
            <p:cNvPr id="20" name="object 20"/>
            <p:cNvSpPr/>
            <p:nvPr/>
          </p:nvSpPr>
          <p:spPr>
            <a:xfrm>
              <a:off x="813816" y="5015483"/>
              <a:ext cx="1842770" cy="365760"/>
            </a:xfrm>
            <a:custGeom>
              <a:avLst/>
              <a:gdLst/>
              <a:ahLst/>
              <a:cxnLst/>
              <a:rect l="l" t="t" r="r" b="b"/>
              <a:pathLst>
                <a:path w="1842770" h="365760">
                  <a:moveTo>
                    <a:pt x="1659636" y="0"/>
                  </a:moveTo>
                  <a:lnTo>
                    <a:pt x="182880" y="0"/>
                  </a:lnTo>
                  <a:lnTo>
                    <a:pt x="134262" y="6535"/>
                  </a:lnTo>
                  <a:lnTo>
                    <a:pt x="90576" y="24976"/>
                  </a:lnTo>
                  <a:lnTo>
                    <a:pt x="53563" y="53578"/>
                  </a:lnTo>
                  <a:lnTo>
                    <a:pt x="24968" y="90593"/>
                  </a:lnTo>
                  <a:lnTo>
                    <a:pt x="6532" y="134276"/>
                  </a:lnTo>
                  <a:lnTo>
                    <a:pt x="0" y="182880"/>
                  </a:lnTo>
                  <a:lnTo>
                    <a:pt x="6532" y="231483"/>
                  </a:lnTo>
                  <a:lnTo>
                    <a:pt x="24968" y="275166"/>
                  </a:lnTo>
                  <a:lnTo>
                    <a:pt x="53563" y="312181"/>
                  </a:lnTo>
                  <a:lnTo>
                    <a:pt x="90576" y="340783"/>
                  </a:lnTo>
                  <a:lnTo>
                    <a:pt x="134262" y="359224"/>
                  </a:lnTo>
                  <a:lnTo>
                    <a:pt x="182880" y="365760"/>
                  </a:lnTo>
                  <a:lnTo>
                    <a:pt x="1659636" y="365760"/>
                  </a:lnTo>
                  <a:lnTo>
                    <a:pt x="1708239" y="359224"/>
                  </a:lnTo>
                  <a:lnTo>
                    <a:pt x="1751922" y="340783"/>
                  </a:lnTo>
                  <a:lnTo>
                    <a:pt x="1788937" y="312181"/>
                  </a:lnTo>
                  <a:lnTo>
                    <a:pt x="1817539" y="275166"/>
                  </a:lnTo>
                  <a:lnTo>
                    <a:pt x="1835980" y="231483"/>
                  </a:lnTo>
                  <a:lnTo>
                    <a:pt x="1842515" y="182880"/>
                  </a:lnTo>
                  <a:lnTo>
                    <a:pt x="1835980" y="134276"/>
                  </a:lnTo>
                  <a:lnTo>
                    <a:pt x="1817539" y="90593"/>
                  </a:lnTo>
                  <a:lnTo>
                    <a:pt x="1788937" y="53578"/>
                  </a:lnTo>
                  <a:lnTo>
                    <a:pt x="1751922" y="24976"/>
                  </a:lnTo>
                  <a:lnTo>
                    <a:pt x="1708239" y="6535"/>
                  </a:lnTo>
                  <a:lnTo>
                    <a:pt x="1659636" y="0"/>
                  </a:lnTo>
                  <a:close/>
                </a:path>
              </a:pathLst>
            </a:custGeom>
            <a:solidFill>
              <a:srgbClr val="033080"/>
            </a:solidFill>
          </p:spPr>
          <p:txBody>
            <a:bodyPr wrap="square" lIns="0" tIns="0" rIns="0" bIns="0" rtlCol="0"/>
            <a:lstStyle/>
            <a:p>
              <a:endParaRPr/>
            </a:p>
          </p:txBody>
        </p:sp>
        <p:sp>
          <p:nvSpPr>
            <p:cNvPr id="21" name="object 21"/>
            <p:cNvSpPr/>
            <p:nvPr/>
          </p:nvSpPr>
          <p:spPr>
            <a:xfrm>
              <a:off x="1042416" y="4992623"/>
              <a:ext cx="1469898" cy="454913"/>
            </a:xfrm>
            <a:prstGeom prst="rect">
              <a:avLst/>
            </a:prstGeom>
            <a:blipFill>
              <a:blip r:embed="rId3" cstate="print"/>
              <a:stretch>
                <a:fillRect/>
              </a:stretch>
            </a:blipFill>
          </p:spPr>
          <p:txBody>
            <a:bodyPr wrap="square" lIns="0" tIns="0" rIns="0" bIns="0" rtlCol="0"/>
            <a:lstStyle/>
            <a:p>
              <a:endParaRPr/>
            </a:p>
          </p:txBody>
        </p:sp>
      </p:grpSp>
      <p:sp>
        <p:nvSpPr>
          <p:cNvPr id="23" name="object 23"/>
          <p:cNvSpPr/>
          <p:nvPr/>
        </p:nvSpPr>
        <p:spPr>
          <a:xfrm>
            <a:off x="112585" y="131826"/>
            <a:ext cx="8943023" cy="6596380"/>
          </a:xfrm>
          <a:custGeom>
            <a:avLst/>
            <a:gdLst/>
            <a:ahLst/>
            <a:cxnLst/>
            <a:rect l="l" t="t" r="r" b="b"/>
            <a:pathLst>
              <a:path w="11924030" h="6596380">
                <a:moveTo>
                  <a:pt x="0" y="6595872"/>
                </a:moveTo>
                <a:lnTo>
                  <a:pt x="11923776" y="6595872"/>
                </a:lnTo>
                <a:lnTo>
                  <a:pt x="11923776" y="0"/>
                </a:lnTo>
                <a:lnTo>
                  <a:pt x="0" y="0"/>
                </a:lnTo>
                <a:lnTo>
                  <a:pt x="0" y="6595872"/>
                </a:lnTo>
                <a:close/>
              </a:path>
            </a:pathLst>
          </a:custGeom>
          <a:ln w="19049">
            <a:solidFill>
              <a:srgbClr val="404040"/>
            </a:solidFill>
          </a:ln>
        </p:spPr>
        <p:txBody>
          <a:bodyPr wrap="square" lIns="0" tIns="0" rIns="0" bIns="0" rtlCol="0"/>
          <a:lstStyle/>
          <a:p>
            <a:endParaRPr/>
          </a:p>
        </p:txBody>
      </p:sp>
      <p:sp>
        <p:nvSpPr>
          <p:cNvPr id="24" name="object 24"/>
          <p:cNvSpPr txBox="1"/>
          <p:nvPr/>
        </p:nvSpPr>
        <p:spPr>
          <a:xfrm>
            <a:off x="8598598" y="6264035"/>
            <a:ext cx="157639" cy="307777"/>
          </a:xfrm>
          <a:prstGeom prst="rect">
            <a:avLst/>
          </a:prstGeom>
        </p:spPr>
        <p:txBody>
          <a:bodyPr vert="horz" wrap="square" lIns="0" tIns="0" rIns="0" bIns="0" rtlCol="0">
            <a:spAutoFit/>
          </a:bodyPr>
          <a:lstStyle/>
          <a:p>
            <a:pPr marL="38100">
              <a:lnSpc>
                <a:spcPts val="2380"/>
              </a:lnSpc>
            </a:pPr>
            <a:fld id="{81D60167-4931-47E6-BA6A-407CBD079E47}" type="slidenum">
              <a:rPr sz="2000" dirty="0">
                <a:latin typeface="Trebuchet MS"/>
                <a:cs typeface="Trebuchet MS"/>
              </a:rPr>
              <a:t>1</a:t>
            </a:fld>
            <a:endParaRPr sz="2000">
              <a:latin typeface="Trebuchet MS"/>
              <a:cs typeface="Trebuchet MS"/>
            </a:endParaRPr>
          </a:p>
        </p:txBody>
      </p:sp>
    </p:spTree>
    <p:extLst>
      <p:ext uri="{BB962C8B-B14F-4D97-AF65-F5344CB8AC3E}">
        <p14:creationId xmlns:p14="http://schemas.microsoft.com/office/powerpoint/2010/main" val="2600579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685800"/>
          </a:xfrm>
        </p:spPr>
        <p:txBody>
          <a:bodyPr>
            <a:normAutofit fontScale="90000"/>
          </a:bodyPr>
          <a:lstStyle/>
          <a:p>
            <a:r>
              <a:rPr lang="en-US" dirty="0" smtClean="0"/>
              <a:t>USE CASE DIAGRAM</a:t>
            </a:r>
            <a:endParaRPr lang="en-US" dirty="0"/>
          </a:p>
        </p:txBody>
      </p:sp>
      <p:pic>
        <p:nvPicPr>
          <p:cNvPr id="4" name="Content Placeholder 3" descr="C:\Users\Dell\Desktop\Untitled2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7964" y="1905000"/>
            <a:ext cx="5668072" cy="4668838"/>
          </a:xfrm>
          <a:prstGeom prst="rect">
            <a:avLst/>
          </a:prstGeom>
          <a:noFill/>
          <a:ln>
            <a:noFill/>
          </a:ln>
        </p:spPr>
      </p:pic>
    </p:spTree>
    <p:extLst>
      <p:ext uri="{BB962C8B-B14F-4D97-AF65-F5344CB8AC3E}">
        <p14:creationId xmlns:p14="http://schemas.microsoft.com/office/powerpoint/2010/main" val="2582499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457200"/>
          </a:xfrm>
        </p:spPr>
        <p:txBody>
          <a:bodyPr>
            <a:normAutofit fontScale="90000"/>
          </a:bodyPr>
          <a:lstStyle/>
          <a:p>
            <a:r>
              <a:rPr lang="en-US" dirty="0" smtClean="0"/>
              <a:t>ACTIVITY DIAGRAM</a:t>
            </a:r>
            <a:endParaRPr lang="en-US" dirty="0"/>
          </a:p>
        </p:txBody>
      </p:sp>
      <p:pic>
        <p:nvPicPr>
          <p:cNvPr id="4" name="image9.png"/>
          <p:cNvPicPr>
            <a:picLocks noGrp="1"/>
          </p:cNvPicPr>
          <p:nvPr>
            <p:ph idx="1"/>
          </p:nvPr>
        </p:nvPicPr>
        <p:blipFill>
          <a:blip r:embed="rId2"/>
          <a:srcRect/>
          <a:stretch>
            <a:fillRect/>
          </a:stretch>
        </p:blipFill>
        <p:spPr>
          <a:xfrm>
            <a:off x="3048000" y="990600"/>
            <a:ext cx="2362200" cy="5687291"/>
          </a:xfrm>
          <a:prstGeom prst="rect">
            <a:avLst/>
          </a:prstGeom>
          <a:ln/>
        </p:spPr>
      </p:pic>
    </p:spTree>
    <p:extLst>
      <p:ext uri="{BB962C8B-B14F-4D97-AF65-F5344CB8AC3E}">
        <p14:creationId xmlns:p14="http://schemas.microsoft.com/office/powerpoint/2010/main" val="792958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609600"/>
          </a:xfrm>
        </p:spPr>
        <p:txBody>
          <a:bodyPr>
            <a:normAutofit fontScale="90000"/>
          </a:bodyPr>
          <a:lstStyle/>
          <a:p>
            <a:r>
              <a:rPr lang="en-US" dirty="0" smtClean="0"/>
              <a:t>SEQUENCE DIAGRAM</a:t>
            </a:r>
            <a:endParaRPr lang="en-US" dirty="0"/>
          </a:p>
        </p:txBody>
      </p:sp>
      <p:pic>
        <p:nvPicPr>
          <p:cNvPr id="4" name="image10.png"/>
          <p:cNvPicPr>
            <a:picLocks noGrp="1"/>
          </p:cNvPicPr>
          <p:nvPr>
            <p:ph idx="1"/>
          </p:nvPr>
        </p:nvPicPr>
        <p:blipFill>
          <a:blip r:embed="rId2"/>
          <a:srcRect/>
          <a:stretch>
            <a:fillRect/>
          </a:stretch>
        </p:blipFill>
        <p:spPr>
          <a:xfrm>
            <a:off x="514350" y="1843881"/>
            <a:ext cx="8115300" cy="4638675"/>
          </a:xfrm>
          <a:prstGeom prst="rect">
            <a:avLst/>
          </a:prstGeom>
          <a:ln/>
        </p:spPr>
      </p:pic>
    </p:spTree>
    <p:extLst>
      <p:ext uri="{BB962C8B-B14F-4D97-AF65-F5344CB8AC3E}">
        <p14:creationId xmlns:p14="http://schemas.microsoft.com/office/powerpoint/2010/main" val="3771699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62000"/>
          </a:xfrm>
        </p:spPr>
        <p:txBody>
          <a:bodyPr/>
          <a:lstStyle/>
          <a:p>
            <a:r>
              <a:rPr lang="en-US" dirty="0" smtClean="0"/>
              <a:t>MODULE DESCRIPTION</a:t>
            </a:r>
            <a:endParaRPr lang="en-US" dirty="0"/>
          </a:p>
        </p:txBody>
      </p:sp>
      <p:sp>
        <p:nvSpPr>
          <p:cNvPr id="3" name="Content Placeholder 2"/>
          <p:cNvSpPr>
            <a:spLocks noGrp="1"/>
          </p:cNvSpPr>
          <p:nvPr>
            <p:ph idx="1"/>
          </p:nvPr>
        </p:nvSpPr>
        <p:spPr>
          <a:xfrm>
            <a:off x="457200" y="1524000"/>
            <a:ext cx="8229600" cy="5050536"/>
          </a:xfrm>
        </p:spPr>
        <p:txBody>
          <a:bodyPr>
            <a:normAutofit fontScale="77500" lnSpcReduction="20000"/>
          </a:bodyPr>
          <a:lstStyle/>
          <a:p>
            <a:r>
              <a:rPr lang="en-US" b="1" dirty="0"/>
              <a:t>GUI AND DATA </a:t>
            </a:r>
            <a:r>
              <a:rPr lang="en-US" b="1" dirty="0" smtClean="0"/>
              <a:t>PREPROCESSING</a:t>
            </a:r>
            <a:endParaRPr lang="en-US" dirty="0"/>
          </a:p>
          <a:p>
            <a:r>
              <a:rPr lang="en-US" dirty="0"/>
              <a:t>The gathering of datasets for face mask detection was done through continuous image de-</a:t>
            </a:r>
            <a:r>
              <a:rPr lang="en-US" dirty="0" err="1"/>
              <a:t>colouration</a:t>
            </a:r>
            <a:r>
              <a:rPr lang="en-US" dirty="0"/>
              <a:t> and contouring, hence the dataset is very pure. In many cases, the main module is the input module where the data are implemented, in this module the data can be directly added via GUI and through an endpoint connection which can be able to produce the output. The GUI application is built in python. Face mask detection refers to detecting faces in the image and then classifying each face as with a mask or without a mask. The process begins with preprocessing of the given data from a large dataset. The data is cleaned and pre-processed at this stage, where missing and null value records are dropped. In our dataset, we cleaned all the null values and checked whether all the data types are valid. The main purpose of preprocessing is to identify and drop or substitute the missing values in the dataset which occupy a very small part of the whole data, to ensure an accurate result.</a:t>
            </a:r>
          </a:p>
          <a:p>
            <a:endParaRPr lang="en-US" dirty="0"/>
          </a:p>
        </p:txBody>
      </p:sp>
    </p:spTree>
    <p:extLst>
      <p:ext uri="{BB962C8B-B14F-4D97-AF65-F5344CB8AC3E}">
        <p14:creationId xmlns:p14="http://schemas.microsoft.com/office/powerpoint/2010/main" val="921182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60136"/>
          </a:xfrm>
        </p:spPr>
        <p:txBody>
          <a:bodyPr>
            <a:normAutofit fontScale="92500" lnSpcReduction="20000"/>
          </a:bodyPr>
          <a:lstStyle/>
          <a:p>
            <a:r>
              <a:rPr lang="en-US" b="1" dirty="0"/>
              <a:t>TRAINING NEURAL </a:t>
            </a:r>
            <a:r>
              <a:rPr lang="en-US" b="1" dirty="0" smtClean="0"/>
              <a:t>NETWORKS</a:t>
            </a:r>
            <a:r>
              <a:rPr lang="en-US" b="1" dirty="0"/>
              <a:t> </a:t>
            </a:r>
            <a:endParaRPr lang="en-US" dirty="0"/>
          </a:p>
          <a:p>
            <a:r>
              <a:rPr lang="en-US" dirty="0"/>
              <a:t>MobileNetV2 is an architecture of bottleneck depth separable convolution building of basic blocks with residuals. We propose to use MobileNetV2 architecture to ensure accurate face-mask detection, the proposed CNN architecture. We choose to use MobileNetV2 since it provides several advantages such as: </a:t>
            </a:r>
            <a:r>
              <a:rPr lang="en-US" dirty="0" smtClean="0"/>
              <a:t>it </a:t>
            </a:r>
            <a:r>
              <a:rPr lang="en-US" dirty="0"/>
              <a:t>is a light-weight DL suited to edge devices, </a:t>
            </a:r>
          </a:p>
          <a:p>
            <a:pPr lvl="0"/>
            <a:r>
              <a:rPr lang="en-US" dirty="0"/>
              <a:t>it provides excellent results for object detection, and </a:t>
            </a:r>
          </a:p>
          <a:p>
            <a:pPr lvl="0"/>
            <a:r>
              <a:rPr lang="en-US" dirty="0"/>
              <a:t>it can efficiently tradeoff between accuracy and latency using simple global </a:t>
            </a:r>
            <a:r>
              <a:rPr lang="en-US" dirty="0" err="1"/>
              <a:t>hyperparameters</a:t>
            </a:r>
            <a:r>
              <a:rPr lang="en-US" dirty="0"/>
              <a:t>.</a:t>
            </a:r>
          </a:p>
          <a:p>
            <a:r>
              <a:rPr lang="en-US" dirty="0"/>
              <a:t>The most amazing thing about this approach is that it actually works remarkably well. They tend to work best when all the features are at least, well, relevant, because the number of features selected for a particular tree is small.</a:t>
            </a:r>
          </a:p>
          <a:p>
            <a:endParaRPr lang="en-US" dirty="0"/>
          </a:p>
        </p:txBody>
      </p:sp>
    </p:spTree>
    <p:extLst>
      <p:ext uri="{BB962C8B-B14F-4D97-AF65-F5344CB8AC3E}">
        <p14:creationId xmlns:p14="http://schemas.microsoft.com/office/powerpoint/2010/main" val="202833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31536"/>
          </a:xfrm>
        </p:spPr>
        <p:txBody>
          <a:bodyPr>
            <a:normAutofit fontScale="77500" lnSpcReduction="20000"/>
          </a:bodyPr>
          <a:lstStyle/>
          <a:p>
            <a:r>
              <a:rPr lang="en-US" b="1" dirty="0"/>
              <a:t>CLASSIFICATION AND OUTPUT </a:t>
            </a:r>
            <a:endParaRPr lang="en-US" dirty="0"/>
          </a:p>
          <a:p>
            <a:r>
              <a:rPr lang="en-US" dirty="0"/>
              <a:t>The MobilenetV2 architecture is used as a foundation for the classifier to perform real-time mask identification. Since </a:t>
            </a:r>
            <a:r>
              <a:rPr lang="en-US" dirty="0" err="1"/>
              <a:t>MobileNet</a:t>
            </a:r>
            <a:r>
              <a:rPr lang="en-US" dirty="0"/>
              <a:t> v2 outperforms other state of art methods in predicting outcomes accurately, it is used efficiently in this model. Then the proposed CNN classifies faces with and without masks as the output layer of the proposed CNN architecture. It saves the best model with the highest accuracy. Finally, the saved model can be used in the real world. The name of this phase is model evaluation. </a:t>
            </a:r>
            <a:r>
              <a:rPr lang="en-US" dirty="0" err="1"/>
              <a:t>Overfitting</a:t>
            </a:r>
            <a:r>
              <a:rPr lang="en-US" dirty="0"/>
              <a:t> when any classification parameter like with mask and without mask needs to be adjusted, it is necessary to have a training dataset apart from training and testing datasets. Web and desktop apps can use the live video feed for detection. The program can also be linked to the entrance gates, allowing only those who are wearing masks to enter. It can also be used in shopping malls and universities.</a:t>
            </a:r>
          </a:p>
          <a:p>
            <a:endParaRPr lang="en-US" dirty="0"/>
          </a:p>
        </p:txBody>
      </p:sp>
    </p:spTree>
    <p:extLst>
      <p:ext uri="{BB962C8B-B14F-4D97-AF65-F5344CB8AC3E}">
        <p14:creationId xmlns:p14="http://schemas.microsoft.com/office/powerpoint/2010/main" val="3742915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57200"/>
          </a:xfrm>
        </p:spPr>
        <p:txBody>
          <a:bodyPr>
            <a:normAutofit fontScale="90000"/>
          </a:bodyPr>
          <a:lstStyle/>
          <a:p>
            <a:r>
              <a:rPr lang="en-US" dirty="0" smtClean="0"/>
              <a:t>TESTING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17262428"/>
              </p:ext>
            </p:extLst>
          </p:nvPr>
        </p:nvGraphicFramePr>
        <p:xfrm>
          <a:off x="533400" y="1600202"/>
          <a:ext cx="7924799" cy="4912041"/>
        </p:xfrm>
        <a:graphic>
          <a:graphicData uri="http://schemas.openxmlformats.org/drawingml/2006/table">
            <a:tbl>
              <a:tblPr firstRow="1" firstCol="1" bandRow="1">
                <a:tableStyleId>{5C22544A-7EE6-4342-B048-85BDC9FD1C3A}</a:tableStyleId>
              </a:tblPr>
              <a:tblGrid>
                <a:gridCol w="489948"/>
                <a:gridCol w="1914605"/>
                <a:gridCol w="2705816"/>
                <a:gridCol w="1689451"/>
                <a:gridCol w="1124979"/>
              </a:tblGrid>
              <a:tr h="867691">
                <a:tc>
                  <a:txBody>
                    <a:bodyPr/>
                    <a:lstStyle/>
                    <a:p>
                      <a:pPr marL="65405" marR="0">
                        <a:spcBef>
                          <a:spcPts val="0"/>
                        </a:spcBef>
                        <a:spcAft>
                          <a:spcPts val="0"/>
                        </a:spcAft>
                      </a:pPr>
                      <a:r>
                        <a:rPr lang="en-IN" sz="1400" dirty="0">
                          <a:effectLst/>
                        </a:rPr>
                        <a:t>S No </a:t>
                      </a:r>
                      <a:endParaRPr lang="en-US" sz="1100" dirty="0">
                        <a:effectLst/>
                        <a:latin typeface="Times New Roman"/>
                        <a:ea typeface="Times New Roman"/>
                        <a:cs typeface="Times New Roman"/>
                      </a:endParaRPr>
                    </a:p>
                  </a:txBody>
                  <a:tcPr marL="65405" marR="32385" marT="38100" marB="0"/>
                </a:tc>
                <a:tc>
                  <a:txBody>
                    <a:bodyPr/>
                    <a:lstStyle/>
                    <a:p>
                      <a:pPr marL="0" marR="31750" algn="ctr">
                        <a:spcBef>
                          <a:spcPts val="0"/>
                        </a:spcBef>
                        <a:spcAft>
                          <a:spcPts val="0"/>
                        </a:spcAft>
                      </a:pPr>
                      <a:r>
                        <a:rPr lang="en-IN" sz="1400" dirty="0">
                          <a:effectLst/>
                        </a:rPr>
                        <a:t>Test Cases </a:t>
                      </a:r>
                      <a:endParaRPr lang="en-US" sz="1100" dirty="0">
                        <a:effectLst/>
                        <a:latin typeface="Times New Roman"/>
                        <a:ea typeface="Times New Roman"/>
                        <a:cs typeface="Times New Roman"/>
                      </a:endParaRPr>
                    </a:p>
                  </a:txBody>
                  <a:tcPr marL="65405" marR="32385" marT="38100" marB="0"/>
                </a:tc>
                <a:tc>
                  <a:txBody>
                    <a:bodyPr/>
                    <a:lstStyle/>
                    <a:p>
                      <a:pPr marL="635" marR="0">
                        <a:spcBef>
                          <a:spcPts val="0"/>
                        </a:spcBef>
                        <a:spcAft>
                          <a:spcPts val="0"/>
                        </a:spcAft>
                      </a:pPr>
                      <a:r>
                        <a:rPr lang="en-IN" sz="1400">
                          <a:effectLst/>
                        </a:rPr>
                        <a:t>Expected Output </a:t>
                      </a:r>
                      <a:endParaRPr lang="en-US" sz="1100">
                        <a:effectLst/>
                        <a:latin typeface="Times New Roman"/>
                        <a:ea typeface="Times New Roman"/>
                        <a:cs typeface="Times New Roman"/>
                      </a:endParaRPr>
                    </a:p>
                  </a:txBody>
                  <a:tcPr marL="65405" marR="32385" marT="38100" marB="0"/>
                </a:tc>
                <a:tc>
                  <a:txBody>
                    <a:bodyPr/>
                    <a:lstStyle/>
                    <a:p>
                      <a:pPr marL="55245" marR="0">
                        <a:spcBef>
                          <a:spcPts val="0"/>
                        </a:spcBef>
                        <a:spcAft>
                          <a:spcPts val="0"/>
                        </a:spcAft>
                      </a:pPr>
                      <a:r>
                        <a:rPr lang="en-IN" sz="1400">
                          <a:effectLst/>
                        </a:rPr>
                        <a:t>Actual Output </a:t>
                      </a:r>
                      <a:endParaRPr lang="en-US" sz="1100">
                        <a:effectLst/>
                        <a:latin typeface="Times New Roman"/>
                        <a:ea typeface="Times New Roman"/>
                        <a:cs typeface="Times New Roman"/>
                      </a:endParaRPr>
                    </a:p>
                  </a:txBody>
                  <a:tcPr marL="65405" marR="32385" marT="38100" marB="0"/>
                </a:tc>
                <a:tc>
                  <a:txBody>
                    <a:bodyPr/>
                    <a:lstStyle/>
                    <a:p>
                      <a:pPr marL="0" marR="33655" algn="ctr">
                        <a:spcBef>
                          <a:spcPts val="0"/>
                        </a:spcBef>
                        <a:spcAft>
                          <a:spcPts val="0"/>
                        </a:spcAft>
                      </a:pPr>
                      <a:r>
                        <a:rPr lang="en-IN" sz="1400">
                          <a:effectLst/>
                        </a:rPr>
                        <a:t>Status </a:t>
                      </a:r>
                      <a:endParaRPr lang="en-US" sz="1100">
                        <a:effectLst/>
                        <a:latin typeface="Times New Roman"/>
                        <a:ea typeface="Times New Roman"/>
                        <a:cs typeface="Times New Roman"/>
                      </a:endParaRPr>
                    </a:p>
                  </a:txBody>
                  <a:tcPr marL="65405" marR="32385" marT="38100" marB="0"/>
                </a:tc>
              </a:tr>
              <a:tr h="867691">
                <a:tc>
                  <a:txBody>
                    <a:bodyPr/>
                    <a:lstStyle/>
                    <a:p>
                      <a:pPr marL="0" marR="33020" algn="ctr">
                        <a:spcBef>
                          <a:spcPts val="0"/>
                        </a:spcBef>
                        <a:spcAft>
                          <a:spcPts val="0"/>
                        </a:spcAft>
                      </a:pPr>
                      <a:r>
                        <a:rPr lang="en-IN" sz="1400">
                          <a:effectLst/>
                        </a:rPr>
                        <a:t>1. </a:t>
                      </a:r>
                      <a:endParaRPr lang="en-US" sz="1100">
                        <a:effectLst/>
                        <a:latin typeface="Times New Roman"/>
                        <a:ea typeface="Times New Roman"/>
                        <a:cs typeface="Times New Roman"/>
                      </a:endParaRPr>
                    </a:p>
                  </a:txBody>
                  <a:tcPr marL="65405" marR="32385" marT="38100" marB="0"/>
                </a:tc>
                <a:tc>
                  <a:txBody>
                    <a:bodyPr/>
                    <a:lstStyle/>
                    <a:p>
                      <a:pPr marL="0" marR="0">
                        <a:spcBef>
                          <a:spcPts val="0"/>
                        </a:spcBef>
                        <a:spcAft>
                          <a:spcPts val="0"/>
                        </a:spcAft>
                      </a:pPr>
                      <a:r>
                        <a:rPr lang="en-IN" sz="1400">
                          <a:effectLst/>
                        </a:rPr>
                        <a:t>Loading dataset for </a:t>
                      </a:r>
                      <a:endParaRPr lang="en-US" sz="1100">
                        <a:effectLst/>
                      </a:endParaRPr>
                    </a:p>
                    <a:p>
                      <a:pPr marL="0" marR="0">
                        <a:spcBef>
                          <a:spcPts val="0"/>
                        </a:spcBef>
                        <a:spcAft>
                          <a:spcPts val="0"/>
                        </a:spcAft>
                      </a:pPr>
                      <a:r>
                        <a:rPr lang="en-IN" sz="1400">
                          <a:effectLst/>
                        </a:rPr>
                        <a:t>Training </a:t>
                      </a:r>
                      <a:endParaRPr lang="en-US" sz="1100">
                        <a:effectLst/>
                        <a:latin typeface="Times New Roman"/>
                        <a:ea typeface="Times New Roman"/>
                        <a:cs typeface="Times New Roman"/>
                      </a:endParaRPr>
                    </a:p>
                  </a:txBody>
                  <a:tcPr marL="65405" marR="32385" marT="38100" marB="0"/>
                </a:tc>
                <a:tc>
                  <a:txBody>
                    <a:bodyPr/>
                    <a:lstStyle/>
                    <a:p>
                      <a:pPr marL="635" marR="0">
                        <a:spcBef>
                          <a:spcPts val="0"/>
                        </a:spcBef>
                        <a:spcAft>
                          <a:spcPts val="0"/>
                        </a:spcAft>
                      </a:pPr>
                      <a:r>
                        <a:rPr lang="en-IN" sz="1400">
                          <a:effectLst/>
                        </a:rPr>
                        <a:t>The dataset should be trained </a:t>
                      </a:r>
                      <a:endParaRPr lang="en-US" sz="1100">
                        <a:effectLst/>
                        <a:latin typeface="Times New Roman"/>
                        <a:ea typeface="Times New Roman"/>
                        <a:cs typeface="Times New Roman"/>
                      </a:endParaRPr>
                    </a:p>
                  </a:txBody>
                  <a:tcPr marL="65405" marR="32385" marT="38100" marB="0"/>
                </a:tc>
                <a:tc>
                  <a:txBody>
                    <a:bodyPr/>
                    <a:lstStyle/>
                    <a:p>
                      <a:pPr marL="1270" marR="14605">
                        <a:spcBef>
                          <a:spcPts val="0"/>
                        </a:spcBef>
                        <a:spcAft>
                          <a:spcPts val="0"/>
                        </a:spcAft>
                      </a:pPr>
                      <a:r>
                        <a:rPr lang="en-IN" sz="1400">
                          <a:effectLst/>
                        </a:rPr>
                        <a:t>Dataset is trained </a:t>
                      </a:r>
                      <a:endParaRPr lang="en-US" sz="1100">
                        <a:effectLst/>
                        <a:latin typeface="Times New Roman"/>
                        <a:ea typeface="Times New Roman"/>
                        <a:cs typeface="Times New Roman"/>
                      </a:endParaRPr>
                    </a:p>
                  </a:txBody>
                  <a:tcPr marL="65405" marR="32385" marT="38100" marB="0"/>
                </a:tc>
                <a:tc>
                  <a:txBody>
                    <a:bodyPr/>
                    <a:lstStyle/>
                    <a:p>
                      <a:pPr marL="0" marR="34925" algn="ctr">
                        <a:spcBef>
                          <a:spcPts val="0"/>
                        </a:spcBef>
                        <a:spcAft>
                          <a:spcPts val="0"/>
                        </a:spcAft>
                      </a:pPr>
                      <a:r>
                        <a:rPr lang="en-IN" sz="1400">
                          <a:effectLst/>
                        </a:rPr>
                        <a:t>PASS </a:t>
                      </a:r>
                      <a:endParaRPr lang="en-US" sz="1100">
                        <a:effectLst/>
                        <a:latin typeface="Times New Roman"/>
                        <a:ea typeface="Times New Roman"/>
                        <a:cs typeface="Times New Roman"/>
                      </a:endParaRPr>
                    </a:p>
                  </a:txBody>
                  <a:tcPr marL="65405" marR="32385" marT="38100" marB="0"/>
                </a:tc>
              </a:tr>
              <a:tr h="1154484">
                <a:tc>
                  <a:txBody>
                    <a:bodyPr/>
                    <a:lstStyle/>
                    <a:p>
                      <a:pPr marL="0" marR="33020" algn="ctr">
                        <a:spcBef>
                          <a:spcPts val="0"/>
                        </a:spcBef>
                        <a:spcAft>
                          <a:spcPts val="0"/>
                        </a:spcAft>
                      </a:pPr>
                      <a:r>
                        <a:rPr lang="en-IN" sz="1400">
                          <a:effectLst/>
                        </a:rPr>
                        <a:t>2. </a:t>
                      </a:r>
                      <a:endParaRPr lang="en-US" sz="1100">
                        <a:effectLst/>
                        <a:latin typeface="Times New Roman"/>
                        <a:ea typeface="Times New Roman"/>
                        <a:cs typeface="Times New Roman"/>
                      </a:endParaRPr>
                    </a:p>
                  </a:txBody>
                  <a:tcPr marL="65405" marR="32385" marT="38100" marB="0"/>
                </a:tc>
                <a:tc>
                  <a:txBody>
                    <a:bodyPr/>
                    <a:lstStyle/>
                    <a:p>
                      <a:pPr marL="0" marR="0">
                        <a:spcBef>
                          <a:spcPts val="0"/>
                        </a:spcBef>
                        <a:spcAft>
                          <a:spcPts val="0"/>
                        </a:spcAft>
                      </a:pPr>
                      <a:r>
                        <a:rPr lang="en-IN" sz="1400">
                          <a:effectLst/>
                        </a:rPr>
                        <a:t>Loading the CNN model </a:t>
                      </a:r>
                      <a:endParaRPr lang="en-US" sz="1100">
                        <a:effectLst/>
                        <a:latin typeface="Times New Roman"/>
                        <a:ea typeface="Times New Roman"/>
                        <a:cs typeface="Times New Roman"/>
                      </a:endParaRPr>
                    </a:p>
                  </a:txBody>
                  <a:tcPr marL="65405" marR="32385" marT="38100" marB="0"/>
                </a:tc>
                <a:tc>
                  <a:txBody>
                    <a:bodyPr/>
                    <a:lstStyle/>
                    <a:p>
                      <a:pPr marL="635" marR="0">
                        <a:spcBef>
                          <a:spcPts val="0"/>
                        </a:spcBef>
                        <a:spcAft>
                          <a:spcPts val="0"/>
                        </a:spcAft>
                      </a:pPr>
                      <a:r>
                        <a:rPr lang="en-IN" sz="1400">
                          <a:effectLst/>
                        </a:rPr>
                        <a:t>The model should be loaded for training the dataset </a:t>
                      </a:r>
                      <a:endParaRPr lang="en-US" sz="1100">
                        <a:effectLst/>
                        <a:latin typeface="Times New Roman"/>
                        <a:ea typeface="Times New Roman"/>
                        <a:cs typeface="Times New Roman"/>
                      </a:endParaRPr>
                    </a:p>
                  </a:txBody>
                  <a:tcPr marL="65405" marR="32385" marT="38100" marB="0"/>
                </a:tc>
                <a:tc>
                  <a:txBody>
                    <a:bodyPr/>
                    <a:lstStyle/>
                    <a:p>
                      <a:pPr marL="1270" marR="0">
                        <a:spcBef>
                          <a:spcPts val="0"/>
                        </a:spcBef>
                        <a:spcAft>
                          <a:spcPts val="0"/>
                        </a:spcAft>
                      </a:pPr>
                      <a:r>
                        <a:rPr lang="en-IN" sz="1400">
                          <a:effectLst/>
                        </a:rPr>
                        <a:t>The model has been loaded successfully </a:t>
                      </a:r>
                      <a:endParaRPr lang="en-US" sz="1100">
                        <a:effectLst/>
                        <a:latin typeface="Times New Roman"/>
                        <a:ea typeface="Times New Roman"/>
                        <a:cs typeface="Times New Roman"/>
                      </a:endParaRPr>
                    </a:p>
                  </a:txBody>
                  <a:tcPr marL="65405" marR="32385" marT="38100" marB="0"/>
                </a:tc>
                <a:tc>
                  <a:txBody>
                    <a:bodyPr/>
                    <a:lstStyle/>
                    <a:p>
                      <a:pPr marL="0" marR="34925" algn="ctr">
                        <a:spcBef>
                          <a:spcPts val="0"/>
                        </a:spcBef>
                        <a:spcAft>
                          <a:spcPts val="0"/>
                        </a:spcAft>
                      </a:pPr>
                      <a:r>
                        <a:rPr lang="en-IN" sz="1400">
                          <a:effectLst/>
                        </a:rPr>
                        <a:t>PASS </a:t>
                      </a:r>
                      <a:endParaRPr lang="en-US" sz="1100">
                        <a:effectLst/>
                        <a:latin typeface="Times New Roman"/>
                        <a:ea typeface="Times New Roman"/>
                        <a:cs typeface="Times New Roman"/>
                      </a:endParaRPr>
                    </a:p>
                  </a:txBody>
                  <a:tcPr marL="65405" marR="32385" marT="38100" marB="0"/>
                </a:tc>
              </a:tr>
              <a:tr h="867691">
                <a:tc>
                  <a:txBody>
                    <a:bodyPr/>
                    <a:lstStyle/>
                    <a:p>
                      <a:pPr marL="0" marR="33020" algn="ctr">
                        <a:spcBef>
                          <a:spcPts val="0"/>
                        </a:spcBef>
                        <a:spcAft>
                          <a:spcPts val="0"/>
                        </a:spcAft>
                      </a:pPr>
                      <a:r>
                        <a:rPr lang="en-IN" sz="1400">
                          <a:effectLst/>
                        </a:rPr>
                        <a:t>3. </a:t>
                      </a:r>
                      <a:endParaRPr lang="en-US" sz="1100">
                        <a:effectLst/>
                        <a:latin typeface="Times New Roman"/>
                        <a:ea typeface="Times New Roman"/>
                        <a:cs typeface="Times New Roman"/>
                      </a:endParaRPr>
                    </a:p>
                  </a:txBody>
                  <a:tcPr marL="65405" marR="32385" marT="38100" marB="0"/>
                </a:tc>
                <a:tc>
                  <a:txBody>
                    <a:bodyPr/>
                    <a:lstStyle/>
                    <a:p>
                      <a:pPr marL="0" marR="0">
                        <a:spcBef>
                          <a:spcPts val="0"/>
                        </a:spcBef>
                        <a:spcAft>
                          <a:spcPts val="0"/>
                        </a:spcAft>
                      </a:pPr>
                      <a:r>
                        <a:rPr lang="en-IN" sz="1400">
                          <a:effectLst/>
                        </a:rPr>
                        <a:t>Training the model </a:t>
                      </a:r>
                      <a:endParaRPr lang="en-US" sz="1100">
                        <a:effectLst/>
                        <a:latin typeface="Times New Roman"/>
                        <a:ea typeface="Times New Roman"/>
                        <a:cs typeface="Times New Roman"/>
                      </a:endParaRPr>
                    </a:p>
                  </a:txBody>
                  <a:tcPr marL="65405" marR="32385" marT="38100" marB="0"/>
                </a:tc>
                <a:tc>
                  <a:txBody>
                    <a:bodyPr/>
                    <a:lstStyle/>
                    <a:p>
                      <a:pPr marL="635" marR="23495">
                        <a:spcBef>
                          <a:spcPts val="0"/>
                        </a:spcBef>
                        <a:spcAft>
                          <a:spcPts val="0"/>
                        </a:spcAft>
                      </a:pPr>
                      <a:r>
                        <a:rPr lang="en-IN" sz="1400">
                          <a:effectLst/>
                        </a:rPr>
                        <a:t>The model should be trained as per the conditions </a:t>
                      </a:r>
                      <a:endParaRPr lang="en-US" sz="1100">
                        <a:effectLst/>
                        <a:latin typeface="Times New Roman"/>
                        <a:ea typeface="Times New Roman"/>
                        <a:cs typeface="Times New Roman"/>
                      </a:endParaRPr>
                    </a:p>
                  </a:txBody>
                  <a:tcPr marL="65405" marR="32385" marT="38100" marB="0"/>
                </a:tc>
                <a:tc>
                  <a:txBody>
                    <a:bodyPr/>
                    <a:lstStyle/>
                    <a:p>
                      <a:pPr marL="1270" marR="0">
                        <a:spcBef>
                          <a:spcPts val="0"/>
                        </a:spcBef>
                        <a:spcAft>
                          <a:spcPts val="0"/>
                        </a:spcAft>
                      </a:pPr>
                      <a:r>
                        <a:rPr lang="en-IN" sz="1400">
                          <a:effectLst/>
                        </a:rPr>
                        <a:t>The model has been trained </a:t>
                      </a:r>
                      <a:endParaRPr lang="en-US" sz="1100">
                        <a:effectLst/>
                        <a:latin typeface="Times New Roman"/>
                        <a:ea typeface="Times New Roman"/>
                        <a:cs typeface="Times New Roman"/>
                      </a:endParaRPr>
                    </a:p>
                  </a:txBody>
                  <a:tcPr marL="65405" marR="32385" marT="38100" marB="0"/>
                </a:tc>
                <a:tc>
                  <a:txBody>
                    <a:bodyPr/>
                    <a:lstStyle/>
                    <a:p>
                      <a:pPr marL="0" marR="34925" algn="ctr">
                        <a:spcBef>
                          <a:spcPts val="0"/>
                        </a:spcBef>
                        <a:spcAft>
                          <a:spcPts val="0"/>
                        </a:spcAft>
                      </a:pPr>
                      <a:r>
                        <a:rPr lang="en-IN" sz="1400">
                          <a:effectLst/>
                        </a:rPr>
                        <a:t>PASS </a:t>
                      </a:r>
                      <a:endParaRPr lang="en-US" sz="1100">
                        <a:effectLst/>
                        <a:latin typeface="Times New Roman"/>
                        <a:ea typeface="Times New Roman"/>
                        <a:cs typeface="Times New Roman"/>
                      </a:endParaRPr>
                    </a:p>
                  </a:txBody>
                  <a:tcPr marL="65405" marR="32385" marT="38100" marB="0"/>
                </a:tc>
              </a:tr>
              <a:tr h="1154484">
                <a:tc>
                  <a:txBody>
                    <a:bodyPr/>
                    <a:lstStyle/>
                    <a:p>
                      <a:pPr marL="0" marR="33020" algn="ctr">
                        <a:spcBef>
                          <a:spcPts val="0"/>
                        </a:spcBef>
                        <a:spcAft>
                          <a:spcPts val="0"/>
                        </a:spcAft>
                      </a:pPr>
                      <a:r>
                        <a:rPr lang="en-IN" sz="1400">
                          <a:effectLst/>
                        </a:rPr>
                        <a:t>4. </a:t>
                      </a:r>
                      <a:endParaRPr lang="en-US" sz="1100">
                        <a:effectLst/>
                        <a:latin typeface="Times New Roman"/>
                        <a:ea typeface="Times New Roman"/>
                        <a:cs typeface="Times New Roman"/>
                      </a:endParaRPr>
                    </a:p>
                  </a:txBody>
                  <a:tcPr marL="65405" marR="32385" marT="38100" marB="0"/>
                </a:tc>
                <a:tc>
                  <a:txBody>
                    <a:bodyPr/>
                    <a:lstStyle/>
                    <a:p>
                      <a:pPr marL="0" marR="0">
                        <a:spcBef>
                          <a:spcPts val="0"/>
                        </a:spcBef>
                        <a:spcAft>
                          <a:spcPts val="0"/>
                        </a:spcAft>
                      </a:pPr>
                      <a:r>
                        <a:rPr lang="en-IN" sz="1400">
                          <a:effectLst/>
                        </a:rPr>
                        <a:t>Inserting the input image </a:t>
                      </a:r>
                      <a:endParaRPr lang="en-US" sz="1100">
                        <a:effectLst/>
                        <a:latin typeface="Times New Roman"/>
                        <a:ea typeface="Times New Roman"/>
                        <a:cs typeface="Times New Roman"/>
                      </a:endParaRPr>
                    </a:p>
                  </a:txBody>
                  <a:tcPr marL="65405" marR="32385" marT="38100" marB="0"/>
                </a:tc>
                <a:tc>
                  <a:txBody>
                    <a:bodyPr/>
                    <a:lstStyle/>
                    <a:p>
                      <a:pPr marL="635" marR="0">
                        <a:spcBef>
                          <a:spcPts val="0"/>
                        </a:spcBef>
                        <a:spcAft>
                          <a:spcPts val="0"/>
                        </a:spcAft>
                      </a:pPr>
                      <a:r>
                        <a:rPr lang="en-IN" sz="1400">
                          <a:effectLst/>
                        </a:rPr>
                        <a:t>The input image should be successfully uploaded for further process </a:t>
                      </a:r>
                      <a:endParaRPr lang="en-US" sz="1100">
                        <a:effectLst/>
                        <a:latin typeface="Times New Roman"/>
                        <a:ea typeface="Times New Roman"/>
                        <a:cs typeface="Times New Roman"/>
                      </a:endParaRPr>
                    </a:p>
                  </a:txBody>
                  <a:tcPr marL="65405" marR="32385" marT="38100" marB="0"/>
                </a:tc>
                <a:tc>
                  <a:txBody>
                    <a:bodyPr/>
                    <a:lstStyle/>
                    <a:p>
                      <a:pPr marL="1270" marR="80010">
                        <a:spcBef>
                          <a:spcPts val="0"/>
                        </a:spcBef>
                        <a:spcAft>
                          <a:spcPts val="0"/>
                        </a:spcAft>
                      </a:pPr>
                      <a:r>
                        <a:rPr lang="en-IN" sz="1400">
                          <a:effectLst/>
                        </a:rPr>
                        <a:t>The input image has been uploaded </a:t>
                      </a:r>
                      <a:endParaRPr lang="en-US" sz="1100">
                        <a:effectLst/>
                        <a:latin typeface="Times New Roman"/>
                        <a:ea typeface="Times New Roman"/>
                        <a:cs typeface="Times New Roman"/>
                      </a:endParaRPr>
                    </a:p>
                  </a:txBody>
                  <a:tcPr marL="65405" marR="32385" marT="38100" marB="0"/>
                </a:tc>
                <a:tc>
                  <a:txBody>
                    <a:bodyPr/>
                    <a:lstStyle/>
                    <a:p>
                      <a:pPr marL="0" marR="34925" algn="ctr">
                        <a:spcBef>
                          <a:spcPts val="0"/>
                        </a:spcBef>
                        <a:spcAft>
                          <a:spcPts val="0"/>
                        </a:spcAft>
                      </a:pPr>
                      <a:r>
                        <a:rPr lang="en-IN" sz="1400" dirty="0">
                          <a:effectLst/>
                        </a:rPr>
                        <a:t>PASS </a:t>
                      </a:r>
                      <a:endParaRPr lang="en-US" sz="1100" dirty="0">
                        <a:effectLst/>
                        <a:latin typeface="Times New Roman"/>
                        <a:ea typeface="Times New Roman"/>
                        <a:cs typeface="Times New Roman"/>
                      </a:endParaRPr>
                    </a:p>
                  </a:txBody>
                  <a:tcPr marL="65405" marR="32385" marT="38100" marB="0"/>
                </a:tc>
              </a:tr>
            </a:tbl>
          </a:graphicData>
        </a:graphic>
      </p:graphicFrame>
    </p:spTree>
    <p:extLst>
      <p:ext uri="{BB962C8B-B14F-4D97-AF65-F5344CB8AC3E}">
        <p14:creationId xmlns:p14="http://schemas.microsoft.com/office/powerpoint/2010/main" val="2001135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85280223"/>
              </p:ext>
            </p:extLst>
          </p:nvPr>
        </p:nvGraphicFramePr>
        <p:xfrm>
          <a:off x="685801" y="990600"/>
          <a:ext cx="7696199" cy="5257799"/>
        </p:xfrm>
        <a:graphic>
          <a:graphicData uri="http://schemas.openxmlformats.org/drawingml/2006/table">
            <a:tbl>
              <a:tblPr firstRow="1" firstCol="1" bandRow="1">
                <a:tableStyleId>{5C22544A-7EE6-4342-B048-85BDC9FD1C3A}</a:tableStyleId>
              </a:tblPr>
              <a:tblGrid>
                <a:gridCol w="475815"/>
                <a:gridCol w="1859376"/>
                <a:gridCol w="2627764"/>
                <a:gridCol w="1640716"/>
                <a:gridCol w="1092528"/>
              </a:tblGrid>
              <a:tr h="1752908">
                <a:tc>
                  <a:txBody>
                    <a:bodyPr/>
                    <a:lstStyle/>
                    <a:p>
                      <a:pPr marL="0" marR="33020" algn="ctr">
                        <a:spcBef>
                          <a:spcPts val="0"/>
                        </a:spcBef>
                        <a:spcAft>
                          <a:spcPts val="0"/>
                        </a:spcAft>
                      </a:pPr>
                      <a:r>
                        <a:rPr lang="en-IN" sz="1400">
                          <a:effectLst/>
                        </a:rPr>
                        <a:t>5. </a:t>
                      </a:r>
                      <a:endParaRPr lang="en-US" sz="1100">
                        <a:effectLst/>
                        <a:latin typeface="Times New Roman"/>
                        <a:ea typeface="Times New Roman"/>
                        <a:cs typeface="Times New Roman"/>
                      </a:endParaRPr>
                    </a:p>
                  </a:txBody>
                  <a:tcPr marL="65405" marR="32385" marT="38100" marB="0"/>
                </a:tc>
                <a:tc>
                  <a:txBody>
                    <a:bodyPr/>
                    <a:lstStyle/>
                    <a:p>
                      <a:pPr marL="0" marR="0">
                        <a:spcBef>
                          <a:spcPts val="0"/>
                        </a:spcBef>
                        <a:spcAft>
                          <a:spcPts val="0"/>
                        </a:spcAft>
                      </a:pPr>
                      <a:r>
                        <a:rPr lang="en-IN" sz="1400">
                          <a:effectLst/>
                        </a:rPr>
                        <a:t>Pre-processing the input image </a:t>
                      </a:r>
                      <a:endParaRPr lang="en-US" sz="1100">
                        <a:effectLst/>
                        <a:latin typeface="Times New Roman"/>
                        <a:ea typeface="Times New Roman"/>
                        <a:cs typeface="Times New Roman"/>
                      </a:endParaRPr>
                    </a:p>
                  </a:txBody>
                  <a:tcPr marL="65405" marR="32385" marT="38100" marB="0"/>
                </a:tc>
                <a:tc>
                  <a:txBody>
                    <a:bodyPr/>
                    <a:lstStyle/>
                    <a:p>
                      <a:pPr marL="635" marR="0">
                        <a:spcBef>
                          <a:spcPts val="0"/>
                        </a:spcBef>
                        <a:spcAft>
                          <a:spcPts val="0"/>
                        </a:spcAft>
                      </a:pPr>
                      <a:r>
                        <a:rPr lang="en-IN" sz="1400">
                          <a:effectLst/>
                        </a:rPr>
                        <a:t>Pre-process the image to reduce distortion and enhance the image for further processing </a:t>
                      </a:r>
                      <a:endParaRPr lang="en-US" sz="1100">
                        <a:effectLst/>
                        <a:latin typeface="Times New Roman"/>
                        <a:ea typeface="Times New Roman"/>
                        <a:cs typeface="Times New Roman"/>
                      </a:endParaRPr>
                    </a:p>
                  </a:txBody>
                  <a:tcPr marL="65405" marR="32385" marT="38100" marB="0"/>
                </a:tc>
                <a:tc>
                  <a:txBody>
                    <a:bodyPr/>
                    <a:lstStyle/>
                    <a:p>
                      <a:pPr marL="1270" marR="0">
                        <a:spcBef>
                          <a:spcPts val="0"/>
                        </a:spcBef>
                        <a:spcAft>
                          <a:spcPts val="0"/>
                        </a:spcAft>
                      </a:pPr>
                      <a:r>
                        <a:rPr lang="en-IN" sz="1400">
                          <a:effectLst/>
                        </a:rPr>
                        <a:t>Displays the pre-processed image </a:t>
                      </a:r>
                      <a:endParaRPr lang="en-US" sz="1100">
                        <a:effectLst/>
                        <a:latin typeface="Times New Roman"/>
                        <a:ea typeface="Times New Roman"/>
                        <a:cs typeface="Times New Roman"/>
                      </a:endParaRPr>
                    </a:p>
                  </a:txBody>
                  <a:tcPr marL="65405" marR="32385" marT="38100" marB="0"/>
                </a:tc>
                <a:tc>
                  <a:txBody>
                    <a:bodyPr/>
                    <a:lstStyle/>
                    <a:p>
                      <a:pPr marL="0" marR="34925" algn="ctr">
                        <a:spcBef>
                          <a:spcPts val="0"/>
                        </a:spcBef>
                        <a:spcAft>
                          <a:spcPts val="0"/>
                        </a:spcAft>
                      </a:pPr>
                      <a:r>
                        <a:rPr lang="en-IN" sz="1400">
                          <a:effectLst/>
                        </a:rPr>
                        <a:t>PASS </a:t>
                      </a:r>
                      <a:endParaRPr lang="en-US" sz="1100">
                        <a:effectLst/>
                        <a:latin typeface="Times New Roman"/>
                        <a:ea typeface="Times New Roman"/>
                        <a:cs typeface="Times New Roman"/>
                      </a:endParaRPr>
                    </a:p>
                  </a:txBody>
                  <a:tcPr marL="65405" marR="32385" marT="38100" marB="0"/>
                </a:tc>
              </a:tr>
              <a:tr h="1315839">
                <a:tc>
                  <a:txBody>
                    <a:bodyPr/>
                    <a:lstStyle/>
                    <a:p>
                      <a:pPr marL="0" marR="33020" algn="ctr">
                        <a:spcBef>
                          <a:spcPts val="0"/>
                        </a:spcBef>
                        <a:spcAft>
                          <a:spcPts val="0"/>
                        </a:spcAft>
                      </a:pPr>
                      <a:r>
                        <a:rPr lang="en-IN" sz="1400">
                          <a:effectLst/>
                        </a:rPr>
                        <a:t>6. </a:t>
                      </a:r>
                      <a:endParaRPr lang="en-US" sz="1100">
                        <a:effectLst/>
                        <a:latin typeface="Times New Roman"/>
                        <a:ea typeface="Times New Roman"/>
                        <a:cs typeface="Times New Roman"/>
                      </a:endParaRPr>
                    </a:p>
                  </a:txBody>
                  <a:tcPr marL="65405" marR="32385" marT="38100" marB="0"/>
                </a:tc>
                <a:tc>
                  <a:txBody>
                    <a:bodyPr/>
                    <a:lstStyle/>
                    <a:p>
                      <a:pPr marL="0" marR="0">
                        <a:spcBef>
                          <a:spcPts val="0"/>
                        </a:spcBef>
                        <a:spcAft>
                          <a:spcPts val="630"/>
                        </a:spcAft>
                      </a:pPr>
                      <a:r>
                        <a:rPr lang="en-IN" sz="1400">
                          <a:effectLst/>
                        </a:rPr>
                        <a:t>Classification - </a:t>
                      </a:r>
                      <a:endParaRPr lang="en-US" sz="1100">
                        <a:effectLst/>
                      </a:endParaRPr>
                    </a:p>
                    <a:p>
                      <a:pPr marL="0" marR="0">
                        <a:spcBef>
                          <a:spcPts val="0"/>
                        </a:spcBef>
                        <a:spcAft>
                          <a:spcPts val="0"/>
                        </a:spcAft>
                      </a:pPr>
                      <a:r>
                        <a:rPr lang="en-IN" sz="1400">
                          <a:effectLst/>
                        </a:rPr>
                        <a:t>Normal </a:t>
                      </a:r>
                      <a:endParaRPr lang="en-US" sz="1100">
                        <a:effectLst/>
                        <a:latin typeface="Times New Roman"/>
                        <a:ea typeface="Times New Roman"/>
                        <a:cs typeface="Times New Roman"/>
                      </a:endParaRPr>
                    </a:p>
                  </a:txBody>
                  <a:tcPr marL="65405" marR="32385" marT="38100" marB="0"/>
                </a:tc>
                <a:tc>
                  <a:txBody>
                    <a:bodyPr/>
                    <a:lstStyle/>
                    <a:p>
                      <a:pPr marL="635" marR="0">
                        <a:spcBef>
                          <a:spcPts val="0"/>
                        </a:spcBef>
                        <a:spcAft>
                          <a:spcPts val="0"/>
                        </a:spcAft>
                      </a:pPr>
                      <a:r>
                        <a:rPr lang="en-IN" sz="1400">
                          <a:effectLst/>
                        </a:rPr>
                        <a:t>It should display the message as “Mask with percent” </a:t>
                      </a:r>
                      <a:endParaRPr lang="en-US" sz="1100">
                        <a:effectLst/>
                        <a:latin typeface="Times New Roman"/>
                        <a:ea typeface="Times New Roman"/>
                        <a:cs typeface="Times New Roman"/>
                      </a:endParaRPr>
                    </a:p>
                  </a:txBody>
                  <a:tcPr marL="65405" marR="32385" marT="38100" marB="0"/>
                </a:tc>
                <a:tc>
                  <a:txBody>
                    <a:bodyPr/>
                    <a:lstStyle/>
                    <a:p>
                      <a:pPr marL="1270" marR="0">
                        <a:spcBef>
                          <a:spcPts val="0"/>
                        </a:spcBef>
                        <a:spcAft>
                          <a:spcPts val="0"/>
                        </a:spcAft>
                      </a:pPr>
                      <a:r>
                        <a:rPr lang="en-IN" sz="1400">
                          <a:effectLst/>
                        </a:rPr>
                        <a:t>Displays the message as “mask with percent” </a:t>
                      </a:r>
                      <a:endParaRPr lang="en-US" sz="1100">
                        <a:effectLst/>
                        <a:latin typeface="Times New Roman"/>
                        <a:ea typeface="Times New Roman"/>
                        <a:cs typeface="Times New Roman"/>
                      </a:endParaRPr>
                    </a:p>
                  </a:txBody>
                  <a:tcPr marL="65405" marR="32385" marT="38100" marB="0"/>
                </a:tc>
                <a:tc>
                  <a:txBody>
                    <a:bodyPr/>
                    <a:lstStyle/>
                    <a:p>
                      <a:pPr marL="0" marR="34925" algn="ctr">
                        <a:spcBef>
                          <a:spcPts val="0"/>
                        </a:spcBef>
                        <a:spcAft>
                          <a:spcPts val="0"/>
                        </a:spcAft>
                      </a:pPr>
                      <a:r>
                        <a:rPr lang="en-IN" sz="1400">
                          <a:effectLst/>
                        </a:rPr>
                        <a:t>PASS </a:t>
                      </a:r>
                      <a:endParaRPr lang="en-US" sz="1100">
                        <a:effectLst/>
                        <a:latin typeface="Times New Roman"/>
                        <a:ea typeface="Times New Roman"/>
                        <a:cs typeface="Times New Roman"/>
                      </a:endParaRPr>
                    </a:p>
                  </a:txBody>
                  <a:tcPr marL="65405" marR="32385" marT="38100" marB="0"/>
                </a:tc>
              </a:tr>
              <a:tr h="2189052">
                <a:tc>
                  <a:txBody>
                    <a:bodyPr/>
                    <a:lstStyle/>
                    <a:p>
                      <a:pPr marL="0" marR="33020" algn="ctr">
                        <a:spcBef>
                          <a:spcPts val="0"/>
                        </a:spcBef>
                        <a:spcAft>
                          <a:spcPts val="0"/>
                        </a:spcAft>
                      </a:pPr>
                      <a:r>
                        <a:rPr lang="en-IN" sz="1400">
                          <a:effectLst/>
                        </a:rPr>
                        <a:t>7. </a:t>
                      </a:r>
                      <a:endParaRPr lang="en-US" sz="1100">
                        <a:effectLst/>
                        <a:latin typeface="Times New Roman"/>
                        <a:ea typeface="Times New Roman"/>
                        <a:cs typeface="Times New Roman"/>
                      </a:endParaRPr>
                    </a:p>
                  </a:txBody>
                  <a:tcPr marL="65405" marR="32385" marT="38100" marB="0"/>
                </a:tc>
                <a:tc>
                  <a:txBody>
                    <a:bodyPr/>
                    <a:lstStyle/>
                    <a:p>
                      <a:pPr marL="0" marR="0">
                        <a:spcBef>
                          <a:spcPts val="0"/>
                        </a:spcBef>
                        <a:spcAft>
                          <a:spcPts val="0"/>
                        </a:spcAft>
                      </a:pPr>
                      <a:r>
                        <a:rPr lang="en-IN" sz="1400">
                          <a:effectLst/>
                        </a:rPr>
                        <a:t>Classification - </a:t>
                      </a:r>
                      <a:endParaRPr lang="en-US" sz="1100">
                        <a:effectLst/>
                      </a:endParaRPr>
                    </a:p>
                    <a:p>
                      <a:pPr marL="0" marR="0">
                        <a:spcBef>
                          <a:spcPts val="0"/>
                        </a:spcBef>
                        <a:spcAft>
                          <a:spcPts val="0"/>
                        </a:spcAft>
                      </a:pPr>
                      <a:r>
                        <a:rPr lang="en-IN" sz="1400">
                          <a:effectLst/>
                        </a:rPr>
                        <a:t>Tuberculosis </a:t>
                      </a:r>
                      <a:endParaRPr lang="en-US" sz="1100">
                        <a:effectLst/>
                        <a:latin typeface="Times New Roman"/>
                        <a:ea typeface="Times New Roman"/>
                        <a:cs typeface="Times New Roman"/>
                      </a:endParaRPr>
                    </a:p>
                  </a:txBody>
                  <a:tcPr marL="65405" marR="32385" marT="38100" marB="0"/>
                </a:tc>
                <a:tc>
                  <a:txBody>
                    <a:bodyPr/>
                    <a:lstStyle/>
                    <a:p>
                      <a:pPr marL="635" marR="139700">
                        <a:spcBef>
                          <a:spcPts val="0"/>
                        </a:spcBef>
                        <a:spcAft>
                          <a:spcPts val="0"/>
                        </a:spcAft>
                      </a:pPr>
                      <a:r>
                        <a:rPr lang="en-IN" sz="1400">
                          <a:effectLst/>
                        </a:rPr>
                        <a:t>It should display the message as “no mask” and display the Segmented image </a:t>
                      </a:r>
                      <a:endParaRPr lang="en-US" sz="1100">
                        <a:effectLst/>
                        <a:latin typeface="Times New Roman"/>
                        <a:ea typeface="Times New Roman"/>
                        <a:cs typeface="Times New Roman"/>
                      </a:endParaRPr>
                    </a:p>
                  </a:txBody>
                  <a:tcPr marL="65405" marR="32385" marT="38100" marB="0"/>
                </a:tc>
                <a:tc>
                  <a:txBody>
                    <a:bodyPr/>
                    <a:lstStyle/>
                    <a:p>
                      <a:pPr marL="1270" marR="0">
                        <a:spcBef>
                          <a:spcPts val="0"/>
                        </a:spcBef>
                        <a:spcAft>
                          <a:spcPts val="0"/>
                        </a:spcAft>
                      </a:pPr>
                      <a:r>
                        <a:rPr lang="en-IN" sz="1400">
                          <a:effectLst/>
                        </a:rPr>
                        <a:t>Displays the message as “no mask” and segmented image </a:t>
                      </a:r>
                      <a:endParaRPr lang="en-US" sz="1100">
                        <a:effectLst/>
                        <a:latin typeface="Times New Roman"/>
                        <a:ea typeface="Times New Roman"/>
                        <a:cs typeface="Times New Roman"/>
                      </a:endParaRPr>
                    </a:p>
                  </a:txBody>
                  <a:tcPr marL="65405" marR="32385" marT="38100" marB="0"/>
                </a:tc>
                <a:tc>
                  <a:txBody>
                    <a:bodyPr/>
                    <a:lstStyle/>
                    <a:p>
                      <a:pPr marL="0" marR="34925" algn="ctr">
                        <a:spcBef>
                          <a:spcPts val="0"/>
                        </a:spcBef>
                        <a:spcAft>
                          <a:spcPts val="0"/>
                        </a:spcAft>
                      </a:pPr>
                      <a:r>
                        <a:rPr lang="en-IN" sz="1400" dirty="0">
                          <a:effectLst/>
                        </a:rPr>
                        <a:t>PASS </a:t>
                      </a:r>
                      <a:endParaRPr lang="en-US" sz="1100" dirty="0">
                        <a:effectLst/>
                        <a:latin typeface="Times New Roman"/>
                        <a:ea typeface="Times New Roman"/>
                        <a:cs typeface="Times New Roman"/>
                      </a:endParaRPr>
                    </a:p>
                  </a:txBody>
                  <a:tcPr marL="65405" marR="32385" marT="38100" marB="0"/>
                </a:tc>
              </a:tr>
            </a:tbl>
          </a:graphicData>
        </a:graphic>
      </p:graphicFrame>
    </p:spTree>
    <p:extLst>
      <p:ext uri="{BB962C8B-B14F-4D97-AF65-F5344CB8AC3E}">
        <p14:creationId xmlns:p14="http://schemas.microsoft.com/office/powerpoint/2010/main" val="20481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609600"/>
          </a:xfrm>
        </p:spPr>
        <p:txBody>
          <a:bodyPr>
            <a:normAutofit fontScale="90000"/>
          </a:bodyPr>
          <a:lstStyle/>
          <a:p>
            <a:r>
              <a:rPr lang="en-US" dirty="0" smtClean="0"/>
              <a:t>RESULTS</a:t>
            </a:r>
            <a:endParaRPr lang="en-US" dirty="0"/>
          </a:p>
        </p:txBody>
      </p:sp>
      <p:sp>
        <p:nvSpPr>
          <p:cNvPr id="3" name="Content Placeholder 2"/>
          <p:cNvSpPr>
            <a:spLocks noGrp="1"/>
          </p:cNvSpPr>
          <p:nvPr>
            <p:ph idx="1"/>
          </p:nvPr>
        </p:nvSpPr>
        <p:spPr>
          <a:xfrm>
            <a:off x="457200" y="1905000"/>
            <a:ext cx="8229600" cy="4669536"/>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109728" indent="0" algn="ctr">
              <a:buNone/>
            </a:pPr>
            <a:r>
              <a:rPr lang="en-US" dirty="0" smtClean="0"/>
              <a:t> </a:t>
            </a:r>
            <a:r>
              <a:rPr lang="en-US" sz="1600" dirty="0" smtClean="0"/>
              <a:t>TRAINING LOSS AND ACCURACY DETECTION </a:t>
            </a:r>
            <a:endParaRPr lang="en-US" sz="1600" dirty="0"/>
          </a:p>
        </p:txBody>
      </p:sp>
      <p:pic>
        <p:nvPicPr>
          <p:cNvPr id="3074" name="Picture 2" descr="C:\Users\Dell\face-mask\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52599"/>
            <a:ext cx="5851525" cy="3657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687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33400"/>
          </a:xfrm>
        </p:spPr>
        <p:txBody>
          <a:bodyPr>
            <a:normAutofit fontScale="90000"/>
          </a:bodyPr>
          <a:lstStyle/>
          <a:p>
            <a:r>
              <a:rPr lang="en-US" dirty="0" smtClean="0"/>
              <a:t>SCREENSHOTS</a:t>
            </a:r>
            <a:endParaRPr lang="en-US" dirty="0"/>
          </a:p>
        </p:txBody>
      </p:sp>
      <p:pic>
        <p:nvPicPr>
          <p:cNvPr id="4" name="Content Placeholder 3" descr="C:\Users\Dell\Pictures\Screenshots\Screenshot (7).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143000"/>
            <a:ext cx="4191000" cy="2438400"/>
          </a:xfrm>
          <a:prstGeom prst="rect">
            <a:avLst/>
          </a:prstGeom>
          <a:noFill/>
          <a:ln>
            <a:noFill/>
          </a:ln>
        </p:spPr>
      </p:pic>
      <p:sp>
        <p:nvSpPr>
          <p:cNvPr id="5" name="object 12"/>
          <p:cNvSpPr txBox="1"/>
          <p:nvPr/>
        </p:nvSpPr>
        <p:spPr>
          <a:xfrm>
            <a:off x="5715000" y="2264987"/>
            <a:ext cx="2362200" cy="629018"/>
          </a:xfrm>
          <a:prstGeom prst="rect">
            <a:avLst/>
          </a:prstGeom>
        </p:spPr>
        <p:txBody>
          <a:bodyPr vert="horz" wrap="square" lIns="0" tIns="13335" rIns="0" bIns="0" rtlCol="0">
            <a:spAutoFit/>
          </a:bodyPr>
          <a:lstStyle/>
          <a:p>
            <a:pPr marL="12700">
              <a:lnSpc>
                <a:spcPct val="100000"/>
              </a:lnSpc>
              <a:spcBef>
                <a:spcPts val="105"/>
              </a:spcBef>
            </a:pPr>
            <a:r>
              <a:rPr lang="en-US" sz="2000" b="1" dirty="0" smtClean="0">
                <a:latin typeface="Carlito"/>
                <a:cs typeface="Carlito"/>
              </a:rPr>
              <a:t>EXECUTION OF PROGRAM</a:t>
            </a:r>
            <a:endParaRPr sz="2000" dirty="0">
              <a:latin typeface="Carlito"/>
              <a:cs typeface="Carlito"/>
            </a:endParaRPr>
          </a:p>
        </p:txBody>
      </p:sp>
      <p:pic>
        <p:nvPicPr>
          <p:cNvPr id="6" name="Picture 5" descr="C:\Users\Dell\Pictures\Screenshots\Screenshot (4).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3733800"/>
            <a:ext cx="5105400" cy="2806247"/>
          </a:xfrm>
          <a:prstGeom prst="rect">
            <a:avLst/>
          </a:prstGeom>
          <a:noFill/>
          <a:ln>
            <a:noFill/>
          </a:ln>
        </p:spPr>
      </p:pic>
      <p:sp>
        <p:nvSpPr>
          <p:cNvPr id="7" name="object 12"/>
          <p:cNvSpPr txBox="1"/>
          <p:nvPr/>
        </p:nvSpPr>
        <p:spPr>
          <a:xfrm>
            <a:off x="228600" y="4724400"/>
            <a:ext cx="3657600" cy="629018"/>
          </a:xfrm>
          <a:prstGeom prst="rect">
            <a:avLst/>
          </a:prstGeom>
        </p:spPr>
        <p:txBody>
          <a:bodyPr vert="horz" wrap="square" lIns="0" tIns="13335" rIns="0" bIns="0" rtlCol="0">
            <a:spAutoFit/>
          </a:bodyPr>
          <a:lstStyle/>
          <a:p>
            <a:pPr marL="12700">
              <a:lnSpc>
                <a:spcPct val="100000"/>
              </a:lnSpc>
              <a:spcBef>
                <a:spcPts val="105"/>
              </a:spcBef>
            </a:pPr>
            <a:r>
              <a:rPr lang="en-US" sz="2000" b="1" dirty="0" smtClean="0"/>
              <a:t>UI </a:t>
            </a:r>
            <a:r>
              <a:rPr lang="en-US" sz="2000" b="1" dirty="0"/>
              <a:t>interface of face mask detection click real time</a:t>
            </a:r>
            <a:endParaRPr sz="2000" dirty="0">
              <a:latin typeface="Carlito"/>
              <a:cs typeface="Carlito"/>
            </a:endParaRPr>
          </a:p>
        </p:txBody>
      </p:sp>
    </p:spTree>
    <p:extLst>
      <p:ext uri="{BB962C8B-B14F-4D97-AF65-F5344CB8AC3E}">
        <p14:creationId xmlns:p14="http://schemas.microsoft.com/office/powerpoint/2010/main" val="319128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533400"/>
          </a:xfrm>
        </p:spPr>
        <p:txBody>
          <a:bodyPr>
            <a:noAutofit/>
          </a:bodyPr>
          <a:lstStyle/>
          <a:p>
            <a:r>
              <a:rPr lang="en-US" dirty="0"/>
              <a:t>A</a:t>
            </a:r>
            <a:r>
              <a:rPr lang="en-US" dirty="0" smtClean="0"/>
              <a:t>bstract</a:t>
            </a:r>
            <a:endParaRPr lang="en-US" dirty="0"/>
          </a:p>
        </p:txBody>
      </p:sp>
      <p:sp>
        <p:nvSpPr>
          <p:cNvPr id="3" name="Content Placeholder 2"/>
          <p:cNvSpPr>
            <a:spLocks noGrp="1"/>
          </p:cNvSpPr>
          <p:nvPr>
            <p:ph idx="1"/>
          </p:nvPr>
        </p:nvSpPr>
        <p:spPr>
          <a:xfrm>
            <a:off x="457200" y="1828800"/>
            <a:ext cx="8229600" cy="4745736"/>
          </a:xfrm>
        </p:spPr>
        <p:txBody>
          <a:bodyPr>
            <a:normAutofit fontScale="77500" lnSpcReduction="20000"/>
          </a:bodyPr>
          <a:lstStyle/>
          <a:p>
            <a:pPr algn="just"/>
            <a:r>
              <a:rPr lang="en-US" dirty="0" smtClean="0"/>
              <a:t>The AIM of this project is</a:t>
            </a:r>
            <a:r>
              <a:rPr lang="en-US" dirty="0"/>
              <a:t>COVID-19 had a massive impact on human lives. The pandemic lead to the loss of millions and affected the lives of billions of people. Its negative impact was felt by almost all commercial establishments, education, economy, religion, transport, tourism, employment, entertainment, food security and other industries. According to WHO(World Health Organization), 55.6 million people were infected with Coronavirus and 1.34 million people died because of it as of November 2020. </a:t>
            </a:r>
            <a:endParaRPr lang="en-US" dirty="0" smtClean="0"/>
          </a:p>
          <a:p>
            <a:pPr algn="just"/>
            <a:r>
              <a:rPr lang="en-US" dirty="0" smtClean="0"/>
              <a:t>This </a:t>
            </a:r>
            <a:r>
              <a:rPr lang="en-US" dirty="0"/>
              <a:t>stands next to black death which almost took the lives of 60 percent of population in Europe in the 14th century. After the person </a:t>
            </a:r>
            <a:r>
              <a:rPr lang="en-US" dirty="0" smtClean="0"/>
              <a:t>gets infected</a:t>
            </a:r>
            <a:r>
              <a:rPr lang="en-US" dirty="0"/>
              <a:t>, it takes almost fourteen days for the virus to grow in the body of its host and affect them and in the meantime, it spreads to almost everyone who is in contact with that person. So, it is extremely hard to keep the track of the spread of COVID-19.</a:t>
            </a:r>
          </a:p>
          <a:p>
            <a:pPr marL="109728" indent="0">
              <a:buNone/>
            </a:pPr>
            <a:endParaRPr lang="en-US" dirty="0"/>
          </a:p>
        </p:txBody>
      </p:sp>
    </p:spTree>
    <p:extLst>
      <p:ext uri="{BB962C8B-B14F-4D97-AF65-F5344CB8AC3E}">
        <p14:creationId xmlns:p14="http://schemas.microsoft.com/office/powerpoint/2010/main" val="1041510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8.jpg"/>
          <p:cNvPicPr>
            <a:picLocks noGrp="1"/>
          </p:cNvPicPr>
          <p:nvPr>
            <p:ph idx="1"/>
          </p:nvPr>
        </p:nvPicPr>
        <p:blipFill>
          <a:blip r:embed="rId2"/>
          <a:srcRect/>
          <a:stretch>
            <a:fillRect/>
          </a:stretch>
        </p:blipFill>
        <p:spPr>
          <a:xfrm>
            <a:off x="457200" y="838201"/>
            <a:ext cx="4648200" cy="2590800"/>
          </a:xfrm>
          <a:prstGeom prst="rect">
            <a:avLst/>
          </a:prstGeom>
          <a:ln/>
        </p:spPr>
      </p:pic>
      <p:sp>
        <p:nvSpPr>
          <p:cNvPr id="5" name="object 12"/>
          <p:cNvSpPr txBox="1"/>
          <p:nvPr/>
        </p:nvSpPr>
        <p:spPr>
          <a:xfrm>
            <a:off x="5334000" y="2057400"/>
            <a:ext cx="3657600" cy="629018"/>
          </a:xfrm>
          <a:prstGeom prst="rect">
            <a:avLst/>
          </a:prstGeom>
        </p:spPr>
        <p:txBody>
          <a:bodyPr vert="horz" wrap="square" lIns="0" tIns="13335" rIns="0" bIns="0" rtlCol="0">
            <a:spAutoFit/>
          </a:bodyPr>
          <a:lstStyle/>
          <a:p>
            <a:pPr marL="12700">
              <a:lnSpc>
                <a:spcPct val="100000"/>
              </a:lnSpc>
              <a:spcBef>
                <a:spcPts val="105"/>
              </a:spcBef>
            </a:pPr>
            <a:r>
              <a:rPr lang="en-US" sz="2000" b="1" dirty="0" smtClean="0"/>
              <a:t>SINGLE FACE MASK DETECTION</a:t>
            </a:r>
            <a:endParaRPr sz="2000" dirty="0">
              <a:latin typeface="Carlito"/>
              <a:cs typeface="Carlito"/>
            </a:endParaRPr>
          </a:p>
        </p:txBody>
      </p:sp>
      <p:pic>
        <p:nvPicPr>
          <p:cNvPr id="6" name="image2.jpg"/>
          <p:cNvPicPr/>
          <p:nvPr/>
        </p:nvPicPr>
        <p:blipFill>
          <a:blip r:embed="rId3"/>
          <a:srcRect/>
          <a:stretch>
            <a:fillRect/>
          </a:stretch>
        </p:blipFill>
        <p:spPr>
          <a:xfrm>
            <a:off x="4267200" y="3733800"/>
            <a:ext cx="4311650" cy="2432367"/>
          </a:xfrm>
          <a:prstGeom prst="rect">
            <a:avLst/>
          </a:prstGeom>
          <a:ln/>
        </p:spPr>
      </p:pic>
      <p:sp>
        <p:nvSpPr>
          <p:cNvPr id="7" name="object 12"/>
          <p:cNvSpPr txBox="1"/>
          <p:nvPr/>
        </p:nvSpPr>
        <p:spPr>
          <a:xfrm>
            <a:off x="304800" y="4289010"/>
            <a:ext cx="3657600" cy="321242"/>
          </a:xfrm>
          <a:prstGeom prst="rect">
            <a:avLst/>
          </a:prstGeom>
        </p:spPr>
        <p:txBody>
          <a:bodyPr vert="horz" wrap="square" lIns="0" tIns="13335" rIns="0" bIns="0" rtlCol="0">
            <a:spAutoFit/>
          </a:bodyPr>
          <a:lstStyle/>
          <a:p>
            <a:pPr marL="12700">
              <a:lnSpc>
                <a:spcPct val="100000"/>
              </a:lnSpc>
              <a:spcBef>
                <a:spcPts val="105"/>
              </a:spcBef>
            </a:pPr>
            <a:r>
              <a:rPr lang="en-US" sz="2000" b="1" dirty="0" smtClean="0"/>
              <a:t>NO FACE MASK FOUND</a:t>
            </a:r>
            <a:endParaRPr sz="2000" dirty="0">
              <a:latin typeface="Carlito"/>
              <a:cs typeface="Carlito"/>
            </a:endParaRPr>
          </a:p>
        </p:txBody>
      </p:sp>
    </p:spTree>
    <p:extLst>
      <p:ext uri="{BB962C8B-B14F-4D97-AF65-F5344CB8AC3E}">
        <p14:creationId xmlns:p14="http://schemas.microsoft.com/office/powerpoint/2010/main" val="3155596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Dell\Pictures\Screenshots\Screenshot (6).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457200"/>
            <a:ext cx="4876800" cy="2874626"/>
          </a:xfrm>
          <a:prstGeom prst="rect">
            <a:avLst/>
          </a:prstGeom>
          <a:noFill/>
          <a:ln>
            <a:noFill/>
          </a:ln>
        </p:spPr>
      </p:pic>
      <p:sp>
        <p:nvSpPr>
          <p:cNvPr id="5" name="object 12"/>
          <p:cNvSpPr txBox="1"/>
          <p:nvPr/>
        </p:nvSpPr>
        <p:spPr>
          <a:xfrm>
            <a:off x="5508523" y="1676400"/>
            <a:ext cx="3657600" cy="629018"/>
          </a:xfrm>
          <a:prstGeom prst="rect">
            <a:avLst/>
          </a:prstGeom>
        </p:spPr>
        <p:txBody>
          <a:bodyPr vert="horz" wrap="square" lIns="0" tIns="13335" rIns="0" bIns="0" rtlCol="0">
            <a:spAutoFit/>
          </a:bodyPr>
          <a:lstStyle/>
          <a:p>
            <a:pPr marL="12700">
              <a:lnSpc>
                <a:spcPct val="100000"/>
              </a:lnSpc>
              <a:spcBef>
                <a:spcPts val="105"/>
              </a:spcBef>
            </a:pPr>
            <a:r>
              <a:rPr lang="en-US" sz="2000" b="1" dirty="0" smtClean="0"/>
              <a:t>MULTI FACE MASK FOUND</a:t>
            </a:r>
            <a:endParaRPr sz="2000" dirty="0">
              <a:latin typeface="Carlito"/>
              <a:cs typeface="Carlito"/>
            </a:endParaRPr>
          </a:p>
        </p:txBody>
      </p:sp>
      <p:pic>
        <p:nvPicPr>
          <p:cNvPr id="6" name="Picture 5" descr="C:\Users\Dell\Pictures\Screenshots\Screenshot (15).png"/>
          <p:cNvPicPr/>
          <p:nvPr/>
        </p:nvPicPr>
        <p:blipFill>
          <a:blip r:embed="rId3">
            <a:extLst>
              <a:ext uri="{28A0092B-C50C-407E-A947-70E740481C1C}">
                <a14:useLocalDpi xmlns:a14="http://schemas.microsoft.com/office/drawing/2010/main" val="0"/>
              </a:ext>
            </a:extLst>
          </a:blip>
          <a:srcRect/>
          <a:stretch>
            <a:fillRect/>
          </a:stretch>
        </p:blipFill>
        <p:spPr bwMode="auto">
          <a:xfrm>
            <a:off x="3395284" y="3505200"/>
            <a:ext cx="5596316" cy="3220720"/>
          </a:xfrm>
          <a:prstGeom prst="rect">
            <a:avLst/>
          </a:prstGeom>
          <a:noFill/>
          <a:ln>
            <a:noFill/>
          </a:ln>
        </p:spPr>
      </p:pic>
      <p:sp>
        <p:nvSpPr>
          <p:cNvPr id="7" name="object 12"/>
          <p:cNvSpPr txBox="1"/>
          <p:nvPr/>
        </p:nvSpPr>
        <p:spPr>
          <a:xfrm>
            <a:off x="304800" y="4486542"/>
            <a:ext cx="3090484" cy="936795"/>
          </a:xfrm>
          <a:prstGeom prst="rect">
            <a:avLst/>
          </a:prstGeom>
        </p:spPr>
        <p:txBody>
          <a:bodyPr vert="horz" wrap="square" lIns="0" tIns="13335" rIns="0" bIns="0" rtlCol="0">
            <a:spAutoFit/>
          </a:bodyPr>
          <a:lstStyle/>
          <a:p>
            <a:pPr marL="12700">
              <a:lnSpc>
                <a:spcPct val="100000"/>
              </a:lnSpc>
              <a:spcBef>
                <a:spcPts val="105"/>
              </a:spcBef>
            </a:pPr>
            <a:r>
              <a:rPr lang="en-US" sz="2000" b="1" dirty="0" smtClean="0"/>
              <a:t>HALF FACE MASK WEARING DETECTION</a:t>
            </a:r>
            <a:endParaRPr sz="2000" dirty="0">
              <a:latin typeface="Carlito"/>
              <a:cs typeface="Carlito"/>
            </a:endParaRPr>
          </a:p>
        </p:txBody>
      </p:sp>
    </p:spTree>
    <p:extLst>
      <p:ext uri="{BB962C8B-B14F-4D97-AF65-F5344CB8AC3E}">
        <p14:creationId xmlns:p14="http://schemas.microsoft.com/office/powerpoint/2010/main" val="816786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Dell\Pictures\Screenshots\Screenshot (18).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533400"/>
            <a:ext cx="4800600" cy="2950826"/>
          </a:xfrm>
          <a:prstGeom prst="rect">
            <a:avLst/>
          </a:prstGeom>
          <a:noFill/>
          <a:ln>
            <a:noFill/>
          </a:ln>
        </p:spPr>
      </p:pic>
      <p:sp>
        <p:nvSpPr>
          <p:cNvPr id="5" name="object 12"/>
          <p:cNvSpPr txBox="1"/>
          <p:nvPr/>
        </p:nvSpPr>
        <p:spPr>
          <a:xfrm>
            <a:off x="5029200" y="1905000"/>
            <a:ext cx="3657600" cy="936795"/>
          </a:xfrm>
          <a:prstGeom prst="rect">
            <a:avLst/>
          </a:prstGeom>
        </p:spPr>
        <p:txBody>
          <a:bodyPr vert="horz" wrap="square" lIns="0" tIns="13335" rIns="0" bIns="0" rtlCol="0">
            <a:spAutoFit/>
          </a:bodyPr>
          <a:lstStyle/>
          <a:p>
            <a:pPr marL="12700">
              <a:lnSpc>
                <a:spcPct val="100000"/>
              </a:lnSpc>
              <a:spcBef>
                <a:spcPts val="105"/>
              </a:spcBef>
            </a:pPr>
            <a:r>
              <a:rPr lang="en-US" sz="2000" b="1" dirty="0" smtClean="0"/>
              <a:t>SHOWING NO MASK WHEN FACE IS COVERED WITH HAND</a:t>
            </a:r>
            <a:endParaRPr sz="2000" dirty="0">
              <a:latin typeface="Carlito"/>
              <a:cs typeface="Carlito"/>
            </a:endParaRPr>
          </a:p>
        </p:txBody>
      </p:sp>
      <p:pic>
        <p:nvPicPr>
          <p:cNvPr id="6" name="Picture 5" descr="C:\Users\Dell\Pictures\Screenshots\Screenshot (27).png"/>
          <p:cNvPicPr/>
          <p:nvPr/>
        </p:nvPicPr>
        <p:blipFill>
          <a:blip r:embed="rId3">
            <a:extLst>
              <a:ext uri="{28A0092B-C50C-407E-A947-70E740481C1C}">
                <a14:useLocalDpi xmlns:a14="http://schemas.microsoft.com/office/drawing/2010/main" val="0"/>
              </a:ext>
            </a:extLst>
          </a:blip>
          <a:srcRect/>
          <a:stretch>
            <a:fillRect/>
          </a:stretch>
        </p:blipFill>
        <p:spPr bwMode="auto">
          <a:xfrm>
            <a:off x="4675239" y="3657600"/>
            <a:ext cx="3781107" cy="2743200"/>
          </a:xfrm>
          <a:prstGeom prst="rect">
            <a:avLst/>
          </a:prstGeom>
          <a:noFill/>
          <a:ln>
            <a:noFill/>
          </a:ln>
        </p:spPr>
      </p:pic>
      <p:sp>
        <p:nvSpPr>
          <p:cNvPr id="7" name="object 12"/>
          <p:cNvSpPr txBox="1"/>
          <p:nvPr/>
        </p:nvSpPr>
        <p:spPr>
          <a:xfrm>
            <a:off x="609600" y="4092405"/>
            <a:ext cx="3657600" cy="629018"/>
          </a:xfrm>
          <a:prstGeom prst="rect">
            <a:avLst/>
          </a:prstGeom>
        </p:spPr>
        <p:txBody>
          <a:bodyPr vert="horz" wrap="square" lIns="0" tIns="13335" rIns="0" bIns="0" rtlCol="0">
            <a:spAutoFit/>
          </a:bodyPr>
          <a:lstStyle/>
          <a:p>
            <a:pPr marL="12700">
              <a:lnSpc>
                <a:spcPct val="100000"/>
              </a:lnSpc>
              <a:spcBef>
                <a:spcPts val="105"/>
              </a:spcBef>
            </a:pPr>
            <a:r>
              <a:rPr lang="en-US" sz="2000" b="1" dirty="0" smtClean="0"/>
              <a:t>FACE DETECTION WHEN EVERYONE WEARS MASK</a:t>
            </a:r>
            <a:endParaRPr sz="2000" dirty="0">
              <a:latin typeface="Carlito"/>
              <a:cs typeface="Carlito"/>
            </a:endParaRPr>
          </a:p>
        </p:txBody>
      </p:sp>
    </p:spTree>
    <p:extLst>
      <p:ext uri="{BB962C8B-B14F-4D97-AF65-F5344CB8AC3E}">
        <p14:creationId xmlns:p14="http://schemas.microsoft.com/office/powerpoint/2010/main" val="3278821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609600"/>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457200" y="1905000"/>
            <a:ext cx="8229600" cy="4669536"/>
          </a:xfrm>
        </p:spPr>
        <p:txBody>
          <a:bodyPr>
            <a:normAutofit fontScale="77500" lnSpcReduction="20000"/>
          </a:bodyPr>
          <a:lstStyle/>
          <a:p>
            <a:r>
              <a:rPr lang="en-US" dirty="0"/>
              <a:t>Human faces are different for different people on the basis of various parameters. The uniqueness and measurement of the different parameters help us to recognize the persons. In summary, the state-of-the-art methods for human face recognition have already achieved a high accuracy rate which led to its practical </a:t>
            </a:r>
            <a:r>
              <a:rPr lang="en-US" dirty="0" err="1"/>
              <a:t>applications.However</a:t>
            </a:r>
            <a:r>
              <a:rPr lang="en-US" dirty="0"/>
              <a:t>, it cannot be denied that using the existing method poses many challenges, mainly slow functioning, and </a:t>
            </a:r>
            <a:r>
              <a:rPr lang="en-US" dirty="0" err="1"/>
              <a:t>inefficiency.Due</a:t>
            </a:r>
            <a:r>
              <a:rPr lang="en-US" dirty="0"/>
              <a:t> to the vital importance of developing an intelligent surveillance system to detect and identify human faces, we presented a fast and robust approach that can immediately </a:t>
            </a:r>
          </a:p>
          <a:p>
            <a:r>
              <a:rPr lang="en-US" dirty="0"/>
              <a:t>The proposed framework is not only much faster than the previous work but also maintains competitive accuracy with the state-of-the-art human detection </a:t>
            </a:r>
            <a:r>
              <a:rPr lang="en-US" dirty="0" err="1"/>
              <a:t>system.It</a:t>
            </a:r>
            <a:r>
              <a:rPr lang="en-US" dirty="0"/>
              <a:t> is independent of the user's physical interaction. </a:t>
            </a:r>
            <a:endParaRPr lang="en-US" dirty="0"/>
          </a:p>
        </p:txBody>
      </p:sp>
    </p:spTree>
    <p:extLst>
      <p:ext uri="{BB962C8B-B14F-4D97-AF65-F5344CB8AC3E}">
        <p14:creationId xmlns:p14="http://schemas.microsoft.com/office/powerpoint/2010/main" val="34749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[1] </a:t>
            </a:r>
            <a:r>
              <a:rPr lang="en-US" dirty="0"/>
              <a:t>Samuel </a:t>
            </a:r>
            <a:r>
              <a:rPr lang="en-US" dirty="0" err="1"/>
              <a:t>Ady</a:t>
            </a:r>
            <a:r>
              <a:rPr lang="en-US" dirty="0"/>
              <a:t> </a:t>
            </a:r>
            <a:r>
              <a:rPr lang="en-US" dirty="0" err="1"/>
              <a:t>Sanjaya</a:t>
            </a:r>
            <a:r>
              <a:rPr lang="en-US" dirty="0"/>
              <a:t>, </a:t>
            </a:r>
            <a:r>
              <a:rPr lang="en-US" dirty="0" err="1"/>
              <a:t>Suryo</a:t>
            </a:r>
            <a:r>
              <a:rPr lang="en-US" dirty="0"/>
              <a:t> </a:t>
            </a:r>
            <a:r>
              <a:rPr lang="en-US" dirty="0" err="1"/>
              <a:t>Adi</a:t>
            </a:r>
            <a:r>
              <a:rPr lang="en-US" dirty="0"/>
              <a:t> </a:t>
            </a:r>
            <a:r>
              <a:rPr lang="en-US" dirty="0" err="1"/>
              <a:t>Rakhmawan</a:t>
            </a:r>
            <a:r>
              <a:rPr lang="en-US" dirty="0"/>
              <a:t>. “Face Mask Detection Using MobileNetV2 in The Era of COVID-19 Pandemic” in 2020 International Conference on Data Analytics for Business and Industry: Way Towards a Sustainable Economy (ICDABI)</a:t>
            </a:r>
          </a:p>
          <a:p>
            <a:r>
              <a:rPr lang="en-US" dirty="0" smtClean="0"/>
              <a:t>[] </a:t>
            </a:r>
            <a:r>
              <a:rPr lang="en-US" dirty="0"/>
              <a:t>V </a:t>
            </a:r>
            <a:r>
              <a:rPr lang="en-US" dirty="0" err="1"/>
              <a:t>Nithyashree</a:t>
            </a:r>
            <a:r>
              <a:rPr lang="en-US" dirty="0"/>
              <a:t>, S </a:t>
            </a:r>
            <a:r>
              <a:rPr lang="en-US" dirty="0" err="1"/>
              <a:t>Roopashree</a:t>
            </a:r>
            <a:r>
              <a:rPr lang="en-US" dirty="0"/>
              <a:t>, </a:t>
            </a:r>
            <a:r>
              <a:rPr lang="en-US" dirty="0" err="1"/>
              <a:t>Aparna</a:t>
            </a:r>
            <a:r>
              <a:rPr lang="en-US" dirty="0"/>
              <a:t> </a:t>
            </a:r>
            <a:r>
              <a:rPr lang="en-US" dirty="0" err="1"/>
              <a:t>Duvvuri</a:t>
            </a:r>
            <a:r>
              <a:rPr lang="en-US" dirty="0"/>
              <a:t>, L </a:t>
            </a:r>
            <a:r>
              <a:rPr lang="en-US" dirty="0" err="1"/>
              <a:t>Vanishree</a:t>
            </a:r>
            <a:r>
              <a:rPr lang="en-US" dirty="0"/>
              <a:t>, </a:t>
            </a:r>
            <a:r>
              <a:rPr lang="en-US" dirty="0" err="1"/>
              <a:t>Disha</a:t>
            </a:r>
            <a:r>
              <a:rPr lang="en-US" dirty="0"/>
              <a:t> </a:t>
            </a:r>
            <a:r>
              <a:rPr lang="en-US" dirty="0" err="1"/>
              <a:t>Anand</a:t>
            </a:r>
            <a:r>
              <a:rPr lang="en-US" dirty="0"/>
              <a:t> </a:t>
            </a:r>
            <a:r>
              <a:rPr lang="en-US" dirty="0" err="1"/>
              <a:t>Madival</a:t>
            </a:r>
            <a:r>
              <a:rPr lang="en-US" dirty="0"/>
              <a:t>, G </a:t>
            </a:r>
            <a:r>
              <a:rPr lang="en-US" dirty="0" err="1"/>
              <a:t>Vidyashree</a:t>
            </a:r>
            <a:r>
              <a:rPr lang="en-US" dirty="0"/>
              <a:t>. “A Solution to Covid-19: Detection and Recognition of Faces with Mask” in 2021 International Conference on Intelligent Technologies (</a:t>
            </a:r>
            <a:r>
              <a:rPr lang="en-US" dirty="0" smtClean="0"/>
              <a:t>CONIT)on </a:t>
            </a:r>
            <a:r>
              <a:rPr lang="en-US" dirty="0"/>
              <a:t>27 </a:t>
            </a:r>
            <a:r>
              <a:rPr lang="en-US" dirty="0" err="1"/>
              <a:t>june</a:t>
            </a:r>
            <a:r>
              <a:rPr lang="en-US" dirty="0"/>
              <a:t> 2021</a:t>
            </a:r>
          </a:p>
          <a:p>
            <a:endParaRPr lang="en-US" dirty="0"/>
          </a:p>
        </p:txBody>
      </p:sp>
    </p:spTree>
    <p:extLst>
      <p:ext uri="{BB962C8B-B14F-4D97-AF65-F5344CB8AC3E}">
        <p14:creationId xmlns:p14="http://schemas.microsoft.com/office/powerpoint/2010/main" val="2268586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762000"/>
          </a:xfrm>
        </p:spPr>
        <p:txBody>
          <a:bodyPr/>
          <a:lstStyle/>
          <a:p>
            <a:r>
              <a:rPr lang="en-US" dirty="0" smtClean="0"/>
              <a:t>PLAGIARISM REPORT</a:t>
            </a:r>
            <a:endParaRPr lang="en-US" dirty="0"/>
          </a:p>
        </p:txBody>
      </p:sp>
      <p:pic>
        <p:nvPicPr>
          <p:cNvPr id="4" name="Content Placeholder 4">
            <a:extLst>
              <a:ext uri="{FF2B5EF4-FFF2-40B4-BE49-F238E27FC236}">
                <a16:creationId xmlns="" xmlns:a16="http://schemas.microsoft.com/office/drawing/2014/main" xmlns:lc="http://schemas.openxmlformats.org/drawingml/2006/lockedCanvas" id="{BB3E5B96-5ADF-B49F-0896-050C88A4AB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0653" y="2057400"/>
            <a:ext cx="8222693" cy="4495800"/>
          </a:xfrm>
          <a:prstGeom prst="rect">
            <a:avLst/>
          </a:prstGeom>
        </p:spPr>
      </p:pic>
    </p:spTree>
    <p:extLst>
      <p:ext uri="{BB962C8B-B14F-4D97-AF65-F5344CB8AC3E}">
        <p14:creationId xmlns:p14="http://schemas.microsoft.com/office/powerpoint/2010/main" val="2653059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36336"/>
          </a:xfrm>
        </p:spPr>
        <p:txBody>
          <a:bodyPr/>
          <a:lstStyle/>
          <a:p>
            <a:pPr marL="109728" indent="0" algn="ctr">
              <a:buNone/>
            </a:pPr>
            <a:endParaRPr lang="en-US" dirty="0" smtClean="0"/>
          </a:p>
          <a:p>
            <a:pPr marL="109728" indent="0" algn="ctr">
              <a:buNone/>
            </a:pPr>
            <a:endParaRPr lang="en-US" dirty="0"/>
          </a:p>
          <a:p>
            <a:pPr marL="109728" indent="0" algn="ctr">
              <a:buNone/>
            </a:pPr>
            <a:endParaRPr lang="en-US" dirty="0" smtClean="0"/>
          </a:p>
          <a:p>
            <a:pPr marL="109728" indent="0" algn="ctr">
              <a:buNone/>
            </a:pPr>
            <a:endParaRPr lang="en-US" dirty="0"/>
          </a:p>
          <a:p>
            <a:pPr marL="109728" indent="0" algn="ctr">
              <a:buNone/>
            </a:pPr>
            <a:endParaRPr lang="en-US" dirty="0"/>
          </a:p>
          <a:p>
            <a:pPr marL="109728" indent="0" algn="ctr">
              <a:buNone/>
            </a:pPr>
            <a:r>
              <a:rPr lang="en-US" sz="6000" dirty="0" smtClean="0"/>
              <a:t>THANK YOU</a:t>
            </a:r>
            <a:endParaRPr lang="en-US" sz="6000" dirty="0"/>
          </a:p>
        </p:txBody>
      </p:sp>
    </p:spTree>
    <p:extLst>
      <p:ext uri="{BB962C8B-B14F-4D97-AF65-F5344CB8AC3E}">
        <p14:creationId xmlns:p14="http://schemas.microsoft.com/office/powerpoint/2010/main" val="2279946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609600"/>
          </a:xfrm>
        </p:spPr>
        <p:txBody>
          <a:bodyPr>
            <a:normAutofit fontScale="90000"/>
          </a:bodyPr>
          <a:lstStyle/>
          <a:p>
            <a:r>
              <a:rPr lang="en-US" sz="4400" dirty="0" smtClean="0"/>
              <a:t>Literature Survey</a:t>
            </a:r>
            <a:endParaRPr lang="en-US" sz="44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37634052"/>
              </p:ext>
            </p:extLst>
          </p:nvPr>
        </p:nvGraphicFramePr>
        <p:xfrm>
          <a:off x="381000" y="1295400"/>
          <a:ext cx="8229600" cy="5511800"/>
        </p:xfrm>
        <a:graphic>
          <a:graphicData uri="http://schemas.openxmlformats.org/drawingml/2006/table">
            <a:tbl>
              <a:tblPr firstRow="1" bandRow="1">
                <a:tableStyleId>{5C22544A-7EE6-4342-B048-85BDC9FD1C3A}</a:tableStyleId>
              </a:tblPr>
              <a:tblGrid>
                <a:gridCol w="4114800"/>
                <a:gridCol w="4114800"/>
              </a:tblGrid>
              <a:tr h="137159">
                <a:tc>
                  <a:txBody>
                    <a:bodyPr/>
                    <a:lstStyle/>
                    <a:p>
                      <a:pPr algn="ctr"/>
                      <a:r>
                        <a:rPr lang="en-US" dirty="0" smtClean="0"/>
                        <a:t>Title </a:t>
                      </a:r>
                      <a:endParaRPr lang="en-US" dirty="0"/>
                    </a:p>
                  </a:txBody>
                  <a:tcPr/>
                </a:tc>
                <a:tc>
                  <a:txBody>
                    <a:bodyPr/>
                    <a:lstStyle/>
                    <a:p>
                      <a:pPr algn="ctr"/>
                      <a:r>
                        <a:rPr lang="en-US" dirty="0" smtClean="0"/>
                        <a:t>Description</a:t>
                      </a:r>
                      <a:endParaRPr lang="en-US" dirty="0"/>
                    </a:p>
                  </a:txBody>
                  <a:tcPr/>
                </a:tc>
              </a:tr>
              <a:tr h="2214154">
                <a:tc>
                  <a:txBody>
                    <a:bodyPr/>
                    <a:lstStyle/>
                    <a:p>
                      <a:pPr marL="91440" marR="81280" indent="0" algn="just" defTabSz="914400" rtl="0" eaLnBrk="1" fontAlgn="auto" latinLnBrk="0" hangingPunct="1">
                        <a:lnSpc>
                          <a:spcPct val="100000"/>
                        </a:lnSpc>
                        <a:spcBef>
                          <a:spcPts val="240"/>
                        </a:spcBef>
                        <a:spcAft>
                          <a:spcPts val="0"/>
                        </a:spcAft>
                        <a:buClrTx/>
                        <a:buSzTx/>
                        <a:buFontTx/>
                        <a:buNone/>
                        <a:tabLst/>
                        <a:defRPr/>
                      </a:pPr>
                      <a:r>
                        <a:rPr lang="en-US" sz="1800" dirty="0" smtClean="0">
                          <a:solidFill>
                            <a:schemeClr val="tx1"/>
                          </a:solidFill>
                          <a:latin typeface="Carlito"/>
                          <a:ea typeface="+mn-ea"/>
                          <a:cs typeface="Carlito"/>
                        </a:rPr>
                        <a:t>Samuel </a:t>
                      </a:r>
                      <a:r>
                        <a:rPr lang="en-US" sz="1800" dirty="0" err="1" smtClean="0">
                          <a:solidFill>
                            <a:schemeClr val="tx1"/>
                          </a:solidFill>
                          <a:latin typeface="Carlito"/>
                          <a:ea typeface="+mn-ea"/>
                          <a:cs typeface="Carlito"/>
                        </a:rPr>
                        <a:t>Ady</a:t>
                      </a:r>
                      <a:r>
                        <a:rPr lang="en-US" sz="1800" dirty="0" smtClean="0">
                          <a:solidFill>
                            <a:schemeClr val="tx1"/>
                          </a:solidFill>
                          <a:latin typeface="Carlito"/>
                          <a:ea typeface="+mn-ea"/>
                          <a:cs typeface="Carlito"/>
                        </a:rPr>
                        <a:t> </a:t>
                      </a:r>
                      <a:r>
                        <a:rPr lang="en-US" sz="1800" dirty="0" err="1" smtClean="0">
                          <a:solidFill>
                            <a:schemeClr val="tx1"/>
                          </a:solidFill>
                          <a:latin typeface="Carlito"/>
                          <a:ea typeface="+mn-ea"/>
                          <a:cs typeface="Carlito"/>
                        </a:rPr>
                        <a:t>Sanjaya</a:t>
                      </a:r>
                      <a:r>
                        <a:rPr lang="en-US" sz="1800" dirty="0" smtClean="0">
                          <a:solidFill>
                            <a:schemeClr val="tx1"/>
                          </a:solidFill>
                          <a:latin typeface="Carlito"/>
                          <a:ea typeface="+mn-ea"/>
                          <a:cs typeface="Carlito"/>
                        </a:rPr>
                        <a:t>, </a:t>
                      </a:r>
                      <a:r>
                        <a:rPr lang="en-US" sz="1800" dirty="0" err="1" smtClean="0">
                          <a:solidFill>
                            <a:schemeClr val="tx1"/>
                          </a:solidFill>
                          <a:latin typeface="Carlito"/>
                          <a:ea typeface="+mn-ea"/>
                          <a:cs typeface="Carlito"/>
                        </a:rPr>
                        <a:t>Suryo</a:t>
                      </a:r>
                      <a:r>
                        <a:rPr lang="en-US" sz="1800" dirty="0" smtClean="0">
                          <a:solidFill>
                            <a:schemeClr val="tx1"/>
                          </a:solidFill>
                          <a:latin typeface="Carlito"/>
                          <a:ea typeface="+mn-ea"/>
                          <a:cs typeface="Carlito"/>
                        </a:rPr>
                        <a:t> </a:t>
                      </a:r>
                      <a:r>
                        <a:rPr lang="en-US" sz="1800" dirty="0" err="1" smtClean="0">
                          <a:solidFill>
                            <a:schemeClr val="tx1"/>
                          </a:solidFill>
                          <a:latin typeface="Carlito"/>
                          <a:ea typeface="+mn-ea"/>
                          <a:cs typeface="Carlito"/>
                        </a:rPr>
                        <a:t>Adi</a:t>
                      </a:r>
                      <a:r>
                        <a:rPr lang="en-US" sz="1800" dirty="0" smtClean="0">
                          <a:solidFill>
                            <a:schemeClr val="tx1"/>
                          </a:solidFill>
                          <a:latin typeface="Carlito"/>
                          <a:ea typeface="+mn-ea"/>
                          <a:cs typeface="Carlito"/>
                        </a:rPr>
                        <a:t> </a:t>
                      </a:r>
                      <a:r>
                        <a:rPr lang="en-US" sz="1800" dirty="0" err="1" smtClean="0">
                          <a:solidFill>
                            <a:schemeClr val="tx1"/>
                          </a:solidFill>
                          <a:latin typeface="Carlito"/>
                          <a:ea typeface="+mn-ea"/>
                          <a:cs typeface="Carlito"/>
                        </a:rPr>
                        <a:t>Rakhmawan</a:t>
                      </a:r>
                      <a:r>
                        <a:rPr lang="en-US" sz="1800" dirty="0" smtClean="0">
                          <a:solidFill>
                            <a:schemeClr val="tx1"/>
                          </a:solidFill>
                          <a:latin typeface="Carlito"/>
                          <a:ea typeface="+mn-ea"/>
                          <a:cs typeface="Carlito"/>
                        </a:rPr>
                        <a:t>. “Face Mask Detection Using MobileNetV2 in The Era of COVID-19 Pandemic” in </a:t>
                      </a:r>
                      <a:r>
                        <a:rPr lang="en-US" sz="1800" u="none" dirty="0" smtClean="0">
                          <a:solidFill>
                            <a:schemeClr val="tx1"/>
                          </a:solidFill>
                          <a:latin typeface="Carlito"/>
                          <a:ea typeface="+mn-ea"/>
                          <a:cs typeface="Carlito"/>
                        </a:rPr>
                        <a:t>2020 International Conference on Data Analytics for Business and Industry: Way Towards a Sustainable Economy (ICDABI)</a:t>
                      </a:r>
                    </a:p>
                    <a:p>
                      <a:pPr algn="just"/>
                      <a:endParaRPr lang="en-US" dirty="0"/>
                    </a:p>
                  </a:txBody>
                  <a:tcPr/>
                </a:tc>
                <a:tc>
                  <a:txBody>
                    <a:bodyPr/>
                    <a:lstStyle/>
                    <a:p>
                      <a:pPr algn="just"/>
                      <a:r>
                        <a:rPr kumimoji="0" lang="en-US" sz="1800" kern="1200" dirty="0" smtClean="0">
                          <a:solidFill>
                            <a:schemeClr val="dk1"/>
                          </a:solidFill>
                          <a:effectLst/>
                          <a:latin typeface="+mn-lt"/>
                          <a:ea typeface="+mn-ea"/>
                          <a:cs typeface="+mn-cs"/>
                        </a:rPr>
                        <a:t>Corona Virus Disease (COVID-19) pandemic is causing a health crisis. One of the effective methods against the virus is wearing a face mask. This paper introduces face mask detection that can be used by the authorities to make mitigation, evaluation, prevention, and action planning against COVID-19. </a:t>
                      </a:r>
                      <a:endParaRPr lang="en-US" dirty="0"/>
                    </a:p>
                  </a:txBody>
                  <a:tcPr/>
                </a:tc>
              </a:tr>
              <a:tr h="1939834">
                <a:tc>
                  <a:txBody>
                    <a:bodyPr/>
                    <a:lstStyle/>
                    <a:p>
                      <a:pPr marL="91440" marR="81280" indent="0" algn="just" defTabSz="914400" rtl="0" eaLnBrk="1" fontAlgn="auto" latinLnBrk="0" hangingPunct="1">
                        <a:lnSpc>
                          <a:spcPct val="100000"/>
                        </a:lnSpc>
                        <a:spcBef>
                          <a:spcPts val="240"/>
                        </a:spcBef>
                        <a:spcAft>
                          <a:spcPts val="0"/>
                        </a:spcAft>
                        <a:buClrTx/>
                        <a:buSzTx/>
                        <a:buFontTx/>
                        <a:buNone/>
                        <a:tabLst/>
                        <a:defRPr/>
                      </a:pPr>
                      <a:r>
                        <a:rPr kumimoji="0" lang="en-US" sz="1800" u="none" kern="1200" dirty="0" smtClean="0">
                          <a:solidFill>
                            <a:schemeClr val="tx1"/>
                          </a:solidFill>
                          <a:latin typeface="Carlito"/>
                          <a:ea typeface="+mn-ea"/>
                          <a:cs typeface="Carlito"/>
                        </a:rPr>
                        <a:t>V </a:t>
                      </a:r>
                      <a:r>
                        <a:rPr kumimoji="0" lang="en-US" sz="1800" u="none" kern="1200" dirty="0" err="1" smtClean="0">
                          <a:solidFill>
                            <a:schemeClr val="tx1"/>
                          </a:solidFill>
                          <a:latin typeface="Carlito"/>
                          <a:ea typeface="+mn-ea"/>
                          <a:cs typeface="Carlito"/>
                        </a:rPr>
                        <a:t>Nithyashree</a:t>
                      </a:r>
                      <a:r>
                        <a:rPr kumimoji="0" lang="en-US" sz="1800" u="none" kern="1200" dirty="0" smtClean="0">
                          <a:solidFill>
                            <a:schemeClr val="tx1"/>
                          </a:solidFill>
                          <a:latin typeface="Carlito"/>
                          <a:ea typeface="+mn-ea"/>
                          <a:cs typeface="Carlito"/>
                        </a:rPr>
                        <a:t>, S </a:t>
                      </a:r>
                      <a:r>
                        <a:rPr kumimoji="0" lang="en-US" sz="1800" u="none" kern="1200" dirty="0" err="1" smtClean="0">
                          <a:solidFill>
                            <a:schemeClr val="tx1"/>
                          </a:solidFill>
                          <a:latin typeface="Carlito"/>
                          <a:ea typeface="+mn-ea"/>
                          <a:cs typeface="Carlito"/>
                        </a:rPr>
                        <a:t>Roopashree</a:t>
                      </a:r>
                      <a:r>
                        <a:rPr kumimoji="0" lang="en-US" sz="1800" u="none" kern="1200" dirty="0" smtClean="0">
                          <a:solidFill>
                            <a:schemeClr val="tx1"/>
                          </a:solidFill>
                          <a:latin typeface="Carlito"/>
                          <a:ea typeface="+mn-ea"/>
                          <a:cs typeface="Carlito"/>
                        </a:rPr>
                        <a:t>, </a:t>
                      </a:r>
                      <a:r>
                        <a:rPr kumimoji="0" lang="en-US" sz="1800" u="none" kern="1200" dirty="0" err="1" smtClean="0">
                          <a:solidFill>
                            <a:schemeClr val="tx1"/>
                          </a:solidFill>
                          <a:latin typeface="Carlito"/>
                          <a:ea typeface="+mn-ea"/>
                          <a:cs typeface="Carlito"/>
                        </a:rPr>
                        <a:t>Aparna</a:t>
                      </a:r>
                      <a:r>
                        <a:rPr kumimoji="0" lang="en-US" sz="1800" u="none" kern="1200" dirty="0" smtClean="0">
                          <a:solidFill>
                            <a:schemeClr val="tx1"/>
                          </a:solidFill>
                          <a:latin typeface="Carlito"/>
                          <a:ea typeface="+mn-ea"/>
                          <a:cs typeface="Carlito"/>
                        </a:rPr>
                        <a:t> </a:t>
                      </a:r>
                      <a:r>
                        <a:rPr kumimoji="0" lang="en-US" sz="1800" u="none" kern="1200" dirty="0" err="1" smtClean="0">
                          <a:solidFill>
                            <a:schemeClr val="tx1"/>
                          </a:solidFill>
                          <a:latin typeface="Carlito"/>
                          <a:ea typeface="+mn-ea"/>
                          <a:cs typeface="Carlito"/>
                        </a:rPr>
                        <a:t>Duvvuri</a:t>
                      </a:r>
                      <a:r>
                        <a:rPr kumimoji="0" lang="en-US" sz="1800" u="none" kern="1200" dirty="0" smtClean="0">
                          <a:solidFill>
                            <a:schemeClr val="tx1"/>
                          </a:solidFill>
                          <a:latin typeface="Carlito"/>
                          <a:ea typeface="+mn-ea"/>
                          <a:cs typeface="Carlito"/>
                        </a:rPr>
                        <a:t>, L </a:t>
                      </a:r>
                      <a:r>
                        <a:rPr kumimoji="0" lang="en-US" sz="1800" u="none" kern="1200" dirty="0" err="1" smtClean="0">
                          <a:solidFill>
                            <a:schemeClr val="tx1"/>
                          </a:solidFill>
                          <a:latin typeface="Carlito"/>
                          <a:ea typeface="+mn-ea"/>
                          <a:cs typeface="Carlito"/>
                        </a:rPr>
                        <a:t>Vanishree</a:t>
                      </a:r>
                      <a:r>
                        <a:rPr kumimoji="0" lang="en-US" sz="1800" u="none" kern="1200" dirty="0" smtClean="0">
                          <a:solidFill>
                            <a:schemeClr val="tx1"/>
                          </a:solidFill>
                          <a:latin typeface="Carlito"/>
                          <a:ea typeface="+mn-ea"/>
                          <a:cs typeface="Carlito"/>
                        </a:rPr>
                        <a:t>, </a:t>
                      </a:r>
                      <a:r>
                        <a:rPr kumimoji="0" lang="en-US" sz="1800" u="none" kern="1200" dirty="0" err="1" smtClean="0">
                          <a:solidFill>
                            <a:schemeClr val="tx1"/>
                          </a:solidFill>
                          <a:latin typeface="Carlito"/>
                          <a:ea typeface="+mn-ea"/>
                          <a:cs typeface="Carlito"/>
                        </a:rPr>
                        <a:t>Disha</a:t>
                      </a:r>
                      <a:r>
                        <a:rPr kumimoji="0" lang="en-US" sz="1800" u="none" kern="1200" dirty="0" smtClean="0">
                          <a:solidFill>
                            <a:schemeClr val="tx1"/>
                          </a:solidFill>
                          <a:latin typeface="Carlito"/>
                          <a:ea typeface="+mn-ea"/>
                          <a:cs typeface="Carlito"/>
                        </a:rPr>
                        <a:t> </a:t>
                      </a:r>
                      <a:r>
                        <a:rPr kumimoji="0" lang="en-US" sz="1800" u="none" kern="1200" dirty="0" err="1" smtClean="0">
                          <a:solidFill>
                            <a:schemeClr val="tx1"/>
                          </a:solidFill>
                          <a:latin typeface="Carlito"/>
                          <a:ea typeface="+mn-ea"/>
                          <a:cs typeface="Carlito"/>
                        </a:rPr>
                        <a:t>Anand</a:t>
                      </a:r>
                      <a:r>
                        <a:rPr kumimoji="0" lang="en-US" sz="1800" u="none" kern="1200" dirty="0" smtClean="0">
                          <a:solidFill>
                            <a:schemeClr val="tx1"/>
                          </a:solidFill>
                          <a:latin typeface="Carlito"/>
                          <a:ea typeface="+mn-ea"/>
                          <a:cs typeface="Carlito"/>
                        </a:rPr>
                        <a:t> </a:t>
                      </a:r>
                      <a:r>
                        <a:rPr kumimoji="0" lang="en-US" sz="1800" u="none" kern="1200" dirty="0" err="1" smtClean="0">
                          <a:solidFill>
                            <a:schemeClr val="tx1"/>
                          </a:solidFill>
                          <a:latin typeface="Carlito"/>
                          <a:ea typeface="+mn-ea"/>
                          <a:cs typeface="Carlito"/>
                        </a:rPr>
                        <a:t>Madival</a:t>
                      </a:r>
                      <a:r>
                        <a:rPr kumimoji="0" lang="en-US" sz="1800" u="none" kern="1200" dirty="0" smtClean="0">
                          <a:solidFill>
                            <a:schemeClr val="tx1"/>
                          </a:solidFill>
                          <a:latin typeface="Carlito"/>
                          <a:ea typeface="+mn-ea"/>
                          <a:cs typeface="Carlito"/>
                        </a:rPr>
                        <a:t>, G </a:t>
                      </a:r>
                      <a:r>
                        <a:rPr kumimoji="0" lang="en-US" sz="1800" u="none" kern="1200" dirty="0" err="1" smtClean="0">
                          <a:solidFill>
                            <a:schemeClr val="tx1"/>
                          </a:solidFill>
                          <a:latin typeface="Carlito"/>
                          <a:ea typeface="+mn-ea"/>
                          <a:cs typeface="Carlito"/>
                        </a:rPr>
                        <a:t>Vidyashree</a:t>
                      </a:r>
                      <a:r>
                        <a:rPr kumimoji="0" lang="en-US" sz="1800" u="none" kern="1200" dirty="0" smtClean="0">
                          <a:solidFill>
                            <a:schemeClr val="tx1"/>
                          </a:solidFill>
                          <a:latin typeface="Carlito"/>
                          <a:ea typeface="+mn-ea"/>
                          <a:cs typeface="Carlito"/>
                        </a:rPr>
                        <a:t>. “A Solution to Covid-19: Detection and Recognition of Faces with Mask” in 2021 International Conference on Intelligent Technologies (CONIT) on 27 </a:t>
                      </a:r>
                      <a:r>
                        <a:rPr kumimoji="0" lang="en-US" sz="1800" u="none" kern="1200" dirty="0" err="1" smtClean="0">
                          <a:solidFill>
                            <a:schemeClr val="tx1"/>
                          </a:solidFill>
                          <a:latin typeface="Carlito"/>
                          <a:ea typeface="+mn-ea"/>
                          <a:cs typeface="Carlito"/>
                        </a:rPr>
                        <a:t>june</a:t>
                      </a:r>
                      <a:r>
                        <a:rPr kumimoji="0" lang="en-US" sz="1800" u="none" kern="1200" dirty="0" smtClean="0">
                          <a:solidFill>
                            <a:schemeClr val="tx1"/>
                          </a:solidFill>
                          <a:latin typeface="Carlito"/>
                          <a:ea typeface="+mn-ea"/>
                          <a:cs typeface="Carlito"/>
                        </a:rPr>
                        <a:t> 2021</a:t>
                      </a:r>
                    </a:p>
                    <a:p>
                      <a:pPr marL="91440" marR="81280" indent="0" algn="just" defTabSz="914400" rtl="0" eaLnBrk="1" fontAlgn="auto" latinLnBrk="0" hangingPunct="1">
                        <a:lnSpc>
                          <a:spcPct val="100000"/>
                        </a:lnSpc>
                        <a:spcBef>
                          <a:spcPts val="240"/>
                        </a:spcBef>
                        <a:spcAft>
                          <a:spcPts val="0"/>
                        </a:spcAft>
                        <a:buClrTx/>
                        <a:buSzTx/>
                        <a:buFontTx/>
                        <a:buNone/>
                        <a:tabLst/>
                        <a:defRPr/>
                      </a:pPr>
                      <a:endParaRPr kumimoji="0" lang="en-US" sz="1800" u="none" kern="1200" dirty="0">
                        <a:solidFill>
                          <a:schemeClr val="tx1"/>
                        </a:solidFill>
                        <a:latin typeface="Carlito"/>
                        <a:ea typeface="+mn-ea"/>
                        <a:cs typeface="Carlito"/>
                      </a:endParaRPr>
                    </a:p>
                  </a:txBody>
                  <a:tcPr/>
                </a:tc>
                <a:tc>
                  <a:txBody>
                    <a:bodyPr/>
                    <a:lstStyle/>
                    <a:p>
                      <a:pPr marL="91440" marR="81280" indent="0" algn="just" defTabSz="914400" rtl="0" eaLnBrk="1" fontAlgn="auto" latinLnBrk="0" hangingPunct="1">
                        <a:lnSpc>
                          <a:spcPct val="100000"/>
                        </a:lnSpc>
                        <a:spcBef>
                          <a:spcPts val="240"/>
                        </a:spcBef>
                        <a:spcAft>
                          <a:spcPts val="0"/>
                        </a:spcAft>
                        <a:buClrTx/>
                        <a:buSzTx/>
                        <a:buFontTx/>
                        <a:buNone/>
                        <a:tabLst/>
                        <a:defRPr/>
                      </a:pPr>
                      <a:r>
                        <a:rPr kumimoji="0" lang="en-US" sz="1800" kern="1200" dirty="0" smtClean="0">
                          <a:solidFill>
                            <a:schemeClr val="dk1"/>
                          </a:solidFill>
                          <a:effectLst/>
                          <a:latin typeface="+mn-lt"/>
                          <a:ea typeface="+mn-ea"/>
                          <a:cs typeface="+mn-cs"/>
                        </a:rPr>
                        <a:t>In this COVID-19 crisis, wearing masks is necessary and no longer an option to the general public. To follow the strict directives given by the government, the businesses have to implement a cost-effective approach to ensure that all its employers wear a face mask and help to control the spread of coronavirus. </a:t>
                      </a:r>
                      <a:endParaRPr kumimoji="0" lang="en-US" sz="1800" u="none" kern="1200" dirty="0">
                        <a:solidFill>
                          <a:schemeClr val="tx1"/>
                        </a:solidFill>
                        <a:latin typeface="Carlito"/>
                        <a:ea typeface="+mn-ea"/>
                        <a:cs typeface="Carlito"/>
                      </a:endParaRPr>
                    </a:p>
                  </a:txBody>
                  <a:tcPr/>
                </a:tc>
              </a:tr>
            </a:tbl>
          </a:graphicData>
        </a:graphic>
      </p:graphicFrame>
    </p:spTree>
    <p:extLst>
      <p:ext uri="{BB962C8B-B14F-4D97-AF65-F5344CB8AC3E}">
        <p14:creationId xmlns:p14="http://schemas.microsoft.com/office/powerpoint/2010/main" val="4154926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533400"/>
          </a:xfrm>
        </p:spPr>
        <p:txBody>
          <a:bodyPr>
            <a:normAutofit fontScale="90000"/>
          </a:bodyPr>
          <a:lstStyle/>
          <a:p>
            <a:r>
              <a:rPr lang="en-US" dirty="0" smtClean="0"/>
              <a:t>Problem Statement</a:t>
            </a:r>
            <a:endParaRPr lang="en-US" dirty="0"/>
          </a:p>
        </p:txBody>
      </p:sp>
      <p:sp>
        <p:nvSpPr>
          <p:cNvPr id="3" name="Content Placeholder 2"/>
          <p:cNvSpPr>
            <a:spLocks noGrp="1"/>
          </p:cNvSpPr>
          <p:nvPr>
            <p:ph idx="1"/>
          </p:nvPr>
        </p:nvSpPr>
        <p:spPr>
          <a:xfrm>
            <a:off x="457200" y="1828800"/>
            <a:ext cx="8229600" cy="4745736"/>
          </a:xfrm>
        </p:spPr>
        <p:txBody>
          <a:bodyPr/>
          <a:lstStyle/>
          <a:p>
            <a:r>
              <a:rPr lang="en-US" dirty="0" smtClean="0"/>
              <a:t>Many people are not wearing the on this </a:t>
            </a:r>
            <a:r>
              <a:rPr lang="en-US" dirty="0" err="1" smtClean="0"/>
              <a:t>covid</a:t>
            </a:r>
            <a:r>
              <a:rPr lang="en-US" dirty="0" smtClean="0"/>
              <a:t> crisis , there are some places were mask protection is compulsory with government rules.</a:t>
            </a:r>
          </a:p>
          <a:p>
            <a:r>
              <a:rPr lang="en-US" dirty="0" smtClean="0"/>
              <a:t>In some software that is already existed ,it can detect only single person at a time</a:t>
            </a:r>
          </a:p>
          <a:p>
            <a:r>
              <a:rPr lang="en-US" dirty="0" smtClean="0"/>
              <a:t>Cannot fetch more number of peoples detail </a:t>
            </a:r>
          </a:p>
          <a:p>
            <a:r>
              <a:rPr lang="en-US" dirty="0" smtClean="0"/>
              <a:t>It cannot shows the perfect wearing percentage of the mask </a:t>
            </a:r>
          </a:p>
          <a:p>
            <a:endParaRPr lang="en-US" dirty="0"/>
          </a:p>
        </p:txBody>
      </p:sp>
    </p:spTree>
    <p:extLst>
      <p:ext uri="{BB962C8B-B14F-4D97-AF65-F5344CB8AC3E}">
        <p14:creationId xmlns:p14="http://schemas.microsoft.com/office/powerpoint/2010/main" val="3696549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562600"/>
          </a:xfrm>
        </p:spPr>
        <p:txBody>
          <a:bodyPr>
            <a:normAutofit fontScale="62500" lnSpcReduction="20000"/>
          </a:bodyPr>
          <a:lstStyle/>
          <a:p>
            <a:r>
              <a:rPr lang="en-US" sz="3400" b="1" dirty="0" smtClean="0"/>
              <a:t>EXISTING SYSTEM</a:t>
            </a:r>
          </a:p>
          <a:p>
            <a:pPr marL="109728" indent="0" algn="just">
              <a:buNone/>
            </a:pPr>
            <a:r>
              <a:rPr lang="en-US" dirty="0" smtClean="0"/>
              <a:t> The existing systems are also not robust in detecting face masks on a human face, as the characteristics of the diseases vary in terms of time due to changes in climate, geographical, and biological aspects. Many of the current techniques are computer vision-based models, which are less accurate and efficient. The discussed limitations have been overcome to enhance the performance of face mask detection models successfully in the presented application. The existing models cause unsatisfactory results &amp; excessive trouble to the general public and authorities.</a:t>
            </a:r>
          </a:p>
          <a:p>
            <a:pPr algn="just"/>
            <a:r>
              <a:rPr lang="en-US" sz="3000" b="1" dirty="0" smtClean="0"/>
              <a:t>PROPOSED SYSTEM</a:t>
            </a:r>
          </a:p>
          <a:p>
            <a:pPr algn="just"/>
            <a:r>
              <a:rPr lang="en-US" sz="3200" dirty="0"/>
              <a:t>DL allows for analyzing and interpreting massive volumes of data in a fast and accurate way. We propose to use MobileNetV2 architecture to ensure accurate face-mask detection. The proposed approach provides accurate detection of face mask-wearing and whether it is worn in an appropriate way or not in real-time. The first stage is Pre-processing. Images in the training dataset are subjected to Pre-processing to avoid false predictions and to enhance the quality of images. Live capture of multimedia impressions is used for detailed analysis and predictions. To do this, a complete dataset is created after Image de-Colorization and contouring, hence the dataset is very pure.</a:t>
            </a:r>
          </a:p>
          <a:p>
            <a:pPr algn="just"/>
            <a:endParaRPr lang="en-US" sz="3000" dirty="0" smtClean="0"/>
          </a:p>
          <a:p>
            <a:pPr algn="just"/>
            <a:endParaRPr lang="en-US" dirty="0" smtClean="0"/>
          </a:p>
          <a:p>
            <a:pPr marL="109728" indent="0" algn="just">
              <a:buNone/>
            </a:pPr>
            <a:endParaRPr lang="en-US" dirty="0" smtClean="0"/>
          </a:p>
          <a:p>
            <a:pPr algn="just"/>
            <a:endParaRPr lang="en-US" dirty="0"/>
          </a:p>
          <a:p>
            <a:endParaRPr lang="en-US" dirty="0"/>
          </a:p>
        </p:txBody>
      </p:sp>
    </p:spTree>
    <p:extLst>
      <p:ext uri="{BB962C8B-B14F-4D97-AF65-F5344CB8AC3E}">
        <p14:creationId xmlns:p14="http://schemas.microsoft.com/office/powerpoint/2010/main" val="3176016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lstStyle/>
          <a:p>
            <a:r>
              <a:rPr lang="en-US" dirty="0" smtClean="0"/>
              <a:t>System requirements</a:t>
            </a:r>
            <a:endParaRPr lang="en-US" dirty="0"/>
          </a:p>
        </p:txBody>
      </p:sp>
      <p:sp>
        <p:nvSpPr>
          <p:cNvPr id="3" name="Content Placeholder 2"/>
          <p:cNvSpPr>
            <a:spLocks noGrp="1"/>
          </p:cNvSpPr>
          <p:nvPr>
            <p:ph idx="1"/>
          </p:nvPr>
        </p:nvSpPr>
        <p:spPr>
          <a:xfrm>
            <a:off x="457200" y="1524000"/>
            <a:ext cx="8229600" cy="5050536"/>
          </a:xfrm>
        </p:spPr>
        <p:txBody>
          <a:bodyPr>
            <a:normAutofit lnSpcReduction="10000"/>
          </a:bodyPr>
          <a:lstStyle/>
          <a:p>
            <a:pPr marL="109728" indent="0">
              <a:buNone/>
            </a:pPr>
            <a:r>
              <a:rPr lang="en-US" b="1" dirty="0" smtClean="0"/>
              <a:t>HARDWARE REQUIREMENTS</a:t>
            </a:r>
            <a:r>
              <a:rPr lang="en-US" b="1" dirty="0"/>
              <a:t> </a:t>
            </a:r>
            <a:endParaRPr lang="en-US" dirty="0"/>
          </a:p>
          <a:p>
            <a:r>
              <a:rPr lang="en-US" dirty="0"/>
              <a:t>Processor			: Intel Core i5 3.29GHz</a:t>
            </a:r>
          </a:p>
          <a:p>
            <a:r>
              <a:rPr lang="en-US" dirty="0"/>
              <a:t>Hard disk			: 1 TB</a:t>
            </a:r>
          </a:p>
          <a:p>
            <a:r>
              <a:rPr lang="en-US" dirty="0"/>
              <a:t>RAM				: 16 GB</a:t>
            </a:r>
          </a:p>
          <a:p>
            <a:r>
              <a:rPr lang="en-US" dirty="0"/>
              <a:t>Keyboard			: 110 keys enhanced</a:t>
            </a:r>
          </a:p>
          <a:p>
            <a:pPr marL="109728" indent="0">
              <a:buNone/>
            </a:pPr>
            <a:endParaRPr lang="en-US" b="1" dirty="0"/>
          </a:p>
          <a:p>
            <a:pPr marL="109728" indent="0">
              <a:buNone/>
            </a:pPr>
            <a:r>
              <a:rPr lang="en-US" b="1" dirty="0" smtClean="0"/>
              <a:t>SOFTWARE REQUIREMENTS</a:t>
            </a:r>
            <a:r>
              <a:rPr lang="en-US" b="1" dirty="0"/>
              <a:t> </a:t>
            </a:r>
            <a:endParaRPr lang="en-US" dirty="0"/>
          </a:p>
          <a:p>
            <a:r>
              <a:rPr lang="en-US" dirty="0"/>
              <a:t>Operating system 		: Windows7 (with service pack 1), 8, 8.1 and 10</a:t>
            </a:r>
          </a:p>
          <a:p>
            <a:r>
              <a:rPr lang="en-US" dirty="0"/>
              <a:t>IDE		  		: Anaconda 2.0</a:t>
            </a:r>
          </a:p>
          <a:p>
            <a:r>
              <a:rPr lang="en-US" dirty="0"/>
              <a:t>Language			:  Python</a:t>
            </a:r>
          </a:p>
        </p:txBody>
      </p:sp>
    </p:spTree>
    <p:extLst>
      <p:ext uri="{BB962C8B-B14F-4D97-AF65-F5344CB8AC3E}">
        <p14:creationId xmlns:p14="http://schemas.microsoft.com/office/powerpoint/2010/main" val="2204576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609600"/>
          </a:xfrm>
        </p:spPr>
        <p:txBody>
          <a:bodyPr>
            <a:normAutofit fontScale="90000"/>
          </a:bodyPr>
          <a:lstStyle/>
          <a:p>
            <a:r>
              <a:rPr lang="en-US" dirty="0" smtClean="0"/>
              <a:t>SYSTEM ARCHITECTURE</a:t>
            </a:r>
            <a:endParaRPr lang="en-US" dirty="0"/>
          </a:p>
        </p:txBody>
      </p:sp>
      <p:pic>
        <p:nvPicPr>
          <p:cNvPr id="4" name="Content Placeholder 3" descr="Sustainability | Free Full-Text | Facial Recognition System for People with  and without Face Mask in Times of the COVID-19 Pandemic | HTML"/>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133601"/>
            <a:ext cx="7162800" cy="3728266"/>
          </a:xfrm>
          <a:prstGeom prst="rect">
            <a:avLst/>
          </a:prstGeom>
          <a:noFill/>
          <a:ln>
            <a:noFill/>
          </a:ln>
        </p:spPr>
      </p:pic>
    </p:spTree>
    <p:extLst>
      <p:ext uri="{BB962C8B-B14F-4D97-AF65-F5344CB8AC3E}">
        <p14:creationId xmlns:p14="http://schemas.microsoft.com/office/powerpoint/2010/main" val="3100106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609600"/>
          </a:xfrm>
        </p:spPr>
        <p:txBody>
          <a:bodyPr>
            <a:normAutofit fontScale="90000"/>
          </a:bodyPr>
          <a:lstStyle/>
          <a:p>
            <a:r>
              <a:rPr lang="en-US" dirty="0" smtClean="0"/>
              <a:t>FLOW CHART</a:t>
            </a:r>
            <a:endParaRPr lang="en-US" dirty="0"/>
          </a:p>
        </p:txBody>
      </p:sp>
      <p:pic>
        <p:nvPicPr>
          <p:cNvPr id="4" name="image6.jpg" descr="https://lh4.googleusercontent.com/9paZVaQM2d1caNxFbmuZkZc9zc81iYvfJchsbdvqaeiWWJHkQZX2-hEVyHhrf7LcpaDokZ3hE1mbeodb8zyqTrVFrYBLdFmOzjIOJ6z738QwZmzn8FYEjfWWFsdbKe3u-qoPwxaK"/>
          <p:cNvPicPr>
            <a:picLocks noGrp="1"/>
          </p:cNvPicPr>
          <p:nvPr>
            <p:ph idx="1"/>
          </p:nvPr>
        </p:nvPicPr>
        <p:blipFill>
          <a:blip r:embed="rId2"/>
          <a:srcRect/>
          <a:stretch>
            <a:fillRect/>
          </a:stretch>
        </p:blipFill>
        <p:spPr>
          <a:xfrm>
            <a:off x="457200" y="1981201"/>
            <a:ext cx="8229600" cy="3900678"/>
          </a:xfrm>
          <a:prstGeom prst="rect">
            <a:avLst/>
          </a:prstGeom>
          <a:ln/>
        </p:spPr>
      </p:pic>
    </p:spTree>
    <p:extLst>
      <p:ext uri="{BB962C8B-B14F-4D97-AF65-F5344CB8AC3E}">
        <p14:creationId xmlns:p14="http://schemas.microsoft.com/office/powerpoint/2010/main" val="2383593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533400"/>
          </a:xfrm>
        </p:spPr>
        <p:txBody>
          <a:bodyPr>
            <a:normAutofit fontScale="90000"/>
          </a:bodyPr>
          <a:lstStyle/>
          <a:p>
            <a:r>
              <a:rPr lang="en-US" dirty="0" smtClean="0"/>
              <a:t>ER DIAGRAM</a:t>
            </a:r>
            <a:endParaRPr lang="en-US" dirty="0"/>
          </a:p>
        </p:txBody>
      </p:sp>
      <p:pic>
        <p:nvPicPr>
          <p:cNvPr id="4" name="image5.png"/>
          <p:cNvPicPr>
            <a:picLocks noGrp="1"/>
          </p:cNvPicPr>
          <p:nvPr>
            <p:ph idx="1"/>
          </p:nvPr>
        </p:nvPicPr>
        <p:blipFill>
          <a:blip r:embed="rId2"/>
          <a:srcRect/>
          <a:stretch>
            <a:fillRect/>
          </a:stretch>
        </p:blipFill>
        <p:spPr>
          <a:xfrm>
            <a:off x="533400" y="2057400"/>
            <a:ext cx="8229600" cy="3292239"/>
          </a:xfrm>
          <a:prstGeom prst="rect">
            <a:avLst/>
          </a:prstGeom>
          <a:ln/>
        </p:spPr>
      </p:pic>
    </p:spTree>
    <p:extLst>
      <p:ext uri="{BB962C8B-B14F-4D97-AF65-F5344CB8AC3E}">
        <p14:creationId xmlns:p14="http://schemas.microsoft.com/office/powerpoint/2010/main" val="21798411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85</TotalTime>
  <Words>1380</Words>
  <Application>Microsoft Office PowerPoint</Application>
  <PresentationFormat>On-screen Show (4:3)</PresentationFormat>
  <Paragraphs>142</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Urban</vt:lpstr>
      <vt:lpstr>PANIMALAR ENGINEERING COLLEGE</vt:lpstr>
      <vt:lpstr>Abstract</vt:lpstr>
      <vt:lpstr>Literature Survey</vt:lpstr>
      <vt:lpstr>Problem Statement</vt:lpstr>
      <vt:lpstr>PowerPoint Presentation</vt:lpstr>
      <vt:lpstr>System requirements</vt:lpstr>
      <vt:lpstr>SYSTEM ARCHITECTURE</vt:lpstr>
      <vt:lpstr>FLOW CHART</vt:lpstr>
      <vt:lpstr>ER DIAGRAM</vt:lpstr>
      <vt:lpstr>USE CASE DIAGRAM</vt:lpstr>
      <vt:lpstr>ACTIVITY DIAGRAM</vt:lpstr>
      <vt:lpstr>SEQUENCE DIAGRAM</vt:lpstr>
      <vt:lpstr>MODULE DESCRIPTION</vt:lpstr>
      <vt:lpstr>PowerPoint Presentation</vt:lpstr>
      <vt:lpstr>PowerPoint Presentation</vt:lpstr>
      <vt:lpstr>TESTING</vt:lpstr>
      <vt:lpstr>PowerPoint Presentation</vt:lpstr>
      <vt:lpstr>RESULTS</vt:lpstr>
      <vt:lpstr>SCREENSHOTS</vt:lpstr>
      <vt:lpstr>PowerPoint Presentation</vt:lpstr>
      <vt:lpstr>PowerPoint Presentation</vt:lpstr>
      <vt:lpstr>PowerPoint Presentation</vt:lpstr>
      <vt:lpstr>CONCLUSION</vt:lpstr>
      <vt:lpstr>REFERENCES</vt:lpstr>
      <vt:lpstr>PLAGIARISM REPORT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11</cp:revision>
  <dcterms:created xsi:type="dcterms:W3CDTF">2006-08-16T00:00:00Z</dcterms:created>
  <dcterms:modified xsi:type="dcterms:W3CDTF">2022-05-24T14:07:19Z</dcterms:modified>
</cp:coreProperties>
</file>