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85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A36C0-075E-42FC-8462-FDF91FF8679C}" type="datetimeFigureOut">
              <a:rPr lang="en-US" smtClean="0"/>
              <a:pPr/>
              <a:t>2/24/2017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5D963-7480-4ACA-A77E-E1278D3528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2675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A3A99F-39F5-4885-9F31-DA2C2260F2D2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401540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468A5589-9F5C-4D9C-8BEF-2C1AE26BD930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BA5E29F4-BEAD-4A98-843D-D20F4F138CDE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2F00AAAB-2928-45B3-83D0-06BEB4501358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D85C7427-0A10-4B63-B805-8C83595995AD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C7EC81-8E40-4482-BDE1-2D3B9CE885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53609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3.jpeg"/><Relationship Id="rId4" Type="http://schemas.openxmlformats.org/officeDocument/2006/relationships/oleObject" Target="../embeddings/oleObject1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3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jpeg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jpeg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jpeg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A90212AE-659D-4C7F-A3F2-CE9F3B359889}" type="slidenum">
              <a:rPr lang="en-US" altLang="en-US" sz="900"/>
              <a:pPr/>
              <a:t>1</a:t>
            </a:fld>
            <a:endParaRPr lang="en-US" altLang="en-US" sz="900"/>
          </a:p>
        </p:txBody>
      </p:sp>
      <p:sp>
        <p:nvSpPr>
          <p:cNvPr id="10244" name="Rectangle 16"/>
          <p:cNvSpPr>
            <a:spLocks noChangeArrowheads="1"/>
          </p:cNvSpPr>
          <p:nvPr/>
        </p:nvSpPr>
        <p:spPr bwMode="auto">
          <a:xfrm>
            <a:off x="792163" y="1858963"/>
            <a:ext cx="7772400" cy="3117850"/>
          </a:xfrm>
          <a:prstGeom prst="bevel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sz="4000" b="1" dirty="0"/>
              <a:t>Mathematical Modeling and Engineering Problem solving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2400" dirty="0"/>
              <a:t>Chapter 1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6006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CFCABC49-1416-4DCD-81B5-9CCA06EAE110}" type="slidenum">
              <a:rPr lang="en-US" altLang="en-US" sz="900"/>
              <a:pPr/>
              <a:t>10</a:t>
            </a:fld>
            <a:endParaRPr lang="en-US" altLang="en-US" sz="900"/>
          </a:p>
        </p:txBody>
      </p:sp>
      <p:graphicFrame>
        <p:nvGraphicFramePr>
          <p:cNvPr id="7170" name="Object 37"/>
          <p:cNvGraphicFramePr>
            <a:graphicFrameLocks noGrp="1" noChangeAspect="1"/>
          </p:cNvGraphicFramePr>
          <p:nvPr>
            <p:ph sz="half" idx="1"/>
          </p:nvPr>
        </p:nvGraphicFramePr>
        <p:xfrm>
          <a:off x="336550" y="1125538"/>
          <a:ext cx="4019550" cy="1751012"/>
        </p:xfrm>
        <a:graphic>
          <a:graphicData uri="http://schemas.openxmlformats.org/presentationml/2006/ole">
            <p:oleObj spid="_x0000_s8202" name="Equation" r:id="rId3" imgW="2565400" imgH="1117600" progId="Equation.3">
              <p:embed/>
            </p:oleObj>
          </a:graphicData>
        </a:graphic>
      </p:graphicFrame>
      <p:graphicFrame>
        <p:nvGraphicFramePr>
          <p:cNvPr id="7171" name="Object 38"/>
          <p:cNvGraphicFramePr>
            <a:graphicFrameLocks noChangeAspect="1"/>
          </p:cNvGraphicFramePr>
          <p:nvPr/>
        </p:nvGraphicFramePr>
        <p:xfrm>
          <a:off x="180975" y="3295650"/>
          <a:ext cx="4244975" cy="781050"/>
        </p:xfrm>
        <a:graphic>
          <a:graphicData uri="http://schemas.openxmlformats.org/presentationml/2006/ole">
            <p:oleObj spid="_x0000_s8203" name="Equation" r:id="rId4" imgW="2159000" imgH="393700" progId="Equation.3">
              <p:embed/>
            </p:oleObj>
          </a:graphicData>
        </a:graphic>
      </p:graphicFrame>
      <p:sp>
        <p:nvSpPr>
          <p:cNvPr id="92199" name="Text Box 39"/>
          <p:cNvSpPr txBox="1">
            <a:spLocks noChangeArrowheads="1"/>
          </p:cNvSpPr>
          <p:nvPr/>
        </p:nvSpPr>
        <p:spPr bwMode="auto">
          <a:xfrm>
            <a:off x="179388" y="2924175"/>
            <a:ext cx="4246562" cy="369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This equation can be rearranged to yield</a:t>
            </a:r>
          </a:p>
        </p:txBody>
      </p:sp>
      <p:pic>
        <p:nvPicPr>
          <p:cNvPr id="7174" name="Picture 40" descr="Fig010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185" t="4517" r="3429" b="3337"/>
          <a:stretch>
            <a:fillRect/>
          </a:stretch>
        </p:blipFill>
        <p:spPr bwMode="auto">
          <a:xfrm>
            <a:off x="4521200" y="1822450"/>
            <a:ext cx="4359275" cy="383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5" name="Text Box 54"/>
          <p:cNvSpPr txBox="1">
            <a:spLocks noChangeArrowheads="1"/>
          </p:cNvSpPr>
          <p:nvPr/>
        </p:nvSpPr>
        <p:spPr bwMode="auto">
          <a:xfrm>
            <a:off x="2709863" y="4816475"/>
            <a:ext cx="1093787" cy="366713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dirty="0">
                <a:cs typeface="Times New Roman" pitchFamily="18" charset="0"/>
              </a:rPr>
              <a:t>∆t </a:t>
            </a:r>
            <a:r>
              <a:rPr lang="en-US" dirty="0"/>
              <a:t>= 2 sec</a:t>
            </a:r>
          </a:p>
        </p:txBody>
      </p:sp>
      <p:sp>
        <p:nvSpPr>
          <p:cNvPr id="92218" name="Text Box 58"/>
          <p:cNvSpPr txBox="1">
            <a:spLocks noChangeArrowheads="1"/>
          </p:cNvSpPr>
          <p:nvPr/>
        </p:nvSpPr>
        <p:spPr bwMode="auto">
          <a:xfrm>
            <a:off x="2879725" y="6057900"/>
            <a:ext cx="4406900" cy="5842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600" b="1" dirty="0">
                <a:solidFill>
                  <a:srgbClr val="CC9900"/>
                </a:solidFill>
              </a:rPr>
              <a:t>To minimize the error, use a smaller step size, ∆t</a:t>
            </a:r>
          </a:p>
          <a:p>
            <a:pPr eaLnBrk="1" hangingPunct="1">
              <a:defRPr/>
            </a:pPr>
            <a:r>
              <a:rPr lang="en-US" sz="1600" b="1" dirty="0">
                <a:solidFill>
                  <a:srgbClr val="CC9900"/>
                </a:solidFill>
              </a:rPr>
              <a:t>No problem, if you use a computer! 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300038" y="179388"/>
            <a:ext cx="8616950" cy="708025"/>
          </a:xfrm>
          <a:prstGeom prst="bevel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sz="3200" kern="0" dirty="0">
                <a:solidFill>
                  <a:schemeClr val="tx2"/>
                </a:solidFill>
                <a:ea typeface="+mj-ea"/>
                <a:cs typeface="Times New Roman" pitchFamily="18" charset="0"/>
              </a:rPr>
              <a:t>Numerical Solution</a:t>
            </a:r>
          </a:p>
        </p:txBody>
      </p:sp>
      <p:graphicFrame>
        <p:nvGraphicFramePr>
          <p:cNvPr id="12" name="Group 3"/>
          <p:cNvGraphicFramePr>
            <a:graphicFrameLocks noGrp="1"/>
          </p:cNvGraphicFramePr>
          <p:nvPr>
            <p:ph sz="half" idx="2"/>
          </p:nvPr>
        </p:nvGraphicFramePr>
        <p:xfrm>
          <a:off x="482600" y="4195763"/>
          <a:ext cx="1985963" cy="2482848"/>
        </p:xfrm>
        <a:graphic>
          <a:graphicData uri="http://schemas.openxmlformats.org/drawingml/2006/table">
            <a:tbl>
              <a:tblPr/>
              <a:tblGrid>
                <a:gridCol w="992981"/>
                <a:gridCol w="992982"/>
              </a:tblGrid>
              <a:tr h="3109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 (sec.)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 (m/s)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97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3109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19.60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3097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3097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44.82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3109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47.97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3097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49.96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3109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∞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53.39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922466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2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92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9" grpId="0" animBg="1"/>
      <p:bldP spid="7175" grpId="0" animBg="1"/>
      <p:bldP spid="922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379" name="Group 3"/>
          <p:cNvGraphicFramePr>
            <a:graphicFrameLocks noGrp="1"/>
          </p:cNvGraphicFramePr>
          <p:nvPr>
            <p:ph sz="half" idx="2"/>
          </p:nvPr>
        </p:nvGraphicFramePr>
        <p:xfrm>
          <a:off x="2695575" y="1785938"/>
          <a:ext cx="1985963" cy="2884484"/>
        </p:xfrm>
        <a:graphic>
          <a:graphicData uri="http://schemas.openxmlformats.org/drawingml/2006/table">
            <a:tbl>
              <a:tblPr/>
              <a:tblGrid>
                <a:gridCol w="992981"/>
                <a:gridCol w="992982"/>
              </a:tblGrid>
              <a:tr h="3612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 (sec.)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 (m/s)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9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3612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19.60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359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359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44.82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3612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47.97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359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49.96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3612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∞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53.39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1447" name="Group 71"/>
          <p:cNvGraphicFramePr>
            <a:graphicFrameLocks noGrp="1"/>
          </p:cNvGraphicFramePr>
          <p:nvPr/>
        </p:nvGraphicFramePr>
        <p:xfrm>
          <a:off x="287338" y="1785938"/>
          <a:ext cx="2057400" cy="2879728"/>
        </p:xfrm>
        <a:graphic>
          <a:graphicData uri="http://schemas.openxmlformats.org/drawingml/2006/table">
            <a:tbl>
              <a:tblPr/>
              <a:tblGrid>
                <a:gridCol w="1029377"/>
                <a:gridCol w="1028023"/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 (sec.)</a:t>
                      </a:r>
                    </a:p>
                  </a:txBody>
                  <a:tcPr marL="91441" marR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 (m/s)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1441" marR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1441" marR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16.40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1441" marR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27.77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91441" marR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41.10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91441" marR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44.87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L="91441" marR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47.49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∞</a:t>
                      </a:r>
                    </a:p>
                  </a:txBody>
                  <a:tcPr marL="91441" marR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53.39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255" name="Text Box 68"/>
          <p:cNvSpPr txBox="1">
            <a:spLocks noChangeArrowheads="1"/>
          </p:cNvSpPr>
          <p:nvPr/>
        </p:nvSpPr>
        <p:spPr bwMode="auto">
          <a:xfrm>
            <a:off x="190500" y="1128713"/>
            <a:ext cx="2227263" cy="584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600" dirty="0"/>
              <a:t>m=68.1 kg   c=12.5 kg/s</a:t>
            </a:r>
          </a:p>
          <a:p>
            <a:pPr eaLnBrk="1" hangingPunct="1">
              <a:defRPr/>
            </a:pPr>
            <a:r>
              <a:rPr lang="en-US" sz="1600" dirty="0"/>
              <a:t>g=9.8  m/s</a:t>
            </a:r>
          </a:p>
        </p:txBody>
      </p:sp>
      <p:graphicFrame>
        <p:nvGraphicFramePr>
          <p:cNvPr id="17469" name="Object 73"/>
          <p:cNvGraphicFramePr>
            <a:graphicFrameLocks noGrp="1" noChangeAspect="1"/>
          </p:cNvGraphicFramePr>
          <p:nvPr>
            <p:ph sz="half" idx="1"/>
          </p:nvPr>
        </p:nvGraphicFramePr>
        <p:xfrm>
          <a:off x="263525" y="4852988"/>
          <a:ext cx="2690813" cy="803275"/>
        </p:xfrm>
        <a:graphic>
          <a:graphicData uri="http://schemas.openxmlformats.org/presentationml/2006/ole">
            <p:oleObj spid="_x0000_s9226" name="Equation" r:id="rId3" imgW="1320227" imgH="393529" progId="Equation.3">
              <p:embed/>
            </p:oleObj>
          </a:graphicData>
        </a:graphic>
      </p:graphicFrame>
      <p:graphicFrame>
        <p:nvGraphicFramePr>
          <p:cNvPr id="8195" name="Object 78"/>
          <p:cNvGraphicFramePr>
            <a:graphicFrameLocks noChangeAspect="1"/>
          </p:cNvGraphicFramePr>
          <p:nvPr/>
        </p:nvGraphicFramePr>
        <p:xfrm>
          <a:off x="3863975" y="4852988"/>
          <a:ext cx="3948113" cy="839787"/>
        </p:xfrm>
        <a:graphic>
          <a:graphicData uri="http://schemas.openxmlformats.org/presentationml/2006/ole">
            <p:oleObj spid="_x0000_s9227" name="Equation" r:id="rId4" imgW="1854200" imgH="393700" progId="Equation.3">
              <p:embed/>
            </p:oleObj>
          </a:graphicData>
        </a:graphic>
      </p:graphicFrame>
      <p:sp>
        <p:nvSpPr>
          <p:cNvPr id="101455" name="Text Box 79"/>
          <p:cNvSpPr txBox="1">
            <a:spLocks noChangeArrowheads="1"/>
          </p:cNvSpPr>
          <p:nvPr/>
        </p:nvSpPr>
        <p:spPr bwMode="auto">
          <a:xfrm>
            <a:off x="2695575" y="1311275"/>
            <a:ext cx="1117600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800" b="1">
                <a:latin typeface="Times New Roman" pitchFamily="18" charset="0"/>
                <a:cs typeface="Times New Roman" pitchFamily="18" charset="0"/>
              </a:rPr>
              <a:t>∆t </a:t>
            </a:r>
            <a:r>
              <a:rPr lang="en-US" altLang="en-US" sz="1800" b="1">
                <a:latin typeface="Times New Roman" pitchFamily="18" charset="0"/>
              </a:rPr>
              <a:t>= 2 sec</a:t>
            </a:r>
          </a:p>
        </p:txBody>
      </p:sp>
      <p:sp>
        <p:nvSpPr>
          <p:cNvPr id="8257" name="Text Box 80"/>
          <p:cNvSpPr txBox="1">
            <a:spLocks noChangeArrowheads="1"/>
          </p:cNvSpPr>
          <p:nvPr/>
        </p:nvSpPr>
        <p:spPr bwMode="auto">
          <a:xfrm>
            <a:off x="263525" y="250825"/>
            <a:ext cx="1935163" cy="695325"/>
          </a:xfrm>
          <a:prstGeom prst="bevel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800" b="1" dirty="0"/>
              <a:t>Analytical</a:t>
            </a:r>
          </a:p>
        </p:txBody>
      </p:sp>
      <p:graphicFrame>
        <p:nvGraphicFramePr>
          <p:cNvPr id="68" name="Group 3"/>
          <p:cNvGraphicFramePr>
            <a:graphicFrameLocks/>
          </p:cNvGraphicFramePr>
          <p:nvPr/>
        </p:nvGraphicFramePr>
        <p:xfrm>
          <a:off x="4813300" y="1785938"/>
          <a:ext cx="1985963" cy="2884484"/>
        </p:xfrm>
        <a:graphic>
          <a:graphicData uri="http://schemas.openxmlformats.org/drawingml/2006/table">
            <a:tbl>
              <a:tblPr/>
              <a:tblGrid>
                <a:gridCol w="992981"/>
                <a:gridCol w="992982"/>
              </a:tblGrid>
              <a:tr h="3612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 (sec.)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 (m/s)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9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3612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17.06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359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28.67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359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41.95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3612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45.60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359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48.09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3612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∞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53.39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9" name="Text Box 79"/>
          <p:cNvSpPr txBox="1">
            <a:spLocks noChangeArrowheads="1"/>
          </p:cNvSpPr>
          <p:nvPr/>
        </p:nvSpPr>
        <p:spPr bwMode="auto">
          <a:xfrm>
            <a:off x="4813300" y="1311275"/>
            <a:ext cx="1290638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800" b="1">
                <a:latin typeface="Times New Roman" pitchFamily="18" charset="0"/>
                <a:cs typeface="Times New Roman" pitchFamily="18" charset="0"/>
              </a:rPr>
              <a:t>∆t </a:t>
            </a:r>
            <a:r>
              <a:rPr lang="en-US" altLang="en-US" sz="1800" b="1">
                <a:latin typeface="Times New Roman" pitchFamily="18" charset="0"/>
              </a:rPr>
              <a:t>= 0.5 sec</a:t>
            </a:r>
          </a:p>
        </p:txBody>
      </p:sp>
      <p:graphicFrame>
        <p:nvGraphicFramePr>
          <p:cNvPr id="70" name="Group 3"/>
          <p:cNvGraphicFramePr>
            <a:graphicFrameLocks/>
          </p:cNvGraphicFramePr>
          <p:nvPr/>
        </p:nvGraphicFramePr>
        <p:xfrm>
          <a:off x="6931025" y="1785938"/>
          <a:ext cx="1985963" cy="2884484"/>
        </p:xfrm>
        <a:graphic>
          <a:graphicData uri="http://schemas.openxmlformats.org/drawingml/2006/table">
            <a:tbl>
              <a:tblPr/>
              <a:tblGrid>
                <a:gridCol w="992981"/>
                <a:gridCol w="992982"/>
              </a:tblGrid>
              <a:tr h="3612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 (sec.)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 (m/s)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9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3612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16.41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359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27.83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359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41.13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3612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44.90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359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47.51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3612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∞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53.39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1" name="Text Box 79"/>
          <p:cNvSpPr txBox="1">
            <a:spLocks noChangeArrowheads="1"/>
          </p:cNvSpPr>
          <p:nvPr/>
        </p:nvSpPr>
        <p:spPr bwMode="auto">
          <a:xfrm>
            <a:off x="6931025" y="1311275"/>
            <a:ext cx="1406525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800" b="1">
                <a:latin typeface="Times New Roman" pitchFamily="18" charset="0"/>
                <a:cs typeface="Times New Roman" pitchFamily="18" charset="0"/>
              </a:rPr>
              <a:t>∆t </a:t>
            </a:r>
            <a:r>
              <a:rPr lang="en-US" altLang="en-US" sz="1800" b="1">
                <a:latin typeface="Times New Roman" pitchFamily="18" charset="0"/>
              </a:rPr>
              <a:t>= 0.01 sec</a:t>
            </a:r>
          </a:p>
        </p:txBody>
      </p:sp>
      <p:sp>
        <p:nvSpPr>
          <p:cNvPr id="74" name="Text Box 5"/>
          <p:cNvSpPr txBox="1">
            <a:spLocks noChangeArrowheads="1"/>
          </p:cNvSpPr>
          <p:nvPr/>
        </p:nvSpPr>
        <p:spPr bwMode="auto">
          <a:xfrm>
            <a:off x="4352925" y="5911850"/>
            <a:ext cx="4271963" cy="64611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rgbClr val="7030A0"/>
                </a:solidFill>
              </a:rPr>
              <a:t>CONCLUSION</a:t>
            </a:r>
            <a:r>
              <a:rPr lang="en-US" dirty="0">
                <a:solidFill>
                  <a:srgbClr val="7030A0"/>
                </a:solidFill>
              </a:rPr>
              <a:t>: If you want to minimize the error, use a smaller step size, ∆t</a:t>
            </a:r>
          </a:p>
        </p:txBody>
      </p:sp>
      <p:sp>
        <p:nvSpPr>
          <p:cNvPr id="16" name="Text Box 80"/>
          <p:cNvSpPr txBox="1">
            <a:spLocks noChangeArrowheads="1"/>
          </p:cNvSpPr>
          <p:nvPr/>
        </p:nvSpPr>
        <p:spPr bwMode="auto">
          <a:xfrm>
            <a:off x="4279900" y="214313"/>
            <a:ext cx="4052888" cy="695325"/>
          </a:xfrm>
          <a:prstGeom prst="bevel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800" b="1" dirty="0"/>
              <a:t>Numerical   solution</a:t>
            </a:r>
          </a:p>
        </p:txBody>
      </p:sp>
      <p:sp>
        <p:nvSpPr>
          <p:cNvPr id="17" name="Text Box 80"/>
          <p:cNvSpPr txBox="1">
            <a:spLocks noChangeArrowheads="1"/>
          </p:cNvSpPr>
          <p:nvPr/>
        </p:nvSpPr>
        <p:spPr bwMode="auto">
          <a:xfrm>
            <a:off x="2928938" y="252413"/>
            <a:ext cx="942975" cy="695325"/>
          </a:xfrm>
          <a:prstGeom prst="bevel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800" b="1" dirty="0"/>
              <a:t>vs.</a:t>
            </a:r>
          </a:p>
        </p:txBody>
      </p:sp>
    </p:spTree>
    <p:extLst>
      <p:ext uri="{BB962C8B-B14F-4D97-AF65-F5344CB8AC3E}">
        <p14:creationId xmlns:p14="http://schemas.microsoft.com/office/powerpoint/2010/main" xmlns="" val="353025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1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55" grpId="0" animBg="1"/>
      <p:bldP spid="69" grpId="0" animBg="1"/>
      <p:bldP spid="71" grpId="0" animBg="1"/>
      <p:bldP spid="7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685800"/>
            <a:ext cx="7696199" cy="57911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Numerical methods are techniques by which mathematical problems are formulated so that they can be solved with arithmetic operations.</a:t>
            </a:r>
          </a:p>
          <a:p>
            <a:endParaRPr lang="en-US" dirty="0"/>
          </a:p>
          <a:p>
            <a:r>
              <a:rPr lang="en-US" dirty="0" smtClean="0"/>
              <a:t>Pre-computer Era:</a:t>
            </a:r>
          </a:p>
          <a:p>
            <a:pPr marL="976313" indent="-234950">
              <a:buFont typeface="Wingdings" pitchFamily="2" charset="2"/>
              <a:buChar char="v"/>
            </a:pPr>
            <a:r>
              <a:rPr lang="en-US" dirty="0" smtClean="0"/>
              <a:t>Analytical Solution</a:t>
            </a:r>
          </a:p>
          <a:p>
            <a:pPr marL="976313" indent="-234950">
              <a:buFont typeface="Wingdings" pitchFamily="2" charset="2"/>
              <a:buChar char="v"/>
            </a:pPr>
            <a:r>
              <a:rPr lang="en-US" dirty="0" smtClean="0"/>
              <a:t>Graphical</a:t>
            </a:r>
          </a:p>
          <a:p>
            <a:pPr marL="976313" indent="-234950">
              <a:buFont typeface="Wingdings" pitchFamily="2" charset="2"/>
              <a:buChar char="v"/>
            </a:pPr>
            <a:r>
              <a:rPr lang="en-US" dirty="0" smtClean="0"/>
              <a:t>Calculator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3896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6E62F2B7-CADB-49C7-89EF-B8228144F3F6}" type="slidenum">
              <a:rPr lang="en-US" altLang="en-US" sz="900"/>
              <a:pPr/>
              <a:t>3</a:t>
            </a:fld>
            <a:endParaRPr lang="en-US" altLang="en-US" sz="900"/>
          </a:p>
        </p:txBody>
      </p:sp>
      <p:graphicFrame>
        <p:nvGraphicFramePr>
          <p:cNvPr id="5123" name="Object 5"/>
          <p:cNvGraphicFramePr>
            <a:graphicFrameLocks noChangeAspect="1"/>
          </p:cNvGraphicFramePr>
          <p:nvPr/>
        </p:nvGraphicFramePr>
        <p:xfrm>
          <a:off x="4514850" y="3355975"/>
          <a:ext cx="114300" cy="215900"/>
        </p:xfrm>
        <a:graphic>
          <a:graphicData uri="http://schemas.openxmlformats.org/presentationml/2006/ole">
            <p:oleObj spid="_x0000_s1030" name="Equation" r:id="rId4" imgW="114151" imgH="215619" progId="Equation.3">
              <p:embed/>
            </p:oleObj>
          </a:graphicData>
        </a:graphic>
      </p:graphicFrame>
      <p:pic>
        <p:nvPicPr>
          <p:cNvPr id="1028" name="Picture 9" descr="Fig_p0102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-9" b="81657"/>
          <a:stretch>
            <a:fillRect/>
          </a:stretch>
        </p:blipFill>
        <p:spPr bwMode="auto">
          <a:xfrm>
            <a:off x="73025" y="193675"/>
            <a:ext cx="6653213" cy="147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6788150" y="1665288"/>
            <a:ext cx="2238375" cy="1544637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algn="l" eaLnBrk="1" hangingPunct="1">
              <a:defRPr/>
            </a:pPr>
            <a:endParaRPr lang="en-US" sz="1400" dirty="0" smtClean="0">
              <a:sym typeface="Wingdings" pitchFamily="2" charset="2"/>
            </a:endParaRPr>
          </a:p>
          <a:p>
            <a:pPr algn="l" eaLnBrk="1" hangingPunct="1">
              <a:defRPr/>
            </a:pPr>
            <a:r>
              <a:rPr lang="en-US" sz="1400" dirty="0" smtClean="0">
                <a:sym typeface="Wingdings" pitchFamily="2" charset="2"/>
              </a:rPr>
              <a:t>Every part in this book requires some mathematical background</a:t>
            </a:r>
          </a:p>
          <a:p>
            <a:pPr algn="l" eaLnBrk="1" hangingPunct="1">
              <a:defRPr/>
            </a:pPr>
            <a:endParaRPr lang="en-US" sz="1200" dirty="0" smtClean="0">
              <a:latin typeface="Times New Roman" pitchFamily="18" charset="0"/>
              <a:sym typeface="Wingdings" pitchFamily="2" charset="2"/>
            </a:endParaRPr>
          </a:p>
        </p:txBody>
      </p:sp>
      <p:pic>
        <p:nvPicPr>
          <p:cNvPr id="6" name="Picture 9" descr="Fig_p0102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58015" r="-9" b="20963"/>
          <a:stretch>
            <a:fillRect/>
          </a:stretch>
        </p:blipFill>
        <p:spPr bwMode="auto">
          <a:xfrm>
            <a:off x="92704" y="3427413"/>
            <a:ext cx="6653212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Fig_p0102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8387" b="1491"/>
          <a:stretch>
            <a:fillRect/>
          </a:stretch>
        </p:blipFill>
        <p:spPr bwMode="auto">
          <a:xfrm>
            <a:off x="80963" y="5180013"/>
            <a:ext cx="6645275" cy="148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 descr="Fig_p0102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7957" r="-9" b="61481"/>
          <a:stretch>
            <a:fillRect/>
          </a:stretch>
        </p:blipFill>
        <p:spPr bwMode="auto">
          <a:xfrm>
            <a:off x="80963" y="1708149"/>
            <a:ext cx="6653213" cy="164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199185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F3FD1789-CD65-4179-A419-25A62A322087}" type="slidenum">
              <a:rPr lang="en-US" altLang="en-US" sz="900"/>
              <a:pPr/>
              <a:t>4</a:t>
            </a:fld>
            <a:endParaRPr lang="en-US" altLang="en-US" sz="900"/>
          </a:p>
        </p:txBody>
      </p:sp>
      <p:graphicFrame>
        <p:nvGraphicFramePr>
          <p:cNvPr id="7171" name="Object 2"/>
          <p:cNvGraphicFramePr>
            <a:graphicFrameLocks noChangeAspect="1"/>
          </p:cNvGraphicFramePr>
          <p:nvPr/>
        </p:nvGraphicFramePr>
        <p:xfrm>
          <a:off x="4660900" y="2092325"/>
          <a:ext cx="122238" cy="230188"/>
        </p:xfrm>
        <a:graphic>
          <a:graphicData uri="http://schemas.openxmlformats.org/presentationml/2006/ole">
            <p:oleObj spid="_x0000_s2054" name="Equation" r:id="rId4" imgW="114151" imgH="215619" progId="Equation.3">
              <p:embed/>
            </p:oleObj>
          </a:graphicData>
        </a:graphic>
      </p:graphicFrame>
      <p:pic>
        <p:nvPicPr>
          <p:cNvPr id="2052" name="Picture 5" descr="Figp0102b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457" r="874" b="51422"/>
          <a:stretch>
            <a:fillRect/>
          </a:stretch>
        </p:blipFill>
        <p:spPr bwMode="auto">
          <a:xfrm>
            <a:off x="373063" y="252413"/>
            <a:ext cx="6608762" cy="174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5038" y="3465513"/>
            <a:ext cx="7381875" cy="2293937"/>
          </a:xfrm>
          <a:solidFill>
            <a:schemeClr val="accent1">
              <a:lumMod val="90000"/>
            </a:schemeClr>
          </a:solidFill>
        </p:spPr>
        <p:txBody>
          <a:bodyPr/>
          <a:lstStyle/>
          <a:p>
            <a:pPr eaLnBrk="1" hangingPunct="1">
              <a:defRPr/>
            </a:pPr>
            <a:endParaRPr lang="en-US" sz="2800" dirty="0" smtClean="0">
              <a:latin typeface="Times New Roman" pitchFamily="18" charset="0"/>
              <a:sym typeface="Wingdings" pitchFamily="2" charset="2"/>
            </a:endParaRPr>
          </a:p>
          <a:p>
            <a:pPr eaLnBrk="1" hangingPunct="1">
              <a:defRPr/>
            </a:pP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sym typeface="Wingdings" pitchFamily="2" charset="2"/>
              </a:rPr>
              <a:t>Computers are great tools, </a:t>
            </a:r>
          </a:p>
          <a:p>
            <a:pPr eaLnBrk="1" hangingPunct="1">
              <a:defRPr/>
            </a:pP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sym typeface="Wingdings" pitchFamily="2" charset="2"/>
              </a:rPr>
              <a:t>however, without fundamental understanding of engineering problems, they will be useless. </a:t>
            </a:r>
          </a:p>
        </p:txBody>
      </p:sp>
    </p:spTree>
    <p:extLst>
      <p:ext uri="{BB962C8B-B14F-4D97-AF65-F5344CB8AC3E}">
        <p14:creationId xmlns:p14="http://schemas.microsoft.com/office/powerpoint/2010/main" xmlns="" val="23322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164388" y="6545263"/>
            <a:ext cx="1522412" cy="30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2AA2564F-618F-4FF8-857A-F140F9E727DE}" type="slidenum">
              <a:rPr lang="en-US" altLang="en-US" sz="900"/>
              <a:pPr/>
              <a:t>5</a:t>
            </a:fld>
            <a:endParaRPr lang="en-US" altLang="en-US" sz="900"/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4514850" y="3449638"/>
          <a:ext cx="114300" cy="215900"/>
        </p:xfrm>
        <a:graphic>
          <a:graphicData uri="http://schemas.openxmlformats.org/presentationml/2006/ole">
            <p:oleObj spid="_x0000_s3078" name="Equation" r:id="rId4" imgW="114151" imgH="215619" progId="Equation.3">
              <p:embed/>
            </p:oleObj>
          </a:graphicData>
        </a:graphic>
      </p:graphicFrame>
      <p:sp>
        <p:nvSpPr>
          <p:cNvPr id="4101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519113" y="381000"/>
            <a:ext cx="8156575" cy="511175"/>
          </a:xfrm>
          <a:solidFill>
            <a:schemeClr val="accent1">
              <a:lumMod val="90000"/>
            </a:schemeClr>
          </a:solidFill>
        </p:spPr>
        <p:txBody>
          <a:bodyPr/>
          <a:lstStyle/>
          <a:p>
            <a:pPr algn="l" eaLnBrk="1" hangingPunct="1">
              <a:defRPr/>
            </a:pPr>
            <a:r>
              <a:rPr lang="en-US" sz="2400" dirty="0" smtClean="0">
                <a:sym typeface="Wingdings" pitchFamily="2" charset="2"/>
              </a:rPr>
              <a:t>Engineering Simulations</a:t>
            </a: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519113" y="1038225"/>
            <a:ext cx="8142287" cy="212365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2400" b="1" dirty="0" smtClean="0">
                <a:solidFill>
                  <a:srgbClr val="FF0000"/>
                </a:solidFill>
              </a:rPr>
              <a:t>Benefits </a:t>
            </a:r>
            <a:r>
              <a:rPr lang="en-US" altLang="en-US" sz="2400" b="1" dirty="0">
                <a:solidFill>
                  <a:srgbClr val="FF0000"/>
                </a:solidFill>
              </a:rPr>
              <a:t>of Simulations</a:t>
            </a:r>
          </a:p>
          <a:p>
            <a:pPr eaLnBrk="1" hangingPunct="1"/>
            <a:endParaRPr lang="en-US" altLang="en-US" b="1" dirty="0"/>
          </a:p>
          <a:p>
            <a:pPr eaLnBrk="1" hangingPunct="1"/>
            <a:r>
              <a:rPr lang="en-US" altLang="en-US" b="1" dirty="0"/>
              <a:t>Cost savings</a:t>
            </a:r>
            <a:r>
              <a:rPr lang="en-US" altLang="en-US" dirty="0"/>
              <a:t> by minimizing material usage. </a:t>
            </a:r>
            <a:endParaRPr lang="en-US" altLang="en-US" b="1" dirty="0"/>
          </a:p>
          <a:p>
            <a:pPr eaLnBrk="1" hangingPunct="1"/>
            <a:r>
              <a:rPr lang="en-US" altLang="en-US" b="1" dirty="0"/>
              <a:t>Increased speed to market</a:t>
            </a:r>
            <a:r>
              <a:rPr lang="en-US" altLang="en-US" dirty="0"/>
              <a:t> through reduced product development time. </a:t>
            </a:r>
          </a:p>
          <a:p>
            <a:pPr eaLnBrk="1" hangingPunct="1"/>
            <a:endParaRPr lang="en-US" altLang="en-US" b="1" dirty="0"/>
          </a:p>
          <a:p>
            <a:pPr eaLnBrk="1" hangingPunct="1"/>
            <a:r>
              <a:rPr lang="en-US" altLang="en-US" b="1" dirty="0"/>
              <a:t>Optimized structural performance</a:t>
            </a:r>
            <a:r>
              <a:rPr lang="en-US" altLang="en-US" dirty="0"/>
              <a:t> with thorough analysis </a:t>
            </a:r>
            <a:endParaRPr lang="en-US" altLang="en-US" b="1" dirty="0"/>
          </a:p>
          <a:p>
            <a:pPr eaLnBrk="1" hangingPunct="1"/>
            <a:r>
              <a:rPr lang="en-US" altLang="en-US" b="1" dirty="0"/>
              <a:t>Eliminate</a:t>
            </a:r>
            <a:r>
              <a:rPr lang="en-US" altLang="en-US" dirty="0"/>
              <a:t> expensive trial-and-error. </a:t>
            </a:r>
          </a:p>
        </p:txBody>
      </p:sp>
    </p:spTree>
    <p:extLst>
      <p:ext uri="{BB962C8B-B14F-4D97-AF65-F5344CB8AC3E}">
        <p14:creationId xmlns:p14="http://schemas.microsoft.com/office/powerpoint/2010/main" xmlns="" val="1590179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D799BF0C-2909-44FB-8D1C-38CA1199D14D}" type="slidenum">
              <a:rPr lang="en-US" altLang="en-US" sz="900"/>
              <a:pPr/>
              <a:t>6</a:t>
            </a:fld>
            <a:endParaRPr lang="en-US" altLang="en-US" sz="900"/>
          </a:p>
        </p:txBody>
      </p:sp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4102" name="Equation" r:id="rId4" imgW="114151" imgH="215619" progId="Equation.3">
              <p:embed/>
            </p:oleObj>
          </a:graphicData>
        </a:graphic>
      </p:graphicFrame>
      <p:pic>
        <p:nvPicPr>
          <p:cNvPr id="4100" name="Picture 5" descr="Fig010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64471"/>
          <a:stretch>
            <a:fillRect/>
          </a:stretch>
        </p:blipFill>
        <p:spPr bwMode="auto">
          <a:xfrm>
            <a:off x="4716463" y="152400"/>
            <a:ext cx="3849687" cy="226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935038" y="2024063"/>
            <a:ext cx="3421062" cy="1965325"/>
          </a:xfrm>
          <a:solidFill>
            <a:schemeClr val="accent1">
              <a:lumMod val="90000"/>
            </a:schemeClr>
          </a:solidFill>
        </p:spPr>
        <p:txBody>
          <a:bodyPr/>
          <a:lstStyle/>
          <a:p>
            <a:pPr algn="l" eaLnBrk="1" hangingPunct="1">
              <a:defRPr/>
            </a:pPr>
            <a:endParaRPr lang="en-US" sz="2000" dirty="0" smtClean="0">
              <a:sym typeface="Wingdings" pitchFamily="2" charset="2"/>
            </a:endParaRPr>
          </a:p>
          <a:p>
            <a:pPr algn="l" eaLnBrk="1" hangingPunct="1">
              <a:defRPr/>
            </a:pPr>
            <a:r>
              <a:rPr lang="en-US" sz="2000" dirty="0" smtClean="0">
                <a:solidFill>
                  <a:schemeClr val="bg1"/>
                </a:solidFill>
                <a:sym typeface="Wingdings" pitchFamily="2" charset="2"/>
              </a:rPr>
              <a:t>The Engineering </a:t>
            </a:r>
          </a:p>
          <a:p>
            <a:pPr algn="l" eaLnBrk="1" hangingPunct="1">
              <a:defRPr/>
            </a:pPr>
            <a:r>
              <a:rPr lang="en-US" sz="2000" dirty="0" smtClean="0">
                <a:solidFill>
                  <a:schemeClr val="bg1"/>
                </a:solidFill>
                <a:sym typeface="Wingdings" pitchFamily="2" charset="2"/>
              </a:rPr>
              <a:t>Problem Solving </a:t>
            </a:r>
          </a:p>
          <a:p>
            <a:pPr algn="l" eaLnBrk="1" hangingPunct="1">
              <a:defRPr/>
            </a:pPr>
            <a:r>
              <a:rPr lang="en-US" sz="2000" dirty="0" smtClean="0">
                <a:solidFill>
                  <a:schemeClr val="bg1"/>
                </a:solidFill>
                <a:sym typeface="Wingdings" pitchFamily="2" charset="2"/>
              </a:rPr>
              <a:t>Process</a:t>
            </a:r>
          </a:p>
        </p:txBody>
      </p:sp>
      <p:pic>
        <p:nvPicPr>
          <p:cNvPr id="6" name="Picture 5" descr="Fig010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5397" b="33025"/>
          <a:stretch>
            <a:fillRect/>
          </a:stretch>
        </p:blipFill>
        <p:spPr bwMode="auto">
          <a:xfrm>
            <a:off x="4716463" y="2528888"/>
            <a:ext cx="3849687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Fig010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66844"/>
          <a:stretch>
            <a:fillRect/>
          </a:stretch>
        </p:blipFill>
        <p:spPr bwMode="auto">
          <a:xfrm>
            <a:off x="4716463" y="4652963"/>
            <a:ext cx="3849687" cy="211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422923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3BC6F33F-9EEC-4949-906F-037D67211523}" type="slidenum">
              <a:rPr lang="en-US" altLang="en-US" sz="900"/>
              <a:pPr/>
              <a:t>7</a:t>
            </a:fld>
            <a:endParaRPr lang="en-US" altLang="en-US" sz="900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46088" y="325438"/>
            <a:ext cx="8361362" cy="579437"/>
          </a:xfrm>
          <a:prstGeom prst="bevel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2800" smtClean="0">
                <a:latin typeface="Times New Roman" pitchFamily="18" charset="0"/>
              </a:rPr>
              <a:t>Newton’s </a:t>
            </a:r>
            <a:r>
              <a:rPr lang="en-US" sz="2800" dirty="0" smtClean="0">
                <a:latin typeface="Times New Roman" pitchFamily="18" charset="0"/>
              </a:rPr>
              <a:t>2</a:t>
            </a:r>
            <a:r>
              <a:rPr lang="en-US" sz="2800" baseline="30000" dirty="0" smtClean="0">
                <a:latin typeface="Times New Roman" pitchFamily="18" charset="0"/>
              </a:rPr>
              <a:t>nd</a:t>
            </a:r>
            <a:r>
              <a:rPr lang="en-US" sz="2800" dirty="0" smtClean="0">
                <a:latin typeface="Times New Roman" pitchFamily="18" charset="0"/>
              </a:rPr>
              <a:t> law of Motion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38250"/>
            <a:ext cx="5976938" cy="5367338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171450" indent="-171450" eaLnBrk="1" hangingPunct="1">
              <a:defRPr/>
            </a:pPr>
            <a:r>
              <a:rPr lang="en-US" sz="2000" i="1" dirty="0" smtClean="0">
                <a:latin typeface="Times New Roman" pitchFamily="18" charset="0"/>
              </a:rPr>
              <a:t>“The time rate change of momentum of a body is equal to the resulting force acting on it</a:t>
            </a:r>
            <a:r>
              <a:rPr lang="en-US" sz="2000" dirty="0" smtClean="0">
                <a:latin typeface="Times New Roman" pitchFamily="18" charset="0"/>
              </a:rPr>
              <a:t>.”</a:t>
            </a:r>
          </a:p>
          <a:p>
            <a:pPr marL="171450" indent="-171450" eaLnBrk="1" hangingPunct="1">
              <a:buFontTx/>
              <a:buNone/>
              <a:defRPr/>
            </a:pPr>
            <a:endParaRPr lang="en-US" sz="2000" dirty="0" smtClean="0">
              <a:latin typeface="Times New Roman" pitchFamily="18" charset="0"/>
            </a:endParaRPr>
          </a:p>
          <a:p>
            <a:pPr marL="171450" indent="-171450" eaLnBrk="1" hangingPunct="1">
              <a:defRPr/>
            </a:pPr>
            <a:r>
              <a:rPr lang="en-US" sz="2000" dirty="0" smtClean="0">
                <a:latin typeface="Times New Roman" pitchFamily="18" charset="0"/>
              </a:rPr>
              <a:t>Formulated  as</a:t>
            </a:r>
            <a:r>
              <a:rPr lang="en-US" sz="1800" b="1" dirty="0" smtClean="0">
                <a:solidFill>
                  <a:srgbClr val="FF3300"/>
                </a:solidFill>
                <a:latin typeface="Times New Roman" pitchFamily="18" charset="0"/>
              </a:rPr>
              <a:t> 	    </a:t>
            </a:r>
            <a:r>
              <a:rPr lang="en-US" sz="2400" b="1" dirty="0" smtClean="0">
                <a:solidFill>
                  <a:srgbClr val="0000FF"/>
                </a:solidFill>
                <a:latin typeface="Times New Roman" pitchFamily="18" charset="0"/>
              </a:rPr>
              <a:t>F = </a:t>
            </a:r>
            <a:r>
              <a:rPr lang="en-US" sz="2400" b="1" dirty="0" err="1" smtClean="0">
                <a:solidFill>
                  <a:srgbClr val="0000FF"/>
                </a:solidFill>
                <a:latin typeface="Times New Roman" pitchFamily="18" charset="0"/>
              </a:rPr>
              <a:t>m.a</a:t>
            </a:r>
            <a:endParaRPr lang="en-US" sz="1800" dirty="0" smtClean="0">
              <a:solidFill>
                <a:srgbClr val="0000FF"/>
              </a:solidFill>
              <a:latin typeface="Times New Roman" pitchFamily="18" charset="0"/>
            </a:endParaRPr>
          </a:p>
          <a:p>
            <a:pPr marL="171450" indent="-171450" eaLnBrk="1" hangingPunct="1">
              <a:buFontTx/>
              <a:buNone/>
              <a:defRPr/>
            </a:pPr>
            <a:r>
              <a:rPr lang="en-US" sz="1600" dirty="0" smtClean="0">
                <a:latin typeface="Times New Roman" pitchFamily="18" charset="0"/>
              </a:rPr>
              <a:t>		</a:t>
            </a:r>
            <a:r>
              <a:rPr lang="en-US" sz="1800" b="1" dirty="0" smtClean="0">
                <a:solidFill>
                  <a:srgbClr val="0000FF"/>
                </a:solidFill>
                <a:latin typeface="Times New Roman" pitchFamily="18" charset="0"/>
              </a:rPr>
              <a:t>F  </a:t>
            </a:r>
            <a:r>
              <a:rPr lang="en-US" sz="1800" dirty="0" smtClean="0">
                <a:latin typeface="Times New Roman" pitchFamily="18" charset="0"/>
              </a:rPr>
              <a:t>= net force acting on the body   </a:t>
            </a:r>
          </a:p>
          <a:p>
            <a:pPr marL="171450" indent="-171450" eaLnBrk="1" hangingPunct="1">
              <a:buFontTx/>
              <a:buNone/>
              <a:defRPr/>
            </a:pPr>
            <a:r>
              <a:rPr lang="en-US" sz="1800" b="1" dirty="0" smtClean="0">
                <a:solidFill>
                  <a:srgbClr val="0000FF"/>
                </a:solidFill>
                <a:latin typeface="Times New Roman" pitchFamily="18" charset="0"/>
              </a:rPr>
              <a:t>		m </a:t>
            </a:r>
            <a:r>
              <a:rPr lang="en-US" sz="1800" dirty="0" smtClean="0">
                <a:latin typeface="Times New Roman" pitchFamily="18" charset="0"/>
              </a:rPr>
              <a:t>= mass of the object (kg)    </a:t>
            </a:r>
          </a:p>
          <a:p>
            <a:pPr marL="171450" indent="-171450" eaLnBrk="1" hangingPunct="1">
              <a:buFontTx/>
              <a:buNone/>
              <a:defRPr/>
            </a:pPr>
            <a:r>
              <a:rPr lang="en-US" sz="1800" b="1" dirty="0" smtClean="0">
                <a:solidFill>
                  <a:srgbClr val="0000FF"/>
                </a:solidFill>
                <a:latin typeface="Times New Roman" pitchFamily="18" charset="0"/>
              </a:rPr>
              <a:t>		a </a:t>
            </a:r>
            <a:r>
              <a:rPr lang="en-US" sz="1800" dirty="0" smtClean="0">
                <a:latin typeface="Times New Roman" pitchFamily="18" charset="0"/>
              </a:rPr>
              <a:t>= its acceleration (m/s</a:t>
            </a:r>
            <a:r>
              <a:rPr lang="en-US" sz="1800" baseline="30000" dirty="0" smtClean="0">
                <a:latin typeface="Times New Roman" pitchFamily="18" charset="0"/>
              </a:rPr>
              <a:t>2</a:t>
            </a:r>
            <a:r>
              <a:rPr lang="en-US" sz="1800" dirty="0" smtClean="0">
                <a:latin typeface="Times New Roman" pitchFamily="18" charset="0"/>
              </a:rPr>
              <a:t>)</a:t>
            </a:r>
          </a:p>
          <a:p>
            <a:pPr marL="171450" indent="-171450" eaLnBrk="1" hangingPunct="1">
              <a:buFontTx/>
              <a:buNone/>
              <a:defRPr/>
            </a:pPr>
            <a:endParaRPr lang="en-US" sz="1800" dirty="0" smtClean="0">
              <a:latin typeface="Times New Roman" pitchFamily="18" charset="0"/>
            </a:endParaRPr>
          </a:p>
          <a:p>
            <a:pPr marL="171450" indent="-171450" eaLnBrk="1" hangingPunct="1">
              <a:defRPr/>
            </a:pPr>
            <a:r>
              <a:rPr lang="en-US" sz="1800" dirty="0" smtClean="0">
                <a:latin typeface="Times New Roman" pitchFamily="18" charset="0"/>
              </a:rPr>
              <a:t>Some complex models may require more sophisticated mathematical techniques than simple algebra</a:t>
            </a:r>
          </a:p>
          <a:p>
            <a:pPr marL="514350" lvl="1" indent="-171450" eaLnBrk="1" hangingPunct="1">
              <a:defRPr/>
            </a:pPr>
            <a:r>
              <a:rPr lang="en-US" sz="1600" dirty="0" smtClean="0">
                <a:latin typeface="Times New Roman" pitchFamily="18" charset="0"/>
              </a:rPr>
              <a:t>Example, modeling of a falling parachutist:</a:t>
            </a:r>
          </a:p>
          <a:p>
            <a:pPr marL="514350" lvl="1" indent="-171450" eaLnBrk="1" hangingPunct="1">
              <a:buFontTx/>
              <a:buNone/>
              <a:defRPr/>
            </a:pPr>
            <a:endParaRPr lang="en-US" sz="1600" dirty="0" smtClean="0">
              <a:latin typeface="Times New Roman" pitchFamily="18" charset="0"/>
            </a:endParaRPr>
          </a:p>
          <a:p>
            <a:pPr marL="514350" lvl="1" indent="-171450" eaLnBrk="1" hangingPunct="1">
              <a:buFontTx/>
              <a:buNone/>
              <a:defRPr/>
            </a:pPr>
            <a:endParaRPr lang="en-US" sz="1600" dirty="0" smtClean="0">
              <a:latin typeface="Times New Roman" pitchFamily="18" charset="0"/>
            </a:endParaRPr>
          </a:p>
          <a:p>
            <a:pPr marL="514350" lvl="1" indent="-400050" eaLnBrk="1" hangingPunct="1">
              <a:buFontTx/>
              <a:buNone/>
              <a:defRPr/>
            </a:pPr>
            <a:r>
              <a:rPr lang="en-US" sz="1800" dirty="0" smtClean="0">
                <a:solidFill>
                  <a:srgbClr val="0000FF"/>
                </a:solidFill>
                <a:latin typeface="Times New Roman" pitchFamily="18" charset="0"/>
              </a:rPr>
              <a:t>F</a:t>
            </a:r>
            <a:r>
              <a:rPr lang="en-US" sz="1800" baseline="-25000" dirty="0" smtClean="0">
                <a:solidFill>
                  <a:srgbClr val="0000FF"/>
                </a:solidFill>
                <a:latin typeface="Times New Roman" pitchFamily="18" charset="0"/>
              </a:rPr>
              <a:t>U</a:t>
            </a:r>
            <a:r>
              <a:rPr lang="en-US" sz="1800" dirty="0" smtClean="0">
                <a:solidFill>
                  <a:srgbClr val="0000FF"/>
                </a:solidFill>
                <a:latin typeface="Times New Roman" pitchFamily="18" charset="0"/>
              </a:rPr>
              <a:t> = Force due to air resistance  =   -</a:t>
            </a:r>
            <a:r>
              <a:rPr lang="en-US" sz="1800" i="1" dirty="0" err="1" smtClean="0">
                <a:solidFill>
                  <a:srgbClr val="0000FF"/>
                </a:solidFill>
                <a:latin typeface="Times New Roman" pitchFamily="18" charset="0"/>
              </a:rPr>
              <a:t>cv</a:t>
            </a:r>
            <a:r>
              <a:rPr lang="en-US" sz="1800" dirty="0" smtClean="0">
                <a:solidFill>
                  <a:srgbClr val="0000FF"/>
                </a:solidFill>
                <a:latin typeface="Times New Roman" pitchFamily="18" charset="0"/>
              </a:rPr>
              <a:t>    </a:t>
            </a:r>
            <a:r>
              <a:rPr lang="en-US" sz="1600" b="1" dirty="0" smtClean="0">
                <a:latin typeface="Times New Roman" pitchFamily="18" charset="0"/>
              </a:rPr>
              <a:t>(</a:t>
            </a:r>
            <a:r>
              <a:rPr lang="en-US" sz="1600" b="1" i="1" dirty="0" smtClean="0">
                <a:latin typeface="Times New Roman" pitchFamily="18" charset="0"/>
              </a:rPr>
              <a:t>c = drag coefficient</a:t>
            </a:r>
            <a:r>
              <a:rPr lang="en-US" sz="1600" b="1" dirty="0" smtClean="0">
                <a:latin typeface="Times New Roman" pitchFamily="18" charset="0"/>
              </a:rPr>
              <a:t>)</a:t>
            </a:r>
            <a:endParaRPr lang="en-US" sz="1800" b="1" dirty="0" smtClean="0">
              <a:latin typeface="Times New Roman" pitchFamily="18" charset="0"/>
            </a:endParaRPr>
          </a:p>
          <a:p>
            <a:pPr marL="514350" lvl="1" indent="-400050" eaLnBrk="1" hangingPunct="1">
              <a:lnSpc>
                <a:spcPct val="110000"/>
              </a:lnSpc>
              <a:buFontTx/>
              <a:buNone/>
              <a:defRPr/>
            </a:pPr>
            <a:r>
              <a:rPr lang="en-US" sz="1800" dirty="0" smtClean="0">
                <a:solidFill>
                  <a:srgbClr val="0000FF"/>
                </a:solidFill>
                <a:latin typeface="Times New Roman" pitchFamily="18" charset="0"/>
              </a:rPr>
              <a:t>F</a:t>
            </a:r>
            <a:r>
              <a:rPr lang="en-US" sz="1800" baseline="-25000" dirty="0" smtClean="0">
                <a:solidFill>
                  <a:srgbClr val="0000FF"/>
                </a:solidFill>
                <a:latin typeface="Times New Roman" pitchFamily="18" charset="0"/>
              </a:rPr>
              <a:t>D</a:t>
            </a:r>
            <a:r>
              <a:rPr lang="en-US" sz="1800" dirty="0" smtClean="0">
                <a:solidFill>
                  <a:srgbClr val="0000FF"/>
                </a:solidFill>
                <a:latin typeface="Times New Roman" pitchFamily="18" charset="0"/>
              </a:rPr>
              <a:t> = Force due to gravity   =    </a:t>
            </a:r>
            <a:r>
              <a:rPr lang="en-US" sz="1800" i="1" dirty="0" smtClean="0">
                <a:solidFill>
                  <a:srgbClr val="0000FF"/>
                </a:solidFill>
                <a:latin typeface="Times New Roman" pitchFamily="18" charset="0"/>
              </a:rPr>
              <a:t>mg</a:t>
            </a:r>
          </a:p>
          <a:p>
            <a:pPr marL="171450" indent="-171450" eaLnBrk="1" hangingPunct="1">
              <a:buFontTx/>
              <a:buNone/>
              <a:defRPr/>
            </a:pPr>
            <a:endParaRPr lang="en-US" sz="1400" dirty="0" smtClean="0">
              <a:latin typeface="Times New Roman" pitchFamily="18" charset="0"/>
            </a:endParaRPr>
          </a:p>
        </p:txBody>
      </p:sp>
      <p:pic>
        <p:nvPicPr>
          <p:cNvPr id="12293" name="Picture 4" descr="Fig010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16700" y="1712913"/>
            <a:ext cx="2144713" cy="396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294" name="Object 14"/>
          <p:cNvGraphicFramePr>
            <a:graphicFrameLocks noChangeAspect="1"/>
          </p:cNvGraphicFramePr>
          <p:nvPr/>
        </p:nvGraphicFramePr>
        <p:xfrm>
          <a:off x="2125663" y="5072063"/>
          <a:ext cx="1314450" cy="381000"/>
        </p:xfrm>
        <a:graphic>
          <a:graphicData uri="http://schemas.openxmlformats.org/presentationml/2006/ole">
            <p:oleObj spid="_x0000_s5126" name="Equation" r:id="rId4" imgW="787400" imgH="2286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08680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2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1000"/>
                                        <p:tgtEl>
                                          <p:spTgt spid="122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1000"/>
                                        <p:tgtEl>
                                          <p:spTgt spid="122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1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519113" y="301625"/>
          <a:ext cx="1765300" cy="3529013"/>
        </p:xfrm>
        <a:graphic>
          <a:graphicData uri="http://schemas.openxmlformats.org/presentationml/2006/ole">
            <p:oleObj spid="_x0000_s6158" name="Equation" r:id="rId3" imgW="863225" imgH="1726451" progId="Equation.3">
              <p:embed/>
            </p:oleObj>
          </a:graphicData>
        </a:graphic>
      </p:graphicFrame>
      <p:graphicFrame>
        <p:nvGraphicFramePr>
          <p:cNvPr id="5123" name="Object 34"/>
          <p:cNvGraphicFramePr>
            <a:graphicFrameLocks noGrp="1" noChangeAspect="1"/>
          </p:cNvGraphicFramePr>
          <p:nvPr>
            <p:ph/>
          </p:nvPr>
        </p:nvGraphicFramePr>
        <p:xfrm>
          <a:off x="503238" y="4365625"/>
          <a:ext cx="2141537" cy="1023938"/>
        </p:xfrm>
        <a:graphic>
          <a:graphicData uri="http://schemas.openxmlformats.org/presentationml/2006/ole">
            <p:oleObj spid="_x0000_s6159" name="Equation" r:id="rId4" imgW="825500" imgH="393700" progId="Equation.3">
              <p:embed/>
            </p:oleObj>
          </a:graphicData>
        </a:graphic>
      </p:graphicFrame>
      <p:sp>
        <p:nvSpPr>
          <p:cNvPr id="53284" name="Rectangle 36"/>
          <p:cNvSpPr>
            <a:spLocks noChangeArrowheads="1"/>
          </p:cNvSpPr>
          <p:nvPr/>
        </p:nvSpPr>
        <p:spPr bwMode="auto">
          <a:xfrm>
            <a:off x="2746375" y="261938"/>
            <a:ext cx="6061075" cy="353218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33363" indent="-233363" eaLnBrk="1" hangingPunct="1">
              <a:lnSpc>
                <a:spcPct val="14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dirty="0">
                <a:solidFill>
                  <a:srgbClr val="002060"/>
                </a:solidFill>
                <a:latin typeface="Comic Sans MS" pitchFamily="66" charset="0"/>
              </a:rPr>
              <a:t>This is a first order ordinary </a:t>
            </a:r>
            <a:r>
              <a:rPr lang="en-US" b="1" dirty="0">
                <a:solidFill>
                  <a:srgbClr val="002060"/>
                </a:solidFill>
                <a:latin typeface="Comic Sans MS" pitchFamily="66" charset="0"/>
              </a:rPr>
              <a:t>differential equation.</a:t>
            </a:r>
            <a:r>
              <a:rPr lang="en-US" dirty="0">
                <a:solidFill>
                  <a:srgbClr val="002060"/>
                </a:solidFill>
                <a:latin typeface="Comic Sans MS" pitchFamily="66" charset="0"/>
              </a:rPr>
              <a:t> We would like to solve for v (velocity).</a:t>
            </a:r>
          </a:p>
          <a:p>
            <a:pPr marL="233363" indent="-233363" eaLnBrk="1" hangingPunct="1">
              <a:lnSpc>
                <a:spcPct val="140000"/>
              </a:lnSpc>
              <a:spcBef>
                <a:spcPct val="20000"/>
              </a:spcBef>
              <a:buFontTx/>
              <a:buChar char="•"/>
              <a:defRPr/>
            </a:pPr>
            <a:endParaRPr lang="en-US" dirty="0">
              <a:solidFill>
                <a:srgbClr val="002060"/>
              </a:solidFill>
              <a:latin typeface="Comic Sans MS" pitchFamily="66" charset="0"/>
            </a:endParaRPr>
          </a:p>
          <a:p>
            <a:pPr marL="233363" indent="-233363" eaLnBrk="1" hangingPunct="1">
              <a:lnSpc>
                <a:spcPct val="14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dirty="0">
                <a:solidFill>
                  <a:srgbClr val="002060"/>
                </a:solidFill>
                <a:latin typeface="Comic Sans MS" pitchFamily="66" charset="0"/>
              </a:rPr>
              <a:t>It can </a:t>
            </a:r>
            <a:r>
              <a:rPr lang="en-US" b="1" dirty="0">
                <a:solidFill>
                  <a:srgbClr val="002060"/>
                </a:solidFill>
                <a:latin typeface="Comic Sans MS" pitchFamily="66" charset="0"/>
              </a:rPr>
              <a:t>not</a:t>
            </a:r>
            <a:r>
              <a:rPr lang="en-US" dirty="0">
                <a:solidFill>
                  <a:srgbClr val="002060"/>
                </a:solidFill>
                <a:latin typeface="Comic Sans MS" pitchFamily="66" charset="0"/>
              </a:rPr>
              <a:t> be solved using algebraic manipulation</a:t>
            </a:r>
          </a:p>
          <a:p>
            <a:pPr marL="233363" indent="-233363" eaLnBrk="1" hangingPunct="1">
              <a:lnSpc>
                <a:spcPct val="140000"/>
              </a:lnSpc>
              <a:spcBef>
                <a:spcPct val="20000"/>
              </a:spcBef>
              <a:buFontTx/>
              <a:buChar char="•"/>
              <a:defRPr/>
            </a:pPr>
            <a:endParaRPr lang="en-US" dirty="0">
              <a:solidFill>
                <a:srgbClr val="002060"/>
              </a:solidFill>
              <a:latin typeface="Comic Sans MS" pitchFamily="66" charset="0"/>
            </a:endParaRPr>
          </a:p>
          <a:p>
            <a:pPr marL="233363" indent="-233363" eaLnBrk="1" hangingPunct="1">
              <a:lnSpc>
                <a:spcPct val="14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u="sng" dirty="0">
                <a:solidFill>
                  <a:srgbClr val="002060"/>
                </a:solidFill>
                <a:latin typeface="Comic Sans MS" pitchFamily="66" charset="0"/>
              </a:rPr>
              <a:t>Analytical Solution:</a:t>
            </a:r>
          </a:p>
          <a:p>
            <a:pPr marL="233363" indent="-233363" eaLnBrk="1" hangingPunct="1">
              <a:lnSpc>
                <a:spcPct val="140000"/>
              </a:lnSpc>
              <a:spcBef>
                <a:spcPct val="20000"/>
              </a:spcBef>
              <a:defRPr/>
            </a:pPr>
            <a:r>
              <a:rPr lang="en-US" dirty="0">
                <a:solidFill>
                  <a:srgbClr val="002060"/>
                </a:solidFill>
                <a:latin typeface="Comic Sans MS" pitchFamily="66" charset="0"/>
              </a:rPr>
              <a:t>	If the parachutist is initially at rest (v=0 at t=0), using calculus </a:t>
            </a:r>
            <a:r>
              <a:rPr lang="en-US" dirty="0" err="1">
                <a:solidFill>
                  <a:srgbClr val="002060"/>
                </a:solidFill>
                <a:latin typeface="Comic Sans MS" pitchFamily="66" charset="0"/>
              </a:rPr>
              <a:t>dv</a:t>
            </a:r>
            <a:r>
              <a:rPr lang="en-US" dirty="0">
                <a:solidFill>
                  <a:srgbClr val="002060"/>
                </a:solidFill>
                <a:latin typeface="Comic Sans MS" pitchFamily="66" charset="0"/>
              </a:rPr>
              <a:t>/</a:t>
            </a:r>
            <a:r>
              <a:rPr lang="en-US" dirty="0" err="1">
                <a:solidFill>
                  <a:srgbClr val="002060"/>
                </a:solidFill>
                <a:latin typeface="Comic Sans MS" pitchFamily="66" charset="0"/>
              </a:rPr>
              <a:t>dt</a:t>
            </a:r>
            <a:r>
              <a:rPr lang="en-US" dirty="0">
                <a:solidFill>
                  <a:srgbClr val="002060"/>
                </a:solidFill>
                <a:latin typeface="Comic Sans MS" pitchFamily="66" charset="0"/>
              </a:rPr>
              <a:t> can be solved to give the result:</a:t>
            </a:r>
          </a:p>
        </p:txBody>
      </p:sp>
      <p:graphicFrame>
        <p:nvGraphicFramePr>
          <p:cNvPr id="5124" name="Object 47"/>
          <p:cNvGraphicFramePr>
            <a:graphicFrameLocks noChangeAspect="1"/>
          </p:cNvGraphicFramePr>
          <p:nvPr/>
        </p:nvGraphicFramePr>
        <p:xfrm>
          <a:off x="3959225" y="4768850"/>
          <a:ext cx="4038600" cy="1203325"/>
        </p:xfrm>
        <a:graphic>
          <a:graphicData uri="http://schemas.openxmlformats.org/presentationml/2006/ole">
            <p:oleObj spid="_x0000_s6160" name="Equation" r:id="rId5" imgW="1320227" imgH="393529" progId="Equation.3">
              <p:embed/>
            </p:oleObj>
          </a:graphicData>
        </a:graphic>
      </p:graphicFrame>
      <p:sp>
        <p:nvSpPr>
          <p:cNvPr id="5127" name="Line 48"/>
          <p:cNvSpPr>
            <a:spLocks noChangeShapeType="1"/>
          </p:cNvSpPr>
          <p:nvPr/>
        </p:nvSpPr>
        <p:spPr bwMode="auto">
          <a:xfrm flipV="1">
            <a:off x="7704138" y="4371975"/>
            <a:ext cx="71437" cy="68421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8" name="Text Box 49"/>
          <p:cNvSpPr txBox="1">
            <a:spLocks noChangeArrowheads="1"/>
          </p:cNvSpPr>
          <p:nvPr/>
        </p:nvSpPr>
        <p:spPr bwMode="auto">
          <a:xfrm>
            <a:off x="6046788" y="4013200"/>
            <a:ext cx="2195512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>
                <a:solidFill>
                  <a:srgbClr val="0000FF"/>
                </a:solidFill>
                <a:latin typeface="Times New Roman" pitchFamily="18" charset="0"/>
              </a:rPr>
              <a:t>Independent variable</a:t>
            </a:r>
          </a:p>
        </p:txBody>
      </p:sp>
      <p:sp>
        <p:nvSpPr>
          <p:cNvPr id="5129" name="Line 50"/>
          <p:cNvSpPr>
            <a:spLocks noChangeShapeType="1"/>
          </p:cNvSpPr>
          <p:nvPr/>
        </p:nvSpPr>
        <p:spPr bwMode="auto">
          <a:xfrm flipH="1">
            <a:off x="4210050" y="4589463"/>
            <a:ext cx="252413" cy="5746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0" name="Text Box 51"/>
          <p:cNvSpPr txBox="1">
            <a:spLocks noChangeArrowheads="1"/>
          </p:cNvSpPr>
          <p:nvPr/>
        </p:nvSpPr>
        <p:spPr bwMode="auto">
          <a:xfrm>
            <a:off x="3778250" y="4229100"/>
            <a:ext cx="2016125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>
                <a:solidFill>
                  <a:srgbClr val="0000FF"/>
                </a:solidFill>
                <a:latin typeface="Times New Roman" pitchFamily="18" charset="0"/>
              </a:rPr>
              <a:t>Dependent variable</a:t>
            </a:r>
          </a:p>
        </p:txBody>
      </p:sp>
      <p:sp>
        <p:nvSpPr>
          <p:cNvPr id="5131" name="Line 52"/>
          <p:cNvSpPr>
            <a:spLocks noChangeShapeType="1"/>
          </p:cNvSpPr>
          <p:nvPr/>
        </p:nvSpPr>
        <p:spPr bwMode="auto">
          <a:xfrm flipV="1">
            <a:off x="7056438" y="5624513"/>
            <a:ext cx="144462" cy="5048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2" name="Text Box 53"/>
          <p:cNvSpPr txBox="1">
            <a:spLocks noChangeArrowheads="1"/>
          </p:cNvSpPr>
          <p:nvPr/>
        </p:nvSpPr>
        <p:spPr bwMode="auto">
          <a:xfrm>
            <a:off x="6372225" y="6092825"/>
            <a:ext cx="1331913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>
                <a:solidFill>
                  <a:srgbClr val="0000FF"/>
                </a:solidFill>
                <a:latin typeface="Times New Roman" pitchFamily="18" charset="0"/>
              </a:rPr>
              <a:t>Parameters</a:t>
            </a:r>
          </a:p>
        </p:txBody>
      </p:sp>
      <p:sp>
        <p:nvSpPr>
          <p:cNvPr id="5133" name="Oval 54"/>
          <p:cNvSpPr>
            <a:spLocks noChangeArrowheads="1"/>
          </p:cNvSpPr>
          <p:nvPr/>
        </p:nvSpPr>
        <p:spPr bwMode="auto">
          <a:xfrm>
            <a:off x="7054850" y="4913313"/>
            <a:ext cx="504825" cy="647700"/>
          </a:xfrm>
          <a:prstGeom prst="ellips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endParaRPr lang="en-US" altLang="en-US"/>
          </a:p>
        </p:txBody>
      </p:sp>
      <p:sp>
        <p:nvSpPr>
          <p:cNvPr id="5134" name="Line 55"/>
          <p:cNvSpPr>
            <a:spLocks noChangeShapeType="1"/>
          </p:cNvSpPr>
          <p:nvPr/>
        </p:nvSpPr>
        <p:spPr bwMode="auto">
          <a:xfrm flipV="1">
            <a:off x="5219700" y="5438775"/>
            <a:ext cx="107950" cy="5111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5" name="Text Box 56"/>
          <p:cNvSpPr txBox="1">
            <a:spLocks noChangeArrowheads="1"/>
          </p:cNvSpPr>
          <p:nvPr/>
        </p:nvSpPr>
        <p:spPr bwMode="auto">
          <a:xfrm>
            <a:off x="3924300" y="6057900"/>
            <a:ext cx="1836738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>
                <a:solidFill>
                  <a:srgbClr val="0000FF"/>
                </a:solidFill>
                <a:latin typeface="Times New Roman" pitchFamily="18" charset="0"/>
              </a:rPr>
              <a:t>Forcing function</a:t>
            </a:r>
          </a:p>
        </p:txBody>
      </p:sp>
      <p:sp>
        <p:nvSpPr>
          <p:cNvPr id="5136" name="Line 57"/>
          <p:cNvSpPr>
            <a:spLocks noChangeShapeType="1"/>
          </p:cNvSpPr>
          <p:nvPr/>
        </p:nvSpPr>
        <p:spPr bwMode="auto">
          <a:xfrm flipH="1">
            <a:off x="2016125" y="982663"/>
            <a:ext cx="949325" cy="3454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8582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3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3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32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32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7" grpId="0" animBg="1"/>
      <p:bldP spid="5128" grpId="0" animBg="1"/>
      <p:bldP spid="5129" grpId="0" animBg="1"/>
      <p:bldP spid="5130" grpId="0" animBg="1"/>
      <p:bldP spid="5131" grpId="0" animBg="1"/>
      <p:bldP spid="5132" grpId="0" animBg="1"/>
      <p:bldP spid="5133" grpId="0" animBg="1"/>
      <p:bldP spid="5134" grpId="0" animBg="1"/>
      <p:bldP spid="5135" grpId="0" animBg="1"/>
      <p:bldP spid="51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F2930E2-4F90-4E3D-BA28-1BD78A0D1B07}" type="slidenum">
              <a:rPr lang="en-US" altLang="en-US" sz="900"/>
              <a:pPr/>
              <a:t>9</a:t>
            </a:fld>
            <a:endParaRPr lang="en-US" altLang="en-US" sz="90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300038" y="274638"/>
            <a:ext cx="8616950" cy="561975"/>
          </a:xfrm>
          <a:prstGeom prst="bevel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Analytical Solution</a:t>
            </a:r>
          </a:p>
        </p:txBody>
      </p:sp>
      <p:graphicFrame>
        <p:nvGraphicFramePr>
          <p:cNvPr id="6146" name="Object 5"/>
          <p:cNvGraphicFramePr>
            <a:graphicFrameLocks noGrp="1" noChangeAspect="1"/>
          </p:cNvGraphicFramePr>
          <p:nvPr>
            <p:ph sz="half" idx="1"/>
          </p:nvPr>
        </p:nvGraphicFramePr>
        <p:xfrm>
          <a:off x="373063" y="958850"/>
          <a:ext cx="3468687" cy="1035050"/>
        </p:xfrm>
        <a:graphic>
          <a:graphicData uri="http://schemas.openxmlformats.org/presentationml/2006/ole">
            <p:oleObj spid="_x0000_s7174" name="Equation" r:id="rId3" imgW="1320227" imgH="393529" progId="Equation.3">
              <p:embed/>
            </p:oleObj>
          </a:graphicData>
        </a:graphic>
      </p:graphicFrame>
      <p:pic>
        <p:nvPicPr>
          <p:cNvPr id="6149" name="Picture 4" descr="Fig010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9225" y="2128838"/>
            <a:ext cx="4981575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5081" name="Group 89"/>
          <p:cNvGraphicFramePr>
            <a:graphicFrameLocks noGrp="1"/>
          </p:cNvGraphicFramePr>
          <p:nvPr>
            <p:ph sz="half" idx="2"/>
          </p:nvPr>
        </p:nvGraphicFramePr>
        <p:xfrm>
          <a:off x="757238" y="2851150"/>
          <a:ext cx="2427288" cy="2925792"/>
        </p:xfrm>
        <a:graphic>
          <a:graphicData uri="http://schemas.openxmlformats.org/drawingml/2006/table">
            <a:tbl>
              <a:tblPr/>
              <a:tblGrid>
                <a:gridCol w="1213644"/>
                <a:gridCol w="1213644"/>
              </a:tblGrid>
              <a:tr h="3657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 (sec.)</a:t>
                      </a:r>
                    </a:p>
                  </a:txBody>
                  <a:tcPr marL="91441" marR="91441"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 (m/s)</a:t>
                      </a:r>
                    </a:p>
                  </a:txBody>
                  <a:tcPr marL="91441" marR="91441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  <a:tr h="3657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1441" marR="91441"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1441" marR="91441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57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1441" marR="91441"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16.40</a:t>
                      </a:r>
                    </a:p>
                  </a:txBody>
                  <a:tcPr marL="91441" marR="91441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57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1441" marR="91441"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27.77</a:t>
                      </a:r>
                    </a:p>
                  </a:txBody>
                  <a:tcPr marL="91441" marR="91441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57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91441" marR="91441"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41.10</a:t>
                      </a:r>
                    </a:p>
                  </a:txBody>
                  <a:tcPr marL="91441" marR="91441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57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91441" marR="91441"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44.87</a:t>
                      </a:r>
                    </a:p>
                  </a:txBody>
                  <a:tcPr marL="91441" marR="91441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57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L="91441" marR="91441"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47.49</a:t>
                      </a:r>
                    </a:p>
                  </a:txBody>
                  <a:tcPr marL="91441" marR="91441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57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∞</a:t>
                      </a:r>
                    </a:p>
                  </a:txBody>
                  <a:tcPr marL="91441" marR="91441"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53.39</a:t>
                      </a:r>
                    </a:p>
                  </a:txBody>
                  <a:tcPr marL="91441" marR="91441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179" name="Text Box 90"/>
          <p:cNvSpPr txBox="1">
            <a:spLocks noChangeArrowheads="1"/>
          </p:cNvSpPr>
          <p:nvPr/>
        </p:nvSpPr>
        <p:spPr bwMode="auto">
          <a:xfrm>
            <a:off x="4572000" y="1125538"/>
            <a:ext cx="4410075" cy="6461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dirty="0"/>
              <a:t>If </a:t>
            </a:r>
            <a:r>
              <a:rPr lang="en-US" b="1" i="1" dirty="0"/>
              <a:t>v(t)</a:t>
            </a:r>
            <a:r>
              <a:rPr lang="en-US" b="1" dirty="0"/>
              <a:t> </a:t>
            </a:r>
            <a:r>
              <a:rPr lang="en-US" dirty="0"/>
              <a:t>could not be solved </a:t>
            </a:r>
            <a:r>
              <a:rPr lang="en-US" b="1" dirty="0"/>
              <a:t>analytically</a:t>
            </a:r>
            <a:r>
              <a:rPr lang="en-US" dirty="0"/>
              <a:t>, then </a:t>
            </a:r>
          </a:p>
          <a:p>
            <a:pPr eaLnBrk="1" hangingPunct="1">
              <a:defRPr/>
            </a:pPr>
            <a:r>
              <a:rPr lang="en-US" dirty="0"/>
              <a:t>we need to use a numerical method to solve it</a:t>
            </a:r>
          </a:p>
        </p:txBody>
      </p:sp>
      <p:sp>
        <p:nvSpPr>
          <p:cNvPr id="6180" name="Line 92"/>
          <p:cNvSpPr>
            <a:spLocks noChangeShapeType="1"/>
          </p:cNvSpPr>
          <p:nvPr/>
        </p:nvSpPr>
        <p:spPr bwMode="auto">
          <a:xfrm flipH="1">
            <a:off x="3914775" y="1376363"/>
            <a:ext cx="576263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1" name="Text Box 93"/>
          <p:cNvSpPr txBox="1">
            <a:spLocks noChangeArrowheads="1"/>
          </p:cNvSpPr>
          <p:nvPr/>
        </p:nvSpPr>
        <p:spPr bwMode="auto">
          <a:xfrm>
            <a:off x="612775" y="2078038"/>
            <a:ext cx="2790825" cy="646112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800">
                <a:latin typeface="Times New Roman" pitchFamily="18" charset="0"/>
              </a:rPr>
              <a:t>g = 9.8  m/s</a:t>
            </a:r>
            <a:r>
              <a:rPr lang="en-US" altLang="en-US" sz="1800" baseline="30000">
                <a:latin typeface="Times New Roman" pitchFamily="18" charset="0"/>
              </a:rPr>
              <a:t>2</a:t>
            </a:r>
            <a:r>
              <a:rPr lang="en-US" altLang="en-US" sz="1800">
                <a:latin typeface="Times New Roman" pitchFamily="18" charset="0"/>
              </a:rPr>
              <a:t>    c =12.5 kg/s  </a:t>
            </a:r>
          </a:p>
          <a:p>
            <a:pPr eaLnBrk="1" hangingPunct="1"/>
            <a:r>
              <a:rPr lang="en-US" altLang="en-US" sz="1800">
                <a:latin typeface="Times New Roman" pitchFamily="18" charset="0"/>
              </a:rPr>
              <a:t>          m = 68.1 kg</a:t>
            </a:r>
          </a:p>
        </p:txBody>
      </p:sp>
    </p:spTree>
    <p:extLst>
      <p:ext uri="{BB962C8B-B14F-4D97-AF65-F5344CB8AC3E}">
        <p14:creationId xmlns:p14="http://schemas.microsoft.com/office/powerpoint/2010/main" xmlns="" val="350892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5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9" grpId="0" animBg="1"/>
      <p:bldP spid="6180" grpId="0" animBg="1"/>
      <p:bldP spid="6181" grpId="0" animBg="1"/>
      <p:bldP spid="6181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424</Words>
  <Application>Microsoft Office PowerPoint</Application>
  <PresentationFormat>On-screen Show (4:3)</PresentationFormat>
  <Paragraphs>177</Paragraphs>
  <Slides>12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Equation</vt:lpstr>
      <vt:lpstr>Slide 1</vt:lpstr>
      <vt:lpstr>Numerical Methods</vt:lpstr>
      <vt:lpstr>Slide 3</vt:lpstr>
      <vt:lpstr>Slide 4</vt:lpstr>
      <vt:lpstr>Slide 5</vt:lpstr>
      <vt:lpstr>Slide 6</vt:lpstr>
      <vt:lpstr>Newton’s 2nd law of Motion</vt:lpstr>
      <vt:lpstr>Slide 8</vt:lpstr>
      <vt:lpstr>Analytical Solution</vt:lpstr>
      <vt:lpstr>Slide 10</vt:lpstr>
      <vt:lpstr>Slide 11</vt:lpstr>
      <vt:lpstr>Slide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Class Room</cp:lastModifiedBy>
  <cp:revision>6</cp:revision>
  <dcterms:created xsi:type="dcterms:W3CDTF">2006-08-16T00:00:00Z</dcterms:created>
  <dcterms:modified xsi:type="dcterms:W3CDTF">2017-02-24T06:54:10Z</dcterms:modified>
</cp:coreProperties>
</file>