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A36C0-075E-42FC-8462-FDF91FF8679C}" type="datetimeFigureOut">
              <a:rPr lang="en-US" smtClean="0"/>
              <a:pPr/>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5D963-7480-4ACA-A77E-E1278D35283F}" type="slidenum">
              <a:rPr lang="en-US" smtClean="0"/>
              <a:pPr/>
              <a:t>‹#›</a:t>
            </a:fld>
            <a:endParaRPr lang="en-US"/>
          </a:p>
        </p:txBody>
      </p:sp>
    </p:spTree>
    <p:extLst>
      <p:ext uri="{BB962C8B-B14F-4D97-AF65-F5344CB8AC3E}">
        <p14:creationId xmlns:p14="http://schemas.microsoft.com/office/powerpoint/2010/main" xmlns="" val="388267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fld id="{9B1D84E5-3DDE-400C-ABB1-92ED252A8539}"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fld id="{6750D739-3DC2-45D9-8BA5-F3FAA2E8F770}"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fld id="{7DA5156C-AA36-4502-8732-D58E4FA375D9}"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 Id="rId9"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03E2CA35-95DE-4745-B245-E8512AF2C1D8}" type="slidenum">
              <a:rPr lang="en-US" altLang="en-US"/>
              <a:pPr/>
              <a:t>1</a:t>
            </a:fld>
            <a:endParaRPr lang="en-US" altLang="en-US"/>
          </a:p>
        </p:txBody>
      </p:sp>
      <p:sp>
        <p:nvSpPr>
          <p:cNvPr id="4100" name="Rectangle 16"/>
          <p:cNvSpPr>
            <a:spLocks noChangeArrowheads="1"/>
          </p:cNvSpPr>
          <p:nvPr/>
        </p:nvSpPr>
        <p:spPr bwMode="auto">
          <a:xfrm>
            <a:off x="576263" y="1712913"/>
            <a:ext cx="8012112" cy="4381500"/>
          </a:xfrm>
          <a:prstGeom prst="bevel">
            <a:avLst>
              <a:gd name="adj" fmla="val 12500"/>
            </a:avLst>
          </a:prstGeom>
          <a:solidFill>
            <a:srgbClr val="CCFFFF"/>
          </a:solidFill>
          <a:ln w="9525">
            <a:noFill/>
            <a:miter lim="800000"/>
            <a:headEnd/>
            <a:tailEnd/>
          </a:ln>
        </p:spPr>
        <p:txBody>
          <a:bodyPr anchor="ctr"/>
          <a:lstStyle/>
          <a:p>
            <a:pPr algn="ctr" eaLnBrk="1" hangingPunct="1">
              <a:lnSpc>
                <a:spcPct val="90000"/>
              </a:lnSpc>
            </a:pPr>
            <a:r>
              <a:rPr lang="en-US" altLang="en-US" sz="2800">
                <a:solidFill>
                  <a:srgbClr val="B2B2B2"/>
                </a:solidFill>
              </a:rPr>
              <a:t> </a:t>
            </a:r>
            <a:r>
              <a:rPr lang="en-US" altLang="en-US" sz="3600">
                <a:solidFill>
                  <a:schemeClr val="tx2"/>
                </a:solidFill>
              </a:rPr>
              <a:t>LU Decomposition </a:t>
            </a:r>
          </a:p>
          <a:p>
            <a:pPr algn="ctr" eaLnBrk="1" hangingPunct="1">
              <a:lnSpc>
                <a:spcPct val="90000"/>
              </a:lnSpc>
            </a:pPr>
            <a:r>
              <a:rPr lang="en-US" altLang="en-US" sz="3600">
                <a:solidFill>
                  <a:schemeClr val="tx2"/>
                </a:solidFill>
              </a:rPr>
              <a:t>and </a:t>
            </a:r>
          </a:p>
          <a:p>
            <a:pPr algn="ctr" eaLnBrk="1" hangingPunct="1">
              <a:lnSpc>
                <a:spcPct val="90000"/>
              </a:lnSpc>
            </a:pPr>
            <a:r>
              <a:rPr lang="en-US" altLang="en-US" sz="3600">
                <a:solidFill>
                  <a:schemeClr val="tx2"/>
                </a:solidFill>
              </a:rPr>
              <a:t>Matrix Inversion</a:t>
            </a:r>
            <a:br>
              <a:rPr lang="en-US" altLang="en-US" sz="3600">
                <a:solidFill>
                  <a:schemeClr val="tx2"/>
                </a:solidFill>
              </a:rPr>
            </a:br>
            <a:endParaRPr lang="en-US" altLang="en-US" sz="3600">
              <a:solidFill>
                <a:schemeClr val="tx2"/>
              </a:solidFill>
            </a:endParaRPr>
          </a:p>
          <a:p>
            <a:pPr algn="ctr" eaLnBrk="1" hangingPunct="1">
              <a:lnSpc>
                <a:spcPct val="90000"/>
              </a:lnSpc>
            </a:pPr>
            <a:r>
              <a:rPr lang="en-US" altLang="en-US" sz="4000">
                <a:solidFill>
                  <a:schemeClr val="tx2"/>
                </a:solidFill>
              </a:rPr>
              <a:t> </a:t>
            </a:r>
            <a:r>
              <a:rPr lang="en-US" altLang="en-US" sz="3200">
                <a:solidFill>
                  <a:schemeClr val="tx1"/>
                </a:solidFill>
              </a:rPr>
              <a:t/>
            </a:r>
            <a:br>
              <a:rPr lang="en-US" altLang="en-US" sz="3200">
                <a:solidFill>
                  <a:schemeClr val="tx1"/>
                </a:solidFill>
              </a:rPr>
            </a:br>
            <a:r>
              <a:rPr lang="en-US" altLang="en-US" sz="2000" b="1">
                <a:solidFill>
                  <a:schemeClr val="tx1"/>
                </a:solidFill>
              </a:rPr>
              <a:t>Chapter 10</a:t>
            </a:r>
          </a:p>
        </p:txBody>
      </p:sp>
      <p:sp>
        <p:nvSpPr>
          <p:cNvPr id="4101" name="Text Box 17"/>
          <p:cNvSpPr txBox="1">
            <a:spLocks noChangeArrowheads="1"/>
          </p:cNvSpPr>
          <p:nvPr/>
        </p:nvSpPr>
        <p:spPr bwMode="auto">
          <a:xfrm>
            <a:off x="611188" y="6297613"/>
            <a:ext cx="3090862" cy="215900"/>
          </a:xfrm>
          <a:prstGeom prst="rect">
            <a:avLst/>
          </a:prstGeom>
          <a:noFill/>
          <a:ln w="9525">
            <a:noFill/>
            <a:miter lim="800000"/>
            <a:headEnd/>
            <a:tailEnd/>
          </a:ln>
        </p:spPr>
        <p:txBody>
          <a:bodyPr wrap="none">
            <a:spAutoFit/>
          </a:bodyPr>
          <a:lstStyle/>
          <a:p>
            <a:pPr eaLnBrk="1" hangingPunct="1"/>
            <a:r>
              <a:rPr lang="en-US" altLang="en-US" sz="800" b="1">
                <a:solidFill>
                  <a:schemeClr val="tx1"/>
                </a:solidFill>
              </a:rPr>
              <a:t>Credit: Prof. Lale Yurttas, Chemical Eng., Texas A&amp;M University</a:t>
            </a:r>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xfrm>
            <a:off x="7200900" y="6416675"/>
            <a:ext cx="1522413" cy="304800"/>
          </a:xfrm>
          <a:noFill/>
        </p:spPr>
        <p:txBody>
          <a:bodyPr/>
          <a:lstStyle/>
          <a:p>
            <a:fld id="{061758C3-01FD-4509-A6AA-E381C0E14301}" type="slidenum">
              <a:rPr lang="en-US" altLang="en-US"/>
              <a:pPr/>
              <a:t>10</a:t>
            </a:fld>
            <a:endParaRPr lang="en-US" altLang="en-US"/>
          </a:p>
        </p:txBody>
      </p:sp>
      <p:sp>
        <p:nvSpPr>
          <p:cNvPr id="5128" name="Text Box 3"/>
          <p:cNvSpPr txBox="1">
            <a:spLocks noChangeArrowheads="1"/>
          </p:cNvSpPr>
          <p:nvPr/>
        </p:nvSpPr>
        <p:spPr bwMode="auto">
          <a:xfrm>
            <a:off x="2066925" y="152400"/>
            <a:ext cx="4860925" cy="1230313"/>
          </a:xfrm>
          <a:prstGeom prst="rect">
            <a:avLst/>
          </a:prstGeom>
          <a:solidFill>
            <a:schemeClr val="accent6">
              <a:lumMod val="20000"/>
              <a:lumOff val="80000"/>
            </a:schemeClr>
          </a:solidFill>
          <a:ln w="9525" algn="ctr">
            <a:noFill/>
            <a:miter lim="800000"/>
            <a:headEnd/>
            <a:tailEnd/>
          </a:ln>
        </p:spPr>
        <p:txBody>
          <a:bodyPr>
            <a:spAutoFit/>
          </a:bodyPr>
          <a:lstStyle/>
          <a:p>
            <a:pPr algn="ctr" eaLnBrk="1" hangingPunct="1">
              <a:defRPr/>
            </a:pPr>
            <a:r>
              <a:rPr lang="en-US" sz="3200" b="1">
                <a:solidFill>
                  <a:schemeClr val="tx1"/>
                </a:solidFill>
              </a:rPr>
              <a:t>MATRIX </a:t>
            </a:r>
            <a:r>
              <a:rPr lang="en-US" sz="3200" b="1" dirty="0">
                <a:solidFill>
                  <a:schemeClr val="tx1"/>
                </a:solidFill>
              </a:rPr>
              <a:t>INVERSE</a:t>
            </a:r>
          </a:p>
          <a:p>
            <a:pPr algn="ctr" eaLnBrk="1" hangingPunct="1">
              <a:defRPr/>
            </a:pPr>
            <a:endParaRPr lang="en-US" sz="1400" b="1" dirty="0">
              <a:solidFill>
                <a:schemeClr val="tx1"/>
              </a:solidFill>
            </a:endParaRPr>
          </a:p>
          <a:p>
            <a:pPr algn="ctr" eaLnBrk="1" hangingPunct="1">
              <a:defRPr/>
            </a:pPr>
            <a:r>
              <a:rPr lang="en-US" sz="2800" i="1" dirty="0">
                <a:solidFill>
                  <a:schemeClr val="tx1"/>
                </a:solidFill>
              </a:rPr>
              <a:t>A</a:t>
            </a:r>
            <a:r>
              <a:rPr lang="en-US" sz="2800" dirty="0">
                <a:solidFill>
                  <a:schemeClr val="tx1"/>
                </a:solidFill>
              </a:rPr>
              <a:t>. </a:t>
            </a:r>
            <a:r>
              <a:rPr lang="en-US" sz="2800" i="1" dirty="0">
                <a:solidFill>
                  <a:schemeClr val="tx1"/>
                </a:solidFill>
              </a:rPr>
              <a:t>A</a:t>
            </a:r>
            <a:r>
              <a:rPr lang="en-US" sz="2800" baseline="30000" dirty="0">
                <a:solidFill>
                  <a:schemeClr val="tx1"/>
                </a:solidFill>
              </a:rPr>
              <a:t>-1</a:t>
            </a:r>
            <a:r>
              <a:rPr lang="en-US" sz="2800" dirty="0">
                <a:solidFill>
                  <a:schemeClr val="tx1"/>
                </a:solidFill>
              </a:rPr>
              <a:t> = </a:t>
            </a:r>
            <a:r>
              <a:rPr lang="en-US" sz="2800" i="1" dirty="0">
                <a:solidFill>
                  <a:schemeClr val="tx1"/>
                </a:solidFill>
              </a:rPr>
              <a:t>I</a:t>
            </a:r>
            <a:r>
              <a:rPr lang="en-US" sz="2800" dirty="0"/>
              <a:t> </a:t>
            </a:r>
          </a:p>
        </p:txBody>
      </p:sp>
      <p:graphicFrame>
        <p:nvGraphicFramePr>
          <p:cNvPr id="5122" name="Object 15"/>
          <p:cNvGraphicFramePr>
            <a:graphicFrameLocks noChangeAspect="1"/>
          </p:cNvGraphicFramePr>
          <p:nvPr>
            <p:ph/>
          </p:nvPr>
        </p:nvGraphicFramePr>
        <p:xfrm>
          <a:off x="2333625" y="1520825"/>
          <a:ext cx="4429125" cy="1122363"/>
        </p:xfrm>
        <a:graphic>
          <a:graphicData uri="http://schemas.openxmlformats.org/presentationml/2006/ole">
            <p:oleObj spid="_x0000_s117762" name="Equation" r:id="rId3" imgW="2806700" imgH="711200" progId="Equation.3">
              <p:embed/>
            </p:oleObj>
          </a:graphicData>
        </a:graphic>
      </p:graphicFrame>
      <p:graphicFrame>
        <p:nvGraphicFramePr>
          <p:cNvPr id="5123" name="Object 21"/>
          <p:cNvGraphicFramePr>
            <a:graphicFrameLocks noChangeAspect="1"/>
          </p:cNvGraphicFramePr>
          <p:nvPr/>
        </p:nvGraphicFramePr>
        <p:xfrm>
          <a:off x="409575" y="3763963"/>
          <a:ext cx="2651125" cy="1116012"/>
        </p:xfrm>
        <a:graphic>
          <a:graphicData uri="http://schemas.openxmlformats.org/presentationml/2006/ole">
            <p:oleObj spid="_x0000_s117763" name="Equation" r:id="rId4" imgW="1688367" imgH="710891" progId="Equation.3">
              <p:embed/>
            </p:oleObj>
          </a:graphicData>
        </a:graphic>
      </p:graphicFrame>
      <p:sp>
        <p:nvSpPr>
          <p:cNvPr id="5129" name="Text Box 22"/>
          <p:cNvSpPr txBox="1">
            <a:spLocks noChangeArrowheads="1"/>
          </p:cNvSpPr>
          <p:nvPr/>
        </p:nvSpPr>
        <p:spPr bwMode="auto">
          <a:xfrm>
            <a:off x="409575" y="2779713"/>
            <a:ext cx="8397875" cy="923925"/>
          </a:xfrm>
          <a:prstGeom prst="rect">
            <a:avLst/>
          </a:prstGeom>
          <a:noFill/>
          <a:ln w="9525" algn="ctr">
            <a:noFill/>
            <a:miter lim="800000"/>
            <a:headEnd/>
            <a:tailEnd/>
          </a:ln>
        </p:spPr>
        <p:txBody>
          <a:bodyPr>
            <a:spAutoFit/>
          </a:bodyPr>
          <a:lstStyle/>
          <a:p>
            <a:pPr algn="ctr" eaLnBrk="1" hangingPunct="1"/>
            <a:r>
              <a:rPr lang="en-US" altLang="en-US" sz="2000">
                <a:solidFill>
                  <a:schemeClr val="tx1"/>
                </a:solidFill>
              </a:rPr>
              <a:t>Solve in n=3 major phases</a:t>
            </a:r>
          </a:p>
          <a:p>
            <a:pPr algn="ctr" eaLnBrk="1" hangingPunct="1"/>
            <a:endParaRPr lang="en-US" altLang="en-US" sz="1400">
              <a:solidFill>
                <a:schemeClr val="tx1"/>
              </a:solidFill>
            </a:endParaRPr>
          </a:p>
          <a:p>
            <a:pPr algn="ctr" eaLnBrk="1" hangingPunct="1"/>
            <a:r>
              <a:rPr lang="en-US" altLang="en-US" sz="2000">
                <a:solidFill>
                  <a:schemeClr val="tx1"/>
                </a:solidFill>
              </a:rPr>
              <a:t>1                                      2                                        3</a:t>
            </a:r>
            <a:endParaRPr lang="en-US" altLang="en-US" sz="900">
              <a:solidFill>
                <a:schemeClr val="tx1"/>
              </a:solidFill>
            </a:endParaRPr>
          </a:p>
        </p:txBody>
      </p:sp>
      <p:graphicFrame>
        <p:nvGraphicFramePr>
          <p:cNvPr id="5124" name="Object 28"/>
          <p:cNvGraphicFramePr>
            <a:graphicFrameLocks noChangeAspect="1"/>
          </p:cNvGraphicFramePr>
          <p:nvPr/>
        </p:nvGraphicFramePr>
        <p:xfrm>
          <a:off x="3287713" y="3762375"/>
          <a:ext cx="2671762" cy="1116013"/>
        </p:xfrm>
        <a:graphic>
          <a:graphicData uri="http://schemas.openxmlformats.org/presentationml/2006/ole">
            <p:oleObj spid="_x0000_s117764" name="Equation" r:id="rId5" imgW="1701800" imgH="711200" progId="Equation.3">
              <p:embed/>
            </p:oleObj>
          </a:graphicData>
        </a:graphic>
      </p:graphicFrame>
      <p:graphicFrame>
        <p:nvGraphicFramePr>
          <p:cNvPr id="5125" name="Object 30"/>
          <p:cNvGraphicFramePr>
            <a:graphicFrameLocks noChangeAspect="1"/>
          </p:cNvGraphicFramePr>
          <p:nvPr/>
        </p:nvGraphicFramePr>
        <p:xfrm>
          <a:off x="6178550" y="3762375"/>
          <a:ext cx="2668588" cy="1116013"/>
        </p:xfrm>
        <a:graphic>
          <a:graphicData uri="http://schemas.openxmlformats.org/presentationml/2006/ole">
            <p:oleObj spid="_x0000_s117765" name="Equation" r:id="rId6" imgW="1701800" imgH="711200" progId="Equation.3">
              <p:embed/>
            </p:oleObj>
          </a:graphicData>
        </a:graphic>
      </p:graphicFrame>
      <p:sp>
        <p:nvSpPr>
          <p:cNvPr id="5130" name="Text Box 32"/>
          <p:cNvSpPr txBox="1">
            <a:spLocks noChangeArrowheads="1"/>
          </p:cNvSpPr>
          <p:nvPr/>
        </p:nvSpPr>
        <p:spPr bwMode="auto">
          <a:xfrm>
            <a:off x="539750" y="5281613"/>
            <a:ext cx="3203575" cy="708025"/>
          </a:xfrm>
          <a:prstGeom prst="rect">
            <a:avLst/>
          </a:prstGeom>
          <a:noFill/>
          <a:ln w="9525" algn="ctr">
            <a:noFill/>
            <a:miter lim="800000"/>
            <a:headEnd/>
            <a:tailEnd/>
          </a:ln>
        </p:spPr>
        <p:txBody>
          <a:bodyPr>
            <a:spAutoFit/>
          </a:bodyPr>
          <a:lstStyle/>
          <a:p>
            <a:pPr eaLnBrk="1" hangingPunct="1"/>
            <a:r>
              <a:rPr lang="en-US" altLang="en-US" sz="2000">
                <a:solidFill>
                  <a:schemeClr val="tx1"/>
                </a:solidFill>
              </a:rPr>
              <a:t>Solve each one </a:t>
            </a:r>
          </a:p>
          <a:p>
            <a:pPr eaLnBrk="1" hangingPunct="1"/>
            <a:r>
              <a:rPr lang="en-US" altLang="en-US" sz="2000">
                <a:solidFill>
                  <a:schemeClr val="tx1"/>
                </a:solidFill>
              </a:rPr>
              <a:t>using A=L</a:t>
            </a:r>
            <a:r>
              <a:rPr lang="en-US" altLang="en-US" sz="2400" b="1" baseline="30000">
                <a:solidFill>
                  <a:schemeClr val="tx1"/>
                </a:solidFill>
              </a:rPr>
              <a:t>.</a:t>
            </a:r>
            <a:r>
              <a:rPr lang="en-US" altLang="en-US" sz="2000">
                <a:solidFill>
                  <a:schemeClr val="tx1"/>
                </a:solidFill>
              </a:rPr>
              <a:t>U method </a:t>
            </a:r>
            <a:r>
              <a:rPr lang="en-US" altLang="en-US" sz="2000">
                <a:solidFill>
                  <a:schemeClr val="tx1"/>
                </a:solidFill>
                <a:sym typeface="Wingdings" pitchFamily="2" charset="2"/>
              </a:rPr>
              <a:t> e.g.</a:t>
            </a:r>
            <a:endParaRPr lang="en-US" altLang="en-US" sz="900">
              <a:solidFill>
                <a:schemeClr val="tx1"/>
              </a:solidFill>
            </a:endParaRPr>
          </a:p>
        </p:txBody>
      </p:sp>
      <p:graphicFrame>
        <p:nvGraphicFramePr>
          <p:cNvPr id="5126" name="Object 33"/>
          <p:cNvGraphicFramePr>
            <a:graphicFrameLocks noChangeAspect="1"/>
          </p:cNvGraphicFramePr>
          <p:nvPr/>
        </p:nvGraphicFramePr>
        <p:xfrm>
          <a:off x="3887788" y="5059363"/>
          <a:ext cx="2173287" cy="1501775"/>
        </p:xfrm>
        <a:graphic>
          <a:graphicData uri="http://schemas.openxmlformats.org/presentationml/2006/ole">
            <p:oleObj spid="_x0000_s117766" name="Equation" r:id="rId7" imgW="1028254" imgH="710891" progId="Equation.3">
              <p:embed/>
            </p:oleObj>
          </a:graphicData>
        </a:graphic>
      </p:graphicFrame>
      <p:sp>
        <p:nvSpPr>
          <p:cNvPr id="11" name="Text Box 32"/>
          <p:cNvSpPr txBox="1">
            <a:spLocks noChangeArrowheads="1"/>
          </p:cNvSpPr>
          <p:nvPr/>
        </p:nvSpPr>
        <p:spPr bwMode="auto">
          <a:xfrm>
            <a:off x="446088" y="6551613"/>
            <a:ext cx="3441700" cy="261937"/>
          </a:xfrm>
          <a:prstGeom prst="rect">
            <a:avLst/>
          </a:prstGeom>
          <a:solidFill>
            <a:schemeClr val="bg1">
              <a:lumMod val="85000"/>
            </a:schemeClr>
          </a:solidFill>
          <a:ln w="9525" algn="ctr">
            <a:noFill/>
            <a:miter lim="800000"/>
            <a:headEnd/>
            <a:tailEnd/>
          </a:ln>
        </p:spPr>
        <p:txBody>
          <a:bodyPr>
            <a:spAutoFit/>
          </a:bodyPr>
          <a:lstStyle/>
          <a:p>
            <a:pPr eaLnBrk="1" hangingPunct="1">
              <a:defRPr/>
            </a:pPr>
            <a:r>
              <a:rPr lang="en-US" sz="1100" dirty="0">
                <a:solidFill>
                  <a:srgbClr val="FF0000"/>
                </a:solidFill>
              </a:rPr>
              <a:t>Solve Problem 10.6. Solution file is available on the web</a:t>
            </a:r>
          </a:p>
        </p:txBody>
      </p:sp>
      <p:sp>
        <p:nvSpPr>
          <p:cNvPr id="12" name="Text Box 32"/>
          <p:cNvSpPr txBox="1">
            <a:spLocks noChangeArrowheads="1"/>
          </p:cNvSpPr>
          <p:nvPr/>
        </p:nvSpPr>
        <p:spPr bwMode="auto">
          <a:xfrm>
            <a:off x="6443663" y="5053013"/>
            <a:ext cx="2363787" cy="1508125"/>
          </a:xfrm>
          <a:prstGeom prst="rect">
            <a:avLst/>
          </a:prstGeom>
          <a:solidFill>
            <a:srgbClr val="FF9933"/>
          </a:solidFill>
          <a:ln w="9525">
            <a:noFill/>
            <a:miter lim="800000"/>
            <a:headEnd/>
            <a:tailEnd/>
          </a:ln>
        </p:spPr>
        <p:txBody>
          <a:bodyPr>
            <a:spAutoFit/>
          </a:bodyPr>
          <a:lstStyle/>
          <a:p>
            <a:pPr eaLnBrk="1" hangingPunct="1"/>
            <a:r>
              <a:rPr lang="en-US" altLang="en-US">
                <a:solidFill>
                  <a:schemeClr val="tx1"/>
                </a:solidFill>
              </a:rPr>
              <a:t>Each solution takes</a:t>
            </a:r>
          </a:p>
          <a:p>
            <a:pPr eaLnBrk="1" hangingPunct="1"/>
            <a:r>
              <a:rPr lang="en-US" altLang="en-US" b="1">
                <a:solidFill>
                  <a:schemeClr val="tx1"/>
                </a:solidFill>
              </a:rPr>
              <a:t>O(n</a:t>
            </a:r>
            <a:r>
              <a:rPr lang="en-US" altLang="en-US" b="1" baseline="30000">
                <a:solidFill>
                  <a:schemeClr val="tx1"/>
                </a:solidFill>
              </a:rPr>
              <a:t>2</a:t>
            </a:r>
            <a:r>
              <a:rPr lang="en-US" altLang="en-US" b="1">
                <a:solidFill>
                  <a:schemeClr val="tx1"/>
                </a:solidFill>
              </a:rPr>
              <a:t>)</a:t>
            </a:r>
            <a:r>
              <a:rPr lang="en-US" altLang="en-US">
                <a:solidFill>
                  <a:schemeClr val="tx1"/>
                </a:solidFill>
              </a:rPr>
              <a:t> steps.</a:t>
            </a:r>
          </a:p>
          <a:p>
            <a:pPr eaLnBrk="1" hangingPunct="1"/>
            <a:endParaRPr lang="en-US" altLang="en-US">
              <a:solidFill>
                <a:schemeClr val="tx1"/>
              </a:solidFill>
            </a:endParaRPr>
          </a:p>
          <a:p>
            <a:pPr eaLnBrk="1" hangingPunct="1"/>
            <a:r>
              <a:rPr lang="en-US" altLang="en-US">
                <a:solidFill>
                  <a:schemeClr val="tx1"/>
                </a:solidFill>
              </a:rPr>
              <a:t>Therefore, </a:t>
            </a:r>
          </a:p>
          <a:p>
            <a:pPr eaLnBrk="1" hangingPunct="1"/>
            <a:r>
              <a:rPr lang="en-US" altLang="en-US">
                <a:solidFill>
                  <a:schemeClr val="tx1"/>
                </a:solidFill>
              </a:rPr>
              <a:t>The Total time = </a:t>
            </a:r>
            <a:r>
              <a:rPr lang="en-US" altLang="en-US" sz="2000" b="1">
                <a:solidFill>
                  <a:schemeClr val="tx1"/>
                </a:solidFill>
              </a:rPr>
              <a:t>O(n</a:t>
            </a:r>
            <a:r>
              <a:rPr lang="en-US" altLang="en-US" sz="2000" b="1" baseline="30000">
                <a:solidFill>
                  <a:schemeClr val="tx1"/>
                </a:solidFill>
              </a:rPr>
              <a:t>3</a:t>
            </a:r>
            <a:r>
              <a:rPr lang="en-US" altLang="en-US" sz="2000" b="1">
                <a:solidFill>
                  <a:schemeClr val="tx1"/>
                </a:solidFill>
              </a:rPr>
              <a:t>)</a:t>
            </a:r>
            <a:endParaRPr lang="en-US"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box(in)">
                                      <p:cBhvr>
                                        <p:cTn id="12" dur="500"/>
                                        <p:tgtEl>
                                          <p:spTgt spid="5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box(in)">
                                      <p:cBhvr>
                                        <p:cTn id="17" dur="500"/>
                                        <p:tgtEl>
                                          <p:spTgt spid="5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ox(in)">
                                      <p:cBhvr>
                                        <p:cTn id="22" dur="500"/>
                                        <p:tgtEl>
                                          <p:spTgt spid="5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box(in)">
                                      <p:cBhvr>
                                        <p:cTn id="27" dur="500"/>
                                        <p:tgtEl>
                                          <p:spTgt spid="5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30"/>
                                        </p:tgtEl>
                                        <p:attrNameLst>
                                          <p:attrName>style.visibility</p:attrName>
                                        </p:attrNameLst>
                                      </p:cBhvr>
                                      <p:to>
                                        <p:strVal val="visible"/>
                                      </p:to>
                                    </p:set>
                                    <p:animEffect transition="in" filter="box(in)">
                                      <p:cBhvr>
                                        <p:cTn id="32" dur="500"/>
                                        <p:tgtEl>
                                          <p:spTgt spid="5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126"/>
                                        </p:tgtEl>
                                        <p:attrNameLst>
                                          <p:attrName>style.visibility</p:attrName>
                                        </p:attrNameLst>
                                      </p:cBhvr>
                                      <p:to>
                                        <p:strVal val="visible"/>
                                      </p:to>
                                    </p:set>
                                    <p:animEffect transition="in" filter="box(in)">
                                      <p:cBhvr>
                                        <p:cTn id="37" dur="500"/>
                                        <p:tgtEl>
                                          <p:spTgt spid="5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p:bldP spid="5130" grpId="0"/>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D08A89FE-1198-4944-8982-40499CFB817E}" type="slidenum">
              <a:rPr lang="en-US" altLang="en-US"/>
              <a:pPr/>
              <a:t>2</a:t>
            </a:fld>
            <a:endParaRPr lang="en-US" altLang="en-US"/>
          </a:p>
        </p:txBody>
      </p:sp>
      <p:sp>
        <p:nvSpPr>
          <p:cNvPr id="8195" name="Rectangle 3"/>
          <p:cNvSpPr>
            <a:spLocks noGrp="1" noChangeArrowheads="1"/>
          </p:cNvSpPr>
          <p:nvPr>
            <p:ph type="body" idx="1"/>
          </p:nvPr>
        </p:nvSpPr>
        <p:spPr>
          <a:xfrm>
            <a:off x="900113" y="728663"/>
            <a:ext cx="7164387" cy="5508625"/>
          </a:xfrm>
          <a:solidFill>
            <a:schemeClr val="bg1">
              <a:lumMod val="95000"/>
            </a:schemeClr>
          </a:solidFill>
        </p:spPr>
        <p:txBody>
          <a:bodyPr/>
          <a:lstStyle/>
          <a:p>
            <a:pPr marL="228600" indent="-228600" eaLnBrk="1" hangingPunct="1">
              <a:lnSpc>
                <a:spcPct val="90000"/>
              </a:lnSpc>
              <a:buFontTx/>
              <a:buNone/>
              <a:defRPr/>
            </a:pPr>
            <a:r>
              <a:rPr lang="en-US" sz="2800" i="1" dirty="0" smtClean="0">
                <a:latin typeface="Times New Roman" pitchFamily="18" charset="0"/>
              </a:rPr>
              <a:t>Solve      </a:t>
            </a:r>
            <a:r>
              <a:rPr lang="en-US" b="1" i="1" dirty="0" smtClean="0">
                <a:latin typeface="Times New Roman" pitchFamily="18" charset="0"/>
              </a:rPr>
              <a:t>A </a:t>
            </a:r>
            <a:r>
              <a:rPr lang="en-US" sz="4000" b="1" i="1" baseline="30000" dirty="0" smtClean="0">
                <a:latin typeface="Times New Roman" pitchFamily="18" charset="0"/>
              </a:rPr>
              <a:t>.</a:t>
            </a:r>
            <a:r>
              <a:rPr lang="en-US" b="1" i="1" dirty="0" smtClean="0">
                <a:latin typeface="Times New Roman" pitchFamily="18" charset="0"/>
              </a:rPr>
              <a:t> x = b</a:t>
            </a:r>
            <a:r>
              <a:rPr lang="en-US" sz="2800" i="1" dirty="0" smtClean="0">
                <a:latin typeface="Times New Roman" pitchFamily="18" charset="0"/>
              </a:rPr>
              <a:t>   (system of linear equations)</a:t>
            </a: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90000"/>
              </a:lnSpc>
              <a:buFontTx/>
              <a:buNone/>
              <a:defRPr/>
            </a:pPr>
            <a:r>
              <a:rPr lang="en-US" sz="2800" i="1" dirty="0" smtClean="0">
                <a:latin typeface="Times New Roman" pitchFamily="18" charset="0"/>
              </a:rPr>
              <a:t>Decompose 	</a:t>
            </a:r>
            <a:r>
              <a:rPr lang="en-US" sz="2800" b="1" i="1" dirty="0" smtClean="0">
                <a:latin typeface="Times New Roman" pitchFamily="18" charset="0"/>
              </a:rPr>
              <a:t>A = L </a:t>
            </a:r>
            <a:r>
              <a:rPr lang="en-US" sz="3600" b="1" i="1" baseline="30000" dirty="0" smtClean="0">
                <a:latin typeface="Times New Roman" pitchFamily="18" charset="0"/>
              </a:rPr>
              <a:t>. </a:t>
            </a:r>
            <a:r>
              <a:rPr lang="en-US" sz="2800" b="1" i="1" dirty="0" smtClean="0">
                <a:latin typeface="Times New Roman" pitchFamily="18" charset="0"/>
              </a:rPr>
              <a:t>U</a:t>
            </a: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60000"/>
              </a:lnSpc>
              <a:buFontTx/>
              <a:buNone/>
              <a:defRPr/>
            </a:pPr>
            <a:r>
              <a:rPr lang="en-US" sz="2800" i="1" dirty="0" smtClean="0">
                <a:latin typeface="Times New Roman" pitchFamily="18" charset="0"/>
              </a:rPr>
              <a:t>			               *   </a:t>
            </a: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60000"/>
              </a:lnSpc>
              <a:buFontTx/>
              <a:buNone/>
              <a:defRPr/>
            </a:pPr>
            <a:endParaRPr lang="en-US" sz="2800" i="1" dirty="0" smtClean="0">
              <a:latin typeface="Times New Roman" pitchFamily="18" charset="0"/>
            </a:endParaRPr>
          </a:p>
          <a:p>
            <a:pPr marL="228600" indent="-228600" eaLnBrk="1" hangingPunct="1">
              <a:lnSpc>
                <a:spcPct val="90000"/>
              </a:lnSpc>
              <a:buFontTx/>
              <a:buNone/>
              <a:defRPr/>
            </a:pPr>
            <a:r>
              <a:rPr lang="en-US" sz="2400" dirty="0" smtClean="0">
                <a:latin typeface="Times New Roman" pitchFamily="18" charset="0"/>
              </a:rPr>
              <a:t>	</a:t>
            </a:r>
            <a:r>
              <a:rPr lang="en-US" sz="2000" dirty="0" smtClean="0">
                <a:latin typeface="Times New Roman" pitchFamily="18" charset="0"/>
              </a:rPr>
              <a:t>L : Lower Triangular Matrix      U : Upper Triangular Matrix </a:t>
            </a:r>
          </a:p>
          <a:p>
            <a:pPr marL="228600" indent="-228600" eaLnBrk="1" hangingPunct="1">
              <a:lnSpc>
                <a:spcPct val="90000"/>
              </a:lnSpc>
              <a:defRPr/>
            </a:pPr>
            <a:endParaRPr lang="en-US" sz="2400" dirty="0" smtClean="0">
              <a:latin typeface="Times New Roman" pitchFamily="18" charset="0"/>
            </a:endParaRPr>
          </a:p>
          <a:p>
            <a:pPr marL="228600" indent="-228600" eaLnBrk="1" hangingPunct="1">
              <a:lnSpc>
                <a:spcPct val="90000"/>
              </a:lnSpc>
              <a:buFontTx/>
              <a:buNone/>
              <a:defRPr/>
            </a:pPr>
            <a:endParaRPr lang="en-US" sz="2000" dirty="0" smtClean="0">
              <a:latin typeface="Times New Roman" pitchFamily="18" charset="0"/>
            </a:endParaRPr>
          </a:p>
        </p:txBody>
      </p:sp>
      <p:grpSp>
        <p:nvGrpSpPr>
          <p:cNvPr id="2" name="Group 12"/>
          <p:cNvGrpSpPr>
            <a:grpSpLocks/>
          </p:cNvGrpSpPr>
          <p:nvPr/>
        </p:nvGrpSpPr>
        <p:grpSpPr bwMode="auto">
          <a:xfrm>
            <a:off x="2490788" y="2816225"/>
            <a:ext cx="1241425" cy="1387475"/>
            <a:chOff x="3402" y="164"/>
            <a:chExt cx="576" cy="576"/>
          </a:xfrm>
        </p:grpSpPr>
        <p:sp>
          <p:nvSpPr>
            <p:cNvPr id="5129" name="Rectangle 5"/>
            <p:cNvSpPr>
              <a:spLocks noChangeArrowheads="1"/>
            </p:cNvSpPr>
            <p:nvPr/>
          </p:nvSpPr>
          <p:spPr bwMode="auto">
            <a:xfrm>
              <a:off x="3402" y="164"/>
              <a:ext cx="567" cy="567"/>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US" altLang="en-US">
                <a:solidFill>
                  <a:schemeClr val="tx1"/>
                </a:solidFill>
              </a:endParaRPr>
            </a:p>
          </p:txBody>
        </p:sp>
        <p:sp>
          <p:nvSpPr>
            <p:cNvPr id="5130" name="AutoShape 6"/>
            <p:cNvSpPr>
              <a:spLocks noChangeArrowheads="1"/>
            </p:cNvSpPr>
            <p:nvPr/>
          </p:nvSpPr>
          <p:spPr bwMode="auto">
            <a:xfrm>
              <a:off x="3402" y="164"/>
              <a:ext cx="576" cy="576"/>
            </a:xfrm>
            <a:prstGeom prst="rtTriangle">
              <a:avLst/>
            </a:prstGeom>
            <a:solidFill>
              <a:srgbClr val="2D686D"/>
            </a:solidFill>
            <a:ln w="9525">
              <a:solidFill>
                <a:schemeClr val="tx1"/>
              </a:solidFill>
              <a:miter lim="800000"/>
              <a:headEnd/>
              <a:tailEnd/>
            </a:ln>
          </p:spPr>
          <p:txBody>
            <a:bodyPr wrap="none" anchor="ctr"/>
            <a:lstStyle/>
            <a:p>
              <a:pPr algn="ctr" eaLnBrk="1" hangingPunct="1"/>
              <a:endParaRPr lang="en-US" altLang="en-US"/>
            </a:p>
          </p:txBody>
        </p:sp>
        <p:sp>
          <p:nvSpPr>
            <p:cNvPr id="5131" name="Text Box 10"/>
            <p:cNvSpPr txBox="1">
              <a:spLocks noChangeArrowheads="1"/>
            </p:cNvSpPr>
            <p:nvPr/>
          </p:nvSpPr>
          <p:spPr bwMode="auto">
            <a:xfrm>
              <a:off x="3753" y="245"/>
              <a:ext cx="169" cy="217"/>
            </a:xfrm>
            <a:prstGeom prst="rect">
              <a:avLst/>
            </a:prstGeom>
            <a:noFill/>
            <a:ln w="9525">
              <a:noFill/>
              <a:miter lim="800000"/>
              <a:headEnd/>
              <a:tailEnd/>
            </a:ln>
          </p:spPr>
          <p:txBody>
            <a:bodyPr wrap="none">
              <a:spAutoFit/>
            </a:bodyPr>
            <a:lstStyle/>
            <a:p>
              <a:pPr algn="ctr" eaLnBrk="1" hangingPunct="1"/>
              <a:r>
                <a:rPr lang="en-US" altLang="en-US" sz="2800" b="1">
                  <a:solidFill>
                    <a:schemeClr val="tx1"/>
                  </a:solidFill>
                </a:rPr>
                <a:t>0</a:t>
              </a:r>
            </a:p>
          </p:txBody>
        </p:sp>
      </p:grpSp>
      <p:grpSp>
        <p:nvGrpSpPr>
          <p:cNvPr id="3" name="Group 14"/>
          <p:cNvGrpSpPr>
            <a:grpSpLocks/>
          </p:cNvGrpSpPr>
          <p:nvPr/>
        </p:nvGrpSpPr>
        <p:grpSpPr bwMode="auto">
          <a:xfrm>
            <a:off x="4754563" y="2816225"/>
            <a:ext cx="1241425" cy="1387475"/>
            <a:chOff x="3719" y="164"/>
            <a:chExt cx="576" cy="576"/>
          </a:xfrm>
        </p:grpSpPr>
        <p:sp>
          <p:nvSpPr>
            <p:cNvPr id="5126" name="Rectangle 7"/>
            <p:cNvSpPr>
              <a:spLocks noChangeArrowheads="1"/>
            </p:cNvSpPr>
            <p:nvPr/>
          </p:nvSpPr>
          <p:spPr bwMode="auto">
            <a:xfrm>
              <a:off x="3719" y="164"/>
              <a:ext cx="567" cy="567"/>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US" altLang="en-US"/>
            </a:p>
          </p:txBody>
        </p:sp>
        <p:sp>
          <p:nvSpPr>
            <p:cNvPr id="5127" name="AutoShape 8"/>
            <p:cNvSpPr>
              <a:spLocks noChangeArrowheads="1"/>
            </p:cNvSpPr>
            <p:nvPr/>
          </p:nvSpPr>
          <p:spPr bwMode="auto">
            <a:xfrm rot="16200000" flipH="1">
              <a:off x="3719" y="164"/>
              <a:ext cx="576" cy="576"/>
            </a:xfrm>
            <a:prstGeom prst="rtTriangle">
              <a:avLst/>
            </a:prstGeom>
            <a:solidFill>
              <a:srgbClr val="2D686D"/>
            </a:solidFill>
            <a:ln w="9525">
              <a:solidFill>
                <a:schemeClr val="tx1"/>
              </a:solidFill>
              <a:miter lim="800000"/>
              <a:headEnd/>
              <a:tailEnd/>
            </a:ln>
          </p:spPr>
          <p:txBody>
            <a:bodyPr vert="eaVert" wrap="none" anchor="ctr"/>
            <a:lstStyle/>
            <a:p>
              <a:pPr algn="ctr" eaLnBrk="1" hangingPunct="1"/>
              <a:endParaRPr lang="en-US" altLang="en-US"/>
            </a:p>
          </p:txBody>
        </p:sp>
        <p:sp>
          <p:nvSpPr>
            <p:cNvPr id="5128" name="Text Box 11"/>
            <p:cNvSpPr txBox="1">
              <a:spLocks noChangeArrowheads="1"/>
            </p:cNvSpPr>
            <p:nvPr/>
          </p:nvSpPr>
          <p:spPr bwMode="auto">
            <a:xfrm>
              <a:off x="3787" y="414"/>
              <a:ext cx="169" cy="217"/>
            </a:xfrm>
            <a:prstGeom prst="rect">
              <a:avLst/>
            </a:prstGeom>
            <a:noFill/>
            <a:ln w="9525">
              <a:noFill/>
              <a:miter lim="800000"/>
              <a:headEnd/>
              <a:tailEnd/>
            </a:ln>
          </p:spPr>
          <p:txBody>
            <a:bodyPr wrap="none">
              <a:spAutoFit/>
            </a:bodyPr>
            <a:lstStyle/>
            <a:p>
              <a:pPr algn="ctr" eaLnBrk="1" hangingPunct="1"/>
              <a:r>
                <a:rPr lang="en-US" altLang="en-US" sz="2800" b="1">
                  <a:solidFill>
                    <a:schemeClr val="tx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box(in)">
                                      <p:cBhvr>
                                        <p:cTn id="7" dur="500"/>
                                        <p:tgtEl>
                                          <p:spTgt spid="81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195">
                                            <p:txEl>
                                              <p:pRg st="7" end="7"/>
                                            </p:txEl>
                                          </p:spTgt>
                                        </p:tgtEl>
                                        <p:attrNameLst>
                                          <p:attrName>style.visibility</p:attrName>
                                        </p:attrNameLst>
                                      </p:cBhvr>
                                      <p:to>
                                        <p:strVal val="visible"/>
                                      </p:to>
                                    </p:set>
                                    <p:animEffect transition="in" filter="box(in)">
                                      <p:cBhvr>
                                        <p:cTn id="12" dur="500"/>
                                        <p:tgtEl>
                                          <p:spTgt spid="8195">
                                            <p:txEl>
                                              <p:pRg st="7" end="7"/>
                                            </p:txEl>
                                          </p:spTgt>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21" dur="500"/>
                                        <p:tgtEl>
                                          <p:spTgt spid="8195">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i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47C2A33F-6D90-41E2-A7F2-F45A947CEF85}" type="slidenum">
              <a:rPr lang="en-US" altLang="en-US"/>
              <a:pPr/>
              <a:t>3</a:t>
            </a:fld>
            <a:endParaRPr lang="en-US" altLang="en-US"/>
          </a:p>
        </p:txBody>
      </p:sp>
      <p:sp>
        <p:nvSpPr>
          <p:cNvPr id="9219" name="Rectangle 2"/>
          <p:cNvSpPr>
            <a:spLocks noGrp="1" noChangeArrowheads="1"/>
          </p:cNvSpPr>
          <p:nvPr>
            <p:ph type="body" idx="1"/>
          </p:nvPr>
        </p:nvSpPr>
        <p:spPr>
          <a:xfrm>
            <a:off x="738188" y="657225"/>
            <a:ext cx="7704137" cy="5510213"/>
          </a:xfrm>
          <a:solidFill>
            <a:schemeClr val="bg1">
              <a:lumMod val="95000"/>
            </a:schemeClr>
          </a:solidFill>
        </p:spPr>
        <p:txBody>
          <a:bodyPr tIns="182880" bIns="91440"/>
          <a:lstStyle/>
          <a:p>
            <a:pPr marL="285750" indent="-285750" eaLnBrk="1" hangingPunct="1">
              <a:lnSpc>
                <a:spcPct val="90000"/>
              </a:lnSpc>
              <a:buFontTx/>
              <a:buNone/>
              <a:defRPr/>
            </a:pPr>
            <a:r>
              <a:rPr lang="en-US" sz="2800" dirty="0" smtClean="0">
                <a:latin typeface="Times New Roman" pitchFamily="18" charset="0"/>
              </a:rPr>
              <a:t>To solve </a:t>
            </a:r>
            <a:r>
              <a:rPr lang="en-US" dirty="0" smtClean="0">
                <a:solidFill>
                  <a:srgbClr val="0000FF"/>
                </a:solidFill>
                <a:latin typeface="Times New Roman" pitchFamily="18" charset="0"/>
              </a:rPr>
              <a:t>[</a:t>
            </a:r>
            <a:r>
              <a:rPr lang="en-US" i="1" dirty="0" smtClean="0">
                <a:solidFill>
                  <a:srgbClr val="0000FF"/>
                </a:solidFill>
                <a:latin typeface="Times New Roman" pitchFamily="18" charset="0"/>
              </a:rPr>
              <a:t>A</a:t>
            </a:r>
            <a:r>
              <a:rPr lang="en-US" dirty="0" smtClean="0">
                <a:solidFill>
                  <a:srgbClr val="0000FF"/>
                </a:solidFill>
                <a:latin typeface="Times New Roman" pitchFamily="18" charset="0"/>
              </a:rPr>
              <a:t>]{x}={b}</a:t>
            </a:r>
            <a:r>
              <a:rPr lang="en-US" sz="2800" dirty="0" smtClean="0">
                <a:latin typeface="Times New Roman" pitchFamily="18" charset="0"/>
              </a:rPr>
              <a:t> </a:t>
            </a:r>
          </a:p>
          <a:p>
            <a:pPr marL="285750" indent="-285750" eaLnBrk="1" hangingPunct="1">
              <a:lnSpc>
                <a:spcPct val="90000"/>
              </a:lnSpc>
              <a:buFontTx/>
              <a:buNone/>
              <a:defRPr/>
            </a:pPr>
            <a:endParaRPr lang="en-US" sz="2000" dirty="0" smtClean="0">
              <a:latin typeface="Times New Roman" pitchFamily="18" charset="0"/>
            </a:endParaRPr>
          </a:p>
          <a:p>
            <a:pPr marL="933450" lvl="1" indent="-209550" eaLnBrk="1" hangingPunct="1">
              <a:lnSpc>
                <a:spcPct val="90000"/>
              </a:lnSpc>
              <a:buFontTx/>
              <a:buNone/>
              <a:defRPr/>
            </a:pPr>
            <a:r>
              <a:rPr lang="en-US" sz="3200" dirty="0" smtClean="0">
                <a:solidFill>
                  <a:schemeClr val="accent5">
                    <a:lumMod val="50000"/>
                  </a:schemeClr>
                </a:solidFill>
                <a:latin typeface="Times New Roman" pitchFamily="18" charset="0"/>
              </a:rPr>
              <a:t>[</a:t>
            </a:r>
            <a:r>
              <a:rPr lang="en-US" sz="3200" i="1" dirty="0" smtClean="0">
                <a:solidFill>
                  <a:schemeClr val="accent5">
                    <a:lumMod val="50000"/>
                  </a:schemeClr>
                </a:solidFill>
                <a:latin typeface="Times New Roman" pitchFamily="18" charset="0"/>
              </a:rPr>
              <a:t>L</a:t>
            </a:r>
            <a:r>
              <a:rPr lang="en-US" sz="3200" dirty="0" smtClean="0">
                <a:solidFill>
                  <a:schemeClr val="accent5">
                    <a:lumMod val="50000"/>
                  </a:schemeClr>
                </a:solidFill>
                <a:latin typeface="Times New Roman" pitchFamily="18" charset="0"/>
              </a:rPr>
              <a:t>][</a:t>
            </a:r>
            <a:r>
              <a:rPr lang="en-US" sz="3200" i="1" dirty="0" smtClean="0">
                <a:solidFill>
                  <a:schemeClr val="accent5">
                    <a:lumMod val="50000"/>
                  </a:schemeClr>
                </a:solidFill>
                <a:latin typeface="Times New Roman" pitchFamily="18" charset="0"/>
              </a:rPr>
              <a:t>U</a:t>
            </a:r>
            <a:r>
              <a:rPr lang="en-US" sz="3200" dirty="0" smtClean="0">
                <a:solidFill>
                  <a:schemeClr val="accent5">
                    <a:lumMod val="50000"/>
                  </a:schemeClr>
                </a:solidFill>
                <a:latin typeface="Times New Roman" pitchFamily="18" charset="0"/>
              </a:rPr>
              <a:t>]=[</a:t>
            </a:r>
            <a:r>
              <a:rPr lang="en-US" sz="3200" i="1" dirty="0" smtClean="0">
                <a:solidFill>
                  <a:schemeClr val="accent5">
                    <a:lumMod val="50000"/>
                  </a:schemeClr>
                </a:solidFill>
                <a:latin typeface="Times New Roman" pitchFamily="18" charset="0"/>
              </a:rPr>
              <a:t>A</a:t>
            </a:r>
            <a:r>
              <a:rPr lang="en-US" sz="3200" dirty="0" smtClean="0">
                <a:solidFill>
                  <a:schemeClr val="accent5">
                    <a:lumMod val="50000"/>
                  </a:schemeClr>
                </a:solidFill>
                <a:latin typeface="Times New Roman" pitchFamily="18" charset="0"/>
              </a:rPr>
              <a:t>]</a:t>
            </a:r>
            <a:r>
              <a:rPr lang="en-US" dirty="0" smtClean="0">
                <a:solidFill>
                  <a:schemeClr val="accent5">
                    <a:lumMod val="50000"/>
                  </a:schemeClr>
                </a:solidFill>
                <a:latin typeface="Times New Roman" pitchFamily="18" charset="0"/>
              </a:rPr>
              <a:t>        </a:t>
            </a:r>
            <a:r>
              <a:rPr lang="en-US" sz="3200" dirty="0" smtClean="0">
                <a:solidFill>
                  <a:schemeClr val="accent5">
                    <a:lumMod val="50000"/>
                  </a:schemeClr>
                </a:solidFill>
                <a:latin typeface="Times New Roman" pitchFamily="18" charset="0"/>
                <a:sym typeface="Wingdings" pitchFamily="2" charset="2"/>
              </a:rPr>
              <a:t>       </a:t>
            </a:r>
            <a:r>
              <a:rPr lang="en-US" sz="3200" dirty="0" smtClean="0">
                <a:solidFill>
                  <a:schemeClr val="accent5">
                    <a:lumMod val="50000"/>
                  </a:schemeClr>
                </a:solidFill>
                <a:latin typeface="Times New Roman" pitchFamily="18" charset="0"/>
              </a:rPr>
              <a:t>[</a:t>
            </a:r>
            <a:r>
              <a:rPr lang="en-US" sz="3200" i="1" dirty="0" smtClean="0">
                <a:solidFill>
                  <a:schemeClr val="accent5">
                    <a:lumMod val="50000"/>
                  </a:schemeClr>
                </a:solidFill>
                <a:latin typeface="Times New Roman" pitchFamily="18" charset="0"/>
              </a:rPr>
              <a:t>L</a:t>
            </a:r>
            <a:r>
              <a:rPr lang="en-US" sz="3200" dirty="0" smtClean="0">
                <a:solidFill>
                  <a:schemeClr val="accent5">
                    <a:lumMod val="50000"/>
                  </a:schemeClr>
                </a:solidFill>
                <a:latin typeface="Times New Roman" pitchFamily="18" charset="0"/>
              </a:rPr>
              <a:t>][</a:t>
            </a:r>
            <a:r>
              <a:rPr lang="en-US" sz="3200" i="1" dirty="0" smtClean="0">
                <a:solidFill>
                  <a:schemeClr val="accent5">
                    <a:lumMod val="50000"/>
                  </a:schemeClr>
                </a:solidFill>
                <a:latin typeface="Times New Roman" pitchFamily="18" charset="0"/>
              </a:rPr>
              <a:t>U</a:t>
            </a:r>
            <a:r>
              <a:rPr lang="en-US" sz="3200" dirty="0" smtClean="0">
                <a:solidFill>
                  <a:schemeClr val="accent5">
                    <a:lumMod val="50000"/>
                  </a:schemeClr>
                </a:solidFill>
                <a:latin typeface="Times New Roman" pitchFamily="18" charset="0"/>
              </a:rPr>
              <a:t>]{x}={b}</a:t>
            </a:r>
          </a:p>
          <a:p>
            <a:pPr marL="933450" lvl="1" indent="-209550" eaLnBrk="1" hangingPunct="1">
              <a:lnSpc>
                <a:spcPct val="90000"/>
              </a:lnSpc>
              <a:buFontTx/>
              <a:buNone/>
              <a:defRPr/>
            </a:pPr>
            <a:endParaRPr lang="en-US" sz="2400" dirty="0" smtClean="0">
              <a:latin typeface="Times New Roman" pitchFamily="18" charset="0"/>
            </a:endParaRPr>
          </a:p>
          <a:p>
            <a:pPr marL="933450" lvl="1" indent="-209550" eaLnBrk="1" hangingPunct="1">
              <a:lnSpc>
                <a:spcPct val="90000"/>
              </a:lnSpc>
              <a:buFontTx/>
              <a:buNone/>
              <a:defRPr/>
            </a:pPr>
            <a:r>
              <a:rPr lang="en-US" dirty="0" smtClean="0">
                <a:latin typeface="Times New Roman" pitchFamily="18" charset="0"/>
              </a:rPr>
              <a:t>Consider	</a:t>
            </a:r>
            <a:r>
              <a:rPr lang="en-US" sz="3200" dirty="0" smtClean="0">
                <a:solidFill>
                  <a:srgbClr val="0000FF"/>
                </a:solidFill>
                <a:latin typeface="Times New Roman" pitchFamily="18" charset="0"/>
              </a:rPr>
              <a:t>[</a:t>
            </a:r>
            <a:r>
              <a:rPr lang="en-US" sz="3200" i="1" dirty="0" smtClean="0">
                <a:solidFill>
                  <a:srgbClr val="0000FF"/>
                </a:solidFill>
                <a:latin typeface="Times New Roman" pitchFamily="18" charset="0"/>
              </a:rPr>
              <a:t>U</a:t>
            </a:r>
            <a:r>
              <a:rPr lang="en-US" sz="3200" dirty="0" smtClean="0">
                <a:solidFill>
                  <a:srgbClr val="0000FF"/>
                </a:solidFill>
                <a:latin typeface="Times New Roman" pitchFamily="18" charset="0"/>
              </a:rPr>
              <a:t>]{x}={d}</a:t>
            </a:r>
          </a:p>
          <a:p>
            <a:pPr marL="933450" lvl="1" indent="-209550" eaLnBrk="1" hangingPunct="1">
              <a:lnSpc>
                <a:spcPct val="90000"/>
              </a:lnSpc>
              <a:buFontTx/>
              <a:buNone/>
              <a:defRPr/>
            </a:pPr>
            <a:r>
              <a:rPr lang="en-US" dirty="0" smtClean="0">
                <a:solidFill>
                  <a:srgbClr val="0000FF"/>
                </a:solidFill>
                <a:latin typeface="Times New Roman" pitchFamily="18" charset="0"/>
              </a:rPr>
              <a:t>			</a:t>
            </a:r>
            <a:r>
              <a:rPr lang="en-US" sz="3200" dirty="0" smtClean="0">
                <a:solidFill>
                  <a:srgbClr val="0000FF"/>
                </a:solidFill>
                <a:latin typeface="Times New Roman" pitchFamily="18" charset="0"/>
              </a:rPr>
              <a:t>[</a:t>
            </a:r>
            <a:r>
              <a:rPr lang="en-US" sz="3200" i="1" dirty="0" smtClean="0">
                <a:solidFill>
                  <a:srgbClr val="0000FF"/>
                </a:solidFill>
                <a:latin typeface="Times New Roman" pitchFamily="18" charset="0"/>
              </a:rPr>
              <a:t>L</a:t>
            </a:r>
            <a:r>
              <a:rPr lang="en-US" sz="3200" dirty="0" smtClean="0">
                <a:solidFill>
                  <a:srgbClr val="0000FF"/>
                </a:solidFill>
                <a:latin typeface="Times New Roman" pitchFamily="18" charset="0"/>
              </a:rPr>
              <a:t>]{d}={b}</a:t>
            </a:r>
          </a:p>
          <a:p>
            <a:pPr marL="933450" lvl="1" indent="-209550" eaLnBrk="1" hangingPunct="1">
              <a:lnSpc>
                <a:spcPct val="90000"/>
              </a:lnSpc>
              <a:buFontTx/>
              <a:buNone/>
              <a:defRPr/>
            </a:pPr>
            <a:endParaRPr lang="en-US" sz="2000" dirty="0" smtClean="0">
              <a:solidFill>
                <a:srgbClr val="0000FF"/>
              </a:solidFill>
              <a:latin typeface="Times New Roman" pitchFamily="18" charset="0"/>
            </a:endParaRPr>
          </a:p>
          <a:p>
            <a:pPr marL="285750" indent="-285750" eaLnBrk="1" hangingPunct="1">
              <a:lnSpc>
                <a:spcPct val="90000"/>
              </a:lnSpc>
              <a:buFontTx/>
              <a:buAutoNum type="arabicPeriod"/>
              <a:defRPr/>
            </a:pPr>
            <a:r>
              <a:rPr lang="en-US" sz="2400" dirty="0" smtClean="0">
                <a:latin typeface="Times New Roman" pitchFamily="18" charset="0"/>
              </a:rPr>
              <a:t>Solve </a:t>
            </a:r>
            <a:r>
              <a:rPr lang="en-US" sz="2400" dirty="0" smtClean="0">
                <a:solidFill>
                  <a:srgbClr val="0000FF"/>
                </a:solidFill>
                <a:latin typeface="Times New Roman" pitchFamily="18" charset="0"/>
              </a:rPr>
              <a:t>[L]{d}={b}</a:t>
            </a:r>
            <a:r>
              <a:rPr lang="en-US" sz="2400" dirty="0" smtClean="0">
                <a:latin typeface="Times New Roman" pitchFamily="18" charset="0"/>
              </a:rPr>
              <a:t> using </a:t>
            </a:r>
            <a:r>
              <a:rPr lang="en-US" sz="2400" b="1" dirty="0" smtClean="0">
                <a:latin typeface="Times New Roman" pitchFamily="18" charset="0"/>
              </a:rPr>
              <a:t>forward substitution </a:t>
            </a:r>
            <a:r>
              <a:rPr lang="en-US" sz="2400" dirty="0" smtClean="0">
                <a:latin typeface="Times New Roman" pitchFamily="18" charset="0"/>
              </a:rPr>
              <a:t>to get </a:t>
            </a:r>
            <a:r>
              <a:rPr lang="en-US" sz="2400" dirty="0" smtClean="0">
                <a:solidFill>
                  <a:srgbClr val="0000FF"/>
                </a:solidFill>
                <a:latin typeface="Times New Roman" pitchFamily="18" charset="0"/>
              </a:rPr>
              <a:t>{d}</a:t>
            </a:r>
          </a:p>
          <a:p>
            <a:pPr marL="285750" indent="-285750" eaLnBrk="1" hangingPunct="1">
              <a:lnSpc>
                <a:spcPct val="90000"/>
              </a:lnSpc>
              <a:buFontTx/>
              <a:buAutoNum type="arabicPeriod"/>
              <a:defRPr/>
            </a:pPr>
            <a:endParaRPr lang="en-US" sz="1600" dirty="0" smtClean="0">
              <a:latin typeface="Times New Roman" pitchFamily="18" charset="0"/>
            </a:endParaRPr>
          </a:p>
          <a:p>
            <a:pPr marL="285750" indent="-285750" eaLnBrk="1" hangingPunct="1">
              <a:lnSpc>
                <a:spcPct val="90000"/>
              </a:lnSpc>
              <a:buFontTx/>
              <a:buAutoNum type="arabicPeriod"/>
              <a:defRPr/>
            </a:pPr>
            <a:r>
              <a:rPr lang="en-US" sz="2400" dirty="0" smtClean="0">
                <a:latin typeface="Times New Roman" pitchFamily="18" charset="0"/>
              </a:rPr>
              <a:t>Use </a:t>
            </a:r>
            <a:r>
              <a:rPr lang="en-US" sz="2400" b="1" dirty="0" smtClean="0">
                <a:latin typeface="Times New Roman" pitchFamily="18" charset="0"/>
              </a:rPr>
              <a:t>back substitution </a:t>
            </a:r>
            <a:r>
              <a:rPr lang="en-US" sz="2400" dirty="0" smtClean="0">
                <a:latin typeface="Times New Roman" pitchFamily="18" charset="0"/>
              </a:rPr>
              <a:t>to solve </a:t>
            </a:r>
            <a:r>
              <a:rPr lang="en-US" sz="2400" dirty="0" smtClean="0">
                <a:solidFill>
                  <a:srgbClr val="0000FF"/>
                </a:solidFill>
                <a:latin typeface="Times New Roman" pitchFamily="18" charset="0"/>
              </a:rPr>
              <a:t>[U]{x}={d}</a:t>
            </a:r>
            <a:r>
              <a:rPr lang="en-US" sz="2400" dirty="0" smtClean="0">
                <a:latin typeface="Times New Roman" pitchFamily="18" charset="0"/>
              </a:rPr>
              <a:t> to get </a:t>
            </a:r>
            <a:r>
              <a:rPr lang="en-US" sz="2400" dirty="0" smtClean="0">
                <a:solidFill>
                  <a:srgbClr val="0000FF"/>
                </a:solidFill>
                <a:latin typeface="Times New Roman" pitchFamily="18" charset="0"/>
              </a:rPr>
              <a:t>{x}</a:t>
            </a:r>
          </a:p>
          <a:p>
            <a:pPr marL="285750" indent="-285750" eaLnBrk="1" hangingPunct="1">
              <a:lnSpc>
                <a:spcPct val="90000"/>
              </a:lnSpc>
              <a:buFontTx/>
              <a:buAutoNum type="arabicPeriod"/>
              <a:defRPr/>
            </a:pPr>
            <a:endParaRPr lang="en-US" sz="2400" dirty="0">
              <a:solidFill>
                <a:srgbClr val="0000FF"/>
              </a:solidFill>
              <a:latin typeface="Times New Roman" pitchFamily="18" charset="0"/>
            </a:endParaRPr>
          </a:p>
          <a:p>
            <a:pPr marL="0" indent="0" eaLnBrk="1" hangingPunct="1">
              <a:lnSpc>
                <a:spcPct val="90000"/>
              </a:lnSpc>
              <a:buFontTx/>
              <a:buNone/>
              <a:defRPr/>
            </a:pPr>
            <a:r>
              <a:rPr lang="en-US" sz="2400" b="1" dirty="0" smtClean="0">
                <a:solidFill>
                  <a:srgbClr val="0000FF"/>
                </a:solidFill>
                <a:latin typeface="Times New Roman" pitchFamily="18" charset="0"/>
              </a:rPr>
              <a:t>Both phases, (1) and (2), take O(n</a:t>
            </a:r>
            <a:r>
              <a:rPr lang="en-US" sz="2400" b="1" baseline="30000" dirty="0" smtClean="0">
                <a:solidFill>
                  <a:srgbClr val="0000FF"/>
                </a:solidFill>
                <a:latin typeface="Times New Roman" pitchFamily="18" charset="0"/>
              </a:rPr>
              <a:t>2</a:t>
            </a:r>
            <a:r>
              <a:rPr lang="en-US" sz="2400" b="1" dirty="0" smtClean="0">
                <a:solidFill>
                  <a:srgbClr val="0000FF"/>
                </a:solidFill>
                <a:latin typeface="Times New Roman" pitchFamily="18" charset="0"/>
              </a:rPr>
              <a:t>) steps.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box(in)">
                                      <p:cBhvr>
                                        <p:cTn id="7" dur="500"/>
                                        <p:tgtEl>
                                          <p:spTgt spid="921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box(in)">
                                      <p:cBhvr>
                                        <p:cTn id="12" dur="500"/>
                                        <p:tgtEl>
                                          <p:spTgt spid="921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7" end="7"/>
                                            </p:txEl>
                                          </p:spTgt>
                                        </p:tgtEl>
                                        <p:attrNameLst>
                                          <p:attrName>style.visibility</p:attrName>
                                        </p:attrNameLst>
                                      </p:cBhvr>
                                      <p:to>
                                        <p:strVal val="visible"/>
                                      </p:to>
                                    </p:set>
                                    <p:animEffect transition="in" filter="box(in)">
                                      <p:cBhvr>
                                        <p:cTn id="17" dur="500"/>
                                        <p:tgtEl>
                                          <p:spTgt spid="9219">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219">
                                            <p:txEl>
                                              <p:pRg st="9" end="9"/>
                                            </p:txEl>
                                          </p:spTgt>
                                        </p:tgtEl>
                                        <p:attrNameLst>
                                          <p:attrName>style.visibility</p:attrName>
                                        </p:attrNameLst>
                                      </p:cBhvr>
                                      <p:to>
                                        <p:strVal val="visible"/>
                                      </p:to>
                                    </p:set>
                                    <p:animEffect transition="in" filter="box(in)">
                                      <p:cBhvr>
                                        <p:cTn id="22" dur="500"/>
                                        <p:tgtEl>
                                          <p:spTgt spid="9219">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219">
                                            <p:txEl>
                                              <p:pRg st="11" end="11"/>
                                            </p:txEl>
                                          </p:spTgt>
                                        </p:tgtEl>
                                        <p:attrNameLst>
                                          <p:attrName>style.visibility</p:attrName>
                                        </p:attrNameLst>
                                      </p:cBhvr>
                                      <p:to>
                                        <p:strVal val="visible"/>
                                      </p:to>
                                    </p:set>
                                    <p:animEffect transition="in" filter="box(in)">
                                      <p:cBhvr>
                                        <p:cTn id="27" dur="500"/>
                                        <p:tgtEl>
                                          <p:spTgt spid="9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a:noFill/>
        </p:spPr>
        <p:txBody>
          <a:bodyPr/>
          <a:lstStyle/>
          <a:p>
            <a:fld id="{6AD732BA-E86E-4A5E-BCD7-0EF4F005A874}" type="slidenum">
              <a:rPr lang="en-US" altLang="en-US"/>
              <a:pPr/>
              <a:t>4</a:t>
            </a:fld>
            <a:endParaRPr lang="en-US" altLang="en-US"/>
          </a:p>
        </p:txBody>
      </p:sp>
      <p:graphicFrame>
        <p:nvGraphicFramePr>
          <p:cNvPr id="1026" name="Object 5"/>
          <p:cNvGraphicFramePr>
            <a:graphicFrameLocks noChangeAspect="1"/>
          </p:cNvGraphicFramePr>
          <p:nvPr/>
        </p:nvGraphicFramePr>
        <p:xfrm>
          <a:off x="411163" y="2297113"/>
          <a:ext cx="3660775" cy="1724025"/>
        </p:xfrm>
        <a:graphic>
          <a:graphicData uri="http://schemas.openxmlformats.org/presentationml/2006/ole">
            <p:oleObj spid="_x0000_s112642" name="Equation" r:id="rId3" imgW="1511300" imgH="711200" progId="Equation.3">
              <p:embed/>
            </p:oleObj>
          </a:graphicData>
        </a:graphic>
      </p:graphicFrame>
      <p:graphicFrame>
        <p:nvGraphicFramePr>
          <p:cNvPr id="7172" name="Object 6"/>
          <p:cNvGraphicFramePr>
            <a:graphicFrameLocks noChangeAspect="1"/>
          </p:cNvGraphicFramePr>
          <p:nvPr/>
        </p:nvGraphicFramePr>
        <p:xfrm>
          <a:off x="862013" y="935038"/>
          <a:ext cx="2597150" cy="788987"/>
        </p:xfrm>
        <a:graphic>
          <a:graphicData uri="http://schemas.openxmlformats.org/presentationml/2006/ole">
            <p:oleObj spid="_x0000_s112643" name="Equation" r:id="rId4" imgW="710891" imgH="215806" progId="Equation.3">
              <p:embed/>
            </p:oleObj>
          </a:graphicData>
        </a:graphic>
      </p:graphicFrame>
      <p:graphicFrame>
        <p:nvGraphicFramePr>
          <p:cNvPr id="7173" name="Object 16"/>
          <p:cNvGraphicFramePr>
            <a:graphicFrameLocks noChangeAspect="1"/>
          </p:cNvGraphicFramePr>
          <p:nvPr>
            <p:ph sz="quarter" idx="3"/>
          </p:nvPr>
        </p:nvGraphicFramePr>
        <p:xfrm>
          <a:off x="5048250" y="901700"/>
          <a:ext cx="3402013" cy="814388"/>
        </p:xfrm>
        <a:graphic>
          <a:graphicData uri="http://schemas.openxmlformats.org/presentationml/2006/ole">
            <p:oleObj spid="_x0000_s112644" name="Equation" r:id="rId5" imgW="901309" imgH="215806" progId="Equation.3">
              <p:embed/>
            </p:oleObj>
          </a:graphicData>
        </a:graphic>
      </p:graphicFrame>
      <p:sp>
        <p:nvSpPr>
          <p:cNvPr id="7174" name="AutoShape 19"/>
          <p:cNvSpPr>
            <a:spLocks noChangeArrowheads="1"/>
          </p:cNvSpPr>
          <p:nvPr/>
        </p:nvSpPr>
        <p:spPr bwMode="auto">
          <a:xfrm>
            <a:off x="3852863" y="1079500"/>
            <a:ext cx="976312" cy="485775"/>
          </a:xfrm>
          <a:prstGeom prst="rightArrow">
            <a:avLst>
              <a:gd name="adj1" fmla="val 50000"/>
              <a:gd name="adj2" fmla="val 50245"/>
            </a:avLst>
          </a:prstGeom>
          <a:solidFill>
            <a:srgbClr val="2D686D"/>
          </a:solidFill>
          <a:ln w="9525" algn="ctr">
            <a:solidFill>
              <a:schemeClr val="tx1"/>
            </a:solidFill>
            <a:miter lim="800000"/>
            <a:headEnd/>
            <a:tailEnd/>
          </a:ln>
        </p:spPr>
        <p:txBody>
          <a:bodyPr vert="eaVert" wrap="none" anchor="ctr"/>
          <a:lstStyle/>
          <a:p>
            <a:pPr algn="ctr" eaLnBrk="1" hangingPunct="1"/>
            <a:endParaRPr lang="en-US" altLang="en-US"/>
          </a:p>
        </p:txBody>
      </p:sp>
      <p:sp>
        <p:nvSpPr>
          <p:cNvPr id="2" name="Line 13"/>
          <p:cNvSpPr>
            <a:spLocks noChangeShapeType="1"/>
          </p:cNvSpPr>
          <p:nvPr/>
        </p:nvSpPr>
        <p:spPr bwMode="auto">
          <a:xfrm flipV="1">
            <a:off x="7091363" y="4035425"/>
            <a:ext cx="292100" cy="730250"/>
          </a:xfrm>
          <a:prstGeom prst="line">
            <a:avLst/>
          </a:prstGeom>
          <a:noFill/>
          <a:ln w="19050">
            <a:solidFill>
              <a:srgbClr val="FF6600"/>
            </a:solidFill>
            <a:round/>
            <a:headEnd/>
            <a:tailEnd type="triangle" w="med" len="med"/>
          </a:ln>
        </p:spPr>
        <p:txBody>
          <a:bodyPr vert="eaVert" wrap="none" anchor="ctr"/>
          <a:lstStyle/>
          <a:p>
            <a:endParaRPr lang="en-US"/>
          </a:p>
        </p:txBody>
      </p:sp>
      <p:sp>
        <p:nvSpPr>
          <p:cNvPr id="12" name="Text Box 19"/>
          <p:cNvSpPr txBox="1">
            <a:spLocks noChangeArrowheads="1"/>
          </p:cNvSpPr>
          <p:nvPr/>
        </p:nvSpPr>
        <p:spPr bwMode="auto">
          <a:xfrm>
            <a:off x="6470650" y="4911725"/>
            <a:ext cx="1144588" cy="701675"/>
          </a:xfrm>
          <a:prstGeom prst="rect">
            <a:avLst/>
          </a:prstGeom>
          <a:solidFill>
            <a:schemeClr val="bg1">
              <a:lumMod val="85000"/>
            </a:schemeClr>
          </a:solidFill>
          <a:ln w="9525" algn="ctr">
            <a:noFill/>
            <a:miter lim="800000"/>
            <a:headEnd/>
            <a:tailEnd/>
          </a:ln>
        </p:spPr>
        <p:txBody>
          <a:bodyPr wrap="none">
            <a:spAutoFit/>
          </a:bodyPr>
          <a:lstStyle/>
          <a:p>
            <a:pPr algn="ctr" eaLnBrk="1" hangingPunct="1">
              <a:defRPr/>
            </a:pPr>
            <a:r>
              <a:rPr lang="en-US" sz="4000" dirty="0">
                <a:solidFill>
                  <a:schemeClr val="tx1"/>
                </a:solidFill>
              </a:rPr>
              <a:t>[ </a:t>
            </a:r>
            <a:r>
              <a:rPr lang="en-US" sz="4000" b="1" i="1" dirty="0">
                <a:solidFill>
                  <a:schemeClr val="tx1"/>
                </a:solidFill>
              </a:rPr>
              <a:t>U </a:t>
            </a:r>
            <a:r>
              <a:rPr lang="en-US" sz="4000" dirty="0">
                <a:solidFill>
                  <a:schemeClr val="tx1"/>
                </a:solidFill>
              </a:rPr>
              <a:t>]</a:t>
            </a:r>
          </a:p>
        </p:txBody>
      </p:sp>
      <p:sp>
        <p:nvSpPr>
          <p:cNvPr id="1034" name="Line 13"/>
          <p:cNvSpPr>
            <a:spLocks noChangeShapeType="1"/>
          </p:cNvSpPr>
          <p:nvPr/>
        </p:nvSpPr>
        <p:spPr bwMode="auto">
          <a:xfrm flipV="1">
            <a:off x="5192713" y="4035425"/>
            <a:ext cx="292100" cy="730250"/>
          </a:xfrm>
          <a:prstGeom prst="line">
            <a:avLst/>
          </a:prstGeom>
          <a:noFill/>
          <a:ln w="19050">
            <a:solidFill>
              <a:srgbClr val="FF6600"/>
            </a:solidFill>
            <a:round/>
            <a:headEnd/>
            <a:tailEnd type="triangle" w="med" len="med"/>
          </a:ln>
        </p:spPr>
        <p:txBody>
          <a:bodyPr vert="eaVert" wrap="none" anchor="ctr"/>
          <a:lstStyle/>
          <a:p>
            <a:endParaRPr lang="en-US"/>
          </a:p>
        </p:txBody>
      </p:sp>
      <p:sp>
        <p:nvSpPr>
          <p:cNvPr id="16" name="Text Box 19"/>
          <p:cNvSpPr txBox="1">
            <a:spLocks noChangeArrowheads="1"/>
          </p:cNvSpPr>
          <p:nvPr/>
        </p:nvSpPr>
        <p:spPr bwMode="auto">
          <a:xfrm>
            <a:off x="4572000" y="4911725"/>
            <a:ext cx="1077913" cy="708025"/>
          </a:xfrm>
          <a:prstGeom prst="rect">
            <a:avLst/>
          </a:prstGeom>
          <a:solidFill>
            <a:schemeClr val="bg1">
              <a:lumMod val="85000"/>
            </a:schemeClr>
          </a:solidFill>
          <a:ln w="9525" algn="ctr">
            <a:noFill/>
            <a:miter lim="800000"/>
            <a:headEnd/>
            <a:tailEnd/>
          </a:ln>
        </p:spPr>
        <p:txBody>
          <a:bodyPr wrap="none">
            <a:spAutoFit/>
          </a:bodyPr>
          <a:lstStyle/>
          <a:p>
            <a:pPr algn="ctr" eaLnBrk="1" hangingPunct="1">
              <a:defRPr/>
            </a:pPr>
            <a:r>
              <a:rPr lang="en-US" sz="4000" dirty="0">
                <a:solidFill>
                  <a:schemeClr val="tx1"/>
                </a:solidFill>
              </a:rPr>
              <a:t>[ </a:t>
            </a:r>
            <a:r>
              <a:rPr lang="en-US" sz="4000" b="1" i="1" dirty="0">
                <a:solidFill>
                  <a:schemeClr val="tx1"/>
                </a:solidFill>
              </a:rPr>
              <a:t>L </a:t>
            </a:r>
            <a:r>
              <a:rPr lang="en-US" sz="4000" dirty="0">
                <a:solidFill>
                  <a:schemeClr val="tx1"/>
                </a:solidFill>
              </a:rPr>
              <a:t>]</a:t>
            </a:r>
          </a:p>
        </p:txBody>
      </p:sp>
      <p:graphicFrame>
        <p:nvGraphicFramePr>
          <p:cNvPr id="1036" name="Object 5"/>
          <p:cNvGraphicFramePr>
            <a:graphicFrameLocks noChangeAspect="1"/>
          </p:cNvGraphicFramePr>
          <p:nvPr/>
        </p:nvGraphicFramePr>
        <p:xfrm>
          <a:off x="4171950" y="2297113"/>
          <a:ext cx="4452938" cy="1793875"/>
        </p:xfrm>
        <a:graphic>
          <a:graphicData uri="http://schemas.openxmlformats.org/presentationml/2006/ole">
            <p:oleObj spid="_x0000_s112645" name="Equation" r:id="rId6" imgW="1765300" imgH="71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36"/>
                                        </p:tgtEl>
                                        <p:attrNameLst>
                                          <p:attrName>style.visibility</p:attrName>
                                        </p:attrNameLst>
                                      </p:cBhvr>
                                      <p:to>
                                        <p:strVal val="visible"/>
                                      </p:to>
                                    </p:set>
                                    <p:animEffect transition="in" filter="blinds(horizontal)">
                                      <p:cBhvr>
                                        <p:cTn id="12" dur="500"/>
                                        <p:tgtEl>
                                          <p:spTgt spid="1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blinds(horizontal)">
                                      <p:cBhvr>
                                        <p:cTn id="23" dur="500"/>
                                        <p:tgtEl>
                                          <p:spTgt spid="10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03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7"/>
          <p:cNvGraphicFramePr>
            <a:graphicFrameLocks noChangeAspect="1"/>
          </p:cNvGraphicFramePr>
          <p:nvPr/>
        </p:nvGraphicFramePr>
        <p:xfrm>
          <a:off x="4652963" y="2746375"/>
          <a:ext cx="4081462" cy="1814513"/>
        </p:xfrm>
        <a:graphic>
          <a:graphicData uri="http://schemas.openxmlformats.org/presentationml/2006/ole">
            <p:oleObj spid="_x0000_s113666" name="Equation" r:id="rId3" imgW="1714500" imgH="762000" progId="Equation.3">
              <p:embed/>
            </p:oleObj>
          </a:graphicData>
        </a:graphic>
      </p:graphicFrame>
      <p:sp>
        <p:nvSpPr>
          <p:cNvPr id="8195" name="Slide Number Placeholder 5"/>
          <p:cNvSpPr>
            <a:spLocks noGrp="1"/>
          </p:cNvSpPr>
          <p:nvPr>
            <p:ph type="sldNum" sz="quarter" idx="10"/>
          </p:nvPr>
        </p:nvSpPr>
        <p:spPr>
          <a:noFill/>
        </p:spPr>
        <p:txBody>
          <a:bodyPr/>
          <a:lstStyle/>
          <a:p>
            <a:fld id="{9EFEB3E1-7392-4497-82DA-C8531988F16C}" type="slidenum">
              <a:rPr lang="en-US" altLang="en-US"/>
              <a:pPr/>
              <a:t>5</a:t>
            </a:fld>
            <a:endParaRPr lang="en-US" altLang="en-US"/>
          </a:p>
        </p:txBody>
      </p:sp>
      <p:graphicFrame>
        <p:nvGraphicFramePr>
          <p:cNvPr id="2051" name="Object 5"/>
          <p:cNvGraphicFramePr>
            <a:graphicFrameLocks noChangeAspect="1"/>
          </p:cNvGraphicFramePr>
          <p:nvPr/>
        </p:nvGraphicFramePr>
        <p:xfrm>
          <a:off x="333375" y="1447800"/>
          <a:ext cx="3983038" cy="1652588"/>
        </p:xfrm>
        <a:graphic>
          <a:graphicData uri="http://schemas.openxmlformats.org/presentationml/2006/ole">
            <p:oleObj spid="_x0000_s113667" name="Equation" r:id="rId4" imgW="1714500" imgH="711200" progId="Equation.3">
              <p:embed/>
            </p:oleObj>
          </a:graphicData>
        </a:graphic>
      </p:graphicFrame>
      <p:sp>
        <p:nvSpPr>
          <p:cNvPr id="2057" name="Rectangle 8"/>
          <p:cNvSpPr>
            <a:spLocks noChangeArrowheads="1"/>
          </p:cNvSpPr>
          <p:nvPr/>
        </p:nvSpPr>
        <p:spPr bwMode="auto">
          <a:xfrm>
            <a:off x="830263" y="3321050"/>
            <a:ext cx="3887787" cy="431800"/>
          </a:xfrm>
          <a:prstGeom prst="rect">
            <a:avLst/>
          </a:prstGeom>
          <a:noFill/>
          <a:ln w="9525">
            <a:noFill/>
            <a:miter lim="800000"/>
            <a:headEnd/>
            <a:tailEnd/>
          </a:ln>
        </p:spPr>
        <p:txBody>
          <a:bodyPr/>
          <a:lstStyle/>
          <a:p>
            <a:pPr marL="228600" indent="-228600" eaLnBrk="1" hangingPunct="1">
              <a:lnSpc>
                <a:spcPct val="90000"/>
              </a:lnSpc>
              <a:spcBef>
                <a:spcPct val="20000"/>
              </a:spcBef>
            </a:pPr>
            <a:r>
              <a:rPr lang="en-US" altLang="en-US" sz="2800">
                <a:solidFill>
                  <a:schemeClr val="tx1"/>
                </a:solidFill>
              </a:rPr>
              <a:t>Gauss Elimination  </a:t>
            </a:r>
            <a:r>
              <a:rPr lang="en-US" altLang="en-US" sz="2800">
                <a:solidFill>
                  <a:schemeClr val="tx1"/>
                </a:solidFill>
                <a:sym typeface="Wingdings" pitchFamily="2" charset="2"/>
              </a:rPr>
              <a:t> </a:t>
            </a:r>
            <a:endParaRPr lang="en-US" altLang="en-US" sz="2800">
              <a:solidFill>
                <a:schemeClr val="tx1"/>
              </a:solidFill>
            </a:endParaRPr>
          </a:p>
        </p:txBody>
      </p:sp>
      <p:sp>
        <p:nvSpPr>
          <p:cNvPr id="2058" name="AutoShape 12"/>
          <p:cNvSpPr>
            <a:spLocks noChangeArrowheads="1"/>
          </p:cNvSpPr>
          <p:nvPr/>
        </p:nvSpPr>
        <p:spPr bwMode="auto">
          <a:xfrm>
            <a:off x="4784725" y="2662238"/>
            <a:ext cx="2124075" cy="2062162"/>
          </a:xfrm>
          <a:prstGeom prst="flowChartAlternateProcess">
            <a:avLst/>
          </a:prstGeom>
          <a:noFill/>
          <a:ln w="22225" algn="ctr">
            <a:solidFill>
              <a:srgbClr val="FF0000"/>
            </a:solidFill>
            <a:miter lim="800000"/>
            <a:headEnd/>
            <a:tailEnd/>
          </a:ln>
        </p:spPr>
        <p:txBody>
          <a:bodyPr vert="eaVert" wrap="none" anchor="ctr"/>
          <a:lstStyle/>
          <a:p>
            <a:pPr algn="ctr" eaLnBrk="1" hangingPunct="1"/>
            <a:endParaRPr lang="en-US" altLang="en-US"/>
          </a:p>
        </p:txBody>
      </p:sp>
      <p:sp>
        <p:nvSpPr>
          <p:cNvPr id="2059" name="Line 13"/>
          <p:cNvSpPr>
            <a:spLocks noChangeShapeType="1"/>
          </p:cNvSpPr>
          <p:nvPr/>
        </p:nvSpPr>
        <p:spPr bwMode="auto">
          <a:xfrm flipH="1" flipV="1">
            <a:off x="5688013" y="4797425"/>
            <a:ext cx="612775" cy="433388"/>
          </a:xfrm>
          <a:prstGeom prst="line">
            <a:avLst/>
          </a:prstGeom>
          <a:noFill/>
          <a:ln w="19050">
            <a:solidFill>
              <a:srgbClr val="FF6600"/>
            </a:solidFill>
            <a:round/>
            <a:headEnd/>
            <a:tailEnd type="triangle" w="med" len="med"/>
          </a:ln>
        </p:spPr>
        <p:txBody>
          <a:bodyPr vert="eaVert" wrap="none" anchor="ctr"/>
          <a:lstStyle/>
          <a:p>
            <a:endParaRPr lang="en-US"/>
          </a:p>
        </p:txBody>
      </p:sp>
      <p:graphicFrame>
        <p:nvGraphicFramePr>
          <p:cNvPr id="8200" name="Object 15"/>
          <p:cNvGraphicFramePr>
            <a:graphicFrameLocks noChangeAspect="1"/>
          </p:cNvGraphicFramePr>
          <p:nvPr/>
        </p:nvGraphicFramePr>
        <p:xfrm>
          <a:off x="1797050" y="520700"/>
          <a:ext cx="2093913" cy="636588"/>
        </p:xfrm>
        <a:graphic>
          <a:graphicData uri="http://schemas.openxmlformats.org/presentationml/2006/ole">
            <p:oleObj spid="_x0000_s113668" name="Equation" r:id="rId5" imgW="710891" imgH="215806" progId="Equation.3">
              <p:embed/>
            </p:oleObj>
          </a:graphicData>
        </a:graphic>
      </p:graphicFrame>
      <p:graphicFrame>
        <p:nvGraphicFramePr>
          <p:cNvPr id="8201" name="Object 16"/>
          <p:cNvGraphicFramePr>
            <a:graphicFrameLocks noChangeAspect="1"/>
          </p:cNvGraphicFramePr>
          <p:nvPr>
            <p:ph sz="quarter" idx="3"/>
          </p:nvPr>
        </p:nvGraphicFramePr>
        <p:xfrm>
          <a:off x="5156200" y="544513"/>
          <a:ext cx="2665413" cy="638175"/>
        </p:xfrm>
        <a:graphic>
          <a:graphicData uri="http://schemas.openxmlformats.org/presentationml/2006/ole">
            <p:oleObj spid="_x0000_s113669" name="Equation" r:id="rId6" imgW="901309" imgH="215806" progId="Equation.3">
              <p:embed/>
            </p:oleObj>
          </a:graphicData>
        </a:graphic>
      </p:graphicFrame>
      <p:sp>
        <p:nvSpPr>
          <p:cNvPr id="8202" name="AutoShape 17"/>
          <p:cNvSpPr>
            <a:spLocks noChangeArrowheads="1"/>
          </p:cNvSpPr>
          <p:nvPr/>
        </p:nvSpPr>
        <p:spPr bwMode="auto">
          <a:xfrm>
            <a:off x="4176713" y="654050"/>
            <a:ext cx="760412" cy="381000"/>
          </a:xfrm>
          <a:prstGeom prst="rightArrow">
            <a:avLst>
              <a:gd name="adj1" fmla="val 50000"/>
              <a:gd name="adj2" fmla="val 50247"/>
            </a:avLst>
          </a:prstGeom>
          <a:solidFill>
            <a:srgbClr val="2D686D"/>
          </a:solidFill>
          <a:ln w="9525" algn="ctr">
            <a:solidFill>
              <a:schemeClr val="tx1"/>
            </a:solidFill>
            <a:miter lim="800000"/>
            <a:headEnd/>
            <a:tailEnd/>
          </a:ln>
        </p:spPr>
        <p:txBody>
          <a:bodyPr vert="eaVert" wrap="none" anchor="ctr"/>
          <a:lstStyle/>
          <a:p>
            <a:pPr algn="ctr" eaLnBrk="1" hangingPunct="1"/>
            <a:endParaRPr lang="en-US" altLang="en-US"/>
          </a:p>
        </p:txBody>
      </p:sp>
      <p:sp>
        <p:nvSpPr>
          <p:cNvPr id="2061" name="Text Box 19"/>
          <p:cNvSpPr txBox="1">
            <a:spLocks noChangeArrowheads="1"/>
          </p:cNvSpPr>
          <p:nvPr/>
        </p:nvSpPr>
        <p:spPr bwMode="auto">
          <a:xfrm>
            <a:off x="6227763" y="4868863"/>
            <a:ext cx="1144587" cy="701675"/>
          </a:xfrm>
          <a:prstGeom prst="rect">
            <a:avLst/>
          </a:prstGeom>
          <a:noFill/>
          <a:ln w="9525" algn="ctr">
            <a:noFill/>
            <a:miter lim="800000"/>
            <a:headEnd/>
            <a:tailEnd/>
          </a:ln>
        </p:spPr>
        <p:txBody>
          <a:bodyPr wrap="none">
            <a:spAutoFit/>
          </a:bodyPr>
          <a:lstStyle/>
          <a:p>
            <a:pPr algn="ctr" eaLnBrk="1" hangingPunct="1"/>
            <a:r>
              <a:rPr lang="en-US" altLang="en-US" sz="4000">
                <a:solidFill>
                  <a:schemeClr val="tx1"/>
                </a:solidFill>
              </a:rPr>
              <a:t>[ </a:t>
            </a:r>
            <a:r>
              <a:rPr lang="en-US" altLang="en-US" sz="4000" b="1" i="1">
                <a:solidFill>
                  <a:schemeClr val="tx1"/>
                </a:solidFill>
              </a:rPr>
              <a:t>U </a:t>
            </a:r>
            <a:r>
              <a:rPr lang="en-US" altLang="en-US" sz="4000">
                <a:solidFill>
                  <a:schemeClr val="tx1"/>
                </a:solidFill>
              </a:rPr>
              <a:t>]</a:t>
            </a:r>
          </a:p>
        </p:txBody>
      </p:sp>
      <p:graphicFrame>
        <p:nvGraphicFramePr>
          <p:cNvPr id="3" name="Object 20"/>
          <p:cNvGraphicFramePr>
            <a:graphicFrameLocks noChangeAspect="1"/>
          </p:cNvGraphicFramePr>
          <p:nvPr/>
        </p:nvGraphicFramePr>
        <p:xfrm>
          <a:off x="519113" y="4487863"/>
          <a:ext cx="3943350" cy="1984375"/>
        </p:xfrm>
        <a:graphic>
          <a:graphicData uri="http://schemas.openxmlformats.org/presentationml/2006/ole">
            <p:oleObj spid="_x0000_s113670" name="Equation" r:id="rId7" imgW="1168400" imgH="711200" progId="Equation.3">
              <p:embed/>
            </p:oleObj>
          </a:graphicData>
        </a:graphic>
      </p:graphicFrame>
      <p:sp>
        <p:nvSpPr>
          <p:cNvPr id="2" name="Line 24"/>
          <p:cNvSpPr>
            <a:spLocks noChangeShapeType="1"/>
          </p:cNvSpPr>
          <p:nvPr/>
        </p:nvSpPr>
        <p:spPr bwMode="auto">
          <a:xfrm flipH="1">
            <a:off x="3367088" y="6165850"/>
            <a:ext cx="1204912" cy="147638"/>
          </a:xfrm>
          <a:prstGeom prst="line">
            <a:avLst/>
          </a:prstGeom>
          <a:noFill/>
          <a:ln w="19050">
            <a:solidFill>
              <a:srgbClr val="FF6600"/>
            </a:solidFill>
            <a:round/>
            <a:headEnd/>
            <a:tailEnd type="triangle" w="med" len="med"/>
          </a:ln>
        </p:spPr>
        <p:txBody>
          <a:bodyPr vert="eaVert" wrap="none" anchor="ctr"/>
          <a:lstStyle/>
          <a:p>
            <a:endParaRPr lang="en-US"/>
          </a:p>
        </p:txBody>
      </p:sp>
      <p:sp>
        <p:nvSpPr>
          <p:cNvPr id="2062" name="Freeform 25"/>
          <p:cNvSpPr>
            <a:spLocks/>
          </p:cNvSpPr>
          <p:nvPr/>
        </p:nvSpPr>
        <p:spPr bwMode="auto">
          <a:xfrm>
            <a:off x="1797050" y="5035550"/>
            <a:ext cx="1546225" cy="1533525"/>
          </a:xfrm>
          <a:custGeom>
            <a:avLst/>
            <a:gdLst>
              <a:gd name="T0" fmla="*/ 2147483646 w 974"/>
              <a:gd name="T1" fmla="*/ 2147483646 h 966"/>
              <a:gd name="T2" fmla="*/ 2147483646 w 974"/>
              <a:gd name="T3" fmla="*/ 2147483646 h 966"/>
              <a:gd name="T4" fmla="*/ 2147483646 w 974"/>
              <a:gd name="T5" fmla="*/ 2147483646 h 966"/>
              <a:gd name="T6" fmla="*/ 2147483646 w 974"/>
              <a:gd name="T7" fmla="*/ 2147483646 h 966"/>
              <a:gd name="T8" fmla="*/ 2147483646 w 974"/>
              <a:gd name="T9" fmla="*/ 2147483646 h 966"/>
              <a:gd name="T10" fmla="*/ 2147483646 w 974"/>
              <a:gd name="T11" fmla="*/ 2147483646 h 966"/>
              <a:gd name="T12" fmla="*/ 2147483646 w 974"/>
              <a:gd name="T13" fmla="*/ 2147483646 h 966"/>
              <a:gd name="T14" fmla="*/ 2147483646 w 974"/>
              <a:gd name="T15" fmla="*/ 2147483646 h 966"/>
              <a:gd name="T16" fmla="*/ 2147483646 w 974"/>
              <a:gd name="T17" fmla="*/ 2147483646 h 966"/>
              <a:gd name="T18" fmla="*/ 2147483646 w 974"/>
              <a:gd name="T19" fmla="*/ 2147483646 h 966"/>
              <a:gd name="T20" fmla="*/ 0 w 974"/>
              <a:gd name="T21" fmla="*/ 2147483646 h 966"/>
              <a:gd name="T22" fmla="*/ 2147483646 w 974"/>
              <a:gd name="T23" fmla="*/ 2147483646 h 966"/>
              <a:gd name="T24" fmla="*/ 2147483646 w 974"/>
              <a:gd name="T25" fmla="*/ 2147483646 h 966"/>
              <a:gd name="T26" fmla="*/ 2147483646 w 974"/>
              <a:gd name="T27" fmla="*/ 2147483646 h 966"/>
              <a:gd name="T28" fmla="*/ 2147483646 w 974"/>
              <a:gd name="T29" fmla="*/ 2147483646 h 966"/>
              <a:gd name="T30" fmla="*/ 2147483646 w 974"/>
              <a:gd name="T31" fmla="*/ 2147483646 h 966"/>
              <a:gd name="T32" fmla="*/ 2147483646 w 974"/>
              <a:gd name="T33" fmla="*/ 0 h 966"/>
              <a:gd name="T34" fmla="*/ 2147483646 w 974"/>
              <a:gd name="T35" fmla="*/ 2147483646 h 966"/>
              <a:gd name="T36" fmla="*/ 2147483646 w 974"/>
              <a:gd name="T37" fmla="*/ 2147483646 h 966"/>
              <a:gd name="T38" fmla="*/ 2147483646 w 974"/>
              <a:gd name="T39" fmla="*/ 2147483646 h 966"/>
              <a:gd name="T40" fmla="*/ 2147483646 w 974"/>
              <a:gd name="T41" fmla="*/ 2147483646 h 966"/>
              <a:gd name="T42" fmla="*/ 2147483646 w 974"/>
              <a:gd name="T43" fmla="*/ 2147483646 h 966"/>
              <a:gd name="T44" fmla="*/ 2147483646 w 974"/>
              <a:gd name="T45" fmla="*/ 2147483646 h 966"/>
              <a:gd name="T46" fmla="*/ 2147483646 w 974"/>
              <a:gd name="T47" fmla="*/ 2147483646 h 966"/>
              <a:gd name="T48" fmla="*/ 2147483646 w 974"/>
              <a:gd name="T49" fmla="*/ 2147483646 h 966"/>
              <a:gd name="T50" fmla="*/ 2147483646 w 974"/>
              <a:gd name="T51" fmla="*/ 2147483646 h 966"/>
              <a:gd name="T52" fmla="*/ 2147483646 w 974"/>
              <a:gd name="T53" fmla="*/ 2147483646 h 966"/>
              <a:gd name="T54" fmla="*/ 2147483646 w 974"/>
              <a:gd name="T55" fmla="*/ 2147483646 h 966"/>
              <a:gd name="T56" fmla="*/ 2147483646 w 974"/>
              <a:gd name="T57" fmla="*/ 2147483646 h 966"/>
              <a:gd name="T58" fmla="*/ 2147483646 w 974"/>
              <a:gd name="T59" fmla="*/ 2147483646 h 966"/>
              <a:gd name="T60" fmla="*/ 2147483646 w 974"/>
              <a:gd name="T61" fmla="*/ 2147483646 h 966"/>
              <a:gd name="T62" fmla="*/ 2147483646 w 974"/>
              <a:gd name="T63" fmla="*/ 2147483646 h 966"/>
              <a:gd name="T64" fmla="*/ 2147483646 w 974"/>
              <a:gd name="T65" fmla="*/ 2147483646 h 9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4"/>
              <a:gd name="T100" fmla="*/ 0 h 966"/>
              <a:gd name="T101" fmla="*/ 974 w 974"/>
              <a:gd name="T102" fmla="*/ 966 h 9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4" h="966">
                <a:moveTo>
                  <a:pt x="924" y="858"/>
                </a:moveTo>
                <a:cubicBezTo>
                  <a:pt x="903" y="920"/>
                  <a:pt x="914" y="921"/>
                  <a:pt x="852" y="942"/>
                </a:cubicBezTo>
                <a:cubicBezTo>
                  <a:pt x="811" y="926"/>
                  <a:pt x="782" y="937"/>
                  <a:pt x="738" y="942"/>
                </a:cubicBezTo>
                <a:cubicBezTo>
                  <a:pt x="666" y="950"/>
                  <a:pt x="594" y="959"/>
                  <a:pt x="522" y="966"/>
                </a:cubicBezTo>
                <a:cubicBezTo>
                  <a:pt x="418" y="914"/>
                  <a:pt x="299" y="907"/>
                  <a:pt x="186" y="882"/>
                </a:cubicBezTo>
                <a:cubicBezTo>
                  <a:pt x="165" y="872"/>
                  <a:pt x="148" y="859"/>
                  <a:pt x="126" y="852"/>
                </a:cubicBezTo>
                <a:cubicBezTo>
                  <a:pt x="118" y="842"/>
                  <a:pt x="112" y="829"/>
                  <a:pt x="102" y="822"/>
                </a:cubicBezTo>
                <a:cubicBezTo>
                  <a:pt x="92" y="815"/>
                  <a:pt x="66" y="810"/>
                  <a:pt x="66" y="810"/>
                </a:cubicBezTo>
                <a:cubicBezTo>
                  <a:pt x="62" y="804"/>
                  <a:pt x="60" y="796"/>
                  <a:pt x="54" y="792"/>
                </a:cubicBezTo>
                <a:cubicBezTo>
                  <a:pt x="45" y="786"/>
                  <a:pt x="30" y="789"/>
                  <a:pt x="24" y="780"/>
                </a:cubicBezTo>
                <a:cubicBezTo>
                  <a:pt x="11" y="763"/>
                  <a:pt x="0" y="720"/>
                  <a:pt x="0" y="720"/>
                </a:cubicBezTo>
                <a:cubicBezTo>
                  <a:pt x="4" y="665"/>
                  <a:pt x="11" y="627"/>
                  <a:pt x="24" y="576"/>
                </a:cubicBezTo>
                <a:cubicBezTo>
                  <a:pt x="26" y="546"/>
                  <a:pt x="31" y="516"/>
                  <a:pt x="30" y="486"/>
                </a:cubicBezTo>
                <a:cubicBezTo>
                  <a:pt x="24" y="347"/>
                  <a:pt x="5" y="548"/>
                  <a:pt x="24" y="396"/>
                </a:cubicBezTo>
                <a:cubicBezTo>
                  <a:pt x="7" y="330"/>
                  <a:pt x="18" y="267"/>
                  <a:pt x="24" y="198"/>
                </a:cubicBezTo>
                <a:cubicBezTo>
                  <a:pt x="29" y="133"/>
                  <a:pt x="30" y="78"/>
                  <a:pt x="90" y="48"/>
                </a:cubicBezTo>
                <a:cubicBezTo>
                  <a:pt x="106" y="24"/>
                  <a:pt x="123" y="9"/>
                  <a:pt x="150" y="0"/>
                </a:cubicBezTo>
                <a:cubicBezTo>
                  <a:pt x="202" y="4"/>
                  <a:pt x="249" y="12"/>
                  <a:pt x="300" y="18"/>
                </a:cubicBezTo>
                <a:cubicBezTo>
                  <a:pt x="320" y="23"/>
                  <a:pt x="340" y="25"/>
                  <a:pt x="360" y="30"/>
                </a:cubicBezTo>
                <a:cubicBezTo>
                  <a:pt x="372" y="33"/>
                  <a:pt x="396" y="42"/>
                  <a:pt x="396" y="42"/>
                </a:cubicBezTo>
                <a:cubicBezTo>
                  <a:pt x="400" y="50"/>
                  <a:pt x="402" y="60"/>
                  <a:pt x="408" y="66"/>
                </a:cubicBezTo>
                <a:cubicBezTo>
                  <a:pt x="412" y="70"/>
                  <a:pt x="422" y="68"/>
                  <a:pt x="426" y="72"/>
                </a:cubicBezTo>
                <a:cubicBezTo>
                  <a:pt x="438" y="84"/>
                  <a:pt x="437" y="100"/>
                  <a:pt x="444" y="114"/>
                </a:cubicBezTo>
                <a:cubicBezTo>
                  <a:pt x="470" y="166"/>
                  <a:pt x="476" y="199"/>
                  <a:pt x="486" y="258"/>
                </a:cubicBezTo>
                <a:cubicBezTo>
                  <a:pt x="491" y="287"/>
                  <a:pt x="496" y="373"/>
                  <a:pt x="516" y="390"/>
                </a:cubicBezTo>
                <a:cubicBezTo>
                  <a:pt x="563" y="429"/>
                  <a:pt x="632" y="444"/>
                  <a:pt x="690" y="456"/>
                </a:cubicBezTo>
                <a:cubicBezTo>
                  <a:pt x="716" y="482"/>
                  <a:pt x="724" y="486"/>
                  <a:pt x="762" y="492"/>
                </a:cubicBezTo>
                <a:cubicBezTo>
                  <a:pt x="789" y="506"/>
                  <a:pt x="817" y="521"/>
                  <a:pt x="846" y="528"/>
                </a:cubicBezTo>
                <a:cubicBezTo>
                  <a:pt x="880" y="551"/>
                  <a:pt x="913" y="571"/>
                  <a:pt x="942" y="600"/>
                </a:cubicBezTo>
                <a:cubicBezTo>
                  <a:pt x="954" y="630"/>
                  <a:pt x="961" y="651"/>
                  <a:pt x="966" y="684"/>
                </a:cubicBezTo>
                <a:cubicBezTo>
                  <a:pt x="968" y="712"/>
                  <a:pt x="974" y="740"/>
                  <a:pt x="972" y="768"/>
                </a:cubicBezTo>
                <a:cubicBezTo>
                  <a:pt x="971" y="790"/>
                  <a:pt x="923" y="883"/>
                  <a:pt x="906" y="900"/>
                </a:cubicBezTo>
                <a:lnTo>
                  <a:pt x="924" y="858"/>
                </a:lnTo>
                <a:close/>
              </a:path>
            </a:pathLst>
          </a:custGeom>
          <a:noFill/>
          <a:ln w="22225">
            <a:solidFill>
              <a:srgbClr val="FF0000"/>
            </a:solidFill>
            <a:round/>
            <a:headEnd/>
            <a:tailEnd/>
          </a:ln>
        </p:spPr>
        <p:txBody>
          <a:bodyPr vert="eaVert" wrap="none" anchor="ctr"/>
          <a:lstStyle/>
          <a:p>
            <a:endParaRPr lang="en-US"/>
          </a:p>
        </p:txBody>
      </p:sp>
      <p:sp>
        <p:nvSpPr>
          <p:cNvPr id="2063" name="Rectangle 26"/>
          <p:cNvSpPr>
            <a:spLocks noChangeArrowheads="1"/>
          </p:cNvSpPr>
          <p:nvPr/>
        </p:nvSpPr>
        <p:spPr bwMode="auto">
          <a:xfrm>
            <a:off x="4643438" y="5842000"/>
            <a:ext cx="4357687" cy="431800"/>
          </a:xfrm>
          <a:prstGeom prst="rect">
            <a:avLst/>
          </a:prstGeom>
          <a:solidFill>
            <a:srgbClr val="FFCC99">
              <a:alpha val="50195"/>
            </a:srgbClr>
          </a:solidFill>
          <a:ln w="0">
            <a:solidFill>
              <a:schemeClr val="tx1"/>
            </a:solidFill>
            <a:miter lim="800000"/>
            <a:headEnd/>
            <a:tailEnd/>
          </a:ln>
        </p:spPr>
        <p:txBody>
          <a:bodyPr/>
          <a:lstStyle/>
          <a:p>
            <a:pPr marL="228600" indent="-228600" eaLnBrk="1" hangingPunct="1">
              <a:lnSpc>
                <a:spcPct val="90000"/>
              </a:lnSpc>
              <a:spcBef>
                <a:spcPct val="20000"/>
              </a:spcBef>
            </a:pPr>
            <a:r>
              <a:rPr lang="en-US" altLang="en-US">
                <a:solidFill>
                  <a:schemeClr val="tx1"/>
                </a:solidFill>
              </a:rPr>
              <a:t>Coefficients used during the elimination step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7">
                                            <p:txEl>
                                              <p:pRg st="0" end="0"/>
                                            </p:txEl>
                                          </p:spTgt>
                                        </p:tgtEl>
                                        <p:attrNameLst>
                                          <p:attrName>style.visibility</p:attrName>
                                        </p:attrNameLst>
                                      </p:cBhvr>
                                      <p:to>
                                        <p:strVal val="visible"/>
                                      </p:to>
                                    </p:set>
                                    <p:animEffect transition="in" filter="blinds(horizontal)">
                                      <p:cBhvr>
                                        <p:cTn id="12" dur="500"/>
                                        <p:tgtEl>
                                          <p:spTgt spid="20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58"/>
                                        </p:tgtEl>
                                        <p:attrNameLst>
                                          <p:attrName>style.visibility</p:attrName>
                                        </p:attrNameLst>
                                      </p:cBhvr>
                                      <p:to>
                                        <p:strVal val="visible"/>
                                      </p:to>
                                    </p:set>
                                    <p:animEffect transition="in" filter="blinds(horizontal)">
                                      <p:cBhvr>
                                        <p:cTn id="20" dur="500"/>
                                        <p:tgtEl>
                                          <p:spTgt spid="20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59"/>
                                        </p:tgtEl>
                                        <p:attrNameLst>
                                          <p:attrName>style.visibility</p:attrName>
                                        </p:attrNameLst>
                                      </p:cBhvr>
                                      <p:to>
                                        <p:strVal val="visible"/>
                                      </p:to>
                                    </p:set>
                                    <p:animEffect transition="in" filter="blinds(horizontal)">
                                      <p:cBhvr>
                                        <p:cTn id="25" dur="500"/>
                                        <p:tgtEl>
                                          <p:spTgt spid="205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61"/>
                                        </p:tgtEl>
                                        <p:attrNameLst>
                                          <p:attrName>style.visibility</p:attrName>
                                        </p:attrNameLst>
                                      </p:cBhvr>
                                      <p:to>
                                        <p:strVal val="visible"/>
                                      </p:to>
                                    </p:set>
                                    <p:animEffect transition="in" filter="blinds(horizontal)">
                                      <p:cBhvr>
                                        <p:cTn id="28" dur="500"/>
                                        <p:tgtEl>
                                          <p:spTgt spid="20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in)">
                                      <p:cBhvr>
                                        <p:cTn id="33" dur="500"/>
                                        <p:tgtEl>
                                          <p:spTgt spid="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062"/>
                                        </p:tgtEl>
                                        <p:attrNameLst>
                                          <p:attrName>style.visibility</p:attrName>
                                        </p:attrNameLst>
                                      </p:cBhvr>
                                      <p:to>
                                        <p:strVal val="visible"/>
                                      </p:to>
                                    </p:set>
                                    <p:animEffect transition="in" filter="box(in)">
                                      <p:cBhvr>
                                        <p:cTn id="36" dur="500"/>
                                        <p:tgtEl>
                                          <p:spTgt spid="20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ox(in)">
                                      <p:cBhvr>
                                        <p:cTn id="41" dur="500"/>
                                        <p:tgtEl>
                                          <p:spTgt spid="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063"/>
                                        </p:tgtEl>
                                        <p:attrNameLst>
                                          <p:attrName>style.visibility</p:attrName>
                                        </p:attrNameLst>
                                      </p:cBhvr>
                                      <p:to>
                                        <p:strVal val="visible"/>
                                      </p:to>
                                    </p:set>
                                    <p:animEffect transition="in" filter="box(in)">
                                      <p:cBhvr>
                                        <p:cTn id="44"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animBg="1"/>
      <p:bldP spid="2059" grpId="0" animBg="1"/>
      <p:bldP spid="2061" grpId="0"/>
      <p:bldP spid="2" grpId="0" animBg="1"/>
      <p:bldP spid="2062" grpId="0" animBg="1"/>
      <p:bldP spid="20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0"/>
          </p:nvPr>
        </p:nvSpPr>
        <p:spPr>
          <a:noFill/>
        </p:spPr>
        <p:txBody>
          <a:bodyPr/>
          <a:lstStyle/>
          <a:p>
            <a:fld id="{F5C5B29B-0B72-4664-8DC8-F8BDF4B0CF8F}" type="slidenum">
              <a:rPr lang="en-US" altLang="en-US"/>
              <a:pPr/>
              <a:t>6</a:t>
            </a:fld>
            <a:endParaRPr lang="en-US" altLang="en-US"/>
          </a:p>
        </p:txBody>
      </p:sp>
      <p:graphicFrame>
        <p:nvGraphicFramePr>
          <p:cNvPr id="9219" name="Object 2"/>
          <p:cNvGraphicFramePr>
            <a:graphicFrameLocks noChangeAspect="1"/>
          </p:cNvGraphicFramePr>
          <p:nvPr/>
        </p:nvGraphicFramePr>
        <p:xfrm>
          <a:off x="654050" y="398463"/>
          <a:ext cx="8007350" cy="1792287"/>
        </p:xfrm>
        <a:graphic>
          <a:graphicData uri="http://schemas.openxmlformats.org/presentationml/2006/ole">
            <p:oleObj spid="_x0000_s114690" name="Equation" r:id="rId3" imgW="3175000" imgH="711200" progId="Equation.3">
              <p:embed/>
            </p:oleObj>
          </a:graphicData>
        </a:graphic>
      </p:graphicFrame>
      <p:sp>
        <p:nvSpPr>
          <p:cNvPr id="9220" name="Line 6"/>
          <p:cNvSpPr>
            <a:spLocks noChangeShapeType="1"/>
          </p:cNvSpPr>
          <p:nvPr/>
        </p:nvSpPr>
        <p:spPr bwMode="auto">
          <a:xfrm flipV="1">
            <a:off x="6591300" y="2297113"/>
            <a:ext cx="354013" cy="987425"/>
          </a:xfrm>
          <a:prstGeom prst="line">
            <a:avLst/>
          </a:prstGeom>
          <a:noFill/>
          <a:ln w="19050">
            <a:solidFill>
              <a:srgbClr val="FF6600"/>
            </a:solidFill>
            <a:round/>
            <a:headEnd/>
            <a:tailEnd type="triangle" w="med" len="med"/>
          </a:ln>
        </p:spPr>
        <p:txBody>
          <a:bodyPr vert="eaVert" wrap="none" anchor="ctr"/>
          <a:lstStyle/>
          <a:p>
            <a:endParaRPr lang="en-US"/>
          </a:p>
        </p:txBody>
      </p:sp>
      <p:sp>
        <p:nvSpPr>
          <p:cNvPr id="2" name="Text Box 10"/>
          <p:cNvSpPr txBox="1">
            <a:spLocks noChangeArrowheads="1"/>
          </p:cNvSpPr>
          <p:nvPr/>
        </p:nvSpPr>
        <p:spPr bwMode="auto">
          <a:xfrm>
            <a:off x="4935538" y="3355975"/>
            <a:ext cx="2484437" cy="701675"/>
          </a:xfrm>
          <a:prstGeom prst="rect">
            <a:avLst/>
          </a:prstGeom>
          <a:solidFill>
            <a:schemeClr val="accent2">
              <a:lumMod val="20000"/>
              <a:lumOff val="80000"/>
            </a:schemeClr>
          </a:solidFill>
          <a:ln w="9525" algn="ctr">
            <a:noFill/>
            <a:miter lim="800000"/>
            <a:headEnd/>
            <a:tailEnd/>
          </a:ln>
        </p:spPr>
        <p:txBody>
          <a:bodyPr>
            <a:spAutoFit/>
          </a:bodyPr>
          <a:lstStyle/>
          <a:p>
            <a:pPr algn="ctr" eaLnBrk="1" hangingPunct="1">
              <a:defRPr/>
            </a:pPr>
            <a:r>
              <a:rPr lang="en-US" sz="4000" dirty="0">
                <a:solidFill>
                  <a:schemeClr val="tx1"/>
                </a:solidFill>
              </a:rPr>
              <a:t>[   </a:t>
            </a:r>
            <a:r>
              <a:rPr lang="en-US" sz="4000" b="1" i="1" dirty="0">
                <a:solidFill>
                  <a:schemeClr val="tx1"/>
                </a:solidFill>
              </a:rPr>
              <a:t>L </a:t>
            </a:r>
            <a:r>
              <a:rPr lang="en-US" sz="4000" b="1" i="1" baseline="30000" dirty="0">
                <a:solidFill>
                  <a:schemeClr val="tx1"/>
                </a:solidFill>
              </a:rPr>
              <a:t>.</a:t>
            </a:r>
            <a:r>
              <a:rPr lang="en-US" sz="4000" dirty="0">
                <a:solidFill>
                  <a:schemeClr val="tx1"/>
                </a:solidFill>
              </a:rPr>
              <a:t> </a:t>
            </a:r>
            <a:r>
              <a:rPr lang="en-US" sz="4000" b="1" i="1" dirty="0">
                <a:solidFill>
                  <a:schemeClr val="tx1"/>
                </a:solidFill>
              </a:rPr>
              <a:t>U   </a:t>
            </a:r>
            <a:r>
              <a:rPr lang="en-US" sz="4000" dirty="0">
                <a:solidFill>
                  <a:schemeClr val="tx1"/>
                </a:solidFill>
              </a:rPr>
              <a:t>]</a:t>
            </a:r>
          </a:p>
        </p:txBody>
      </p:sp>
      <p:sp>
        <p:nvSpPr>
          <p:cNvPr id="9222" name="Line 16"/>
          <p:cNvSpPr>
            <a:spLocks noChangeShapeType="1"/>
          </p:cNvSpPr>
          <p:nvPr/>
        </p:nvSpPr>
        <p:spPr bwMode="auto">
          <a:xfrm flipH="1" flipV="1">
            <a:off x="5521325" y="2346325"/>
            <a:ext cx="287338" cy="936625"/>
          </a:xfrm>
          <a:prstGeom prst="line">
            <a:avLst/>
          </a:prstGeom>
          <a:noFill/>
          <a:ln w="19050">
            <a:solidFill>
              <a:srgbClr val="FF6600"/>
            </a:solidFill>
            <a:round/>
            <a:headEnd/>
            <a:tailEnd type="triangle" w="med" len="med"/>
          </a:ln>
        </p:spPr>
        <p:txBody>
          <a:bodyPr vert="eaVert" wrap="none" anchor="ctr"/>
          <a:lstStyle/>
          <a:p>
            <a:endParaRPr lang="en-US"/>
          </a:p>
        </p:txBody>
      </p:sp>
      <p:graphicFrame>
        <p:nvGraphicFramePr>
          <p:cNvPr id="9223" name="Object 17"/>
          <p:cNvGraphicFramePr>
            <a:graphicFrameLocks noChangeAspect="1"/>
          </p:cNvGraphicFramePr>
          <p:nvPr/>
        </p:nvGraphicFramePr>
        <p:xfrm>
          <a:off x="2235200" y="2457450"/>
          <a:ext cx="973138" cy="3411538"/>
        </p:xfrm>
        <a:graphic>
          <a:graphicData uri="http://schemas.openxmlformats.org/presentationml/2006/ole">
            <p:oleObj spid="_x0000_s114691" name="Equation" r:id="rId4" imgW="546100" imgH="1562100" progId="Equation.3">
              <p:embed/>
            </p:oleObj>
          </a:graphicData>
        </a:graphic>
      </p:graphicFrame>
      <p:sp>
        <p:nvSpPr>
          <p:cNvPr id="9224" name="Line 19"/>
          <p:cNvSpPr>
            <a:spLocks noChangeShapeType="1"/>
          </p:cNvSpPr>
          <p:nvPr/>
        </p:nvSpPr>
        <p:spPr bwMode="auto">
          <a:xfrm flipV="1">
            <a:off x="3314700" y="1484313"/>
            <a:ext cx="973138" cy="1439862"/>
          </a:xfrm>
          <a:prstGeom prst="line">
            <a:avLst/>
          </a:prstGeom>
          <a:noFill/>
          <a:ln w="19050">
            <a:solidFill>
              <a:srgbClr val="0099FF"/>
            </a:solidFill>
            <a:round/>
            <a:headEnd/>
            <a:tailEnd type="triangle" w="med" len="med"/>
          </a:ln>
        </p:spPr>
        <p:txBody>
          <a:bodyPr vert="eaVert" wrap="none" anchor="ctr"/>
          <a:lstStyle/>
          <a:p>
            <a:endParaRPr lang="en-US"/>
          </a:p>
        </p:txBody>
      </p:sp>
      <p:sp>
        <p:nvSpPr>
          <p:cNvPr id="9225" name="Line 20"/>
          <p:cNvSpPr>
            <a:spLocks noChangeShapeType="1"/>
          </p:cNvSpPr>
          <p:nvPr/>
        </p:nvSpPr>
        <p:spPr bwMode="auto">
          <a:xfrm flipV="1">
            <a:off x="3314700" y="2133600"/>
            <a:ext cx="1081088" cy="2159000"/>
          </a:xfrm>
          <a:prstGeom prst="line">
            <a:avLst/>
          </a:prstGeom>
          <a:noFill/>
          <a:ln w="19050">
            <a:solidFill>
              <a:srgbClr val="0099FF"/>
            </a:solidFill>
            <a:round/>
            <a:headEnd/>
            <a:tailEnd type="triangle" w="med" len="med"/>
          </a:ln>
        </p:spPr>
        <p:txBody>
          <a:bodyPr vert="eaVert" wrap="none" anchor="ctr"/>
          <a:lstStyle/>
          <a:p>
            <a:endParaRPr lang="en-US"/>
          </a:p>
        </p:txBody>
      </p:sp>
      <p:sp>
        <p:nvSpPr>
          <p:cNvPr id="9226" name="Line 21"/>
          <p:cNvSpPr>
            <a:spLocks noChangeShapeType="1"/>
          </p:cNvSpPr>
          <p:nvPr/>
        </p:nvSpPr>
        <p:spPr bwMode="auto">
          <a:xfrm flipV="1">
            <a:off x="3062288" y="2041525"/>
            <a:ext cx="1947862" cy="3511550"/>
          </a:xfrm>
          <a:prstGeom prst="line">
            <a:avLst/>
          </a:prstGeom>
          <a:noFill/>
          <a:ln w="19050">
            <a:solidFill>
              <a:srgbClr val="0099FF"/>
            </a:solidFill>
            <a:round/>
            <a:headEnd/>
            <a:tailEnd type="triangle" w="med" len="me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a:noFill/>
        </p:spPr>
        <p:txBody>
          <a:bodyPr/>
          <a:lstStyle/>
          <a:p>
            <a:fld id="{702799EF-DE30-4722-9807-47B1B6046FB2}" type="slidenum">
              <a:rPr lang="en-US" altLang="en-US"/>
              <a:pPr/>
              <a:t>7</a:t>
            </a:fld>
            <a:endParaRPr lang="en-US" altLang="en-US"/>
          </a:p>
        </p:txBody>
      </p:sp>
      <p:graphicFrame>
        <p:nvGraphicFramePr>
          <p:cNvPr id="10243" name="Object 2"/>
          <p:cNvGraphicFramePr>
            <a:graphicFrameLocks noChangeAspect="1"/>
          </p:cNvGraphicFramePr>
          <p:nvPr/>
        </p:nvGraphicFramePr>
        <p:xfrm>
          <a:off x="1692275" y="836613"/>
          <a:ext cx="4613275" cy="1090612"/>
        </p:xfrm>
        <a:graphic>
          <a:graphicData uri="http://schemas.openxmlformats.org/presentationml/2006/ole">
            <p:oleObj spid="_x0000_s115714" name="Equation" r:id="rId3" imgW="3009900" imgH="711200" progId="Equation.3">
              <p:embed/>
            </p:oleObj>
          </a:graphicData>
        </a:graphic>
      </p:graphicFrame>
      <p:sp>
        <p:nvSpPr>
          <p:cNvPr id="10244" name="Text Box 4"/>
          <p:cNvSpPr txBox="1">
            <a:spLocks noChangeArrowheads="1"/>
          </p:cNvSpPr>
          <p:nvPr/>
        </p:nvSpPr>
        <p:spPr bwMode="auto">
          <a:xfrm>
            <a:off x="468313" y="115888"/>
            <a:ext cx="5545137" cy="523875"/>
          </a:xfrm>
          <a:prstGeom prst="rect">
            <a:avLst/>
          </a:prstGeom>
          <a:noFill/>
          <a:ln w="9525" algn="ctr">
            <a:noFill/>
            <a:miter lim="800000"/>
            <a:headEnd/>
            <a:tailEnd/>
          </a:ln>
        </p:spPr>
        <p:txBody>
          <a:bodyPr>
            <a:spAutoFit/>
          </a:bodyPr>
          <a:lstStyle/>
          <a:p>
            <a:pPr eaLnBrk="1" hangingPunct="1"/>
            <a:r>
              <a:rPr lang="en-US" altLang="en-US" sz="2800" u="sng">
                <a:solidFill>
                  <a:schemeClr val="tx1"/>
                </a:solidFill>
              </a:rPr>
              <a:t>Example</a:t>
            </a:r>
            <a:r>
              <a:rPr lang="en-US" altLang="en-US" sz="2800" i="1">
                <a:solidFill>
                  <a:schemeClr val="tx1"/>
                </a:solidFill>
              </a:rPr>
              <a:t>:      A       =        </a:t>
            </a:r>
            <a:r>
              <a:rPr lang="en-US" altLang="en-US" sz="2800" b="1" i="1">
                <a:solidFill>
                  <a:schemeClr val="tx1"/>
                </a:solidFill>
              </a:rPr>
              <a:t>L      </a:t>
            </a:r>
            <a:r>
              <a:rPr lang="en-US" altLang="en-US" sz="2800" b="1" i="1" baseline="30000">
                <a:solidFill>
                  <a:schemeClr val="tx1"/>
                </a:solidFill>
              </a:rPr>
              <a:t>.    </a:t>
            </a:r>
            <a:r>
              <a:rPr lang="en-US" altLang="en-US" sz="2800" i="1">
                <a:solidFill>
                  <a:schemeClr val="tx1"/>
                </a:solidFill>
              </a:rPr>
              <a:t>  </a:t>
            </a:r>
            <a:r>
              <a:rPr lang="en-US" altLang="en-US" sz="2800" b="1" i="1">
                <a:solidFill>
                  <a:schemeClr val="tx1"/>
                </a:solidFill>
              </a:rPr>
              <a:t>U   </a:t>
            </a:r>
            <a:endParaRPr lang="en-US" altLang="en-US" sz="2800" i="1">
              <a:solidFill>
                <a:schemeClr val="tx1"/>
              </a:solidFill>
            </a:endParaRPr>
          </a:p>
        </p:txBody>
      </p:sp>
      <p:graphicFrame>
        <p:nvGraphicFramePr>
          <p:cNvPr id="4099" name="Object 12"/>
          <p:cNvGraphicFramePr>
            <a:graphicFrameLocks noChangeAspect="1"/>
          </p:cNvGraphicFramePr>
          <p:nvPr/>
        </p:nvGraphicFramePr>
        <p:xfrm>
          <a:off x="2268538" y="2700338"/>
          <a:ext cx="2162175" cy="1130300"/>
        </p:xfrm>
        <a:graphic>
          <a:graphicData uri="http://schemas.openxmlformats.org/presentationml/2006/ole">
            <p:oleObj spid="_x0000_s115715" name="Equation" r:id="rId4" imgW="1358310" imgH="710891" progId="Equation.3">
              <p:embed/>
            </p:oleObj>
          </a:graphicData>
        </a:graphic>
      </p:graphicFrame>
      <p:sp>
        <p:nvSpPr>
          <p:cNvPr id="4104" name="Text Box 14"/>
          <p:cNvSpPr txBox="1">
            <a:spLocks noChangeArrowheads="1"/>
          </p:cNvSpPr>
          <p:nvPr/>
        </p:nvSpPr>
        <p:spPr bwMode="auto">
          <a:xfrm>
            <a:off x="833438" y="2627313"/>
            <a:ext cx="1295400" cy="1195387"/>
          </a:xfrm>
          <a:prstGeom prst="rect">
            <a:avLst/>
          </a:prstGeom>
          <a:noFill/>
          <a:ln w="9525" algn="ctr">
            <a:noFill/>
            <a:miter lim="800000"/>
            <a:headEnd/>
            <a:tailEnd/>
          </a:ln>
        </p:spPr>
        <p:txBody>
          <a:bodyPr>
            <a:spAutoFit/>
          </a:bodyPr>
          <a:lstStyle/>
          <a:p>
            <a:pPr eaLnBrk="1" hangingPunct="1">
              <a:lnSpc>
                <a:spcPct val="90000"/>
              </a:lnSpc>
            </a:pPr>
            <a:r>
              <a:rPr lang="en-US" altLang="en-US" sz="1600">
                <a:solidFill>
                  <a:srgbClr val="FF6600"/>
                </a:solidFill>
              </a:rPr>
              <a:t>Coefficients</a:t>
            </a:r>
          </a:p>
          <a:p>
            <a:pPr eaLnBrk="1" hangingPunct="1">
              <a:lnSpc>
                <a:spcPct val="90000"/>
              </a:lnSpc>
            </a:pPr>
            <a:endParaRPr lang="en-US" altLang="en-US" sz="1600" i="1">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21</a:t>
            </a:r>
            <a:r>
              <a:rPr lang="en-US" altLang="en-US" sz="1600">
                <a:solidFill>
                  <a:srgbClr val="FF6600"/>
                </a:solidFill>
              </a:rPr>
              <a:t> = -2/-1= 2</a:t>
            </a:r>
          </a:p>
          <a:p>
            <a:pPr eaLnBrk="1" hangingPunct="1">
              <a:lnSpc>
                <a:spcPct val="90000"/>
              </a:lnSpc>
            </a:pPr>
            <a:endParaRPr lang="en-US" altLang="en-US" sz="1600">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31</a:t>
            </a:r>
            <a:r>
              <a:rPr lang="en-US" altLang="en-US" sz="1600">
                <a:solidFill>
                  <a:srgbClr val="FF6600"/>
                </a:solidFill>
              </a:rPr>
              <a:t> =</a:t>
            </a:r>
            <a:r>
              <a:rPr lang="en-US" altLang="en-US" sz="1600"/>
              <a:t> </a:t>
            </a:r>
            <a:r>
              <a:rPr lang="en-US" altLang="en-US" sz="1600">
                <a:solidFill>
                  <a:srgbClr val="FF6600"/>
                </a:solidFill>
              </a:rPr>
              <a:t>4/-1= -4</a:t>
            </a:r>
          </a:p>
        </p:txBody>
      </p:sp>
      <p:graphicFrame>
        <p:nvGraphicFramePr>
          <p:cNvPr id="4100" name="Object 15"/>
          <p:cNvGraphicFramePr>
            <a:graphicFrameLocks noChangeAspect="1"/>
          </p:cNvGraphicFramePr>
          <p:nvPr/>
        </p:nvGraphicFramePr>
        <p:xfrm>
          <a:off x="4176713" y="3995738"/>
          <a:ext cx="1754187" cy="1116012"/>
        </p:xfrm>
        <a:graphic>
          <a:graphicData uri="http://schemas.openxmlformats.org/presentationml/2006/ole">
            <p:oleObj spid="_x0000_s115716" name="Equation" r:id="rId5" imgW="1117600" imgH="711200" progId="Equation.3">
              <p:embed/>
            </p:oleObj>
          </a:graphicData>
        </a:graphic>
      </p:graphicFrame>
      <p:sp>
        <p:nvSpPr>
          <p:cNvPr id="4105" name="Text Box 16"/>
          <p:cNvSpPr txBox="1">
            <a:spLocks noChangeArrowheads="1"/>
          </p:cNvSpPr>
          <p:nvPr/>
        </p:nvSpPr>
        <p:spPr bwMode="auto">
          <a:xfrm>
            <a:off x="2663825" y="4508500"/>
            <a:ext cx="1447800" cy="536575"/>
          </a:xfrm>
          <a:prstGeom prst="rect">
            <a:avLst/>
          </a:prstGeom>
          <a:noFill/>
          <a:ln w="9525" algn="ctr">
            <a:noFill/>
            <a:miter lim="800000"/>
            <a:headEnd/>
            <a:tailEnd/>
          </a:ln>
        </p:spPr>
        <p:txBody>
          <a:bodyPr>
            <a:spAutoFit/>
          </a:bodyPr>
          <a:lstStyle/>
          <a:p>
            <a:pPr eaLnBrk="1" hangingPunct="1">
              <a:lnSpc>
                <a:spcPct val="90000"/>
              </a:lnSpc>
            </a:pPr>
            <a:endParaRPr lang="en-US" altLang="en-US" sz="1600">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32</a:t>
            </a:r>
            <a:r>
              <a:rPr lang="en-US" altLang="en-US" sz="1600">
                <a:solidFill>
                  <a:srgbClr val="FF6600"/>
                </a:solidFill>
              </a:rPr>
              <a:t> =</a:t>
            </a:r>
            <a:r>
              <a:rPr lang="en-US" altLang="en-US" sz="1600"/>
              <a:t> </a:t>
            </a:r>
            <a:r>
              <a:rPr lang="en-US" altLang="en-US" sz="1600">
                <a:solidFill>
                  <a:srgbClr val="FF6600"/>
                </a:solidFill>
              </a:rPr>
              <a:t>-12/4= -3</a:t>
            </a:r>
          </a:p>
        </p:txBody>
      </p:sp>
      <p:sp>
        <p:nvSpPr>
          <p:cNvPr id="4106" name="Rectangle 17"/>
          <p:cNvSpPr>
            <a:spLocks noChangeArrowheads="1"/>
          </p:cNvSpPr>
          <p:nvPr/>
        </p:nvSpPr>
        <p:spPr bwMode="auto">
          <a:xfrm>
            <a:off x="2168525" y="2133600"/>
            <a:ext cx="3167063" cy="431800"/>
          </a:xfrm>
          <a:prstGeom prst="rect">
            <a:avLst/>
          </a:prstGeom>
          <a:noFill/>
          <a:ln w="9525">
            <a:noFill/>
            <a:miter lim="800000"/>
            <a:headEnd/>
            <a:tailEnd/>
          </a:ln>
        </p:spPr>
        <p:txBody>
          <a:bodyPr/>
          <a:lstStyle/>
          <a:p>
            <a:pPr marL="228600" indent="-228600" eaLnBrk="1" hangingPunct="1">
              <a:lnSpc>
                <a:spcPct val="90000"/>
              </a:lnSpc>
              <a:spcBef>
                <a:spcPct val="20000"/>
              </a:spcBef>
              <a:defRPr/>
            </a:pPr>
            <a:r>
              <a:rPr lang="en-US" sz="2400" dirty="0">
                <a:solidFill>
                  <a:schemeClr val="accent6">
                    <a:lumMod val="60000"/>
                    <a:lumOff val="40000"/>
                  </a:schemeClr>
                </a:solidFill>
              </a:rPr>
              <a:t>Gauss Elimination</a:t>
            </a:r>
          </a:p>
        </p:txBody>
      </p:sp>
      <p:sp>
        <p:nvSpPr>
          <p:cNvPr id="6" name="AutoShape 18"/>
          <p:cNvSpPr>
            <a:spLocks noChangeArrowheads="1"/>
          </p:cNvSpPr>
          <p:nvPr/>
        </p:nvSpPr>
        <p:spPr bwMode="auto">
          <a:xfrm>
            <a:off x="6019800" y="3905250"/>
            <a:ext cx="1511300" cy="1360488"/>
          </a:xfrm>
          <a:prstGeom prst="flowChartAlternateProcess">
            <a:avLst/>
          </a:prstGeom>
          <a:noFill/>
          <a:ln w="22225" algn="ctr">
            <a:solidFill>
              <a:srgbClr val="FF0000"/>
            </a:solidFill>
            <a:miter lim="800000"/>
            <a:headEnd/>
            <a:tailEnd/>
          </a:ln>
        </p:spPr>
        <p:txBody>
          <a:bodyPr vert="eaVert" wrap="none" anchor="ctr"/>
          <a:lstStyle/>
          <a:p>
            <a:pPr algn="ctr" eaLnBrk="1" hangingPunct="1"/>
            <a:endParaRPr lang="en-US" altLang="en-US"/>
          </a:p>
        </p:txBody>
      </p:sp>
      <p:sp>
        <p:nvSpPr>
          <p:cNvPr id="4108" name="Line 19"/>
          <p:cNvSpPr>
            <a:spLocks noChangeShapeType="1"/>
          </p:cNvSpPr>
          <p:nvPr/>
        </p:nvSpPr>
        <p:spPr bwMode="auto">
          <a:xfrm flipV="1">
            <a:off x="6804025" y="5300663"/>
            <a:ext cx="223838" cy="431800"/>
          </a:xfrm>
          <a:prstGeom prst="line">
            <a:avLst/>
          </a:prstGeom>
          <a:noFill/>
          <a:ln w="19050">
            <a:solidFill>
              <a:srgbClr val="FF6600"/>
            </a:solidFill>
            <a:round/>
            <a:headEnd/>
            <a:tailEnd type="triangle" w="med" len="med"/>
          </a:ln>
        </p:spPr>
        <p:txBody>
          <a:bodyPr vert="eaVert" wrap="none" anchor="ctr"/>
          <a:lstStyle/>
          <a:p>
            <a:endParaRPr lang="en-US"/>
          </a:p>
        </p:txBody>
      </p:sp>
      <p:sp>
        <p:nvSpPr>
          <p:cNvPr id="4109" name="Text Box 20"/>
          <p:cNvSpPr txBox="1">
            <a:spLocks noChangeArrowheads="1"/>
          </p:cNvSpPr>
          <p:nvPr/>
        </p:nvSpPr>
        <p:spPr bwMode="auto">
          <a:xfrm>
            <a:off x="5911850" y="5472113"/>
            <a:ext cx="958850" cy="585787"/>
          </a:xfrm>
          <a:prstGeom prst="rect">
            <a:avLst/>
          </a:prstGeom>
          <a:noFill/>
          <a:ln w="9525" algn="ctr">
            <a:noFill/>
            <a:miter lim="800000"/>
            <a:headEnd/>
            <a:tailEnd/>
          </a:ln>
        </p:spPr>
        <p:txBody>
          <a:bodyPr wrap="none">
            <a:spAutoFit/>
          </a:bodyPr>
          <a:lstStyle/>
          <a:p>
            <a:pPr algn="ctr" eaLnBrk="1" hangingPunct="1"/>
            <a:r>
              <a:rPr lang="en-US" altLang="en-US" sz="3200">
                <a:solidFill>
                  <a:schemeClr val="tx1"/>
                </a:solidFill>
              </a:rPr>
              <a:t>[ </a:t>
            </a:r>
            <a:r>
              <a:rPr lang="en-US" altLang="en-US" sz="3200" b="1" i="1">
                <a:solidFill>
                  <a:schemeClr val="tx1"/>
                </a:solidFill>
              </a:rPr>
              <a:t>U </a:t>
            </a:r>
            <a:r>
              <a:rPr lang="en-US" altLang="en-US" sz="3200">
                <a:solidFill>
                  <a:schemeClr val="tx1"/>
                </a:solidFill>
              </a:rPr>
              <a:t>]</a:t>
            </a:r>
          </a:p>
        </p:txBody>
      </p:sp>
      <p:sp>
        <p:nvSpPr>
          <p:cNvPr id="4110" name="Line 22"/>
          <p:cNvSpPr>
            <a:spLocks noChangeShapeType="1"/>
          </p:cNvSpPr>
          <p:nvPr/>
        </p:nvSpPr>
        <p:spPr bwMode="auto">
          <a:xfrm flipV="1">
            <a:off x="1439863" y="4283075"/>
            <a:ext cx="331787" cy="361950"/>
          </a:xfrm>
          <a:prstGeom prst="line">
            <a:avLst/>
          </a:prstGeom>
          <a:noFill/>
          <a:ln w="19050">
            <a:solidFill>
              <a:srgbClr val="0000FF"/>
            </a:solidFill>
            <a:round/>
            <a:headEnd/>
            <a:tailEnd type="triangle" w="med" len="med"/>
          </a:ln>
        </p:spPr>
        <p:txBody>
          <a:bodyPr vert="eaVert" wrap="none" anchor="ctr"/>
          <a:lstStyle/>
          <a:p>
            <a:endParaRPr lang="en-US"/>
          </a:p>
        </p:txBody>
      </p:sp>
      <p:sp>
        <p:nvSpPr>
          <p:cNvPr id="4111" name="Text Box 23"/>
          <p:cNvSpPr txBox="1">
            <a:spLocks noChangeArrowheads="1"/>
          </p:cNvSpPr>
          <p:nvPr/>
        </p:nvSpPr>
        <p:spPr bwMode="auto">
          <a:xfrm>
            <a:off x="477838" y="4427538"/>
            <a:ext cx="896937" cy="585787"/>
          </a:xfrm>
          <a:prstGeom prst="rect">
            <a:avLst/>
          </a:prstGeom>
          <a:noFill/>
          <a:ln w="9525" algn="ctr">
            <a:noFill/>
            <a:miter lim="800000"/>
            <a:headEnd/>
            <a:tailEnd/>
          </a:ln>
        </p:spPr>
        <p:txBody>
          <a:bodyPr wrap="none">
            <a:spAutoFit/>
          </a:bodyPr>
          <a:lstStyle/>
          <a:p>
            <a:pPr algn="ctr" eaLnBrk="1" hangingPunct="1"/>
            <a:r>
              <a:rPr lang="en-US" altLang="en-US" sz="3200">
                <a:solidFill>
                  <a:schemeClr val="tx1"/>
                </a:solidFill>
              </a:rPr>
              <a:t>[ </a:t>
            </a:r>
            <a:r>
              <a:rPr lang="en-US" altLang="en-US" sz="3200" b="1" i="1">
                <a:solidFill>
                  <a:schemeClr val="tx1"/>
                </a:solidFill>
              </a:rPr>
              <a:t>L </a:t>
            </a:r>
            <a:r>
              <a:rPr lang="en-US" altLang="en-US" sz="3200">
                <a:solidFill>
                  <a:schemeClr val="tx1"/>
                </a:solidFill>
              </a:rPr>
              <a:t>]</a:t>
            </a:r>
          </a:p>
        </p:txBody>
      </p:sp>
      <p:sp>
        <p:nvSpPr>
          <p:cNvPr id="4112" name="Freeform 25"/>
          <p:cNvSpPr>
            <a:spLocks/>
          </p:cNvSpPr>
          <p:nvPr/>
        </p:nvSpPr>
        <p:spPr bwMode="auto">
          <a:xfrm>
            <a:off x="647700" y="2349500"/>
            <a:ext cx="3455988" cy="3303588"/>
          </a:xfrm>
          <a:custGeom>
            <a:avLst/>
            <a:gdLst>
              <a:gd name="T0" fmla="*/ 2147483646 w 2256"/>
              <a:gd name="T1" fmla="*/ 2147483646 h 2202"/>
              <a:gd name="T2" fmla="*/ 2147483646 w 2256"/>
              <a:gd name="T3" fmla="*/ 2147483646 h 2202"/>
              <a:gd name="T4" fmla="*/ 2147483646 w 2256"/>
              <a:gd name="T5" fmla="*/ 2147483646 h 2202"/>
              <a:gd name="T6" fmla="*/ 0 w 2256"/>
              <a:gd name="T7" fmla="*/ 2147483646 h 2202"/>
              <a:gd name="T8" fmla="*/ 2147483646 w 2256"/>
              <a:gd name="T9" fmla="*/ 2147483646 h 2202"/>
              <a:gd name="T10" fmla="*/ 2147483646 w 2256"/>
              <a:gd name="T11" fmla="*/ 2147483646 h 2202"/>
              <a:gd name="T12" fmla="*/ 2147483646 w 2256"/>
              <a:gd name="T13" fmla="*/ 2147483646 h 2202"/>
              <a:gd name="T14" fmla="*/ 2147483646 w 2256"/>
              <a:gd name="T15" fmla="*/ 2147483646 h 2202"/>
              <a:gd name="T16" fmla="*/ 2147483646 w 2256"/>
              <a:gd name="T17" fmla="*/ 2147483646 h 2202"/>
              <a:gd name="T18" fmla="*/ 2147483646 w 2256"/>
              <a:gd name="T19" fmla="*/ 2147483646 h 2202"/>
              <a:gd name="T20" fmla="*/ 2147483646 w 2256"/>
              <a:gd name="T21" fmla="*/ 2147483646 h 2202"/>
              <a:gd name="T22" fmla="*/ 2147483646 w 2256"/>
              <a:gd name="T23" fmla="*/ 2147483646 h 2202"/>
              <a:gd name="T24" fmla="*/ 2147483646 w 2256"/>
              <a:gd name="T25" fmla="*/ 2147483646 h 2202"/>
              <a:gd name="T26" fmla="*/ 2147483646 w 2256"/>
              <a:gd name="T27" fmla="*/ 2147483646 h 2202"/>
              <a:gd name="T28" fmla="*/ 2147483646 w 2256"/>
              <a:gd name="T29" fmla="*/ 2147483646 h 2202"/>
              <a:gd name="T30" fmla="*/ 2147483646 w 2256"/>
              <a:gd name="T31" fmla="*/ 2147483646 h 2202"/>
              <a:gd name="T32" fmla="*/ 2147483646 w 2256"/>
              <a:gd name="T33" fmla="*/ 2147483646 h 2202"/>
              <a:gd name="T34" fmla="*/ 2147483646 w 2256"/>
              <a:gd name="T35" fmla="*/ 2147483646 h 2202"/>
              <a:gd name="T36" fmla="*/ 2147483646 w 2256"/>
              <a:gd name="T37" fmla="*/ 2147483646 h 2202"/>
              <a:gd name="T38" fmla="*/ 2147483646 w 2256"/>
              <a:gd name="T39" fmla="*/ 2147483646 h 2202"/>
              <a:gd name="T40" fmla="*/ 2147483646 w 2256"/>
              <a:gd name="T41" fmla="*/ 2147483646 h 2202"/>
              <a:gd name="T42" fmla="*/ 2147483646 w 2256"/>
              <a:gd name="T43" fmla="*/ 2147483646 h 2202"/>
              <a:gd name="T44" fmla="*/ 2147483646 w 2256"/>
              <a:gd name="T45" fmla="*/ 2147483646 h 2202"/>
              <a:gd name="T46" fmla="*/ 2147483646 w 2256"/>
              <a:gd name="T47" fmla="*/ 2147483646 h 2202"/>
              <a:gd name="T48" fmla="*/ 2147483646 w 2256"/>
              <a:gd name="T49" fmla="*/ 2147483646 h 2202"/>
              <a:gd name="T50" fmla="*/ 2147483646 w 2256"/>
              <a:gd name="T51" fmla="*/ 2147483646 h 2202"/>
              <a:gd name="T52" fmla="*/ 2147483646 w 2256"/>
              <a:gd name="T53" fmla="*/ 2147483646 h 2202"/>
              <a:gd name="T54" fmla="*/ 2147483646 w 2256"/>
              <a:gd name="T55" fmla="*/ 2147483646 h 2202"/>
              <a:gd name="T56" fmla="*/ 2147483646 w 2256"/>
              <a:gd name="T57" fmla="*/ 2147483646 h 2202"/>
              <a:gd name="T58" fmla="*/ 2147483646 w 2256"/>
              <a:gd name="T59" fmla="*/ 2147483646 h 2202"/>
              <a:gd name="T60" fmla="*/ 2147483646 w 2256"/>
              <a:gd name="T61" fmla="*/ 2147483646 h 2202"/>
              <a:gd name="T62" fmla="*/ 2147483646 w 2256"/>
              <a:gd name="T63" fmla="*/ 2147483646 h 2202"/>
              <a:gd name="T64" fmla="*/ 2147483646 w 2256"/>
              <a:gd name="T65" fmla="*/ 2147483646 h 2202"/>
              <a:gd name="T66" fmla="*/ 2147483646 w 2256"/>
              <a:gd name="T67" fmla="*/ 2147483646 h 2202"/>
              <a:gd name="T68" fmla="*/ 2147483646 w 2256"/>
              <a:gd name="T69" fmla="*/ 2147483646 h 2202"/>
              <a:gd name="T70" fmla="*/ 2147483646 w 2256"/>
              <a:gd name="T71" fmla="*/ 2147483646 h 2202"/>
              <a:gd name="T72" fmla="*/ 2147483646 w 2256"/>
              <a:gd name="T73" fmla="*/ 2147483646 h 2202"/>
              <a:gd name="T74" fmla="*/ 2147483646 w 2256"/>
              <a:gd name="T75" fmla="*/ 2147483646 h 2202"/>
              <a:gd name="T76" fmla="*/ 2147483646 w 2256"/>
              <a:gd name="T77" fmla="*/ 2147483646 h 2202"/>
              <a:gd name="T78" fmla="*/ 2147483646 w 2256"/>
              <a:gd name="T79" fmla="*/ 2147483646 h 2202"/>
              <a:gd name="T80" fmla="*/ 2147483646 w 2256"/>
              <a:gd name="T81" fmla="*/ 2147483646 h 2202"/>
              <a:gd name="T82" fmla="*/ 2147483646 w 2256"/>
              <a:gd name="T83" fmla="*/ 2147483646 h 2202"/>
              <a:gd name="T84" fmla="*/ 2147483646 w 2256"/>
              <a:gd name="T85" fmla="*/ 2147483646 h 2202"/>
              <a:gd name="T86" fmla="*/ 2147483646 w 2256"/>
              <a:gd name="T87" fmla="*/ 0 h 2202"/>
              <a:gd name="T88" fmla="*/ 2147483646 w 2256"/>
              <a:gd name="T89" fmla="*/ 0 h 2202"/>
              <a:gd name="T90" fmla="*/ 2147483646 w 2256"/>
              <a:gd name="T91" fmla="*/ 2147483646 h 2202"/>
              <a:gd name="T92" fmla="*/ 2147483646 w 2256"/>
              <a:gd name="T93" fmla="*/ 2147483646 h 2202"/>
              <a:gd name="T94" fmla="*/ 2147483646 w 2256"/>
              <a:gd name="T95" fmla="*/ 2147483646 h 22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56"/>
              <a:gd name="T145" fmla="*/ 0 h 2202"/>
              <a:gd name="T146" fmla="*/ 2256 w 2256"/>
              <a:gd name="T147" fmla="*/ 2202 h 22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56" h="2202">
                <a:moveTo>
                  <a:pt x="48" y="138"/>
                </a:moveTo>
                <a:cubicBezTo>
                  <a:pt x="44" y="212"/>
                  <a:pt x="43" y="286"/>
                  <a:pt x="36" y="360"/>
                </a:cubicBezTo>
                <a:cubicBezTo>
                  <a:pt x="35" y="373"/>
                  <a:pt x="27" y="384"/>
                  <a:pt x="24" y="396"/>
                </a:cubicBezTo>
                <a:cubicBezTo>
                  <a:pt x="15" y="432"/>
                  <a:pt x="0" y="504"/>
                  <a:pt x="0" y="504"/>
                </a:cubicBezTo>
                <a:cubicBezTo>
                  <a:pt x="2" y="624"/>
                  <a:pt x="3" y="744"/>
                  <a:pt x="6" y="864"/>
                </a:cubicBezTo>
                <a:cubicBezTo>
                  <a:pt x="8" y="945"/>
                  <a:pt x="0" y="1080"/>
                  <a:pt x="96" y="1104"/>
                </a:cubicBezTo>
                <a:cubicBezTo>
                  <a:pt x="210" y="1180"/>
                  <a:pt x="385" y="1170"/>
                  <a:pt x="510" y="1176"/>
                </a:cubicBezTo>
                <a:cubicBezTo>
                  <a:pt x="556" y="1184"/>
                  <a:pt x="602" y="1187"/>
                  <a:pt x="648" y="1194"/>
                </a:cubicBezTo>
                <a:cubicBezTo>
                  <a:pt x="687" y="1207"/>
                  <a:pt x="728" y="1208"/>
                  <a:pt x="768" y="1218"/>
                </a:cubicBezTo>
                <a:cubicBezTo>
                  <a:pt x="801" y="1226"/>
                  <a:pt x="831" y="1236"/>
                  <a:pt x="864" y="1242"/>
                </a:cubicBezTo>
                <a:cubicBezTo>
                  <a:pt x="938" y="1272"/>
                  <a:pt x="1019" y="1287"/>
                  <a:pt x="1086" y="1332"/>
                </a:cubicBezTo>
                <a:cubicBezTo>
                  <a:pt x="1116" y="1377"/>
                  <a:pt x="1078" y="1322"/>
                  <a:pt x="1116" y="1368"/>
                </a:cubicBezTo>
                <a:cubicBezTo>
                  <a:pt x="1133" y="1388"/>
                  <a:pt x="1143" y="1418"/>
                  <a:pt x="1158" y="1440"/>
                </a:cubicBezTo>
                <a:cubicBezTo>
                  <a:pt x="1178" y="1471"/>
                  <a:pt x="1177" y="1506"/>
                  <a:pt x="1200" y="1536"/>
                </a:cubicBezTo>
                <a:cubicBezTo>
                  <a:pt x="1214" y="1578"/>
                  <a:pt x="1230" y="1639"/>
                  <a:pt x="1254" y="1674"/>
                </a:cubicBezTo>
                <a:cubicBezTo>
                  <a:pt x="1282" y="1812"/>
                  <a:pt x="1315" y="1897"/>
                  <a:pt x="1416" y="1998"/>
                </a:cubicBezTo>
                <a:cubicBezTo>
                  <a:pt x="1440" y="2022"/>
                  <a:pt x="1461" y="2053"/>
                  <a:pt x="1494" y="2064"/>
                </a:cubicBezTo>
                <a:cubicBezTo>
                  <a:pt x="1528" y="2115"/>
                  <a:pt x="1610" y="2148"/>
                  <a:pt x="1668" y="2160"/>
                </a:cubicBezTo>
                <a:cubicBezTo>
                  <a:pt x="1712" y="2189"/>
                  <a:pt x="1779" y="2189"/>
                  <a:pt x="1830" y="2202"/>
                </a:cubicBezTo>
                <a:cubicBezTo>
                  <a:pt x="1875" y="2197"/>
                  <a:pt x="1949" y="2192"/>
                  <a:pt x="1998" y="2178"/>
                </a:cubicBezTo>
                <a:cubicBezTo>
                  <a:pt x="2022" y="2171"/>
                  <a:pt x="2046" y="2156"/>
                  <a:pt x="2070" y="2148"/>
                </a:cubicBezTo>
                <a:cubicBezTo>
                  <a:pt x="2110" y="2118"/>
                  <a:pt x="2143" y="2080"/>
                  <a:pt x="2184" y="2052"/>
                </a:cubicBezTo>
                <a:cubicBezTo>
                  <a:pt x="2201" y="2027"/>
                  <a:pt x="2232" y="1974"/>
                  <a:pt x="2232" y="1974"/>
                </a:cubicBezTo>
                <a:cubicBezTo>
                  <a:pt x="2240" y="1942"/>
                  <a:pt x="2248" y="1910"/>
                  <a:pt x="2256" y="1878"/>
                </a:cubicBezTo>
                <a:cubicBezTo>
                  <a:pt x="2250" y="1831"/>
                  <a:pt x="2249" y="1763"/>
                  <a:pt x="2226" y="1716"/>
                </a:cubicBezTo>
                <a:cubicBezTo>
                  <a:pt x="2200" y="1664"/>
                  <a:pt x="2168" y="1614"/>
                  <a:pt x="2148" y="1560"/>
                </a:cubicBezTo>
                <a:cubicBezTo>
                  <a:pt x="2130" y="1511"/>
                  <a:pt x="2104" y="1435"/>
                  <a:pt x="2058" y="1404"/>
                </a:cubicBezTo>
                <a:cubicBezTo>
                  <a:pt x="2032" y="1365"/>
                  <a:pt x="2014" y="1323"/>
                  <a:pt x="1968" y="1308"/>
                </a:cubicBezTo>
                <a:cubicBezTo>
                  <a:pt x="1956" y="1290"/>
                  <a:pt x="1937" y="1262"/>
                  <a:pt x="1920" y="1248"/>
                </a:cubicBezTo>
                <a:cubicBezTo>
                  <a:pt x="1915" y="1244"/>
                  <a:pt x="1908" y="1245"/>
                  <a:pt x="1902" y="1242"/>
                </a:cubicBezTo>
                <a:cubicBezTo>
                  <a:pt x="1863" y="1222"/>
                  <a:pt x="1829" y="1198"/>
                  <a:pt x="1788" y="1182"/>
                </a:cubicBezTo>
                <a:cubicBezTo>
                  <a:pt x="1758" y="1152"/>
                  <a:pt x="1728" y="1147"/>
                  <a:pt x="1686" y="1140"/>
                </a:cubicBezTo>
                <a:cubicBezTo>
                  <a:pt x="1599" y="1125"/>
                  <a:pt x="1510" y="1114"/>
                  <a:pt x="1422" y="1104"/>
                </a:cubicBezTo>
                <a:cubicBezTo>
                  <a:pt x="1274" y="1134"/>
                  <a:pt x="1094" y="1038"/>
                  <a:pt x="948" y="1014"/>
                </a:cubicBezTo>
                <a:cubicBezTo>
                  <a:pt x="933" y="994"/>
                  <a:pt x="926" y="975"/>
                  <a:pt x="912" y="954"/>
                </a:cubicBezTo>
                <a:cubicBezTo>
                  <a:pt x="916" y="887"/>
                  <a:pt x="918" y="846"/>
                  <a:pt x="930" y="786"/>
                </a:cubicBezTo>
                <a:cubicBezTo>
                  <a:pt x="933" y="770"/>
                  <a:pt x="937" y="754"/>
                  <a:pt x="942" y="738"/>
                </a:cubicBezTo>
                <a:cubicBezTo>
                  <a:pt x="946" y="726"/>
                  <a:pt x="954" y="702"/>
                  <a:pt x="954" y="702"/>
                </a:cubicBezTo>
                <a:cubicBezTo>
                  <a:pt x="963" y="619"/>
                  <a:pt x="962" y="526"/>
                  <a:pt x="924" y="450"/>
                </a:cubicBezTo>
                <a:cubicBezTo>
                  <a:pt x="914" y="370"/>
                  <a:pt x="910" y="282"/>
                  <a:pt x="888" y="204"/>
                </a:cubicBezTo>
                <a:cubicBezTo>
                  <a:pt x="879" y="171"/>
                  <a:pt x="858" y="158"/>
                  <a:pt x="834" y="138"/>
                </a:cubicBezTo>
                <a:cubicBezTo>
                  <a:pt x="821" y="127"/>
                  <a:pt x="807" y="116"/>
                  <a:pt x="798" y="102"/>
                </a:cubicBezTo>
                <a:cubicBezTo>
                  <a:pt x="794" y="96"/>
                  <a:pt x="791" y="89"/>
                  <a:pt x="786" y="84"/>
                </a:cubicBezTo>
                <a:cubicBezTo>
                  <a:pt x="729" y="34"/>
                  <a:pt x="663" y="23"/>
                  <a:pt x="594" y="0"/>
                </a:cubicBezTo>
                <a:cubicBezTo>
                  <a:pt x="494" y="5"/>
                  <a:pt x="410" y="14"/>
                  <a:pt x="312" y="0"/>
                </a:cubicBezTo>
                <a:cubicBezTo>
                  <a:pt x="252" y="7"/>
                  <a:pt x="196" y="15"/>
                  <a:pt x="138" y="30"/>
                </a:cubicBezTo>
                <a:cubicBezTo>
                  <a:pt x="103" y="53"/>
                  <a:pt x="102" y="73"/>
                  <a:pt x="78" y="102"/>
                </a:cubicBezTo>
                <a:cubicBezTo>
                  <a:pt x="69" y="113"/>
                  <a:pt x="37" y="127"/>
                  <a:pt x="48" y="138"/>
                </a:cubicBezTo>
                <a:close/>
              </a:path>
            </a:pathLst>
          </a:custGeom>
          <a:noFill/>
          <a:ln w="19050">
            <a:solidFill>
              <a:srgbClr val="0000FF"/>
            </a:solidFill>
            <a:round/>
            <a:headEnd/>
            <a:tailEnd/>
          </a:ln>
        </p:spPr>
        <p:txBody>
          <a:bodyPr vert="eaVert" wrap="none" anchor="ctr"/>
          <a:lstStyle/>
          <a:p>
            <a:endParaRPr lang="en-US"/>
          </a:p>
        </p:txBody>
      </p:sp>
      <p:graphicFrame>
        <p:nvGraphicFramePr>
          <p:cNvPr id="4" name="Object 9"/>
          <p:cNvGraphicFramePr>
            <a:graphicFrameLocks noChangeAspect="1"/>
          </p:cNvGraphicFramePr>
          <p:nvPr/>
        </p:nvGraphicFramePr>
        <p:xfrm>
          <a:off x="355600" y="5786438"/>
          <a:ext cx="1909763" cy="955675"/>
        </p:xfrm>
        <a:graphic>
          <a:graphicData uri="http://schemas.openxmlformats.org/presentationml/2006/ole">
            <p:oleObj spid="_x0000_s115717" name="Equation" r:id="rId6" imgW="1422400" imgH="711200" progId="Equation.3">
              <p:embed/>
            </p:oleObj>
          </a:graphicData>
        </a:graphic>
      </p:graphicFrame>
      <p:graphicFrame>
        <p:nvGraphicFramePr>
          <p:cNvPr id="2" name="Object 18"/>
          <p:cNvGraphicFramePr>
            <a:graphicFrameLocks noChangeAspect="1"/>
          </p:cNvGraphicFramePr>
          <p:nvPr/>
        </p:nvGraphicFramePr>
        <p:xfrm>
          <a:off x="2387600" y="5768975"/>
          <a:ext cx="1536700" cy="955675"/>
        </p:xfrm>
        <a:graphic>
          <a:graphicData uri="http://schemas.openxmlformats.org/presentationml/2006/ole">
            <p:oleObj spid="_x0000_s115718" name="Equation" r:id="rId7" imgW="1143000" imgH="711200" progId="Equation.3">
              <p:embed/>
            </p:oleObj>
          </a:graphicData>
        </a:graphic>
      </p:graphicFrame>
      <p:graphicFrame>
        <p:nvGraphicFramePr>
          <p:cNvPr id="3" name="Object 12"/>
          <p:cNvGraphicFramePr>
            <a:graphicFrameLocks noChangeAspect="1"/>
          </p:cNvGraphicFramePr>
          <p:nvPr/>
        </p:nvGraphicFramePr>
        <p:xfrm>
          <a:off x="4600575" y="2693988"/>
          <a:ext cx="1778000" cy="1130300"/>
        </p:xfrm>
        <a:graphic>
          <a:graphicData uri="http://schemas.openxmlformats.org/presentationml/2006/ole">
            <p:oleObj spid="_x0000_s115719" name="Equation" r:id="rId8" imgW="1117600" imgH="711200" progId="Equation.3">
              <p:embed/>
            </p:oleObj>
          </a:graphicData>
        </a:graphic>
      </p:graphicFrame>
      <p:graphicFrame>
        <p:nvGraphicFramePr>
          <p:cNvPr id="5" name="Object 15"/>
          <p:cNvGraphicFramePr>
            <a:graphicFrameLocks noChangeAspect="1"/>
          </p:cNvGraphicFramePr>
          <p:nvPr/>
        </p:nvGraphicFramePr>
        <p:xfrm>
          <a:off x="6084888" y="4005263"/>
          <a:ext cx="1374775" cy="1116012"/>
        </p:xfrm>
        <a:graphic>
          <a:graphicData uri="http://schemas.openxmlformats.org/presentationml/2006/ole">
            <p:oleObj spid="_x0000_s115720" name="Equation" r:id="rId9" imgW="876300" imgH="71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box(in)">
                                      <p:cBhvr>
                                        <p:cTn id="7" dur="500"/>
                                        <p:tgtEl>
                                          <p:spTgt spid="4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ox(in)">
                                      <p:cBhvr>
                                        <p:cTn id="12" dur="50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box(in)">
                                      <p:cBhvr>
                                        <p:cTn id="17" dur="500"/>
                                        <p:tgtEl>
                                          <p:spTgt spid="410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112"/>
                                        </p:tgtEl>
                                        <p:attrNameLst>
                                          <p:attrName>style.visibility</p:attrName>
                                        </p:attrNameLst>
                                      </p:cBhvr>
                                      <p:to>
                                        <p:strVal val="visible"/>
                                      </p:to>
                                    </p:set>
                                    <p:animEffect transition="in" filter="box(in)">
                                      <p:cBhvr>
                                        <p:cTn id="20" dur="500"/>
                                        <p:tgtEl>
                                          <p:spTgt spid="411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111"/>
                                        </p:tgtEl>
                                        <p:attrNameLst>
                                          <p:attrName>style.visibility</p:attrName>
                                        </p:attrNameLst>
                                      </p:cBhvr>
                                      <p:to>
                                        <p:strVal val="visible"/>
                                      </p:to>
                                    </p:set>
                                    <p:animEffect transition="in" filter="box(in)">
                                      <p:cBhvr>
                                        <p:cTn id="23" dur="500"/>
                                        <p:tgtEl>
                                          <p:spTgt spid="411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110"/>
                                        </p:tgtEl>
                                        <p:attrNameLst>
                                          <p:attrName>style.visibility</p:attrName>
                                        </p:attrNameLst>
                                      </p:cBhvr>
                                      <p:to>
                                        <p:strVal val="visible"/>
                                      </p:to>
                                    </p:set>
                                    <p:animEffect transition="in" filter="box(in)">
                                      <p:cBhvr>
                                        <p:cTn id="26" dur="500"/>
                                        <p:tgtEl>
                                          <p:spTgt spid="41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105"/>
                                        </p:tgtEl>
                                        <p:attrNameLst>
                                          <p:attrName>style.visibility</p:attrName>
                                        </p:attrNameLst>
                                      </p:cBhvr>
                                      <p:to>
                                        <p:strVal val="visible"/>
                                      </p:to>
                                    </p:set>
                                    <p:animEffect transition="in" filter="box(in)">
                                      <p:cBhvr>
                                        <p:cTn id="41" dur="500"/>
                                        <p:tgtEl>
                                          <p:spTgt spid="4105"/>
                                        </p:tgtEl>
                                      </p:cBhvr>
                                    </p:animEffect>
                                  </p:childTnLst>
                                </p:cTn>
                              </p:par>
                              <p:par>
                                <p:cTn id="42" presetID="4" presetClass="entr" presetSubtype="16" fill="hold" nodeType="withEffect">
                                  <p:stCondLst>
                                    <p:cond delay="0"/>
                                  </p:stCondLst>
                                  <p:childTnLst>
                                    <p:set>
                                      <p:cBhvr>
                                        <p:cTn id="43" dur="1" fill="hold">
                                          <p:stCondLst>
                                            <p:cond delay="0"/>
                                          </p:stCondLst>
                                        </p:cTn>
                                        <p:tgtEl>
                                          <p:spTgt spid="4100"/>
                                        </p:tgtEl>
                                        <p:attrNameLst>
                                          <p:attrName>style.visibility</p:attrName>
                                        </p:attrNameLst>
                                      </p:cBhvr>
                                      <p:to>
                                        <p:strVal val="visible"/>
                                      </p:to>
                                    </p:set>
                                    <p:animEffect transition="in" filter="box(in)">
                                      <p:cBhvr>
                                        <p:cTn id="44" dur="500"/>
                                        <p:tgtEl>
                                          <p:spTgt spid="410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in)">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ox(in)">
                                      <p:cBhvr>
                                        <p:cTn id="54" dur="500"/>
                                        <p:tgtEl>
                                          <p:spTgt spid="6"/>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108"/>
                                        </p:tgtEl>
                                        <p:attrNameLst>
                                          <p:attrName>style.visibility</p:attrName>
                                        </p:attrNameLst>
                                      </p:cBhvr>
                                      <p:to>
                                        <p:strVal val="visible"/>
                                      </p:to>
                                    </p:set>
                                    <p:animEffect transition="in" filter="box(in)">
                                      <p:cBhvr>
                                        <p:cTn id="57" dur="500"/>
                                        <p:tgtEl>
                                          <p:spTgt spid="4108"/>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4109"/>
                                        </p:tgtEl>
                                        <p:attrNameLst>
                                          <p:attrName>style.visibility</p:attrName>
                                        </p:attrNameLst>
                                      </p:cBhvr>
                                      <p:to>
                                        <p:strVal val="visible"/>
                                      </p:to>
                                    </p:set>
                                    <p:animEffect transition="in" filter="box(in)">
                                      <p:cBhvr>
                                        <p:cTn id="60" dur="500"/>
                                        <p:tgtEl>
                                          <p:spTgt spid="4109"/>
                                        </p:tgtEl>
                                      </p:cBhvr>
                                    </p:animEffect>
                                  </p:childTnLst>
                                </p:cTn>
                              </p:par>
                              <p:par>
                                <p:cTn id="61" presetID="4" presetClass="entr" presetSubtype="16"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ox(in)">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4105" grpId="0"/>
      <p:bldP spid="4106" grpId="0"/>
      <p:bldP spid="6" grpId="0" animBg="1"/>
      <p:bldP spid="4108" grpId="0" animBg="1"/>
      <p:bldP spid="4109" grpId="0"/>
      <p:bldP spid="4110" grpId="0" animBg="1"/>
      <p:bldP spid="4111" grpId="0"/>
      <p:bldP spid="41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a:xfrm>
            <a:off x="7451725" y="6553200"/>
            <a:ext cx="1522413" cy="304800"/>
          </a:xfrm>
          <a:noFill/>
        </p:spPr>
        <p:txBody>
          <a:bodyPr/>
          <a:lstStyle/>
          <a:p>
            <a:fld id="{D9488B76-7474-4705-84F5-597E3660C2A3}" type="slidenum">
              <a:rPr lang="en-US" altLang="en-US"/>
              <a:pPr/>
              <a:t>8</a:t>
            </a:fld>
            <a:endParaRPr lang="en-US" altLang="en-US"/>
          </a:p>
        </p:txBody>
      </p:sp>
      <p:sp>
        <p:nvSpPr>
          <p:cNvPr id="11267" name="Text Box 4"/>
          <p:cNvSpPr txBox="1">
            <a:spLocks noChangeArrowheads="1"/>
          </p:cNvSpPr>
          <p:nvPr/>
        </p:nvSpPr>
        <p:spPr bwMode="auto">
          <a:xfrm>
            <a:off x="468313" y="96838"/>
            <a:ext cx="5545137" cy="523875"/>
          </a:xfrm>
          <a:prstGeom prst="rect">
            <a:avLst/>
          </a:prstGeom>
          <a:noFill/>
          <a:ln w="9525" algn="ctr">
            <a:noFill/>
            <a:miter lim="800000"/>
            <a:headEnd/>
            <a:tailEnd/>
          </a:ln>
        </p:spPr>
        <p:txBody>
          <a:bodyPr>
            <a:spAutoFit/>
          </a:bodyPr>
          <a:lstStyle/>
          <a:p>
            <a:pPr eaLnBrk="1" hangingPunct="1"/>
            <a:r>
              <a:rPr lang="en-US" altLang="en-US" sz="2800" u="sng">
                <a:solidFill>
                  <a:schemeClr val="tx1"/>
                </a:solidFill>
              </a:rPr>
              <a:t>Example</a:t>
            </a:r>
            <a:r>
              <a:rPr lang="en-US" altLang="en-US" sz="2800" i="1">
                <a:solidFill>
                  <a:schemeClr val="tx1"/>
                </a:solidFill>
              </a:rPr>
              <a:t>:      A       =        </a:t>
            </a:r>
            <a:r>
              <a:rPr lang="en-US" altLang="en-US" sz="2800" b="1" i="1">
                <a:solidFill>
                  <a:schemeClr val="tx1"/>
                </a:solidFill>
              </a:rPr>
              <a:t>L      </a:t>
            </a:r>
            <a:r>
              <a:rPr lang="en-US" altLang="en-US" sz="2800" b="1" i="1" baseline="30000">
                <a:solidFill>
                  <a:schemeClr val="tx1"/>
                </a:solidFill>
              </a:rPr>
              <a:t>.    </a:t>
            </a:r>
            <a:r>
              <a:rPr lang="en-US" altLang="en-US" sz="2800" i="1">
                <a:solidFill>
                  <a:schemeClr val="tx1"/>
                </a:solidFill>
              </a:rPr>
              <a:t>  </a:t>
            </a:r>
            <a:r>
              <a:rPr lang="en-US" altLang="en-US" sz="2800" b="1" i="1">
                <a:solidFill>
                  <a:schemeClr val="tx1"/>
                </a:solidFill>
              </a:rPr>
              <a:t>U   </a:t>
            </a:r>
            <a:endParaRPr lang="en-US" altLang="en-US" sz="2800" i="1">
              <a:solidFill>
                <a:schemeClr val="tx1"/>
              </a:solidFill>
            </a:endParaRPr>
          </a:p>
        </p:txBody>
      </p:sp>
      <p:graphicFrame>
        <p:nvGraphicFramePr>
          <p:cNvPr id="4099" name="Object 12"/>
          <p:cNvGraphicFramePr>
            <a:graphicFrameLocks noChangeAspect="1"/>
          </p:cNvGraphicFramePr>
          <p:nvPr/>
        </p:nvGraphicFramePr>
        <p:xfrm>
          <a:off x="1619250" y="2746375"/>
          <a:ext cx="1828800" cy="1114425"/>
        </p:xfrm>
        <a:graphic>
          <a:graphicData uri="http://schemas.openxmlformats.org/presentationml/2006/ole">
            <p:oleObj spid="_x0000_s116738" name="Equation" r:id="rId3" imgW="1168400" imgH="711200" progId="Equation.3">
              <p:embed/>
            </p:oleObj>
          </a:graphicData>
        </a:graphic>
      </p:graphicFrame>
      <p:sp>
        <p:nvSpPr>
          <p:cNvPr id="4104" name="Text Box 14"/>
          <p:cNvSpPr txBox="1">
            <a:spLocks noChangeArrowheads="1"/>
          </p:cNvSpPr>
          <p:nvPr/>
        </p:nvSpPr>
        <p:spPr bwMode="auto">
          <a:xfrm>
            <a:off x="250825" y="2619375"/>
            <a:ext cx="1409700" cy="1200150"/>
          </a:xfrm>
          <a:prstGeom prst="rect">
            <a:avLst/>
          </a:prstGeom>
          <a:noFill/>
          <a:ln w="9525" algn="ctr">
            <a:noFill/>
            <a:miter lim="800000"/>
            <a:headEnd/>
            <a:tailEnd/>
          </a:ln>
        </p:spPr>
        <p:txBody>
          <a:bodyPr>
            <a:spAutoFit/>
          </a:bodyPr>
          <a:lstStyle/>
          <a:p>
            <a:pPr eaLnBrk="1" hangingPunct="1">
              <a:lnSpc>
                <a:spcPct val="90000"/>
              </a:lnSpc>
            </a:pPr>
            <a:r>
              <a:rPr lang="en-US" altLang="en-US" sz="1600">
                <a:solidFill>
                  <a:srgbClr val="FF6600"/>
                </a:solidFill>
              </a:rPr>
              <a:t>Coefficients</a:t>
            </a:r>
          </a:p>
          <a:p>
            <a:pPr eaLnBrk="1" hangingPunct="1">
              <a:lnSpc>
                <a:spcPct val="90000"/>
              </a:lnSpc>
            </a:pPr>
            <a:endParaRPr lang="en-US" altLang="en-US" sz="1600" i="1">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21</a:t>
            </a:r>
            <a:r>
              <a:rPr lang="en-US" altLang="en-US" sz="1600">
                <a:solidFill>
                  <a:srgbClr val="FF6600"/>
                </a:solidFill>
              </a:rPr>
              <a:t> = -2/4= -.5</a:t>
            </a:r>
          </a:p>
          <a:p>
            <a:pPr eaLnBrk="1" hangingPunct="1">
              <a:lnSpc>
                <a:spcPct val="90000"/>
              </a:lnSpc>
            </a:pPr>
            <a:endParaRPr lang="en-US" altLang="en-US" sz="1600">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31</a:t>
            </a:r>
            <a:r>
              <a:rPr lang="en-US" altLang="en-US" sz="1600">
                <a:solidFill>
                  <a:srgbClr val="FF6600"/>
                </a:solidFill>
              </a:rPr>
              <a:t> =</a:t>
            </a:r>
            <a:r>
              <a:rPr lang="en-US" altLang="en-US" sz="1600"/>
              <a:t> </a:t>
            </a:r>
            <a:r>
              <a:rPr lang="en-US" altLang="en-US" sz="1600">
                <a:solidFill>
                  <a:srgbClr val="FF6600"/>
                </a:solidFill>
              </a:rPr>
              <a:t>-1/4= -.25</a:t>
            </a:r>
          </a:p>
        </p:txBody>
      </p:sp>
      <p:graphicFrame>
        <p:nvGraphicFramePr>
          <p:cNvPr id="4100" name="Object 15"/>
          <p:cNvGraphicFramePr>
            <a:graphicFrameLocks noChangeAspect="1"/>
          </p:cNvGraphicFramePr>
          <p:nvPr/>
        </p:nvGraphicFramePr>
        <p:xfrm>
          <a:off x="5291138" y="4006850"/>
          <a:ext cx="3675062" cy="1138238"/>
        </p:xfrm>
        <a:graphic>
          <a:graphicData uri="http://schemas.openxmlformats.org/presentationml/2006/ole">
            <p:oleObj spid="_x0000_s116739" name="Equation" r:id="rId4" imgW="2298700" imgH="711200" progId="Equation.3">
              <p:embed/>
            </p:oleObj>
          </a:graphicData>
        </a:graphic>
      </p:graphicFrame>
      <p:sp>
        <p:nvSpPr>
          <p:cNvPr id="4105" name="Text Box 16"/>
          <p:cNvSpPr txBox="1">
            <a:spLocks noChangeArrowheads="1"/>
          </p:cNvSpPr>
          <p:nvPr/>
        </p:nvSpPr>
        <p:spPr bwMode="auto">
          <a:xfrm>
            <a:off x="3816350" y="4329113"/>
            <a:ext cx="1447800" cy="754062"/>
          </a:xfrm>
          <a:prstGeom prst="rect">
            <a:avLst/>
          </a:prstGeom>
          <a:noFill/>
          <a:ln w="9525" algn="ctr">
            <a:noFill/>
            <a:miter lim="800000"/>
            <a:headEnd/>
            <a:tailEnd/>
          </a:ln>
        </p:spPr>
        <p:txBody>
          <a:bodyPr>
            <a:spAutoFit/>
          </a:bodyPr>
          <a:lstStyle/>
          <a:p>
            <a:pPr eaLnBrk="1" hangingPunct="1">
              <a:lnSpc>
                <a:spcPct val="90000"/>
              </a:lnSpc>
            </a:pPr>
            <a:r>
              <a:rPr lang="en-US" altLang="en-US" sz="1600">
                <a:solidFill>
                  <a:srgbClr val="FF6600"/>
                </a:solidFill>
              </a:rPr>
              <a:t>Coefficients</a:t>
            </a:r>
          </a:p>
          <a:p>
            <a:pPr eaLnBrk="1" hangingPunct="1">
              <a:lnSpc>
                <a:spcPct val="90000"/>
              </a:lnSpc>
            </a:pPr>
            <a:endParaRPr lang="en-US" altLang="en-US" sz="1600">
              <a:solidFill>
                <a:srgbClr val="FF6600"/>
              </a:solidFill>
            </a:endParaRPr>
          </a:p>
          <a:p>
            <a:pPr eaLnBrk="1" hangingPunct="1">
              <a:lnSpc>
                <a:spcPct val="90000"/>
              </a:lnSpc>
            </a:pPr>
            <a:r>
              <a:rPr lang="en-US" altLang="en-US" sz="1600" i="1">
                <a:solidFill>
                  <a:srgbClr val="FF6600"/>
                </a:solidFill>
              </a:rPr>
              <a:t>l</a:t>
            </a:r>
            <a:r>
              <a:rPr lang="en-US" altLang="en-US" sz="1600" i="1" baseline="-25000">
                <a:solidFill>
                  <a:srgbClr val="FF6600"/>
                </a:solidFill>
              </a:rPr>
              <a:t>32</a:t>
            </a:r>
            <a:r>
              <a:rPr lang="en-US" altLang="en-US" sz="1600">
                <a:solidFill>
                  <a:srgbClr val="FF6600"/>
                </a:solidFill>
              </a:rPr>
              <a:t> =</a:t>
            </a:r>
            <a:r>
              <a:rPr lang="en-US" altLang="en-US" sz="1600"/>
              <a:t> </a:t>
            </a:r>
            <a:r>
              <a:rPr lang="en-US" altLang="en-US" sz="1600">
                <a:solidFill>
                  <a:srgbClr val="FF6600"/>
                </a:solidFill>
              </a:rPr>
              <a:t>-2/-3</a:t>
            </a:r>
          </a:p>
        </p:txBody>
      </p:sp>
      <p:sp>
        <p:nvSpPr>
          <p:cNvPr id="4106" name="Rectangle 17"/>
          <p:cNvSpPr>
            <a:spLocks noChangeArrowheads="1"/>
          </p:cNvSpPr>
          <p:nvPr/>
        </p:nvSpPr>
        <p:spPr bwMode="auto">
          <a:xfrm>
            <a:off x="792163" y="765175"/>
            <a:ext cx="7812087" cy="431800"/>
          </a:xfrm>
          <a:prstGeom prst="rect">
            <a:avLst/>
          </a:prstGeom>
          <a:noFill/>
          <a:ln w="9525">
            <a:noFill/>
            <a:miter lim="800000"/>
            <a:headEnd/>
            <a:tailEnd/>
          </a:ln>
        </p:spPr>
        <p:txBody>
          <a:bodyPr/>
          <a:lstStyle/>
          <a:p>
            <a:pPr marL="228600" indent="-228600" eaLnBrk="1" hangingPunct="1">
              <a:lnSpc>
                <a:spcPct val="90000"/>
              </a:lnSpc>
              <a:spcBef>
                <a:spcPct val="20000"/>
              </a:spcBef>
            </a:pPr>
            <a:r>
              <a:rPr lang="en-US" altLang="en-US" sz="2800">
                <a:solidFill>
                  <a:schemeClr val="tx1"/>
                </a:solidFill>
              </a:rPr>
              <a:t>Gauss Elimination with pivoting</a:t>
            </a:r>
          </a:p>
        </p:txBody>
      </p:sp>
      <p:sp>
        <p:nvSpPr>
          <p:cNvPr id="4107" name="AutoShape 18"/>
          <p:cNvSpPr>
            <a:spLocks noChangeArrowheads="1"/>
          </p:cNvSpPr>
          <p:nvPr/>
        </p:nvSpPr>
        <p:spPr bwMode="auto">
          <a:xfrm>
            <a:off x="7270750" y="3968750"/>
            <a:ext cx="1585913" cy="1206500"/>
          </a:xfrm>
          <a:prstGeom prst="flowChartAlternateProcess">
            <a:avLst/>
          </a:prstGeom>
          <a:noFill/>
          <a:ln w="22225" algn="ctr">
            <a:solidFill>
              <a:srgbClr val="FF0000"/>
            </a:solidFill>
            <a:miter lim="800000"/>
            <a:headEnd/>
            <a:tailEnd/>
          </a:ln>
        </p:spPr>
        <p:txBody>
          <a:bodyPr vert="eaVert" wrap="none" anchor="ctr"/>
          <a:lstStyle/>
          <a:p>
            <a:pPr algn="ctr" eaLnBrk="1" hangingPunct="1"/>
            <a:endParaRPr lang="en-US" altLang="en-US"/>
          </a:p>
        </p:txBody>
      </p:sp>
      <p:sp>
        <p:nvSpPr>
          <p:cNvPr id="4108" name="Line 19"/>
          <p:cNvSpPr>
            <a:spLocks noChangeShapeType="1"/>
          </p:cNvSpPr>
          <p:nvPr/>
        </p:nvSpPr>
        <p:spPr bwMode="auto">
          <a:xfrm flipV="1">
            <a:off x="7812088" y="5248275"/>
            <a:ext cx="504825" cy="323850"/>
          </a:xfrm>
          <a:prstGeom prst="line">
            <a:avLst/>
          </a:prstGeom>
          <a:noFill/>
          <a:ln w="19050">
            <a:solidFill>
              <a:srgbClr val="FF6600"/>
            </a:solidFill>
            <a:round/>
            <a:headEnd/>
            <a:tailEnd type="triangle" w="med" len="med"/>
          </a:ln>
        </p:spPr>
        <p:txBody>
          <a:bodyPr vert="eaVert" wrap="none" anchor="ctr"/>
          <a:lstStyle/>
          <a:p>
            <a:endParaRPr lang="en-US"/>
          </a:p>
        </p:txBody>
      </p:sp>
      <p:sp>
        <p:nvSpPr>
          <p:cNvPr id="4109" name="Text Box 20"/>
          <p:cNvSpPr txBox="1">
            <a:spLocks noChangeArrowheads="1"/>
          </p:cNvSpPr>
          <p:nvPr/>
        </p:nvSpPr>
        <p:spPr bwMode="auto">
          <a:xfrm>
            <a:off x="6696075" y="5356225"/>
            <a:ext cx="1144588" cy="701675"/>
          </a:xfrm>
          <a:prstGeom prst="rect">
            <a:avLst/>
          </a:prstGeom>
          <a:noFill/>
          <a:ln w="9525" algn="ctr">
            <a:noFill/>
            <a:miter lim="800000"/>
            <a:headEnd/>
            <a:tailEnd/>
          </a:ln>
        </p:spPr>
        <p:txBody>
          <a:bodyPr wrap="none">
            <a:spAutoFit/>
          </a:bodyPr>
          <a:lstStyle/>
          <a:p>
            <a:pPr algn="ctr" eaLnBrk="1" hangingPunct="1"/>
            <a:r>
              <a:rPr lang="en-US" altLang="en-US" sz="4000">
                <a:solidFill>
                  <a:schemeClr val="tx1"/>
                </a:solidFill>
              </a:rPr>
              <a:t>[ </a:t>
            </a:r>
            <a:r>
              <a:rPr lang="en-US" altLang="en-US" sz="4000" b="1" i="1">
                <a:solidFill>
                  <a:schemeClr val="tx1"/>
                </a:solidFill>
              </a:rPr>
              <a:t>U </a:t>
            </a:r>
            <a:r>
              <a:rPr lang="en-US" altLang="en-US" sz="4000">
                <a:solidFill>
                  <a:schemeClr val="tx1"/>
                </a:solidFill>
              </a:rPr>
              <a:t>]</a:t>
            </a:r>
          </a:p>
        </p:txBody>
      </p:sp>
      <p:graphicFrame>
        <p:nvGraphicFramePr>
          <p:cNvPr id="2" name="Object 7"/>
          <p:cNvGraphicFramePr>
            <a:graphicFrameLocks noChangeAspect="1"/>
          </p:cNvGraphicFramePr>
          <p:nvPr/>
        </p:nvGraphicFramePr>
        <p:xfrm>
          <a:off x="993775" y="1304925"/>
          <a:ext cx="3411538" cy="1179513"/>
        </p:xfrm>
        <a:graphic>
          <a:graphicData uri="http://schemas.openxmlformats.org/presentationml/2006/ole">
            <p:oleObj spid="_x0000_s116740" name="Equation" r:id="rId5" imgW="2057400" imgH="711200" progId="Equation.DSMT4">
              <p:embed/>
            </p:oleObj>
          </a:graphicData>
        </a:graphic>
      </p:graphicFrame>
      <p:graphicFrame>
        <p:nvGraphicFramePr>
          <p:cNvPr id="3" name="Object 8"/>
          <p:cNvGraphicFramePr>
            <a:graphicFrameLocks noChangeAspect="1"/>
          </p:cNvGraphicFramePr>
          <p:nvPr/>
        </p:nvGraphicFramePr>
        <p:xfrm>
          <a:off x="5635625" y="2746375"/>
          <a:ext cx="3149600" cy="1122363"/>
        </p:xfrm>
        <a:graphic>
          <a:graphicData uri="http://schemas.openxmlformats.org/presentationml/2006/ole">
            <p:oleObj spid="_x0000_s116741" name="Equation" r:id="rId6" imgW="1993900" imgH="711200" progId="Equation.3">
              <p:embed/>
            </p:oleObj>
          </a:graphicData>
        </a:graphic>
      </p:graphicFrame>
      <p:graphicFrame>
        <p:nvGraphicFramePr>
          <p:cNvPr id="4" name="Object 9"/>
          <p:cNvGraphicFramePr>
            <a:graphicFrameLocks noChangeAspect="1"/>
          </p:cNvGraphicFramePr>
          <p:nvPr/>
        </p:nvGraphicFramePr>
        <p:xfrm>
          <a:off x="295275" y="5497513"/>
          <a:ext cx="1724025" cy="955675"/>
        </p:xfrm>
        <a:graphic>
          <a:graphicData uri="http://schemas.openxmlformats.org/presentationml/2006/ole">
            <p:oleObj spid="_x0000_s116742" name="Equation" r:id="rId7" imgW="1282700" imgH="711200" progId="Equation.3">
              <p:embed/>
            </p:oleObj>
          </a:graphicData>
        </a:graphic>
      </p:graphicFrame>
      <p:graphicFrame>
        <p:nvGraphicFramePr>
          <p:cNvPr id="5" name="Object 10"/>
          <p:cNvGraphicFramePr>
            <a:graphicFrameLocks noChangeAspect="1"/>
          </p:cNvGraphicFramePr>
          <p:nvPr/>
        </p:nvGraphicFramePr>
        <p:xfrm>
          <a:off x="2108200" y="5497513"/>
          <a:ext cx="1639888" cy="955675"/>
        </p:xfrm>
        <a:graphic>
          <a:graphicData uri="http://schemas.openxmlformats.org/presentationml/2006/ole">
            <p:oleObj spid="_x0000_s116743" name="Equation" r:id="rId8" imgW="1218671" imgH="710891" progId="Equation.3">
              <p:embed/>
            </p:oleObj>
          </a:graphicData>
        </a:graphic>
      </p:graphicFrame>
      <p:graphicFrame>
        <p:nvGraphicFramePr>
          <p:cNvPr id="6" name="Object 11"/>
          <p:cNvGraphicFramePr>
            <a:graphicFrameLocks noChangeAspect="1"/>
          </p:cNvGraphicFramePr>
          <p:nvPr/>
        </p:nvGraphicFramePr>
        <p:xfrm>
          <a:off x="3844925" y="5497513"/>
          <a:ext cx="1879600" cy="955675"/>
        </p:xfrm>
        <a:graphic>
          <a:graphicData uri="http://schemas.openxmlformats.org/presentationml/2006/ole">
            <p:oleObj spid="_x0000_s116744" name="Equation" r:id="rId9" imgW="1397000" imgH="711200" progId="Equation.DSMT4">
              <p:embed/>
            </p:oleObj>
          </a:graphicData>
        </a:graphic>
      </p:graphicFrame>
      <p:graphicFrame>
        <p:nvGraphicFramePr>
          <p:cNvPr id="7" name="Object 9"/>
          <p:cNvGraphicFramePr>
            <a:graphicFrameLocks noChangeAspect="1"/>
          </p:cNvGraphicFramePr>
          <p:nvPr/>
        </p:nvGraphicFramePr>
        <p:xfrm>
          <a:off x="4587875" y="1268413"/>
          <a:ext cx="2252663" cy="1179512"/>
        </p:xfrm>
        <a:graphic>
          <a:graphicData uri="http://schemas.openxmlformats.org/presentationml/2006/ole">
            <p:oleObj spid="_x0000_s116745" name="Equation" r:id="rId10" imgW="1358310" imgH="710891" progId="Equation.3">
              <p:embed/>
            </p:oleObj>
          </a:graphicData>
        </a:graphic>
      </p:graphicFrame>
      <p:graphicFrame>
        <p:nvGraphicFramePr>
          <p:cNvPr id="8" name="Object 10"/>
          <p:cNvGraphicFramePr>
            <a:graphicFrameLocks noChangeAspect="1"/>
          </p:cNvGraphicFramePr>
          <p:nvPr/>
        </p:nvGraphicFramePr>
        <p:xfrm>
          <a:off x="3522663" y="2744788"/>
          <a:ext cx="1949450" cy="1114425"/>
        </p:xfrm>
        <a:graphic>
          <a:graphicData uri="http://schemas.openxmlformats.org/presentationml/2006/ole">
            <p:oleObj spid="_x0000_s116746" name="Equation" r:id="rId11" imgW="1244600" imgH="71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box(in)">
                                      <p:cBhvr>
                                        <p:cTn id="7" dur="500"/>
                                        <p:tgtEl>
                                          <p:spTgt spid="4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104"/>
                                        </p:tgtEl>
                                        <p:attrNameLst>
                                          <p:attrName>style.visibility</p:attrName>
                                        </p:attrNameLst>
                                      </p:cBhvr>
                                      <p:to>
                                        <p:strVal val="visible"/>
                                      </p:to>
                                    </p:set>
                                    <p:animEffect transition="in" filter="box(in)">
                                      <p:cBhvr>
                                        <p:cTn id="25" dur="500"/>
                                        <p:tgtEl>
                                          <p:spTgt spid="41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in)">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ox(in)">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ox(in)">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105"/>
                                        </p:tgtEl>
                                        <p:attrNameLst>
                                          <p:attrName>style.visibility</p:attrName>
                                        </p:attrNameLst>
                                      </p:cBhvr>
                                      <p:to>
                                        <p:strVal val="visible"/>
                                      </p:to>
                                    </p:set>
                                    <p:animEffect transition="in" filter="box(in)">
                                      <p:cBhvr>
                                        <p:cTn id="50" dur="500"/>
                                        <p:tgtEl>
                                          <p:spTgt spid="4105"/>
                                        </p:tgtEl>
                                      </p:cBhvr>
                                    </p:animEffect>
                                  </p:childTnLst>
                                </p:cTn>
                              </p:par>
                              <p:par>
                                <p:cTn id="51" presetID="4" presetClass="entr" presetSubtype="16" fill="hold" nodeType="withEffect">
                                  <p:stCondLst>
                                    <p:cond delay="0"/>
                                  </p:stCondLst>
                                  <p:childTnLst>
                                    <p:set>
                                      <p:cBhvr>
                                        <p:cTn id="52" dur="1" fill="hold">
                                          <p:stCondLst>
                                            <p:cond delay="0"/>
                                          </p:stCondLst>
                                        </p:cTn>
                                        <p:tgtEl>
                                          <p:spTgt spid="4100"/>
                                        </p:tgtEl>
                                        <p:attrNameLst>
                                          <p:attrName>style.visibility</p:attrName>
                                        </p:attrNameLst>
                                      </p:cBhvr>
                                      <p:to>
                                        <p:strVal val="visible"/>
                                      </p:to>
                                    </p:set>
                                    <p:animEffect transition="in" filter="box(in)">
                                      <p:cBhvr>
                                        <p:cTn id="53" dur="500"/>
                                        <p:tgtEl>
                                          <p:spTgt spid="410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ox(in)">
                                      <p:cBhvr>
                                        <p:cTn id="58" dur="5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4107"/>
                                        </p:tgtEl>
                                        <p:attrNameLst>
                                          <p:attrName>style.visibility</p:attrName>
                                        </p:attrNameLst>
                                      </p:cBhvr>
                                      <p:to>
                                        <p:strVal val="visible"/>
                                      </p:to>
                                    </p:set>
                                    <p:animEffect transition="in" filter="box(in)">
                                      <p:cBhvr>
                                        <p:cTn id="63" dur="500"/>
                                        <p:tgtEl>
                                          <p:spTgt spid="410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4108"/>
                                        </p:tgtEl>
                                        <p:attrNameLst>
                                          <p:attrName>style.visibility</p:attrName>
                                        </p:attrNameLst>
                                      </p:cBhvr>
                                      <p:to>
                                        <p:strVal val="visible"/>
                                      </p:to>
                                    </p:set>
                                    <p:animEffect transition="in" filter="box(in)">
                                      <p:cBhvr>
                                        <p:cTn id="66" dur="500"/>
                                        <p:tgtEl>
                                          <p:spTgt spid="4108"/>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4109"/>
                                        </p:tgtEl>
                                        <p:attrNameLst>
                                          <p:attrName>style.visibility</p:attrName>
                                        </p:attrNameLst>
                                      </p:cBhvr>
                                      <p:to>
                                        <p:strVal val="visible"/>
                                      </p:to>
                                    </p:set>
                                    <p:animEffect transition="in" filter="box(in)">
                                      <p:cBhvr>
                                        <p:cTn id="69"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4105" grpId="0"/>
      <p:bldP spid="4106" grpId="0"/>
      <p:bldP spid="4107" grpId="0" animBg="1"/>
      <p:bldP spid="4108" grpId="0" animBg="1"/>
      <p:bldP spid="41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22601709-2515-47C0-9FAF-FA3E28DBBC03}" type="slidenum">
              <a:rPr lang="en-US" altLang="en-US"/>
              <a:pPr/>
              <a:t>9</a:t>
            </a:fld>
            <a:endParaRPr lang="en-US" altLang="en-US"/>
          </a:p>
        </p:txBody>
      </p:sp>
      <p:sp>
        <p:nvSpPr>
          <p:cNvPr id="10243" name="Rectangle 2"/>
          <p:cNvSpPr>
            <a:spLocks noGrp="1" noChangeArrowheads="1"/>
          </p:cNvSpPr>
          <p:nvPr>
            <p:ph type="body" idx="1"/>
          </p:nvPr>
        </p:nvSpPr>
        <p:spPr>
          <a:xfrm>
            <a:off x="863600" y="1311275"/>
            <a:ext cx="7488238" cy="4856163"/>
          </a:xfrm>
          <a:solidFill>
            <a:schemeClr val="bg1">
              <a:lumMod val="95000"/>
            </a:schemeClr>
          </a:solidFill>
        </p:spPr>
        <p:txBody>
          <a:bodyPr tIns="182880" bIns="182880"/>
          <a:lstStyle/>
          <a:p>
            <a:pPr marL="228600" indent="-228600" eaLnBrk="1" hangingPunct="1">
              <a:defRPr/>
            </a:pPr>
            <a:endParaRPr lang="en-US" sz="2000" i="1" dirty="0" smtClean="0">
              <a:latin typeface="Times New Roman" pitchFamily="18" charset="0"/>
            </a:endParaRPr>
          </a:p>
          <a:p>
            <a:pPr marL="228600" indent="-228600" eaLnBrk="1" hangingPunct="1">
              <a:defRPr/>
            </a:pPr>
            <a:r>
              <a:rPr lang="en-US" sz="2000" i="1" dirty="0" smtClean="0">
                <a:latin typeface="Times New Roman" pitchFamily="18" charset="0"/>
              </a:rPr>
              <a:t>Gauss Elimination</a:t>
            </a:r>
            <a:r>
              <a:rPr lang="en-US" sz="2000" dirty="0" smtClean="0">
                <a:latin typeface="Times New Roman" pitchFamily="18" charset="0"/>
              </a:rPr>
              <a:t> can be used to decompose [A] into [L] and [U]. Therefore, it requires the same total FLOPs as for </a:t>
            </a:r>
            <a:r>
              <a:rPr lang="en-US" sz="2000" i="1" dirty="0" smtClean="0">
                <a:latin typeface="Times New Roman" pitchFamily="18" charset="0"/>
              </a:rPr>
              <a:t>Gauss elimination:</a:t>
            </a:r>
          </a:p>
          <a:p>
            <a:pPr marL="228600" indent="-228600" eaLnBrk="1" hangingPunct="1">
              <a:buFontTx/>
              <a:buNone/>
              <a:defRPr/>
            </a:pPr>
            <a:r>
              <a:rPr lang="en-US" sz="2000" dirty="0" smtClean="0">
                <a:latin typeface="Times New Roman" pitchFamily="18" charset="0"/>
              </a:rPr>
              <a:t>	In the order of (proportional to) N</a:t>
            </a:r>
            <a:r>
              <a:rPr lang="en-US" sz="2000" baseline="30000" dirty="0" smtClean="0">
                <a:latin typeface="Times New Roman" pitchFamily="18" charset="0"/>
              </a:rPr>
              <a:t>3</a:t>
            </a:r>
            <a:r>
              <a:rPr lang="en-US" sz="2000" dirty="0" smtClean="0">
                <a:latin typeface="Times New Roman" pitchFamily="18" charset="0"/>
              </a:rPr>
              <a:t> where N is the # of unknowns.</a:t>
            </a:r>
          </a:p>
          <a:p>
            <a:pPr marL="228600" indent="-228600" eaLnBrk="1" hangingPunct="1">
              <a:defRPr/>
            </a:pPr>
            <a:endParaRPr lang="en-US" sz="2000" i="1" dirty="0" smtClean="0">
              <a:latin typeface="Times New Roman" pitchFamily="18" charset="0"/>
            </a:endParaRPr>
          </a:p>
          <a:p>
            <a:pPr marL="228600" indent="-228600" eaLnBrk="1" hangingPunct="1">
              <a:defRPr/>
            </a:pPr>
            <a:r>
              <a:rPr lang="en-US" sz="2000" i="1" dirty="0" err="1" smtClean="0">
                <a:latin typeface="Times New Roman" pitchFamily="18" charset="0"/>
              </a:rPr>
              <a:t>l</a:t>
            </a:r>
            <a:r>
              <a:rPr lang="en-US" sz="2000" i="1" baseline="-25000" dirty="0" err="1" smtClean="0">
                <a:latin typeface="Times New Roman" pitchFamily="18" charset="0"/>
              </a:rPr>
              <a:t>ij</a:t>
            </a:r>
            <a:r>
              <a:rPr lang="en-US" sz="2000" dirty="0" smtClean="0">
                <a:latin typeface="Times New Roman" pitchFamily="18" charset="0"/>
              </a:rPr>
              <a:t> values (the factors generated during the elimination step) can be stored in the lower part of the matrix to save storage. This can be done because these are converted to zeros anyway and unnecessary for the future operations.</a:t>
            </a:r>
          </a:p>
          <a:p>
            <a:pPr marL="228600" indent="-228600" eaLnBrk="1" hangingPunct="1">
              <a:buFontTx/>
              <a:buNone/>
              <a:defRPr/>
            </a:pPr>
            <a:endParaRPr lang="en-US" sz="2000" dirty="0" smtClean="0">
              <a:latin typeface="Times New Roman" pitchFamily="18" charset="0"/>
            </a:endParaRPr>
          </a:p>
          <a:p>
            <a:pPr marL="228600" indent="-228600" eaLnBrk="1" hangingPunct="1">
              <a:defRPr/>
            </a:pPr>
            <a:r>
              <a:rPr lang="en-US" sz="2000" dirty="0" smtClean="0">
                <a:latin typeface="Times New Roman" pitchFamily="18" charset="0"/>
              </a:rPr>
              <a:t>Provides efficient means to compute the matrix inverse</a:t>
            </a:r>
          </a:p>
        </p:txBody>
      </p:sp>
      <p:sp>
        <p:nvSpPr>
          <p:cNvPr id="10244" name="Rectangle 3"/>
          <p:cNvSpPr>
            <a:spLocks noChangeArrowheads="1"/>
          </p:cNvSpPr>
          <p:nvPr/>
        </p:nvSpPr>
        <p:spPr bwMode="auto">
          <a:xfrm>
            <a:off x="847725" y="288925"/>
            <a:ext cx="7485063" cy="858838"/>
          </a:xfrm>
          <a:prstGeom prst="bevel">
            <a:avLst/>
          </a:prstGeom>
          <a:solidFill>
            <a:schemeClr val="bg1">
              <a:lumMod val="85000"/>
            </a:schemeClr>
          </a:solidFill>
          <a:ln w="9525" algn="ctr">
            <a:noFill/>
            <a:miter lim="800000"/>
            <a:headEnd/>
            <a:tailEnd/>
          </a:ln>
        </p:spPr>
        <p:txBody>
          <a:bodyPr>
            <a:spAutoFit/>
          </a:bodyPr>
          <a:lstStyle/>
          <a:p>
            <a:pPr algn="ctr" eaLnBrk="1" hangingPunct="1">
              <a:spcBef>
                <a:spcPct val="20000"/>
              </a:spcBef>
              <a:defRPr/>
            </a:pPr>
            <a:r>
              <a:rPr lang="en-US" sz="3600" b="1" i="1">
                <a:solidFill>
                  <a:schemeClr val="tx1"/>
                </a:solidFill>
              </a:rPr>
              <a:t>LU </a:t>
            </a:r>
            <a:r>
              <a:rPr lang="en-US" sz="3600" b="1" i="1" dirty="0">
                <a:solidFill>
                  <a:schemeClr val="tx1"/>
                </a:solidFill>
              </a:rPr>
              <a:t>decomposition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ox(in)">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box(in)">
                                      <p:cBhvr>
                                        <p:cTn id="12" dur="500"/>
                                        <p:tgtEl>
                                          <p:spTgt spid="1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Effect transition="in" filter="box(in)">
                                      <p:cBhvr>
                                        <p:cTn id="17" dur="500"/>
                                        <p:tgtEl>
                                          <p:spTgt spid="102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3">
                                            <p:txEl>
                                              <p:pRg st="6" end="6"/>
                                            </p:txEl>
                                          </p:spTgt>
                                        </p:tgtEl>
                                        <p:attrNameLst>
                                          <p:attrName>style.visibility</p:attrName>
                                        </p:attrNameLst>
                                      </p:cBhvr>
                                      <p:to>
                                        <p:strVal val="visible"/>
                                      </p:to>
                                    </p:set>
                                    <p:animEffect transition="in" filter="box(in)">
                                      <p:cBhvr>
                                        <p:cTn id="22"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253</Words>
  <Application>Microsoft Office PowerPoint</Application>
  <PresentationFormat>On-screen Show (4:3)</PresentationFormat>
  <Paragraphs>90</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Office Theme</vt:lpstr>
      <vt:lpstr>Microsoft Equation 3.0</vt:lpstr>
      <vt:lpstr>MathType 6.0 Equation</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Class Room</cp:lastModifiedBy>
  <cp:revision>16</cp:revision>
  <dcterms:created xsi:type="dcterms:W3CDTF">2006-08-16T00:00:00Z</dcterms:created>
  <dcterms:modified xsi:type="dcterms:W3CDTF">2017-03-17T05:36:02Z</dcterms:modified>
</cp:coreProperties>
</file>