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36C0-075E-42FC-8462-FDF91FF8679C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5D963-7480-4ACA-A77E-E1278D3528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6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2E353-1C58-4DB6-96BA-13131722DF9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C7890-AFED-4823-B587-EE22E43845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4A06C9-FBA1-4BCE-A98F-A2E5977CA9D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665163" y="2041525"/>
            <a:ext cx="7886700" cy="2970213"/>
          </a:xfrm>
          <a:prstGeom prst="bevel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3600" dirty="0">
                <a:solidFill>
                  <a:schemeClr val="tx2"/>
                </a:solidFill>
              </a:rPr>
              <a:t>Special Matrices and Gauss-Seidel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Chapter 11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101" name="Text Box 17"/>
          <p:cNvSpPr txBox="1">
            <a:spLocks noChangeArrowheads="1"/>
          </p:cNvSpPr>
          <p:nvPr/>
        </p:nvSpPr>
        <p:spPr bwMode="auto">
          <a:xfrm>
            <a:off x="611188" y="6297613"/>
            <a:ext cx="30908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800" b="1">
                <a:solidFill>
                  <a:schemeClr val="tx1"/>
                </a:solidFill>
              </a:rPr>
              <a:t>Credit: Prof. Lale Yurttas, Chemical Eng., Texas A&amp;M University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1F6D74-1ED1-47F6-9DAE-08A68E3A244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909638"/>
            <a:ext cx="5038725" cy="4600575"/>
          </a:xfrm>
          <a:solidFill>
            <a:schemeClr val="bg2">
              <a:lumMod val="20000"/>
              <a:lumOff val="80000"/>
            </a:schemeClr>
          </a:solidFill>
        </p:spPr>
        <p:txBody>
          <a:bodyPr tIns="182880"/>
          <a:lstStyle/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Certain matrices have particular structures that can be exploited to develop efficient solution schemes (e.g. </a:t>
            </a:r>
            <a:r>
              <a:rPr lang="en-US" sz="2000" i="1" dirty="0" smtClean="0">
                <a:latin typeface="Times New Roman" pitchFamily="18" charset="0"/>
              </a:rPr>
              <a:t>banded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</a:rPr>
              <a:t>symmetric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A </a:t>
            </a:r>
            <a:r>
              <a:rPr lang="en-US" sz="2000" i="1" dirty="0" smtClean="0">
                <a:latin typeface="Times New Roman" pitchFamily="18" charset="0"/>
              </a:rPr>
              <a:t>banded matrix</a:t>
            </a:r>
            <a:r>
              <a:rPr lang="en-US" sz="2000" dirty="0" smtClean="0">
                <a:latin typeface="Times New Roman" pitchFamily="18" charset="0"/>
              </a:rPr>
              <a:t> is a square matrix that has all elements equal to zero, with the exception of a </a:t>
            </a:r>
            <a:r>
              <a:rPr lang="en-US" sz="2000" b="1" dirty="0" smtClean="0">
                <a:latin typeface="Times New Roman" pitchFamily="18" charset="0"/>
              </a:rPr>
              <a:t>band</a:t>
            </a:r>
            <a:r>
              <a:rPr lang="en-US" sz="2000" dirty="0" smtClean="0">
                <a:latin typeface="Times New Roman" pitchFamily="18" charset="0"/>
              </a:rPr>
              <a:t> centered on the main diagonal. </a:t>
            </a:r>
          </a:p>
          <a:p>
            <a:pPr marL="228600" lvl="1" indent="-22860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Standard Gauss Elimination is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inefficient</a:t>
            </a:r>
            <a:r>
              <a:rPr lang="en-US" sz="2000" dirty="0" smtClean="0">
                <a:latin typeface="Times New Roman" pitchFamily="18" charset="0"/>
              </a:rPr>
              <a:t> in solving banded equations because unnecessary space and time would be expended on the storage and manipulation of </a:t>
            </a:r>
            <a:r>
              <a:rPr lang="en-US" sz="2000" b="1" dirty="0" smtClean="0">
                <a:latin typeface="Times New Roman" pitchFamily="18" charset="0"/>
              </a:rPr>
              <a:t>zeros</a:t>
            </a:r>
            <a:r>
              <a:rPr lang="en-US" sz="2000" dirty="0" smtClean="0">
                <a:latin typeface="Times New Roman" pitchFamily="18" charset="0"/>
              </a:rPr>
              <a:t>. </a:t>
            </a:r>
          </a:p>
          <a:p>
            <a:pPr marL="228600" indent="-228600" eaLnBrk="1" hangingPunct="1">
              <a:lnSpc>
                <a:spcPct val="80000"/>
              </a:lnSpc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8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There is no need to store or process the zeros (off of the band) </a:t>
            </a:r>
          </a:p>
        </p:txBody>
      </p:sp>
      <p:pic>
        <p:nvPicPr>
          <p:cNvPr id="9220" name="Picture 3" descr="Fig1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8300" y="1566863"/>
            <a:ext cx="35433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BD0C3B0-51F0-4BD0-ACBA-0814B7AA0A2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68300"/>
            <a:ext cx="8375650" cy="1081088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 smtClean="0">
                <a:latin typeface="Times New Roman" pitchFamily="18" charset="0"/>
              </a:rPr>
              <a:t>Solving </a:t>
            </a:r>
            <a:r>
              <a:rPr lang="en-US" sz="2800" dirty="0" err="1" smtClean="0">
                <a:latin typeface="Times New Roman" pitchFamily="18" charset="0"/>
              </a:rPr>
              <a:t>Tridiagonal</a:t>
            </a:r>
            <a:r>
              <a:rPr lang="en-US" sz="2800" dirty="0" smtClean="0">
                <a:latin typeface="Times New Roman" pitchFamily="18" charset="0"/>
              </a:rPr>
              <a:t> Systems </a:t>
            </a:r>
            <a:br>
              <a:rPr lang="en-US" sz="2800" dirty="0" smtClean="0">
                <a:latin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</a:rPr>
              <a:t>(Thomas Algorithm)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93775" y="2103438"/>
          <a:ext cx="4038600" cy="2019300"/>
        </p:xfrm>
        <a:graphic>
          <a:graphicData uri="http://schemas.openxmlformats.org/presentationml/2006/ole">
            <p:oleObj spid="_x0000_s112642" name="Equation" r:id="rId3" imgW="1879600" imgH="939800" progId="Equation.3">
              <p:embed/>
            </p:oleObj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414338" y="4291013"/>
          <a:ext cx="5489575" cy="1657350"/>
        </p:xfrm>
        <a:graphic>
          <a:graphicData uri="http://schemas.openxmlformats.org/presentationml/2006/ole">
            <p:oleObj spid="_x0000_s112643" name="Equation" r:id="rId4" imgW="3111500" imgH="9398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09575" y="1566863"/>
            <a:ext cx="8361363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cs typeface="Times New Roman" pitchFamily="18" charset="0"/>
              </a:rPr>
              <a:t>A </a:t>
            </a:r>
            <a:r>
              <a:rPr lang="en-US" sz="2000" dirty="0" err="1">
                <a:cs typeface="Times New Roman" pitchFamily="18" charset="0"/>
              </a:rPr>
              <a:t>tridiagonal</a:t>
            </a:r>
            <a:r>
              <a:rPr lang="en-US" sz="2000" dirty="0">
                <a:cs typeface="Times New Roman" pitchFamily="18" charset="0"/>
              </a:rPr>
              <a:t> system has a bandwidth of 3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95988" y="2297113"/>
            <a:ext cx="2805112" cy="2432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Rockwell" pitchFamily="18" charset="0"/>
                <a:cs typeface="Raavi" pitchFamily="2" charset="0"/>
              </a:rPr>
              <a:t>DECOMPOSITION</a:t>
            </a:r>
          </a:p>
          <a:p>
            <a:pPr eaLnBrk="1" hangingPunct="1"/>
            <a:endParaRPr lang="en-US" altLang="en-US" sz="240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chemeClr val="tx1"/>
                </a:solidFill>
                <a:cs typeface="Times New Roman" pitchFamily="18" charset="0"/>
              </a:rPr>
              <a:t>DO</a:t>
            </a:r>
            <a:r>
              <a:rPr lang="en-US" altLang="en-US" sz="2000">
                <a:solidFill>
                  <a:schemeClr val="tx1"/>
                </a:solidFill>
                <a:cs typeface="Times New Roman" pitchFamily="18" charset="0"/>
              </a:rPr>
              <a:t>     </a:t>
            </a:r>
            <a:r>
              <a:rPr lang="en-US" altLang="en-US" sz="2000" i="1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en-US" altLang="en-US" sz="2000">
                <a:solidFill>
                  <a:schemeClr val="tx1"/>
                </a:solidFill>
                <a:cs typeface="Times New Roman" pitchFamily="18" charset="0"/>
              </a:rPr>
              <a:t> = 2, </a:t>
            </a:r>
            <a:r>
              <a:rPr lang="en-US" altLang="en-US" sz="2000" i="1">
                <a:solidFill>
                  <a:schemeClr val="tx1"/>
                </a:solidFill>
                <a:cs typeface="Times New Roman" pitchFamily="18" charset="0"/>
              </a:rPr>
              <a:t>n</a:t>
            </a:r>
            <a:endParaRPr lang="en-US" altLang="en-US" sz="140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   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e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 =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e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/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f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k-1</a:t>
            </a:r>
            <a:endParaRPr lang="en-US" altLang="en-US" sz="2400" b="1" i="1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    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f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 =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f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-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e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 g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k-1</a:t>
            </a:r>
            <a:endParaRPr lang="en-US" altLang="en-US" sz="2400" b="1" i="1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endParaRPr lang="en-US" altLang="en-US" sz="1600" b="1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sz="2000" b="1">
                <a:solidFill>
                  <a:schemeClr val="tx1"/>
                </a:solidFill>
                <a:cs typeface="Times New Roman" pitchFamily="18" charset="0"/>
              </a:rPr>
              <a:t>END DO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95988" y="5072063"/>
            <a:ext cx="2805112" cy="830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Rockwell" pitchFamily="18" charset="0"/>
                <a:cs typeface="Raavi" pitchFamily="2" charset="0"/>
              </a:rPr>
              <a:t>Time Complexity?</a:t>
            </a:r>
            <a:endParaRPr lang="en-US" altLang="en-US" sz="1400">
              <a:solidFill>
                <a:schemeClr val="tx1"/>
              </a:solidFill>
              <a:cs typeface="Times New Roman" pitchFamily="18" charset="0"/>
            </a:endParaRPr>
          </a:p>
          <a:p>
            <a:pPr algn="ctr" eaLnBrk="1" hangingPunct="1"/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O(n)</a:t>
            </a:r>
            <a:endParaRPr lang="en-US" altLang="en-US" sz="2400" b="1" i="1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02338" y="5986463"/>
            <a:ext cx="2805112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Rockwell" pitchFamily="18" charset="0"/>
                <a:ea typeface="Raavi" pitchFamily="2"/>
                <a:cs typeface="Raavi" pitchFamily="2"/>
              </a:rPr>
              <a:t>vs.   </a:t>
            </a:r>
            <a:r>
              <a:rPr lang="en-US" sz="2000" b="1" dirty="0">
                <a:solidFill>
                  <a:srgbClr val="0070C0"/>
                </a:solidFill>
                <a:cs typeface="Times New Roman" pitchFamily="18" charset="0"/>
              </a:rPr>
              <a:t>O(n</a:t>
            </a:r>
            <a:r>
              <a:rPr lang="en-US" sz="2000" b="1" baseline="30000" dirty="0">
                <a:solidFill>
                  <a:srgbClr val="0070C0"/>
                </a:solidFill>
                <a:cs typeface="Times New Roman" pitchFamily="18" charset="0"/>
              </a:rPr>
              <a:t>3</a:t>
            </a:r>
            <a:r>
              <a:rPr lang="en-US" sz="2000" b="1" dirty="0">
                <a:solidFill>
                  <a:srgbClr val="0070C0"/>
                </a:solidFill>
                <a:cs typeface="Times New Roman" pitchFamily="18" charset="0"/>
              </a:rPr>
              <a:t>)</a:t>
            </a:r>
            <a:endParaRPr lang="en-US" sz="2000" b="1" i="1" dirty="0">
              <a:solidFill>
                <a:srgbClr val="0070C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3F2B25-2FF2-4C17-BAAD-2D9E8224ACB2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2162175" y="1595438"/>
          <a:ext cx="5002213" cy="1541462"/>
        </p:xfrm>
        <a:graphic>
          <a:graphicData uri="http://schemas.openxmlformats.org/presentationml/2006/ole">
            <p:oleObj spid="_x0000_s113666" name="Equation" r:id="rId3" imgW="3048000" imgH="939800" progId="Equation.3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325438"/>
            <a:ext cx="7850188" cy="511175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smtClean="0">
                <a:latin typeface="Times New Roman" pitchFamily="18" charset="0"/>
              </a:rPr>
              <a:t>Tridiagonal </a:t>
            </a:r>
            <a:r>
              <a:rPr lang="en-US" sz="2800" dirty="0" smtClean="0">
                <a:latin typeface="Times New Roman" pitchFamily="18" charset="0"/>
              </a:rPr>
              <a:t>Systems (cont.)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38188" y="3209925"/>
          <a:ext cx="3228975" cy="1625600"/>
        </p:xfrm>
        <a:graphic>
          <a:graphicData uri="http://schemas.openxmlformats.org/presentationml/2006/ole">
            <p:oleObj spid="_x0000_s113667" name="Equation" r:id="rId4" imgW="1866900" imgH="939800" progId="Equation.3">
              <p:embed/>
            </p:oleObj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44538" y="4926013"/>
            <a:ext cx="3425825" cy="1779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Rockwell" pitchFamily="18" charset="0"/>
                <a:cs typeface="Raavi" pitchFamily="2" charset="0"/>
              </a:rPr>
              <a:t>Forward Substitution</a:t>
            </a:r>
          </a:p>
          <a:p>
            <a:pPr eaLnBrk="1" hangingPunct="1"/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 =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r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1</a:t>
            </a:r>
            <a:endParaRPr lang="en-US" altLang="en-US" sz="240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b="1">
                <a:solidFill>
                  <a:schemeClr val="tx1"/>
                </a:solidFill>
                <a:cs typeface="Times New Roman" pitchFamily="18" charset="0"/>
              </a:rPr>
              <a:t>DO</a:t>
            </a:r>
            <a:r>
              <a:rPr lang="en-US" altLang="en-US">
                <a:solidFill>
                  <a:schemeClr val="tx1"/>
                </a:solidFill>
                <a:cs typeface="Times New Roman" pitchFamily="18" charset="0"/>
              </a:rPr>
              <a:t>     </a:t>
            </a:r>
            <a:r>
              <a:rPr lang="en-US" altLang="en-US" sz="2000" i="1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en-US" altLang="en-US" sz="2000">
                <a:solidFill>
                  <a:schemeClr val="tx1"/>
                </a:solidFill>
                <a:cs typeface="Times New Roman" pitchFamily="18" charset="0"/>
              </a:rPr>
              <a:t> = 2, </a:t>
            </a:r>
            <a:r>
              <a:rPr lang="en-US" altLang="en-US" sz="2000" i="1">
                <a:solidFill>
                  <a:schemeClr val="tx1"/>
                </a:solidFill>
                <a:cs typeface="Times New Roman" pitchFamily="18" charset="0"/>
              </a:rPr>
              <a:t>n</a:t>
            </a:r>
          </a:p>
          <a:p>
            <a:pPr eaLnBrk="1" hangingPunct="1"/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     d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 =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r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-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e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 d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k-1</a:t>
            </a:r>
            <a:endParaRPr lang="en-US" altLang="en-US" sz="1600" b="1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b="1">
                <a:solidFill>
                  <a:schemeClr val="tx1"/>
                </a:solidFill>
                <a:cs typeface="Times New Roman" pitchFamily="18" charset="0"/>
              </a:rPr>
              <a:t>END DO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10150" y="4926013"/>
            <a:ext cx="3425825" cy="1784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>
                <a:solidFill>
                  <a:schemeClr val="tx1"/>
                </a:solidFill>
                <a:latin typeface="Rockwell" pitchFamily="18" charset="0"/>
                <a:cs typeface="Raavi" pitchFamily="2" charset="0"/>
              </a:rPr>
              <a:t>Back Substitution</a:t>
            </a:r>
          </a:p>
          <a:p>
            <a:pPr eaLnBrk="1" hangingPunct="1"/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x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 =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n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 /f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n</a:t>
            </a:r>
            <a:endParaRPr lang="en-US" altLang="en-US" sz="240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b="1">
                <a:solidFill>
                  <a:schemeClr val="tx1"/>
                </a:solidFill>
                <a:cs typeface="Times New Roman" pitchFamily="18" charset="0"/>
              </a:rPr>
              <a:t>DO</a:t>
            </a:r>
            <a:r>
              <a:rPr lang="en-US" altLang="en-US" sz="2000">
                <a:solidFill>
                  <a:schemeClr val="tx1"/>
                </a:solidFill>
                <a:cs typeface="Times New Roman" pitchFamily="18" charset="0"/>
              </a:rPr>
              <a:t>     </a:t>
            </a:r>
            <a:r>
              <a:rPr lang="en-US" altLang="en-US" sz="2000" i="1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en-US" altLang="en-US" sz="200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en-US" sz="2000" i="1">
                <a:solidFill>
                  <a:schemeClr val="tx1"/>
                </a:solidFill>
                <a:cs typeface="Times New Roman" pitchFamily="18" charset="0"/>
              </a:rPr>
              <a:t>n-1</a:t>
            </a:r>
            <a:r>
              <a:rPr lang="en-US" altLang="en-US" sz="200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en-US" sz="2000" i="1">
                <a:solidFill>
                  <a:schemeClr val="tx1"/>
                </a:solidFill>
                <a:cs typeface="Times New Roman" pitchFamily="18" charset="0"/>
              </a:rPr>
              <a:t>1, -1</a:t>
            </a:r>
          </a:p>
          <a:p>
            <a:pPr eaLnBrk="1" hangingPunct="1"/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     x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 = (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 - 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g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en-US" sz="2400" b="1" i="1">
                <a:solidFill>
                  <a:srgbClr val="0070C0"/>
                </a:solidFill>
                <a:cs typeface="Times New Roman" pitchFamily="18" charset="0"/>
              </a:rPr>
              <a:t> . x</a:t>
            </a:r>
            <a:r>
              <a:rPr lang="en-US" altLang="en-US" sz="2400" b="1" i="1" baseline="-25000">
                <a:solidFill>
                  <a:srgbClr val="0070C0"/>
                </a:solidFill>
                <a:cs typeface="Times New Roman" pitchFamily="18" charset="0"/>
              </a:rPr>
              <a:t>k+1 </a:t>
            </a:r>
            <a:r>
              <a:rPr lang="en-US" altLang="en-US" sz="2400" b="1">
                <a:solidFill>
                  <a:srgbClr val="0070C0"/>
                </a:solidFill>
                <a:cs typeface="Times New Roman" pitchFamily="18" charset="0"/>
              </a:rPr>
              <a:t>)/</a:t>
            </a:r>
            <a:r>
              <a:rPr lang="en-US" altLang="en-US" sz="2400" i="1">
                <a:solidFill>
                  <a:srgbClr val="0070C0"/>
                </a:solidFill>
                <a:cs typeface="Times New Roman" pitchFamily="18" charset="0"/>
              </a:rPr>
              <a:t>f</a:t>
            </a:r>
            <a:r>
              <a:rPr lang="en-US" altLang="en-US" sz="2400" i="1" baseline="-25000">
                <a:solidFill>
                  <a:srgbClr val="0070C0"/>
                </a:solidFill>
                <a:cs typeface="Times New Roman" pitchFamily="18" charset="0"/>
              </a:rPr>
              <a:t>k</a:t>
            </a:r>
            <a:endParaRPr lang="en-US" altLang="en-US" sz="1600" i="1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b="1">
                <a:solidFill>
                  <a:schemeClr val="tx1"/>
                </a:solidFill>
                <a:cs typeface="Times New Roman" pitchFamily="18" charset="0"/>
              </a:rPr>
              <a:t>END DO</a:t>
            </a:r>
          </a:p>
        </p:txBody>
      </p:sp>
      <p:sp>
        <p:nvSpPr>
          <p:cNvPr id="8" name="Right Brace 7"/>
          <p:cNvSpPr/>
          <p:nvPr/>
        </p:nvSpPr>
        <p:spPr bwMode="auto">
          <a:xfrm rot="16200000" flipV="1">
            <a:off x="5156201" y="288925"/>
            <a:ext cx="182562" cy="2300287"/>
          </a:xfrm>
          <a:prstGeom prst="rightBrac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681538" y="946150"/>
            <a:ext cx="839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 i="1">
                <a:solidFill>
                  <a:srgbClr val="C00000"/>
                </a:solidFill>
              </a:rPr>
              <a:t>{ d }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010150" y="3246438"/>
          <a:ext cx="3405188" cy="1625600"/>
        </p:xfrm>
        <a:graphic>
          <a:graphicData uri="http://schemas.openxmlformats.org/presentationml/2006/ole">
            <p:oleObj spid="_x0000_s113668" name="Equation" r:id="rId5" imgW="1968500" imgH="93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675"/>
            <a:ext cx="8229600" cy="1117600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err="1" smtClean="0">
                <a:latin typeface="Times New Roman" pitchFamily="18" charset="0"/>
              </a:rPr>
              <a:t>Cholesky</a:t>
            </a:r>
            <a:r>
              <a:rPr lang="en-US" sz="3200" dirty="0" smtClean="0">
                <a:latin typeface="Times New Roman" pitchFamily="18" charset="0"/>
              </a:rPr>
              <a:t> Decomposition </a:t>
            </a:r>
            <a:br>
              <a:rPr lang="en-US" sz="3200" dirty="0" smtClean="0">
                <a:latin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</a:rPr>
              <a:t>(for </a:t>
            </a:r>
            <a:r>
              <a:rPr lang="en-US" sz="2400" b="1" i="1" dirty="0" smtClean="0">
                <a:solidFill>
                  <a:srgbClr val="CC9900"/>
                </a:solidFill>
                <a:latin typeface="Times New Roman" pitchFamily="18" charset="0"/>
              </a:rPr>
              <a:t>Symmetric Positive Definite</a:t>
            </a:r>
            <a:r>
              <a:rPr lang="en-US" sz="2400" b="1" baseline="30000" dirty="0" smtClean="0">
                <a:solidFill>
                  <a:srgbClr val="CC9900"/>
                </a:solidFill>
                <a:latin typeface="Times New Roman" pitchFamily="18" charset="0"/>
                <a:cs typeface="Times New Roman" pitchFamily="18" charset="0"/>
              </a:rPr>
              <a:t>†</a:t>
            </a:r>
            <a:r>
              <a:rPr lang="en-US" sz="2400" dirty="0" smtClean="0">
                <a:latin typeface="Times New Roman" pitchFamily="18" charset="0"/>
              </a:rPr>
              <a:t> Matrices)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5313363" y="1414463"/>
          <a:ext cx="3311525" cy="1484312"/>
        </p:xfrm>
        <a:graphic>
          <a:graphicData uri="http://schemas.openxmlformats.org/presentationml/2006/ole">
            <p:oleObj spid="_x0000_s114690" name="Equation" r:id="rId3" imgW="2095500" imgH="939800" progId="Equation.3">
              <p:embed/>
            </p:oleObj>
          </a:graphicData>
        </a:graphic>
      </p:graphicFrame>
      <p:graphicFrame>
        <p:nvGraphicFramePr>
          <p:cNvPr id="3075" name="Object 12"/>
          <p:cNvGraphicFramePr>
            <a:graphicFrameLocks noChangeAspect="1"/>
          </p:cNvGraphicFramePr>
          <p:nvPr/>
        </p:nvGraphicFramePr>
        <p:xfrm>
          <a:off x="576263" y="2979738"/>
          <a:ext cx="5472112" cy="1435100"/>
        </p:xfrm>
        <a:graphic>
          <a:graphicData uri="http://schemas.openxmlformats.org/presentationml/2006/ole">
            <p:oleObj spid="_x0000_s114691" name="Equation" r:id="rId4" imgW="3581400" imgH="939800" progId="Equation.3">
              <p:embed/>
            </p:oleObj>
          </a:graphicData>
        </a:graphic>
      </p:graphicFrame>
      <p:sp>
        <p:nvSpPr>
          <p:cNvPr id="3079" name="Line 13"/>
          <p:cNvSpPr>
            <a:spLocks noChangeShapeType="1"/>
          </p:cNvSpPr>
          <p:nvPr/>
        </p:nvSpPr>
        <p:spPr bwMode="auto">
          <a:xfrm flipV="1">
            <a:off x="6861175" y="1701800"/>
            <a:ext cx="287338" cy="25241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triangle" w="med" len="med"/>
            <a:tailEnd type="triangle" w="med" len="med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6932613" y="1701800"/>
            <a:ext cx="720725" cy="6127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triangle" w="med" len="med"/>
            <a:tailEnd type="triangle" w="med" len="med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81" name="Line 15"/>
          <p:cNvSpPr>
            <a:spLocks noChangeShapeType="1"/>
          </p:cNvSpPr>
          <p:nvPr/>
        </p:nvSpPr>
        <p:spPr bwMode="auto">
          <a:xfrm flipV="1">
            <a:off x="6932613" y="1703388"/>
            <a:ext cx="1223962" cy="9731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triangle" w="med" len="med"/>
            <a:tailEnd type="triangle" w="med" len="med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82" name="Line 17"/>
          <p:cNvSpPr>
            <a:spLocks noChangeShapeType="1"/>
          </p:cNvSpPr>
          <p:nvPr/>
        </p:nvSpPr>
        <p:spPr bwMode="auto">
          <a:xfrm flipV="1">
            <a:off x="7472363" y="2098675"/>
            <a:ext cx="720725" cy="6127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triangle" w="med" len="med"/>
            <a:tailEnd type="triangle" w="med" len="med"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083" name="Line 18"/>
          <p:cNvSpPr>
            <a:spLocks noChangeShapeType="1"/>
          </p:cNvSpPr>
          <p:nvPr/>
        </p:nvSpPr>
        <p:spPr bwMode="auto">
          <a:xfrm flipV="1">
            <a:off x="7905750" y="2422525"/>
            <a:ext cx="287338" cy="25241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 type="triangle" w="med" len="med"/>
            <a:tailEnd type="triangle" w="med" len="med"/>
          </a:ln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3076" name="Object 19"/>
          <p:cNvGraphicFramePr>
            <a:graphicFrameLocks noChangeAspect="1"/>
          </p:cNvGraphicFramePr>
          <p:nvPr/>
        </p:nvGraphicFramePr>
        <p:xfrm>
          <a:off x="592138" y="4633913"/>
          <a:ext cx="8215312" cy="1211262"/>
        </p:xfrm>
        <a:graphic>
          <a:graphicData uri="http://schemas.openxmlformats.org/presentationml/2006/ole">
            <p:oleObj spid="_x0000_s114692" name="Equation" r:id="rId5" imgW="4445000" imgH="685800" progId="Equation.3">
              <p:embed/>
            </p:oleObj>
          </a:graphicData>
        </a:graphic>
      </p:graphicFrame>
      <p:sp>
        <p:nvSpPr>
          <p:cNvPr id="3084" name="Text Box 21"/>
          <p:cNvSpPr txBox="1">
            <a:spLocks noChangeArrowheads="1"/>
          </p:cNvSpPr>
          <p:nvPr/>
        </p:nvSpPr>
        <p:spPr bwMode="auto">
          <a:xfrm>
            <a:off x="612775" y="6034088"/>
            <a:ext cx="8172450" cy="708025"/>
          </a:xfrm>
          <a:prstGeom prst="rect">
            <a:avLst/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 u="sng">
                <a:solidFill>
                  <a:srgbClr val="CC9900"/>
                </a:solidFill>
              </a:rPr>
              <a:t>Time Complexity:  </a:t>
            </a:r>
          </a:p>
          <a:p>
            <a:pPr eaLnBrk="1" hangingPunct="1"/>
            <a:r>
              <a:rPr lang="en-US" altLang="en-US" sz="2000" b="1">
                <a:solidFill>
                  <a:srgbClr val="CC9900"/>
                </a:solidFill>
              </a:rPr>
              <a:t>O(n</a:t>
            </a:r>
            <a:r>
              <a:rPr lang="en-US" altLang="en-US" sz="2000" b="1" baseline="30000">
                <a:solidFill>
                  <a:srgbClr val="CC9900"/>
                </a:solidFill>
              </a:rPr>
              <a:t>3</a:t>
            </a:r>
            <a:r>
              <a:rPr lang="en-US" altLang="en-US" sz="2000" b="1">
                <a:solidFill>
                  <a:srgbClr val="CC9900"/>
                </a:solidFill>
              </a:rPr>
              <a:t>) </a:t>
            </a:r>
            <a:r>
              <a:rPr lang="en-US" altLang="en-US" b="1">
                <a:solidFill>
                  <a:srgbClr val="CC9900"/>
                </a:solidFill>
              </a:rPr>
              <a:t>but </a:t>
            </a:r>
            <a:r>
              <a:rPr lang="en-US" altLang="en-US"/>
              <a:t>requires </a:t>
            </a:r>
            <a:r>
              <a:rPr lang="en-US" altLang="en-US">
                <a:solidFill>
                  <a:srgbClr val="CC9900"/>
                </a:solidFill>
              </a:rPr>
              <a:t>half</a:t>
            </a:r>
            <a:r>
              <a:rPr lang="en-US" altLang="en-US"/>
              <a:t> the number of operations as standard Gaussian elimination</a:t>
            </a:r>
            <a:r>
              <a:rPr lang="en-US" altLang="en-US" b="1">
                <a:solidFill>
                  <a:srgbClr val="CC9900"/>
                </a:solidFill>
              </a:rPr>
              <a:t>.</a:t>
            </a:r>
            <a:endParaRPr lang="en-US" altLang="en-US" sz="2000" b="1">
              <a:solidFill>
                <a:srgbClr val="CC9900"/>
              </a:solidFill>
            </a:endParaRPr>
          </a:p>
        </p:txBody>
      </p:sp>
      <p:sp>
        <p:nvSpPr>
          <p:cNvPr id="3085" name="Rectangle 22"/>
          <p:cNvSpPr>
            <a:spLocks noChangeArrowheads="1"/>
          </p:cNvSpPr>
          <p:nvPr/>
        </p:nvSpPr>
        <p:spPr bwMode="auto">
          <a:xfrm>
            <a:off x="611188" y="2025650"/>
            <a:ext cx="4248150" cy="549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baseline="30000" dirty="0">
                <a:solidFill>
                  <a:schemeClr val="tx1"/>
                </a:solidFill>
              </a:rPr>
              <a:t>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A </a:t>
            </a:r>
            <a:r>
              <a:rPr lang="en-US" sz="1400" i="1" dirty="0">
                <a:solidFill>
                  <a:schemeClr val="tx2"/>
                </a:solidFill>
              </a:rPr>
              <a:t>positive definite matrix</a:t>
            </a:r>
            <a:r>
              <a:rPr lang="en-US" sz="1400" dirty="0">
                <a:solidFill>
                  <a:schemeClr val="tx2"/>
                </a:solidFill>
              </a:rPr>
              <a:t> is one for which the product 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chemeClr val="tx2"/>
                </a:solidFill>
              </a:rPr>
              <a:t>{</a:t>
            </a:r>
            <a:r>
              <a:rPr lang="en-US" sz="1400" i="1" dirty="0">
                <a:solidFill>
                  <a:schemeClr val="tx2"/>
                </a:solidFill>
              </a:rPr>
              <a:t>X</a:t>
            </a:r>
            <a:r>
              <a:rPr lang="en-US" sz="1400" dirty="0">
                <a:solidFill>
                  <a:schemeClr val="tx2"/>
                </a:solidFill>
              </a:rPr>
              <a:t>}</a:t>
            </a:r>
            <a:r>
              <a:rPr lang="en-US" sz="1400" baseline="30000" dirty="0">
                <a:solidFill>
                  <a:schemeClr val="tx2"/>
                </a:solidFill>
              </a:rPr>
              <a:t>T</a:t>
            </a:r>
            <a:r>
              <a:rPr lang="en-US" sz="1400" dirty="0">
                <a:solidFill>
                  <a:schemeClr val="tx2"/>
                </a:solidFill>
              </a:rPr>
              <a:t>[</a:t>
            </a:r>
            <a:r>
              <a:rPr lang="en-US" sz="1400" i="1" dirty="0">
                <a:solidFill>
                  <a:schemeClr val="tx2"/>
                </a:solidFill>
              </a:rPr>
              <a:t>A</a:t>
            </a:r>
            <a:r>
              <a:rPr lang="en-US" sz="1400" dirty="0">
                <a:solidFill>
                  <a:schemeClr val="tx2"/>
                </a:solidFill>
              </a:rPr>
              <a:t>]{</a:t>
            </a:r>
            <a:r>
              <a:rPr lang="en-US" sz="1400" i="1" dirty="0">
                <a:solidFill>
                  <a:schemeClr val="tx2"/>
                </a:solidFill>
              </a:rPr>
              <a:t>X</a:t>
            </a:r>
            <a:r>
              <a:rPr lang="en-US" sz="1400" dirty="0">
                <a:solidFill>
                  <a:schemeClr val="tx2"/>
                </a:solidFill>
              </a:rPr>
              <a:t>} is greater than zero for all nonzero vectors </a:t>
            </a:r>
            <a:r>
              <a:rPr lang="en-US" sz="1400" i="1" dirty="0">
                <a:solidFill>
                  <a:schemeClr val="tx2"/>
                </a:solidFill>
              </a:rPr>
              <a:t>X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6178550" y="3455988"/>
            <a:ext cx="2482850" cy="3381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i="1" dirty="0">
                <a:solidFill>
                  <a:schemeClr val="tx2"/>
                </a:solidFill>
              </a:rPr>
              <a:t>L</a:t>
            </a:r>
            <a:r>
              <a:rPr lang="en-US" sz="1600" i="1" baseline="30000" dirty="0">
                <a:solidFill>
                  <a:schemeClr val="tx2"/>
                </a:solidFill>
              </a:rPr>
              <a:t>T</a:t>
            </a:r>
            <a:r>
              <a:rPr lang="en-US" sz="1600" dirty="0">
                <a:solidFill>
                  <a:schemeClr val="tx2"/>
                </a:solidFill>
              </a:rPr>
              <a:t> means </a:t>
            </a:r>
            <a:r>
              <a:rPr lang="en-US" sz="1600" b="1" dirty="0">
                <a:solidFill>
                  <a:schemeClr val="tx2"/>
                </a:solidFill>
              </a:rPr>
              <a:t>Transpose</a:t>
            </a:r>
            <a:r>
              <a:rPr lang="en-US" sz="1600" dirty="0">
                <a:solidFill>
                  <a:schemeClr val="tx2"/>
                </a:solidFill>
              </a:rPr>
              <a:t> of </a:t>
            </a:r>
            <a:r>
              <a:rPr lang="en-US" sz="1600" i="1" dirty="0">
                <a:solidFill>
                  <a:schemeClr val="tx2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0" grpId="0" animBg="1"/>
      <p:bldP spid="3081" grpId="0" animBg="1"/>
      <p:bldP spid="3082" grpId="0" animBg="1"/>
      <p:bldP spid="3083" grpId="0" animBg="1"/>
      <p:bldP spid="3084" grpId="0" animBg="1"/>
      <p:bldP spid="308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FD3A4C-1DEA-4772-A5CF-62FFA17D368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361950"/>
            <a:ext cx="7521575" cy="693738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smtClean="0">
                <a:latin typeface="Times New Roman" pitchFamily="18" charset="0"/>
              </a:rPr>
              <a:t>Jacobi </a:t>
            </a:r>
            <a:r>
              <a:rPr lang="en-US" sz="3200" dirty="0" smtClean="0">
                <a:latin typeface="Times New Roman" pitchFamily="18" charset="0"/>
              </a:rPr>
              <a:t>Iterative Method</a:t>
            </a:r>
            <a:endParaRPr lang="en-US" sz="2400" dirty="0" smtClean="0">
              <a:latin typeface="Times New Roman" pitchFamily="18" charset="0"/>
            </a:endParaRPr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935038" y="1676400"/>
          <a:ext cx="7385050" cy="1916113"/>
        </p:xfrm>
        <a:graphic>
          <a:graphicData uri="http://schemas.openxmlformats.org/presentationml/2006/ole">
            <p:oleObj spid="_x0000_s115714" name="Equation" r:id="rId3" imgW="4597400" imgH="1193800" progId="Equation.3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754063" y="5197475"/>
          <a:ext cx="7734300" cy="749300"/>
        </p:xfrm>
        <a:graphic>
          <a:graphicData uri="http://schemas.openxmlformats.org/presentationml/2006/ole">
            <p:oleObj spid="_x0000_s115715" name="Equation" r:id="rId4" imgW="4724400" imgH="45720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646113" y="3684588"/>
          <a:ext cx="7956550" cy="1423987"/>
        </p:xfrm>
        <a:graphic>
          <a:graphicData uri="http://schemas.openxmlformats.org/presentationml/2006/ole">
            <p:oleObj spid="_x0000_s115716" name="Equation" r:id="rId5" imgW="4114800" imgH="736600" progId="Equation.DSMT4">
              <p:embed/>
            </p:oleObj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920750" y="6021388"/>
            <a:ext cx="7412038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Choose an initial guess (i.e. all zeros) and Iterate until the equality is satisfied.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No guarantee for convergence!      Each iteration takes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 time!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884238" y="1165225"/>
            <a:ext cx="7412037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Iterative methods </a:t>
            </a:r>
            <a:r>
              <a:rPr lang="en-US" dirty="0">
                <a:solidFill>
                  <a:schemeClr val="tx1"/>
                </a:solidFill>
              </a:rPr>
              <a:t>provide an </a:t>
            </a:r>
            <a:r>
              <a:rPr lang="en-US" b="1" dirty="0">
                <a:solidFill>
                  <a:schemeClr val="tx1"/>
                </a:solidFill>
              </a:rPr>
              <a:t>alternative</a:t>
            </a:r>
            <a:r>
              <a:rPr lang="en-US" dirty="0">
                <a:solidFill>
                  <a:schemeClr val="tx1"/>
                </a:solidFill>
              </a:rPr>
              <a:t> to the </a:t>
            </a:r>
            <a:r>
              <a:rPr lang="en-US" i="1" dirty="0">
                <a:solidFill>
                  <a:schemeClr val="tx1"/>
                </a:solidFill>
              </a:rPr>
              <a:t>elimination methods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8720CE-E65C-4749-A879-371326BD32B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41363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latin typeface="Times New Roman" pitchFamily="18" charset="0"/>
              </a:rPr>
              <a:t>Gauss-Seidel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982663"/>
            <a:ext cx="8142288" cy="219075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The </a:t>
            </a:r>
            <a:r>
              <a:rPr lang="en-US" sz="2000" i="1" dirty="0" smtClean="0">
                <a:latin typeface="Times New Roman" pitchFamily="18" charset="0"/>
              </a:rPr>
              <a:t>Gauss-Seidel</a:t>
            </a:r>
            <a:r>
              <a:rPr lang="en-US" sz="2000" dirty="0" smtClean="0">
                <a:latin typeface="Times New Roman" pitchFamily="18" charset="0"/>
              </a:rPr>
              <a:t> method is a commonly used </a:t>
            </a:r>
            <a:r>
              <a:rPr lang="en-US" sz="2000" i="1" dirty="0" smtClean="0">
                <a:solidFill>
                  <a:srgbClr val="CC9900"/>
                </a:solidFill>
                <a:latin typeface="Times New Roman" pitchFamily="18" charset="0"/>
              </a:rPr>
              <a:t>iterative method</a:t>
            </a:r>
            <a:r>
              <a:rPr lang="en-US" sz="2000" dirty="0" smtClean="0">
                <a:latin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It is same as </a:t>
            </a:r>
            <a:r>
              <a:rPr lang="en-US" sz="2000" b="1" dirty="0" smtClean="0">
                <a:latin typeface="Times New Roman" pitchFamily="18" charset="0"/>
              </a:rPr>
              <a:t>Jacobi technique </a:t>
            </a:r>
            <a:r>
              <a:rPr lang="en-US" sz="2000" dirty="0" smtClean="0">
                <a:latin typeface="Times New Roman" pitchFamily="18" charset="0"/>
              </a:rPr>
              <a:t>except with one important difference: 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</a:rPr>
              <a:t>A newly computed </a:t>
            </a: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</a:rPr>
              <a:t>x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</a:rPr>
              <a:t> value (say </a:t>
            </a:r>
            <a:r>
              <a:rPr lang="en-US" sz="2000" i="1" dirty="0" err="1" smtClean="0">
                <a:solidFill>
                  <a:srgbClr val="0070C0"/>
                </a:solidFill>
                <a:latin typeface="Times New Roman" pitchFamily="18" charset="0"/>
              </a:rPr>
              <a:t>x</a:t>
            </a:r>
            <a:r>
              <a:rPr lang="en-US" sz="2000" i="1" baseline="-25000" dirty="0" err="1" smtClean="0">
                <a:solidFill>
                  <a:srgbClr val="0070C0"/>
                </a:solidFill>
                <a:latin typeface="Times New Roman" pitchFamily="18" charset="0"/>
              </a:rPr>
              <a:t>k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</a:rPr>
              <a:t>) is substituted in the subsequent equations (equations   </a:t>
            </a: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</a:rPr>
              <a:t>k+1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</a:rPr>
              <a:t>, </a:t>
            </a: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</a:rPr>
              <a:t>k+2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</a:rPr>
              <a:t>, …, </a:t>
            </a:r>
            <a:r>
              <a:rPr lang="en-US" sz="2000" i="1" dirty="0" smtClean="0">
                <a:solidFill>
                  <a:srgbClr val="0070C0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</a:rPr>
              <a:t>)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</a:rPr>
              <a:t>in the same iteration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</a:rPr>
              <a:t>.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defRPr/>
            </a:pPr>
            <a:endParaRPr lang="en-US" sz="11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u="sng" dirty="0" smtClean="0">
                <a:latin typeface="Times New Roman" pitchFamily="18" charset="0"/>
              </a:rPr>
              <a:t>Example</a:t>
            </a:r>
            <a:r>
              <a:rPr lang="en-US" sz="2000" dirty="0" smtClean="0">
                <a:latin typeface="Times New Roman" pitchFamily="18" charset="0"/>
              </a:rPr>
              <a:t>:  Consider  the </a:t>
            </a:r>
            <a:r>
              <a:rPr lang="en-US" sz="2000" i="1" dirty="0" smtClean="0">
                <a:latin typeface="Times New Roman" pitchFamily="18" charset="0"/>
              </a:rPr>
              <a:t>3x3</a:t>
            </a:r>
            <a:r>
              <a:rPr lang="en-US" sz="2000" dirty="0" smtClean="0">
                <a:latin typeface="Times New Roman" pitchFamily="18" charset="0"/>
              </a:rPr>
              <a:t> system below:</a:t>
            </a:r>
            <a:endParaRPr lang="en-US" sz="2000" baseline="-25000" dirty="0" smtClean="0">
              <a:latin typeface="Times New Roman" pitchFamily="18" charset="0"/>
            </a:endParaRP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4097338" y="3282950"/>
            <a:ext cx="452755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 eaLnBrk="1" hangingPunct="1">
              <a:spcBef>
                <a:spcPct val="50000"/>
              </a:spcBef>
              <a:buFontTx/>
              <a:buChar char="•"/>
              <a:tabLst>
                <a:tab pos="171450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First, choose initial guesses for the </a:t>
            </a:r>
            <a:r>
              <a:rPr lang="en-US" sz="2000" dirty="0" err="1">
                <a:solidFill>
                  <a:schemeClr val="tx1"/>
                </a:solidFill>
              </a:rPr>
              <a:t>x’s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171450" indent="-171450" eaLnBrk="1" hangingPunct="1">
              <a:spcBef>
                <a:spcPct val="50000"/>
              </a:spcBef>
              <a:buFontTx/>
              <a:buChar char="•"/>
              <a:tabLst>
                <a:tab pos="171450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A simple way to obtain initial guesses is to assume that they are all </a:t>
            </a:r>
            <a:r>
              <a:rPr lang="en-US" sz="2000" b="1" dirty="0">
                <a:solidFill>
                  <a:schemeClr val="tx1"/>
                </a:solidFill>
              </a:rPr>
              <a:t>zero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171450" indent="-171450" eaLnBrk="1" hangingPunct="1">
              <a:spcBef>
                <a:spcPct val="50000"/>
              </a:spcBef>
              <a:buFontTx/>
              <a:buChar char="•"/>
              <a:tabLst>
                <a:tab pos="171450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Compute </a:t>
            </a:r>
            <a:r>
              <a:rPr lang="en-US" sz="2000" b="1" dirty="0">
                <a:solidFill>
                  <a:schemeClr val="tx1"/>
                </a:solidFill>
              </a:rPr>
              <a:t>new  x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i="1" baseline="-25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using the previous iteration values.</a:t>
            </a:r>
          </a:p>
          <a:p>
            <a:pPr marL="171450" indent="-171450" eaLnBrk="1" hangingPunct="1">
              <a:spcBef>
                <a:spcPct val="50000"/>
              </a:spcBef>
              <a:buFontTx/>
              <a:buChar char="•"/>
              <a:tabLst>
                <a:tab pos="171450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cs typeface="Times New Roman" pitchFamily="18" charset="0"/>
              </a:rPr>
              <a:t>New </a:t>
            </a:r>
            <a:r>
              <a:rPr lang="en-US" sz="20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sz="2000" b="1" i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is substituted in the equations to calculate </a:t>
            </a:r>
            <a:r>
              <a:rPr lang="en-US" sz="2000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sz="2000" i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cs typeface="Times New Roman" pitchFamily="18" charset="0"/>
              </a:rPr>
              <a:t> and </a:t>
            </a:r>
            <a:r>
              <a:rPr lang="en-US" sz="2000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sz="2000" i="1" baseline="-25000" dirty="0">
                <a:solidFill>
                  <a:schemeClr val="tx1"/>
                </a:solidFill>
                <a:cs typeface="Times New Roman" pitchFamily="18" charset="0"/>
              </a:rPr>
              <a:t>3</a:t>
            </a:r>
            <a:endParaRPr lang="en-US" sz="2000" dirty="0">
              <a:solidFill>
                <a:schemeClr val="tx1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Tx/>
              <a:buChar char="•"/>
              <a:tabLst>
                <a:tab pos="171450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The process is repeated for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, x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  <a:endParaRPr lang="en-US" sz="2000" i="1" baseline="-25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graphicFrame>
        <p:nvGraphicFramePr>
          <p:cNvPr id="5127" name="Object 5"/>
          <p:cNvGraphicFramePr>
            <a:graphicFrameLocks noChangeAspect="1"/>
          </p:cNvGraphicFramePr>
          <p:nvPr/>
        </p:nvGraphicFramePr>
        <p:xfrm>
          <a:off x="482600" y="3298825"/>
          <a:ext cx="3432175" cy="3160713"/>
        </p:xfrm>
        <a:graphic>
          <a:graphicData uri="http://schemas.openxmlformats.org/presentationml/2006/ole">
            <p:oleObj spid="_x0000_s116738" name="Equation" r:id="rId3" imgW="1765300" imgH="162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73762F-2B85-4056-9FA3-39F0E36BE95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1512"/>
          </a:xfrm>
          <a:prstGeom prst="bevel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Times New Roman" pitchFamily="18" charset="0"/>
              </a:rPr>
              <a:t>Convergence Criterion for Gauss-Seidel Method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1128713"/>
            <a:ext cx="8105775" cy="50387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Iterations are repeated until the convergence criterion is satisfied:</a:t>
            </a:r>
          </a:p>
          <a:p>
            <a:pPr marL="171450" indent="-171450" eaLnBrk="1" hangingPunct="1">
              <a:lnSpc>
                <a:spcPct val="90000"/>
              </a:lnSpc>
              <a:defRPr/>
            </a:pPr>
            <a:endParaRPr lang="en-US" sz="8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				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all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j-1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are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	  the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iterations.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As any other iterative method, the </a:t>
            </a:r>
            <a:r>
              <a:rPr lang="en-US" sz="2000" b="1" dirty="0" smtClean="0">
                <a:latin typeface="Times New Roman" pitchFamily="18" charset="0"/>
              </a:rPr>
              <a:t>Gauss-Seidel </a:t>
            </a:r>
            <a:r>
              <a:rPr lang="en-US" sz="2000" dirty="0" smtClean="0">
                <a:latin typeface="Times New Roman" pitchFamily="18" charset="0"/>
              </a:rPr>
              <a:t>method has problems:</a:t>
            </a:r>
          </a:p>
          <a:p>
            <a:pPr marL="571500" lvl="1" indent="-228600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It may not converge or  it converges very slowly.</a:t>
            </a:r>
          </a:p>
          <a:p>
            <a:pPr marL="571500" lvl="1" indent="-22860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Times New Roman" pitchFamily="18" charset="0"/>
              </a:rPr>
              <a:t>If the coefficient matrix A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Diagonally Dominant </a:t>
            </a:r>
            <a:r>
              <a:rPr lang="en-US" sz="2000" dirty="0" smtClean="0">
                <a:latin typeface="Times New Roman" pitchFamily="18" charset="0"/>
              </a:rPr>
              <a:t>Gauss-Seidel is guaranteed to converge.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 smtClean="0">
                <a:latin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Diagonally Dominant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 smtClean="0">
              <a:latin typeface="Times New Roman" pitchFamily="18" charset="0"/>
            </a:endParaRPr>
          </a:p>
          <a:p>
            <a:pPr marL="171450" indent="-171450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that this </a:t>
            </a:r>
            <a:r>
              <a:rPr lang="en-US" sz="2000" dirty="0" smtClean="0">
                <a:latin typeface="Times New Roman" pitchFamily="18" charset="0"/>
              </a:rPr>
              <a:t>is not a necessary condition, i.e. the system </a:t>
            </a:r>
            <a:r>
              <a:rPr lang="en-US" sz="2000" i="1" dirty="0" smtClean="0">
                <a:latin typeface="Times New Roman" pitchFamily="18" charset="0"/>
              </a:rPr>
              <a:t>may</a:t>
            </a:r>
            <a:r>
              <a:rPr lang="en-US" sz="2000" dirty="0" smtClean="0">
                <a:latin typeface="Times New Roman" pitchFamily="18" charset="0"/>
              </a:rPr>
              <a:t> still have a chance to converge even if A is not diagonally dominant.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4049713" y="3976688"/>
          <a:ext cx="2420937" cy="1482725"/>
        </p:xfrm>
        <a:graphic>
          <a:graphicData uri="http://schemas.openxmlformats.org/presentationml/2006/ole">
            <p:oleObj spid="_x0000_s117762" name="Equation" r:id="rId3" imgW="1244520" imgH="761760" progId="Equation.DSMT4">
              <p:embed/>
            </p:oleObj>
          </a:graphicData>
        </a:graphic>
      </p:graphicFrame>
      <p:graphicFrame>
        <p:nvGraphicFramePr>
          <p:cNvPr id="7174" name="Object 3"/>
          <p:cNvGraphicFramePr>
            <a:graphicFrameLocks noChangeAspect="1"/>
          </p:cNvGraphicFramePr>
          <p:nvPr/>
        </p:nvGraphicFramePr>
        <p:xfrm>
          <a:off x="1285875" y="1525588"/>
          <a:ext cx="2994025" cy="881062"/>
        </p:xfrm>
        <a:graphic>
          <a:graphicData uri="http://schemas.openxmlformats.org/presentationml/2006/ole">
            <p:oleObj spid="_x0000_s117763" name="Equation" r:id="rId4" imgW="1638000" imgH="482400" progId="Equation.DSMT4">
              <p:embed/>
            </p:oleObj>
          </a:graphicData>
        </a:graphic>
      </p:graphicFrame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19113" y="6240463"/>
            <a:ext cx="8105775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solidFill>
                  <a:srgbClr val="CC9900"/>
                </a:solidFill>
              </a:rPr>
              <a:t>Time Complexity:       Each iteration takes O(n</a:t>
            </a:r>
            <a:r>
              <a:rPr lang="en-US" sz="2000" b="1" baseline="30000" dirty="0">
                <a:solidFill>
                  <a:srgbClr val="CC9900"/>
                </a:solidFill>
              </a:rPr>
              <a:t>2</a:t>
            </a:r>
            <a:r>
              <a:rPr lang="en-US" sz="2000" b="1" dirty="0">
                <a:solidFill>
                  <a:srgbClr val="CC99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9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407</Words>
  <Application>Microsoft Office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Microsoft Equation 3.0</vt:lpstr>
      <vt:lpstr>MathType 6.0 Equation</vt:lpstr>
      <vt:lpstr>Slide 1</vt:lpstr>
      <vt:lpstr>Slide 2</vt:lpstr>
      <vt:lpstr>Solving Tridiagonal Systems  (Thomas Algorithm)</vt:lpstr>
      <vt:lpstr>Tridiagonal Systems (cont.)</vt:lpstr>
      <vt:lpstr>Cholesky Decomposition  (for Symmetric Positive Definite† Matrices)</vt:lpstr>
      <vt:lpstr>Jacobi Iterative Method</vt:lpstr>
      <vt:lpstr>Gauss-Seidel</vt:lpstr>
      <vt:lpstr>Convergence Criterion for Gauss-Seidel Method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Class Room</cp:lastModifiedBy>
  <cp:revision>16</cp:revision>
  <dcterms:created xsi:type="dcterms:W3CDTF">2006-08-16T00:00:00Z</dcterms:created>
  <dcterms:modified xsi:type="dcterms:W3CDTF">2017-03-17T05:37:20Z</dcterms:modified>
</cp:coreProperties>
</file>