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65D2-1C09-4C3A-A800-A5AD93927D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86CBF-F0CF-45BD-941C-A8AAD39512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ponent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en.wikipedia.org/wiki/Sign_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IEEE_754_Double_Floating_Point_Format.svg" TargetMode="External"/><Relationship Id="rId5" Type="http://schemas.openxmlformats.org/officeDocument/2006/relationships/hyperlink" Target="http://en.wikipedia.org/wiki/Precision_(arithmetic)" TargetMode="External"/><Relationship Id="rId4" Type="http://schemas.openxmlformats.org/officeDocument/2006/relationships/hyperlink" Target="http://en.wikipedia.org/wiki/Significan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3D04BE-F69F-406F-A07C-64A184BD641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6" name="Rectangle 16"/>
          <p:cNvSpPr>
            <a:spLocks noChangeArrowheads="1"/>
          </p:cNvSpPr>
          <p:nvPr/>
        </p:nvSpPr>
        <p:spPr bwMode="auto">
          <a:xfrm>
            <a:off x="409518" y="1712890"/>
            <a:ext cx="8447145" cy="3263924"/>
          </a:xfrm>
          <a:prstGeom prst="bevel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dirty="0"/>
              <a:t>Approximations and Round-Off Errors</a:t>
            </a:r>
            <a:br>
              <a:rPr lang="en-US" sz="3200" dirty="0"/>
            </a:br>
            <a:r>
              <a:rPr lang="en-US" sz="3200" b="0" dirty="0"/>
              <a:t/>
            </a:r>
            <a:br>
              <a:rPr lang="en-US" sz="3200" b="0" dirty="0"/>
            </a:br>
            <a:r>
              <a:rPr lang="en-US" dirty="0"/>
              <a:t>Chapter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73A09E-0CE3-4CA4-82F0-27B8D3FD0F5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92138" y="368300"/>
            <a:ext cx="8023225" cy="3243263"/>
          </a:xfrm>
          <a:solidFill>
            <a:schemeClr val="bg1"/>
          </a:solidFill>
        </p:spPr>
        <p:txBody>
          <a:bodyPr/>
          <a:lstStyle/>
          <a:p>
            <a:pPr marL="228600" indent="-228600" eaLnBrk="1" hangingPunct="1"/>
            <a:r>
              <a:rPr lang="en-US" altLang="en-US" sz="2000" smtClean="0">
                <a:cs typeface="Arial" charset="0"/>
              </a:rPr>
              <a:t>Due to </a:t>
            </a:r>
            <a:r>
              <a:rPr lang="en-US" altLang="en-US" sz="2000" b="1" i="1" smtClean="0">
                <a:cs typeface="Arial" charset="0"/>
              </a:rPr>
              <a:t>Normalization</a:t>
            </a:r>
            <a:r>
              <a:rPr lang="en-US" altLang="en-US" sz="2000" smtClean="0">
                <a:cs typeface="Arial" charset="0"/>
              </a:rPr>
              <a:t>, absolute value of m is limited:</a:t>
            </a:r>
          </a:p>
          <a:p>
            <a:pPr marL="228600" indent="-228600" eaLnBrk="1" hangingPunct="1">
              <a:buFontTx/>
              <a:buNone/>
            </a:pPr>
            <a:r>
              <a:rPr lang="en-US" altLang="en-US" sz="2000" smtClean="0"/>
              <a:t>	</a:t>
            </a:r>
          </a:p>
          <a:p>
            <a:pPr marL="228600" indent="-228600" eaLnBrk="1" hangingPunct="1">
              <a:buFontTx/>
              <a:buNone/>
            </a:pPr>
            <a:r>
              <a:rPr lang="en-US" altLang="en-US" sz="2000" smtClean="0"/>
              <a:t>	for</a:t>
            </a:r>
            <a:r>
              <a:rPr lang="en-US" altLang="en-US" sz="2000" b="1" smtClean="0"/>
              <a:t> </a:t>
            </a:r>
            <a:r>
              <a:rPr lang="en-US" altLang="en-US" sz="2000" b="1" i="1" smtClean="0"/>
              <a:t>base-10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system</a:t>
            </a:r>
            <a:r>
              <a:rPr lang="en-US" altLang="en-US" sz="2000" b="1" smtClean="0"/>
              <a:t>: 		0.1  </a:t>
            </a:r>
            <a:r>
              <a:rPr lang="en-US" altLang="en-US" sz="2000" b="1" smtClean="0">
                <a:cs typeface="Arial" charset="0"/>
              </a:rPr>
              <a:t>≤  </a:t>
            </a:r>
            <a:r>
              <a:rPr lang="en-US" altLang="en-US" sz="2000" i="1" smtClean="0">
                <a:cs typeface="Arial" charset="0"/>
              </a:rPr>
              <a:t>m</a:t>
            </a:r>
            <a:r>
              <a:rPr lang="en-US" altLang="en-US" sz="2000" b="1" smtClean="0">
                <a:cs typeface="Arial" charset="0"/>
              </a:rPr>
              <a:t>  &lt;  1</a:t>
            </a:r>
          </a:p>
          <a:p>
            <a:pPr marL="228600" indent="-228600" eaLnBrk="1" hangingPunct="1">
              <a:buFontTx/>
              <a:buNone/>
            </a:pPr>
            <a:r>
              <a:rPr lang="en-US" altLang="en-US" sz="2000" smtClean="0">
                <a:cs typeface="Arial" charset="0"/>
              </a:rPr>
              <a:t>	for</a:t>
            </a:r>
            <a:r>
              <a:rPr lang="en-US" altLang="en-US" sz="2000" b="1" smtClean="0">
                <a:cs typeface="Arial" charset="0"/>
              </a:rPr>
              <a:t> </a:t>
            </a:r>
            <a:r>
              <a:rPr lang="en-US" altLang="en-US" sz="2000" b="1" i="1" smtClean="0">
                <a:cs typeface="Arial" charset="0"/>
              </a:rPr>
              <a:t>base-2</a:t>
            </a:r>
            <a:r>
              <a:rPr lang="en-US" altLang="en-US" sz="2000" b="1" smtClean="0">
                <a:cs typeface="Arial" charset="0"/>
              </a:rPr>
              <a:t>   </a:t>
            </a:r>
            <a:r>
              <a:rPr lang="en-US" altLang="en-US" sz="2000" smtClean="0">
                <a:cs typeface="Arial" charset="0"/>
              </a:rPr>
              <a:t>system</a:t>
            </a:r>
            <a:r>
              <a:rPr lang="en-US" altLang="en-US" sz="2000" b="1" smtClean="0">
                <a:cs typeface="Arial" charset="0"/>
              </a:rPr>
              <a:t>:		</a:t>
            </a:r>
            <a:r>
              <a:rPr lang="en-US" altLang="en-US" sz="2000" b="1" smtClean="0"/>
              <a:t>0.5  </a:t>
            </a:r>
            <a:r>
              <a:rPr lang="en-US" altLang="en-US" sz="2000" b="1" smtClean="0">
                <a:cs typeface="Arial" charset="0"/>
              </a:rPr>
              <a:t>≤  </a:t>
            </a:r>
            <a:r>
              <a:rPr lang="en-US" altLang="en-US" sz="2000" i="1" smtClean="0">
                <a:cs typeface="Arial" charset="0"/>
              </a:rPr>
              <a:t>m</a:t>
            </a:r>
            <a:r>
              <a:rPr lang="en-US" altLang="en-US" sz="2000" b="1" smtClean="0">
                <a:cs typeface="Arial" charset="0"/>
              </a:rPr>
              <a:t>  &lt;  1</a:t>
            </a:r>
          </a:p>
          <a:p>
            <a:pPr marL="228600" indent="-228600" eaLnBrk="1" hangingPunct="1"/>
            <a:endParaRPr lang="en-US" altLang="en-US" sz="2000" smtClean="0">
              <a:cs typeface="Arial" charset="0"/>
            </a:endParaRPr>
          </a:p>
          <a:p>
            <a:pPr marL="228600" indent="-228600" eaLnBrk="1" hangingPunct="1"/>
            <a:r>
              <a:rPr lang="en-US" altLang="en-US" sz="2000" smtClean="0">
                <a:cs typeface="Arial" charset="0"/>
              </a:rPr>
              <a:t>Floating point representation allows both fractions and very large numbers to be expressed on the computer. However,</a:t>
            </a:r>
          </a:p>
          <a:p>
            <a:pPr lvl="1" eaLnBrk="1" hangingPunct="1"/>
            <a:r>
              <a:rPr lang="en-US" altLang="en-US" sz="1800" smtClean="0">
                <a:cs typeface="Arial" charset="0"/>
              </a:rPr>
              <a:t>Floating point numbers take up more room</a:t>
            </a:r>
          </a:p>
          <a:p>
            <a:pPr lvl="1" eaLnBrk="1" hangingPunct="1"/>
            <a:r>
              <a:rPr lang="en-US" altLang="en-US" sz="1800" smtClean="0">
                <a:cs typeface="Arial" charset="0"/>
              </a:rPr>
              <a:t>Take longer to process than integer numbers.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7054850" y="436563"/>
          <a:ext cx="1354138" cy="874712"/>
        </p:xfrm>
        <a:graphic>
          <a:graphicData uri="http://schemas.openxmlformats.org/presentationml/2006/ole">
            <p:oleObj spid="_x0000_s36866" name="Equation" r:id="rId3" imgW="609336" imgH="393529" progId="Equation.3">
              <p:embed/>
            </p:oleObj>
          </a:graphicData>
        </a:graphic>
      </p:graphicFrame>
      <p:pic>
        <p:nvPicPr>
          <p:cNvPr id="6149" name="Picture 6" descr="Fig03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3757613"/>
            <a:ext cx="37084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592138" y="3763963"/>
            <a:ext cx="4271962" cy="1816100"/>
          </a:xfrm>
          <a:prstGeom prst="rect">
            <a:avLst/>
          </a:prstGeom>
          <a:solidFill>
            <a:srgbClr val="FFFF99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Q:  </a:t>
            </a:r>
            <a:r>
              <a:rPr lang="en-US" altLang="en-US" b="0"/>
              <a:t>What is the </a:t>
            </a:r>
            <a:r>
              <a:rPr lang="en-US" altLang="en-US"/>
              <a:t>smallest</a:t>
            </a:r>
            <a:r>
              <a:rPr lang="en-US" altLang="en-US" b="0"/>
              <a:t> positive floating point number that can be represented using a 7-bit word (3-bits reserved for mantissa).</a:t>
            </a:r>
          </a:p>
          <a:p>
            <a:pPr eaLnBrk="1" hangingPunct="1"/>
            <a:endParaRPr lang="en-US" altLang="en-US" sz="1400" b="0"/>
          </a:p>
          <a:p>
            <a:pPr eaLnBrk="1" hangingPunct="1"/>
            <a:r>
              <a:rPr lang="en-US" altLang="en-US" b="0"/>
              <a:t>		      </a:t>
            </a:r>
            <a:r>
              <a:rPr lang="en-US" altLang="en-US" b="0">
                <a:solidFill>
                  <a:srgbClr val="800080"/>
                </a:solidFill>
              </a:rPr>
              <a:t>What is the number?</a:t>
            </a:r>
          </a:p>
          <a:p>
            <a:pPr eaLnBrk="1" hangingPunct="1"/>
            <a:endParaRPr lang="en-US" altLang="en-US" sz="1400" b="0">
              <a:solidFill>
                <a:srgbClr val="800080"/>
              </a:solidFill>
            </a:endParaRPr>
          </a:p>
          <a:p>
            <a:pPr eaLnBrk="1" hangingPunct="1"/>
            <a:r>
              <a:rPr lang="en-US" altLang="en-US" sz="1200" b="0"/>
              <a:t>(* Solve Example 3.4  page 61 *)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138" y="5740400"/>
            <a:ext cx="8069262" cy="6461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Another Exercise: </a:t>
            </a:r>
            <a:r>
              <a:rPr lang="en-US" b="0" dirty="0"/>
              <a:t>What is the </a:t>
            </a:r>
            <a:r>
              <a:rPr lang="en-US" dirty="0"/>
              <a:t>largest</a:t>
            </a:r>
            <a:r>
              <a:rPr lang="en-US" b="0" dirty="0"/>
              <a:t> positive floating point number that can be represented using a 7-bit word (3-bits reserved for mantissa).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>
          <a:xfrm>
            <a:off x="287338" y="152400"/>
            <a:ext cx="8605837" cy="971550"/>
          </a:xfrm>
        </p:spPr>
        <p:txBody>
          <a:bodyPr tIns="0" bIns="0"/>
          <a:lstStyle/>
          <a:p>
            <a:pPr>
              <a:defRPr/>
            </a:pPr>
            <a:r>
              <a:rPr lang="en-US" sz="2400" b="1" dirty="0" smtClean="0"/>
              <a:t>IEEE </a:t>
            </a:r>
            <a:r>
              <a:rPr lang="en-US" sz="2400" b="1" dirty="0"/>
              <a:t>754 double-precision binary floating-point format: binary64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25" y="1268413"/>
            <a:ext cx="8569325" cy="353943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1600" b="0" dirty="0"/>
              <a:t>This is a commonly used format on PCs.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hlinkClick r:id="rId2" tooltip="Sign bit"/>
              </a:rPr>
              <a:t>Sign bit</a:t>
            </a:r>
            <a:r>
              <a:rPr lang="en-US" sz="1600" b="0" dirty="0"/>
              <a:t>: 1 bit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hlinkClick r:id="rId3" tooltip="Exponent"/>
              </a:rPr>
              <a:t>Exponent</a:t>
            </a:r>
            <a:r>
              <a:rPr lang="en-US" sz="1600" b="0" dirty="0"/>
              <a:t> width: 11 bits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b="0" dirty="0" err="1">
                <a:hlinkClick r:id="rId4" tooltip="Significand"/>
              </a:rPr>
              <a:t>Significand</a:t>
            </a:r>
            <a:r>
              <a:rPr lang="en-US" sz="1600" b="0" dirty="0"/>
              <a:t> </a:t>
            </a:r>
            <a:r>
              <a:rPr lang="en-US" sz="1600" b="0" dirty="0">
                <a:hlinkClick r:id="rId5" tooltip="Precision (arithmetic)"/>
              </a:rPr>
              <a:t>precision</a:t>
            </a:r>
            <a:r>
              <a:rPr lang="en-US" sz="1600" b="0" dirty="0"/>
              <a:t>: 53 bits (52 explicitly stored)</a:t>
            </a:r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endParaRPr lang="en-US" sz="1600" b="0" dirty="0"/>
          </a:p>
          <a:p>
            <a:pPr algn="just" eaLnBrk="1" hangingPunct="1">
              <a:defRPr/>
            </a:pPr>
            <a:r>
              <a:rPr lang="en-US" sz="1600" b="0" dirty="0"/>
              <a:t>This gives from 15–17 significant decimal digits precision. If a decimal string with at most 15 significant digits is converted to IEEE 754 double precision representation and then converted back to a string with the same number of significant digits, then the final string should match the original.</a:t>
            </a:r>
          </a:p>
          <a:p>
            <a:pPr algn="just" eaLnBrk="1" hangingPunct="1">
              <a:defRPr/>
            </a:pPr>
            <a:endParaRPr lang="en-US" sz="1600" b="0" dirty="0"/>
          </a:p>
        </p:txBody>
      </p:sp>
      <p:pic>
        <p:nvPicPr>
          <p:cNvPr id="16388" name="Picture 8" descr="IEEE 754 Double Floating Point Format.sv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7463" y="2417763"/>
            <a:ext cx="67770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6E1AC2-A4B0-403D-8205-63408D9CE95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555625" y="727075"/>
            <a:ext cx="8105775" cy="4339650"/>
          </a:xfrm>
          <a:prstGeom prst="rect">
            <a:avLst/>
          </a:prstGeom>
          <a:solidFill>
            <a:schemeClr val="accent1">
              <a:lumMod val="90000"/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/>
              <a:t>Notes on floating point numbers:</a:t>
            </a:r>
          </a:p>
          <a:p>
            <a:pPr eaLnBrk="1" hangingPunct="1">
              <a:defRPr/>
            </a:pPr>
            <a:endParaRPr lang="en-US" sz="2400" b="0" dirty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endParaRPr lang="en-US" sz="2400" b="0" dirty="0">
              <a:solidFill>
                <a:schemeClr val="accent6"/>
              </a:solidFill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b="0" dirty="0">
              <a:solidFill>
                <a:schemeClr val="accent6"/>
              </a:solidFill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rgbClr val="FF0000"/>
                </a:solidFill>
              </a:rPr>
              <a:t>  Overflow / Underflow</a:t>
            </a:r>
          </a:p>
          <a:p>
            <a:pPr eaLnBrk="1" hangingPunct="1">
              <a:defRPr/>
            </a:pPr>
            <a:r>
              <a:rPr lang="en-US" sz="2000" b="0" dirty="0"/>
              <a:t>    very small  and very large numbers can not be represented using a fixed-length mantissa/exponent representation, therefore overflow and underflow can occur while doing arithmetic with these numbers.</a:t>
            </a:r>
          </a:p>
          <a:p>
            <a:pPr eaLnBrk="1" hangingPunct="1">
              <a:defRPr/>
            </a:pPr>
            <a:endParaRPr lang="en-US" sz="2000" b="0" dirty="0"/>
          </a:p>
          <a:p>
            <a:pPr eaLnBrk="1" hangingPunct="1">
              <a:defRPr/>
            </a:pPr>
            <a:endParaRPr lang="en-US" sz="2000" b="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accent6"/>
                </a:solidFill>
              </a:rPr>
              <a:t>  </a:t>
            </a:r>
            <a:r>
              <a:rPr lang="en-US" sz="2400" b="0" dirty="0"/>
              <a:t>The interval between </a:t>
            </a:r>
            <a:r>
              <a:rPr lang="en-US" sz="2400" dirty="0"/>
              <a:t>representable numbers </a:t>
            </a:r>
            <a:r>
              <a:rPr lang="en-US" sz="2400" b="0" dirty="0"/>
              <a:t>increases as the numbers grow in magnitude and similarly, the round-off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>
          <a:xfrm>
            <a:off x="592138" y="441325"/>
            <a:ext cx="7996237" cy="6873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Error Definitions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274763"/>
            <a:ext cx="7959725" cy="766762"/>
          </a:xfrm>
        </p:spPr>
        <p:txBody>
          <a:bodyPr tIns="182880"/>
          <a:lstStyle/>
          <a:p>
            <a:pPr marL="225425" indent="-225425" eaLnBrk="1" hangingPunct="1">
              <a:buFontTx/>
              <a:buNone/>
              <a:defRPr/>
            </a:pPr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error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 True value – Approximation (+/-)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592138" y="2224088"/>
          <a:ext cx="7996237" cy="779462"/>
        </p:xfrm>
        <a:graphic>
          <a:graphicData uri="http://schemas.openxmlformats.org/presentationml/2006/ole">
            <p:oleObj spid="_x0000_s31746" name="Equation" r:id="rId3" imgW="6756400" imgH="6604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92138" y="3429000"/>
            <a:ext cx="7996237" cy="1971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Approximate Error</a:t>
            </a:r>
          </a:p>
          <a:p>
            <a:pPr marL="228600" indent="-228600"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100" b="0" kern="0" dirty="0">
              <a:latin typeface="+mn-lt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b="0" kern="0" dirty="0">
                <a:latin typeface="+mn-lt"/>
              </a:rPr>
              <a:t>For numerical methods, the true value will be known only when we deal with functions that can be solved </a:t>
            </a:r>
            <a:r>
              <a:rPr lang="en-US" b="0" i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analytically</a:t>
            </a:r>
            <a:r>
              <a:rPr lang="en-US" b="0" kern="0" dirty="0">
                <a:latin typeface="+mn-lt"/>
              </a:rPr>
              <a:t>. 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b="0" kern="0" dirty="0">
                <a:latin typeface="+mn-lt"/>
              </a:rPr>
              <a:t>In real world applications, we usually do not know the answer a priori.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900" b="0" kern="0" dirty="0">
              <a:latin typeface="+mn-lt"/>
            </a:endParaRPr>
          </a:p>
          <a:p>
            <a:pPr marL="228600" indent="-2286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b="0" kern="0" dirty="0">
                <a:latin typeface="+mn-lt"/>
              </a:rPr>
              <a:t>	</a:t>
            </a:r>
            <a:r>
              <a:rPr lang="en-US" kern="0" dirty="0">
                <a:cs typeface="Times New Roman" pitchFamily="18" charset="0"/>
              </a:rPr>
              <a:t>Approximate Error </a:t>
            </a:r>
            <a:r>
              <a:rPr lang="en-US" b="0" kern="0" dirty="0">
                <a:cs typeface="Times New Roman" pitchFamily="18" charset="0"/>
              </a:rPr>
              <a:t> =  </a:t>
            </a:r>
            <a:r>
              <a:rPr lang="en-US" b="0" kern="0" dirty="0" err="1">
                <a:cs typeface="Times New Roman" pitchFamily="18" charset="0"/>
              </a:rPr>
              <a:t>CurrentApproximation</a:t>
            </a:r>
            <a:r>
              <a:rPr lang="en-US" b="0" kern="0" dirty="0">
                <a:cs typeface="Times New Roman" pitchFamily="18" charset="0"/>
              </a:rPr>
              <a:t>(</a:t>
            </a:r>
            <a:r>
              <a:rPr lang="en-US" b="0" kern="0" dirty="0" err="1">
                <a:cs typeface="Times New Roman" pitchFamily="18" charset="0"/>
              </a:rPr>
              <a:t>i</a:t>
            </a:r>
            <a:r>
              <a:rPr lang="en-US" b="0" kern="0" dirty="0">
                <a:cs typeface="Times New Roman" pitchFamily="18" charset="0"/>
              </a:rPr>
              <a:t>)  –  </a:t>
            </a:r>
            <a:r>
              <a:rPr lang="en-US" b="0" kern="0" dirty="0" err="1">
                <a:cs typeface="Times New Roman" pitchFamily="18" charset="0"/>
              </a:rPr>
              <a:t>PreviousApproximation</a:t>
            </a:r>
            <a:r>
              <a:rPr lang="en-US" b="0" kern="0" dirty="0">
                <a:cs typeface="Times New Roman" pitchFamily="18" charset="0"/>
              </a:rPr>
              <a:t>(i-1)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87375" y="5497513"/>
          <a:ext cx="8001000" cy="852487"/>
        </p:xfrm>
        <a:graphic>
          <a:graphicData uri="http://schemas.openxmlformats.org/presentationml/2006/ole">
            <p:oleObj spid="_x0000_s31747" name="Equation" r:id="rId4" imgW="6197600" imgH="660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6DC399-4BA3-48B5-AE12-997E26AADBCD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642938" y="1566863"/>
          <a:ext cx="7835900" cy="723900"/>
        </p:xfrm>
        <a:graphic>
          <a:graphicData uri="http://schemas.openxmlformats.org/presentationml/2006/ole">
            <p:oleObj spid="_x0000_s32770" name="Equation" r:id="rId3" imgW="7150100" imgH="660400" progId="Equation.3">
              <p:embed/>
            </p:oleObj>
          </a:graphicData>
        </a:graphic>
      </p:graphicFrame>
      <p:sp>
        <p:nvSpPr>
          <p:cNvPr id="2056" name="Rectangle 6"/>
          <p:cNvSpPr>
            <a:spLocks noChangeArrowheads="1"/>
          </p:cNvSpPr>
          <p:nvPr/>
        </p:nvSpPr>
        <p:spPr bwMode="auto">
          <a:xfrm>
            <a:off x="628650" y="558800"/>
            <a:ext cx="7886700" cy="679450"/>
          </a:xfrm>
          <a:prstGeom prst="bevel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tIns="91440" bIns="182880"/>
          <a:lstStyle/>
          <a:p>
            <a:pPr marL="228600" indent="-228600"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0" i="1" dirty="0">
                <a:latin typeface="Arial" charset="0"/>
              </a:rPr>
              <a:t>Iterative approaches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665163" y="2817813"/>
            <a:ext cx="7813675" cy="3698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/>
              <a:t>Computations are repeated until stopping criterion is satisfied</a:t>
            </a:r>
            <a:endParaRPr lang="en-US" sz="1600"/>
          </a:p>
        </p:txBody>
      </p:sp>
      <p:graphicFrame>
        <p:nvGraphicFramePr>
          <p:cNvPr id="2052" name="Object 22"/>
          <p:cNvGraphicFramePr>
            <a:graphicFrameLocks noChangeAspect="1"/>
          </p:cNvGraphicFramePr>
          <p:nvPr/>
        </p:nvGraphicFramePr>
        <p:xfrm>
          <a:off x="811213" y="3355975"/>
          <a:ext cx="1679575" cy="800100"/>
        </p:xfrm>
        <a:graphic>
          <a:graphicData uri="http://schemas.openxmlformats.org/presentationml/2006/ole">
            <p:oleObj spid="_x0000_s32771" name="Equation" r:id="rId4" imgW="533169" imgH="253890" progId="Equation.3">
              <p:embed/>
            </p:oleObj>
          </a:graphicData>
        </a:graphic>
      </p:graphicFrame>
      <p:sp>
        <p:nvSpPr>
          <p:cNvPr id="2059" name="Text Box 24"/>
          <p:cNvSpPr txBox="1">
            <a:spLocks noChangeArrowheads="1"/>
          </p:cNvSpPr>
          <p:nvPr/>
        </p:nvSpPr>
        <p:spPr bwMode="auto">
          <a:xfrm>
            <a:off x="3446463" y="3390900"/>
            <a:ext cx="4959350" cy="739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Arial" charset="0"/>
              </a:rPr>
              <a:t>Pre-specified % tolerance based on your knowledge of the solution. </a:t>
            </a:r>
            <a:r>
              <a:rPr lang="en-US" altLang="en-US" sz="1600"/>
              <a:t>(</a:t>
            </a:r>
            <a:r>
              <a:rPr lang="en-US" altLang="en-US"/>
              <a:t>Use absolute value)</a:t>
            </a:r>
            <a:endParaRPr lang="en-US" altLang="en-US" b="0">
              <a:latin typeface="Arial" charset="0"/>
            </a:endParaRP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>
            <a:off x="665163" y="4670425"/>
            <a:ext cx="7813675" cy="120015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cs typeface="Times New Roman" pitchFamily="18" charset="0"/>
              </a:rPr>
              <a:t>If </a:t>
            </a:r>
            <a:r>
              <a:rPr lang="el-GR" altLang="en-US" b="0" i="1">
                <a:cs typeface="Times New Roman" pitchFamily="18" charset="0"/>
              </a:rPr>
              <a:t>ε</a:t>
            </a:r>
            <a:r>
              <a:rPr lang="en-US" altLang="en-US" b="0" i="1" baseline="-25000">
                <a:cs typeface="Times New Roman" pitchFamily="18" charset="0"/>
              </a:rPr>
              <a:t>s</a:t>
            </a:r>
            <a:r>
              <a:rPr lang="en-US" altLang="en-US" b="0" i="1">
                <a:cs typeface="Times New Roman" pitchFamily="18" charset="0"/>
              </a:rPr>
              <a:t> </a:t>
            </a:r>
            <a:r>
              <a:rPr lang="en-US" altLang="en-US" b="0">
                <a:cs typeface="Times New Roman" pitchFamily="18" charset="0"/>
              </a:rPr>
              <a:t>is chosen as: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0">
                <a:cs typeface="Times New Roman" pitchFamily="18" charset="0"/>
              </a:rPr>
              <a:t>Then the result is correct to </a:t>
            </a:r>
            <a:r>
              <a:rPr lang="en-US" altLang="en-US" b="0" i="1">
                <a:cs typeface="Times New Roman" pitchFamily="18" charset="0"/>
              </a:rPr>
              <a:t>at least </a:t>
            </a:r>
            <a:r>
              <a:rPr lang="en-US" altLang="en-US">
                <a:cs typeface="Times New Roman" pitchFamily="18" charset="0"/>
              </a:rPr>
              <a:t>n significant figures </a:t>
            </a:r>
            <a:r>
              <a:rPr lang="en-US" altLang="en-US" i="1">
                <a:cs typeface="Times New Roman" pitchFamily="18" charset="0"/>
              </a:rPr>
              <a:t>(Scarborough 1966)</a:t>
            </a:r>
            <a:endParaRPr lang="en-US" altLang="en-US" b="0">
              <a:cs typeface="Times New Roman" pitchFamily="18" charset="0"/>
            </a:endParaRPr>
          </a:p>
        </p:txBody>
      </p:sp>
      <p:graphicFrame>
        <p:nvGraphicFramePr>
          <p:cNvPr id="2053" name="Object 29"/>
          <p:cNvGraphicFramePr>
            <a:graphicFrameLocks noChangeAspect="1"/>
          </p:cNvGraphicFramePr>
          <p:nvPr/>
        </p:nvGraphicFramePr>
        <p:xfrm>
          <a:off x="3330575" y="4779963"/>
          <a:ext cx="3652838" cy="649287"/>
        </p:xfrm>
        <a:graphic>
          <a:graphicData uri="http://schemas.openxmlformats.org/presentationml/2006/ole">
            <p:oleObj spid="_x0000_s32772" name="Equation" r:id="rId5" imgW="1231366" imgH="241195" progId="Equation.3">
              <p:embed/>
            </p:oleObj>
          </a:graphicData>
        </a:graphic>
      </p:graphicFrame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>
            <a:off x="2709863" y="3765550"/>
            <a:ext cx="62071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nimBg="1"/>
      <p:bldP spid="2059" grpId="0" animBg="1"/>
      <p:bldP spid="20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321550" y="6410325"/>
            <a:ext cx="1522413" cy="304800"/>
          </a:xfrm>
          <a:noFill/>
        </p:spPr>
        <p:txBody>
          <a:bodyPr/>
          <a:lstStyle/>
          <a:p>
            <a:fld id="{C7BBE853-75DB-4546-9BC5-B4A6DC721851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974850" y="1014413"/>
          <a:ext cx="4897438" cy="889000"/>
        </p:xfrm>
        <a:graphic>
          <a:graphicData uri="http://schemas.openxmlformats.org/presentationml/2006/ole">
            <p:oleObj spid="_x0000_s33794" name="Equation" r:id="rId3" imgW="1714500" imgH="419100" progId="Equation.3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4213" y="361950"/>
            <a:ext cx="7831137" cy="523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 b="0"/>
              <a:t>EXAMPLE 3.2:      </a:t>
            </a:r>
            <a:r>
              <a:rPr lang="en-US" altLang="en-US" sz="2800" b="0" i="1"/>
              <a:t>Maclaurin series expansion</a:t>
            </a: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776788" y="2844800"/>
          <a:ext cx="3287712" cy="446088"/>
        </p:xfrm>
        <a:graphic>
          <a:graphicData uri="http://schemas.openxmlformats.org/presentationml/2006/ole">
            <p:oleObj spid="_x0000_s33795" name="Equation" r:id="rId4" imgW="1778000" imgH="241300" progId="">
              <p:embed/>
            </p:oleObj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28650" y="2084388"/>
            <a:ext cx="7886700" cy="6461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/>
              <a:t>Calculate </a:t>
            </a:r>
            <a:r>
              <a:rPr lang="en-US" altLang="en-US" i="1"/>
              <a:t>e</a:t>
            </a:r>
            <a:r>
              <a:rPr lang="en-US" altLang="en-US" i="1" baseline="30000"/>
              <a:t>0.5</a:t>
            </a:r>
            <a:r>
              <a:rPr lang="en-US" altLang="en-US"/>
              <a:t> (= 1.648721…) </a:t>
            </a:r>
            <a:r>
              <a:rPr lang="en-US" altLang="en-US" b="0"/>
              <a:t>up to 3 significant figures. During the calculation process, compute the </a:t>
            </a:r>
            <a:r>
              <a:rPr lang="en-US" altLang="en-US" i="1"/>
              <a:t>true</a:t>
            </a:r>
            <a:r>
              <a:rPr lang="en-US" altLang="en-US" b="0"/>
              <a:t> and </a:t>
            </a:r>
            <a:r>
              <a:rPr lang="en-US" altLang="en-US" i="1"/>
              <a:t>approximate</a:t>
            </a:r>
            <a:r>
              <a:rPr lang="en-US" altLang="en-US" b="0"/>
              <a:t> percent relative errors at each step</a:t>
            </a:r>
            <a:endParaRPr lang="en-US" altLang="en-US" b="0" i="1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993775" y="2873375"/>
            <a:ext cx="200818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000"/>
              <a:t>Error tolerance</a:t>
            </a:r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3284538" y="3090863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7857" name="Group 97"/>
          <p:cNvGraphicFramePr>
            <a:graphicFrameLocks noGrp="1"/>
          </p:cNvGraphicFramePr>
          <p:nvPr>
            <p:ph sz="half" idx="2"/>
          </p:nvPr>
        </p:nvGraphicFramePr>
        <p:xfrm>
          <a:off x="2928938" y="3806825"/>
          <a:ext cx="5586412" cy="1576388"/>
        </p:xfrm>
        <a:graphic>
          <a:graphicData uri="http://schemas.openxmlformats.org/drawingml/2006/table">
            <a:tbl>
              <a:tblPr/>
              <a:tblGrid>
                <a:gridCol w="738427"/>
                <a:gridCol w="1700155"/>
                <a:gridCol w="1401235"/>
                <a:gridCol w="1746595"/>
              </a:tblGrid>
              <a:tr h="464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Count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(%)  True</a:t>
                      </a:r>
                      <a:endParaRPr kumimoji="0" lang="el-G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(%)  Approx.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39.3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9.02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33.3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1.625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1.44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7.69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675" y="3821113"/>
          <a:ext cx="2081213" cy="2674937"/>
        </p:xfrm>
        <a:graphic>
          <a:graphicData uri="http://schemas.openxmlformats.org/drawingml/2006/table">
            <a:tbl>
              <a:tblPr/>
              <a:tblGrid>
                <a:gridCol w="2081213"/>
              </a:tblGrid>
              <a:tr h="423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Terms</a:t>
                      </a: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1+(0.5)</a:t>
                      </a: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2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1+(.5)+(.5)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/2</a:t>
                      </a: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7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1+(.5)+(.5)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/2+(.5)</a:t>
                      </a:r>
                      <a:r>
                        <a:rPr kumimoji="0" lang="en-US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/6</a:t>
                      </a: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9" marR="91439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oup 97"/>
          <p:cNvGraphicFramePr>
            <a:graphicFrameLocks/>
          </p:cNvGraphicFramePr>
          <p:nvPr/>
        </p:nvGraphicFramePr>
        <p:xfrm>
          <a:off x="2928938" y="5383213"/>
          <a:ext cx="5586412" cy="1112838"/>
        </p:xfrm>
        <a:graphic>
          <a:graphicData uri="http://schemas.openxmlformats.org/drawingml/2006/table">
            <a:tbl>
              <a:tblPr/>
              <a:tblGrid>
                <a:gridCol w="738427"/>
                <a:gridCol w="1700155"/>
                <a:gridCol w="1401235"/>
                <a:gridCol w="1746595"/>
              </a:tblGrid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91439" marR="91439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1.6458333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0.175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1.27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1439" marR="91439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1.6484375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0.0172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0.158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91439" marR="91439"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1.648697917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0.00142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0.0158</a:t>
                      </a:r>
                    </a:p>
                  </a:txBody>
                  <a:tcPr marL="91439" marR="91439"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  <p:bldP spid="30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07DF32-B7B2-4FD6-B62D-D57EEBBD92B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620712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smtClean="0">
                <a:latin typeface="Times New Roman" pitchFamily="18" charset="0"/>
              </a:rPr>
              <a:t>Round-off </a:t>
            </a:r>
            <a:r>
              <a:rPr lang="en-US" sz="3200" dirty="0" smtClean="0">
                <a:latin typeface="Times New Roman" pitchFamily="18" charset="0"/>
              </a:rPr>
              <a:t>and Chopping Errors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2600" y="1454150"/>
            <a:ext cx="8178800" cy="5041900"/>
          </a:xfrm>
          <a:solidFill>
            <a:schemeClr val="bg1">
              <a:lumMod val="95000"/>
            </a:schemeClr>
          </a:solidFill>
        </p:spPr>
        <p:txBody>
          <a:bodyPr tIns="182880" bIns="182880"/>
          <a:lstStyle/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Numbers such as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p</a:t>
            </a:r>
            <a:r>
              <a:rPr lang="en-US" sz="2000" b="1" dirty="0" smtClean="0">
                <a:latin typeface="Times New Roman" pitchFamily="18" charset="0"/>
              </a:rPr>
              <a:t>,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,   or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√7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</a:rPr>
              <a:t>cannot be expressed by a fixed number of significant figures. Therefore, they can not be represented exactly by a computer which has a </a:t>
            </a:r>
            <a:r>
              <a:rPr lang="en-US" sz="2000" b="1" dirty="0" smtClean="0">
                <a:latin typeface="Times New Roman" pitchFamily="18" charset="0"/>
              </a:rPr>
              <a:t>fixed word-length 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Symbol" pitchFamily="18" charset="2"/>
              </a:rPr>
              <a:t>		p</a:t>
            </a:r>
            <a:r>
              <a:rPr lang="en-US" dirty="0" smtClean="0">
                <a:latin typeface="Times New Roman" pitchFamily="18" charset="0"/>
              </a:rPr>
              <a:t> = 3.1415926535….</a:t>
            </a:r>
            <a:endParaRPr lang="en-US" sz="16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Discrepancy introduced by this omission of significant figures is called 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round-off </a:t>
            </a:r>
            <a:r>
              <a:rPr lang="en-US" sz="2000" b="1" dirty="0" smtClean="0">
                <a:latin typeface="Times New Roman" pitchFamily="18" charset="0"/>
              </a:rPr>
              <a:t>or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 chopping </a:t>
            </a:r>
            <a:r>
              <a:rPr lang="en-US" sz="2000" b="1" dirty="0" smtClean="0">
                <a:latin typeface="Times New Roman" pitchFamily="18" charset="0"/>
              </a:rPr>
              <a:t>errors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If </a:t>
            </a:r>
            <a:r>
              <a:rPr lang="en-US" sz="2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 is to be stored on a base-10 system carrying 7 significant digits,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Symbol" pitchFamily="18" charset="2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chopping</a:t>
            </a:r>
            <a:r>
              <a:rPr lang="en-US" sz="2000" dirty="0" smtClean="0">
                <a:latin typeface="Times New Roman" pitchFamily="18" charset="0"/>
              </a:rPr>
              <a:t> :      </a:t>
            </a:r>
            <a:r>
              <a:rPr lang="en-US" sz="2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=3.141592	error:    </a:t>
            </a:r>
            <a:r>
              <a:rPr lang="en-US" sz="2000" dirty="0" smtClean="0">
                <a:solidFill>
                  <a:srgbClr val="3333FF"/>
                </a:solidFill>
                <a:latin typeface="Symbol" pitchFamily="18" charset="2"/>
              </a:rPr>
              <a:t>e</a:t>
            </a:r>
            <a:r>
              <a:rPr lang="en-US" sz="2000" baseline="-25000" dirty="0" smtClean="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</a:rPr>
              <a:t>=0.00000065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round-off</a:t>
            </a:r>
            <a:r>
              <a:rPr lang="en-US" sz="2000" dirty="0" smtClean="0">
                <a:latin typeface="Times New Roman" pitchFamily="18" charset="0"/>
              </a:rPr>
              <a:t>:      </a:t>
            </a:r>
            <a:r>
              <a:rPr lang="en-US" sz="2000" dirty="0" smtClean="0">
                <a:latin typeface="Symbol" pitchFamily="18" charset="2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=3.141593	error:    </a:t>
            </a:r>
            <a:r>
              <a:rPr lang="en-US" sz="2000" dirty="0" smtClean="0">
                <a:solidFill>
                  <a:srgbClr val="3333FF"/>
                </a:solidFill>
                <a:latin typeface="Symbol" pitchFamily="18" charset="2"/>
              </a:rPr>
              <a:t>e</a:t>
            </a:r>
            <a:r>
              <a:rPr lang="en-US" sz="2000" baseline="-25000" dirty="0" smtClean="0">
                <a:solidFill>
                  <a:srgbClr val="3333FF"/>
                </a:solidFill>
                <a:latin typeface="Times New Roman" pitchFamily="18" charset="0"/>
              </a:rPr>
              <a:t>t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</a:rPr>
              <a:t>=0.00000035</a:t>
            </a:r>
          </a:p>
          <a:p>
            <a:pPr marL="228600" indent="-22860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Some machines use </a:t>
            </a:r>
            <a:r>
              <a:rPr lang="en-US" sz="2000" b="1" i="1" dirty="0" smtClean="0">
                <a:latin typeface="Times New Roman" pitchFamily="18" charset="0"/>
              </a:rPr>
              <a:t>chopping</a:t>
            </a:r>
            <a:r>
              <a:rPr lang="en-US" sz="2000" dirty="0" smtClean="0">
                <a:latin typeface="Times New Roman" pitchFamily="18" charset="0"/>
              </a:rPr>
              <a:t>, because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rounding</a:t>
            </a:r>
            <a:r>
              <a:rPr lang="en-US" sz="2000" dirty="0" smtClean="0">
                <a:latin typeface="Times New Roman" pitchFamily="18" charset="0"/>
              </a:rPr>
              <a:t> has additional computational overhead. 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DD9197-B7DD-4C2C-A2D1-8F5F7F786F6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336550" y="179388"/>
            <a:ext cx="2038350" cy="2701925"/>
          </a:xfrm>
          <a:solidFill>
            <a:schemeClr val="bg1">
              <a:lumMod val="95000"/>
            </a:schemeClr>
          </a:solidFill>
        </p:spPr>
        <p:txBody>
          <a:bodyPr tIns="0" bIns="0" anchor="t">
            <a:normAutofit fontScale="90000"/>
          </a:bodyPr>
          <a:lstStyle/>
          <a:p>
            <a:pPr algn="l" eaLnBrk="1" hangingPunct="1">
              <a:tabLst>
                <a:tab pos="400050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/>
            </a:r>
            <a:br>
              <a:rPr lang="en-US" sz="2000" b="1" dirty="0" smtClean="0">
                <a:solidFill>
                  <a:srgbClr val="0000FF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Number Representation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86409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	in Base-10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pic>
        <p:nvPicPr>
          <p:cNvPr id="12292" name="Picture 6" descr="Fig0303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 t="46066"/>
          <a:stretch>
            <a:fillRect/>
          </a:stretch>
        </p:blipFill>
        <p:spPr bwMode="auto">
          <a:xfrm>
            <a:off x="2560638" y="3173413"/>
            <a:ext cx="6296025" cy="3505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6" descr="Fig0303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 b="59087"/>
          <a:stretch>
            <a:fillRect/>
          </a:stretch>
        </p:blipFill>
        <p:spPr bwMode="auto">
          <a:xfrm>
            <a:off x="2547938" y="179388"/>
            <a:ext cx="6296025" cy="2659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36550" y="3209925"/>
            <a:ext cx="2038350" cy="34686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eaLnBrk="1" hangingPunct="1">
              <a:tabLst>
                <a:tab pos="400050" algn="l"/>
              </a:tabLst>
              <a:defRPr/>
            </a:pPr>
            <a:r>
              <a:rPr lang="en-US" sz="200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lang="en-US" sz="2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173</a:t>
            </a:r>
            <a:r>
              <a:rPr lang="en-US" sz="2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in Base-2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2744A2-DBC3-4FFB-8391-53EBFBC364D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>
          <a:xfrm>
            <a:off x="647700" y="617538"/>
            <a:ext cx="7867650" cy="1562100"/>
          </a:xfrm>
        </p:spPr>
        <p:txBody>
          <a:bodyPr tIns="0" bIns="0"/>
          <a:lstStyle/>
          <a:p>
            <a:pPr algn="l" eaLnBrk="1" hangingPunct="1">
              <a:defRPr/>
            </a:pPr>
            <a:r>
              <a:rPr lang="en-US" sz="2000" b="1" dirty="0" smtClean="0"/>
              <a:t>The representation of   -173  on a 16-bit computer </a:t>
            </a:r>
            <a:br>
              <a:rPr lang="en-US" sz="2000" b="1" dirty="0" smtClean="0"/>
            </a:br>
            <a:r>
              <a:rPr lang="en-US" sz="2000" b="1" dirty="0" smtClean="0"/>
              <a:t>using the </a:t>
            </a:r>
            <a:r>
              <a:rPr lang="en-US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signed magnitude method</a:t>
            </a:r>
          </a:p>
        </p:txBody>
      </p:sp>
      <p:pic>
        <p:nvPicPr>
          <p:cNvPr id="12292" name="Picture 7" descr="Fig03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906713"/>
            <a:ext cx="76692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3434F7-18DF-42B7-8404-08139FF74A2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>
          <a:xfrm>
            <a:off x="592138" y="368300"/>
            <a:ext cx="7959725" cy="971550"/>
          </a:xfrm>
        </p:spPr>
        <p:txBody>
          <a:bodyPr tIns="0" bIns="0"/>
          <a:lstStyle/>
          <a:p>
            <a:pPr eaLnBrk="1" hangingPunct="1">
              <a:defRPr/>
            </a:pPr>
            <a:r>
              <a:rPr lang="en-US" sz="2400" b="1" dirty="0" smtClean="0"/>
              <a:t>Computer representation of a floating-point number</a:t>
            </a:r>
          </a:p>
        </p:txBody>
      </p:sp>
      <p:pic>
        <p:nvPicPr>
          <p:cNvPr id="13316" name="Picture 7" descr="fig0305"/>
          <p:cNvPicPr>
            <a:picLocks noChangeAspect="1" noChangeArrowheads="1"/>
          </p:cNvPicPr>
          <p:nvPr/>
        </p:nvPicPr>
        <p:blipFill>
          <a:blip r:embed="rId3" cstate="print"/>
          <a:srcRect l="-485" r="-459" b="1138"/>
          <a:stretch>
            <a:fillRect/>
          </a:stretch>
        </p:blipFill>
        <p:spPr bwMode="auto">
          <a:xfrm>
            <a:off x="555625" y="1520825"/>
            <a:ext cx="8032750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52763" y="4257675"/>
          <a:ext cx="1101725" cy="595313"/>
        </p:xfrm>
        <a:graphic>
          <a:graphicData uri="http://schemas.openxmlformats.org/presentationml/2006/ole">
            <p:oleObj spid="_x0000_s34818" name="Equation" r:id="rId4" imgW="469696" imgH="253890" progId="Equation.3">
              <p:embed/>
            </p:oleObj>
          </a:graphicData>
        </a:graphic>
      </p:graphicFrame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5151438" y="4013200"/>
            <a:ext cx="1173162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Arial" charset="0"/>
              </a:rPr>
              <a:t>exponent</a:t>
            </a: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 flipV="1">
            <a:off x="4283075" y="4159250"/>
            <a:ext cx="758825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4791075" y="5213350"/>
            <a:ext cx="3541713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Arial" charset="0"/>
              </a:rPr>
              <a:t>Base of the number system used</a:t>
            </a: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 flipH="1" flipV="1">
            <a:off x="3997325" y="4835525"/>
            <a:ext cx="7207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Text Box 14"/>
          <p:cNvSpPr txBox="1">
            <a:spLocks noChangeArrowheads="1"/>
          </p:cNvSpPr>
          <p:nvPr/>
        </p:nvSpPr>
        <p:spPr bwMode="auto">
          <a:xfrm>
            <a:off x="1358900" y="5030788"/>
            <a:ext cx="1120775" cy="369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Arial" charset="0"/>
              </a:rPr>
              <a:t>mantissa</a:t>
            </a:r>
          </a:p>
        </p:txBody>
      </p:sp>
      <p:sp>
        <p:nvSpPr>
          <p:cNvPr id="4107" name="Line 15"/>
          <p:cNvSpPr>
            <a:spLocks noChangeShapeType="1"/>
          </p:cNvSpPr>
          <p:nvPr/>
        </p:nvSpPr>
        <p:spPr bwMode="auto">
          <a:xfrm flipV="1">
            <a:off x="2541588" y="4835525"/>
            <a:ext cx="46831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D56381-AF3C-4DF7-817B-0FDBC85AFE5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765175"/>
            <a:ext cx="7885112" cy="5360988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156.78    </a:t>
            </a:r>
            <a:r>
              <a:rPr lang="en-US" altLang="en-US" sz="2400" smtClean="0">
                <a:sym typeface="Webdings" pitchFamily="18" charset="2"/>
              </a:rPr>
              <a:t>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Webdings" pitchFamily="18" charset="2"/>
              </a:rPr>
              <a:t>  </a:t>
            </a:r>
            <a:r>
              <a:rPr lang="en-US" altLang="en-US" sz="2400" smtClean="0"/>
              <a:t>	0.15678x10</a:t>
            </a:r>
            <a:r>
              <a:rPr lang="en-US" altLang="en-US" sz="2400" baseline="30000" smtClean="0"/>
              <a:t>3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		(in a floating point base-10 system)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				Suppose only 4 						decimal places to be stored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b="1" i="1" smtClean="0">
                <a:solidFill>
                  <a:srgbClr val="800080"/>
                </a:solidFill>
              </a:rPr>
              <a:t>Normalize </a:t>
            </a:r>
            <a:r>
              <a:rPr lang="en-US" altLang="en-US" sz="2400" b="1" i="1" smtClean="0">
                <a:solidFill>
                  <a:srgbClr val="800080"/>
                </a:solidFill>
                <a:sym typeface="Wingdings" pitchFamily="2" charset="2"/>
              </a:rPr>
              <a:t></a:t>
            </a:r>
            <a:r>
              <a:rPr lang="en-US" altLang="en-US" sz="2400" b="1" smtClean="0">
                <a:solidFill>
                  <a:srgbClr val="800080"/>
                </a:solidFill>
              </a:rPr>
              <a:t> remove the leading zeroes.</a:t>
            </a:r>
            <a:r>
              <a:rPr lang="en-US" altLang="en-US" sz="2400" b="1" smtClean="0"/>
              <a:t> </a:t>
            </a:r>
          </a:p>
          <a:p>
            <a:pPr eaLnBrk="1" hangingPunct="1"/>
            <a:r>
              <a:rPr lang="en-US" altLang="en-US" sz="2000" smtClean="0"/>
              <a:t>Multiply the mantissa by 10 and lower the exponent by 1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0.294</a:t>
            </a:r>
            <a:r>
              <a:rPr lang="en-US" altLang="en-US" sz="2400" u="sng" smtClean="0"/>
              <a:t>1</a:t>
            </a:r>
            <a:r>
              <a:rPr lang="en-US" altLang="en-US" sz="2400" smtClean="0"/>
              <a:t> x 10</a:t>
            </a:r>
            <a:r>
              <a:rPr lang="en-US" altLang="en-US" sz="2400" baseline="30000" smtClean="0"/>
              <a:t>-1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993775" y="2151063"/>
          <a:ext cx="2274888" cy="763587"/>
        </p:xfrm>
        <a:graphic>
          <a:graphicData uri="http://schemas.openxmlformats.org/presentationml/2006/ole">
            <p:oleObj spid="_x0000_s35842" name="Equation" r:id="rId3" imgW="1663700" imgH="558800" progId="Equation.3">
              <p:embed/>
            </p:oleObj>
          </a:graphicData>
        </a:graphic>
      </p:graphicFrame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243388" y="5145088"/>
            <a:ext cx="26289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Arial" charset="0"/>
              </a:rPr>
              <a:t>Additional significant figure is retained</a:t>
            </a:r>
          </a:p>
        </p:txBody>
      </p:sp>
      <p:sp>
        <p:nvSpPr>
          <p:cNvPr id="5127" name="Line 5"/>
          <p:cNvSpPr>
            <a:spLocks noChangeShapeType="1"/>
          </p:cNvSpPr>
          <p:nvPr/>
        </p:nvSpPr>
        <p:spPr bwMode="auto">
          <a:xfrm flipH="1" flipV="1">
            <a:off x="2735263" y="4978400"/>
            <a:ext cx="136842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8" name="Object 3"/>
          <p:cNvGraphicFramePr>
            <a:graphicFrameLocks noChangeAspect="1"/>
          </p:cNvGraphicFramePr>
          <p:nvPr/>
        </p:nvGraphicFramePr>
        <p:xfrm>
          <a:off x="3732213" y="2990850"/>
          <a:ext cx="2041525" cy="474663"/>
        </p:xfrm>
        <a:graphic>
          <a:graphicData uri="http://schemas.openxmlformats.org/presentationml/2006/ole">
            <p:oleObj spid="_x0000_s35843" name="Equation" r:id="rId4" imgW="1091726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416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Slide 1</vt:lpstr>
      <vt:lpstr>Error Definitions</vt:lpstr>
      <vt:lpstr>Slide 3</vt:lpstr>
      <vt:lpstr>Slide 4</vt:lpstr>
      <vt:lpstr>Round-off and Chopping Errors</vt:lpstr>
      <vt:lpstr> Number Representation   86409   in Base-10   </vt:lpstr>
      <vt:lpstr>The representation of   -173  on a 16-bit computer  using the signed magnitude method</vt:lpstr>
      <vt:lpstr>Computer representation of a floating-point number</vt:lpstr>
      <vt:lpstr>Slide 9</vt:lpstr>
      <vt:lpstr>Slide 10</vt:lpstr>
      <vt:lpstr>IEEE 754 double-precision binary floating-point format: binary64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8</cp:revision>
  <dcterms:created xsi:type="dcterms:W3CDTF">2006-08-16T00:00:00Z</dcterms:created>
  <dcterms:modified xsi:type="dcterms:W3CDTF">2017-03-03T08:11:15Z</dcterms:modified>
</cp:coreProperties>
</file>