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A36C0-075E-42FC-8462-FDF91FF8679C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5D963-7480-4ACA-A77E-E1278D352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267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08077C-34AD-498B-BA81-3655B5E6B4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A53B13F-4E6D-4AAB-9C25-B9C7159872E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4768" name="Rectangle 16"/>
          <p:cNvSpPr>
            <a:spLocks noChangeArrowheads="1"/>
          </p:cNvSpPr>
          <p:nvPr/>
        </p:nvSpPr>
        <p:spPr bwMode="auto">
          <a:xfrm>
            <a:off x="446088" y="2097088"/>
            <a:ext cx="8280400" cy="2573337"/>
          </a:xfrm>
          <a:prstGeom prst="bevel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 dirty="0">
                <a:solidFill>
                  <a:schemeClr val="tx2"/>
                </a:solidFill>
              </a:rPr>
              <a:t>Truncation Errors and the Taylor Series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000" b="1" dirty="0"/>
              <a:t>Chapter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CB16243-1781-41EA-BF94-EDC4371EB51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txBody>
          <a:bodyPr lIns="182880" tIns="182880" rIns="182880" bIns="182880"/>
          <a:lstStyle/>
          <a:p>
            <a:pPr marL="171450" indent="-171450" eaLnBrk="1" hangingPunct="1">
              <a:buFontTx/>
              <a:buNone/>
              <a:defRPr/>
            </a:pPr>
            <a:endParaRPr lang="en-US" sz="2000" dirty="0" smtClean="0">
              <a:latin typeface="Times New Roman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 smtClean="0">
                <a:latin typeface="Times New Roman" pitchFamily="18" charset="0"/>
              </a:rPr>
              <a:t>How does a CPU compute the following functions for a specific x value?</a:t>
            </a:r>
          </a:p>
          <a:p>
            <a:pPr marL="171450" indent="-171450" eaLnBrk="1" hangingPunct="1">
              <a:buFontTx/>
              <a:buNone/>
              <a:defRPr/>
            </a:pPr>
            <a:r>
              <a:rPr lang="en-US" sz="2000" dirty="0" smtClean="0">
                <a:latin typeface="Times New Roman" pitchFamily="18" charset="0"/>
              </a:rPr>
              <a:t>		       </a:t>
            </a:r>
            <a:r>
              <a:rPr lang="en-US" sz="2400" b="1" i="1" dirty="0" err="1" smtClean="0">
                <a:latin typeface="Times New Roman" pitchFamily="18" charset="0"/>
              </a:rPr>
              <a:t>cos</a:t>
            </a:r>
            <a:r>
              <a:rPr lang="en-US" sz="2400" b="1" i="1" dirty="0" smtClean="0">
                <a:latin typeface="Times New Roman" pitchFamily="18" charset="0"/>
              </a:rPr>
              <a:t>(x)         sin(x)          e</a:t>
            </a:r>
            <a:r>
              <a:rPr lang="en-US" sz="2400" b="1" i="1" baseline="30000" dirty="0" smtClean="0">
                <a:latin typeface="Times New Roman" pitchFamily="18" charset="0"/>
              </a:rPr>
              <a:t>x</a:t>
            </a:r>
            <a:r>
              <a:rPr lang="en-US" sz="2400" b="1" i="1" dirty="0" smtClean="0">
                <a:latin typeface="Times New Roman" pitchFamily="18" charset="0"/>
              </a:rPr>
              <a:t>         log(x)</a:t>
            </a:r>
            <a:r>
              <a:rPr lang="en-US" sz="2400" dirty="0" smtClean="0">
                <a:latin typeface="Times New Roman" pitchFamily="18" charset="0"/>
              </a:rPr>
              <a:t>       </a:t>
            </a:r>
            <a:r>
              <a:rPr lang="en-US" sz="2000" dirty="0" smtClean="0">
                <a:latin typeface="Times New Roman" pitchFamily="18" charset="0"/>
              </a:rPr>
              <a:t>etc.</a:t>
            </a:r>
          </a:p>
          <a:p>
            <a:pPr marL="171450" indent="-171450" eaLnBrk="1" hangingPunct="1">
              <a:buFontTx/>
              <a:buNone/>
              <a:defRPr/>
            </a:pPr>
            <a:endParaRPr lang="en-US" sz="2000" dirty="0" smtClean="0">
              <a:latin typeface="Times New Roman" pitchFamily="18" charset="0"/>
            </a:endParaRPr>
          </a:p>
          <a:p>
            <a:pPr marL="171450" indent="-171450">
              <a:defRPr/>
            </a:pPr>
            <a:r>
              <a:rPr lang="en-US" sz="2000" dirty="0" smtClean="0">
                <a:latin typeface="Times New Roman" pitchFamily="18" charset="0"/>
              </a:rPr>
              <a:t>Non-elementary functions such </a:t>
            </a:r>
            <a:r>
              <a:rPr lang="en-US" sz="2000" dirty="0" smtClean="0">
                <a:latin typeface="Times New Roman" pitchFamily="18" charset="0"/>
              </a:rPr>
              <a:t>as,</a:t>
            </a:r>
            <a:r>
              <a:rPr lang="en-US" sz="20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</a:rPr>
              <a:t>trigonometric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</a:rPr>
              <a:t>exponential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and others are expressed in an approximate fashion using </a:t>
            </a:r>
            <a:r>
              <a:rPr lang="en-US" sz="2000" b="1" dirty="0" smtClean="0">
                <a:latin typeface="Times New Roman" pitchFamily="18" charset="0"/>
              </a:rPr>
              <a:t>Taylor series</a:t>
            </a:r>
            <a:r>
              <a:rPr lang="en-US" sz="2000" dirty="0" smtClean="0">
                <a:latin typeface="Times New Roman" pitchFamily="18" charset="0"/>
              </a:rPr>
              <a:t> when their values, derivatives, and integrals are computed.</a:t>
            </a:r>
          </a:p>
          <a:p>
            <a:pPr marL="171450" indent="-171450" eaLnBrk="1" hangingPunct="1">
              <a:defRPr/>
            </a:pPr>
            <a:endParaRPr lang="en-US" sz="2000" dirty="0" smtClean="0">
              <a:latin typeface="Times New Roman" pitchFamily="18" charset="0"/>
            </a:endParaRPr>
          </a:p>
          <a:p>
            <a:pPr marL="171450" indent="-171450" eaLnBrk="1" hangingPunct="1">
              <a:defRPr/>
            </a:pPr>
            <a:r>
              <a:rPr lang="en-US" sz="2000" b="1" dirty="0" smtClean="0">
                <a:latin typeface="Times New Roman" pitchFamily="18" charset="0"/>
              </a:rPr>
              <a:t>Taylor series </a:t>
            </a:r>
            <a:r>
              <a:rPr lang="en-US" sz="2000" dirty="0" smtClean="0">
                <a:latin typeface="Times New Roman" pitchFamily="18" charset="0"/>
              </a:rPr>
              <a:t>provides a means to predict the value of a function at one point in terms of the function value and its derivatives at another point.</a:t>
            </a:r>
          </a:p>
          <a:p>
            <a:pPr marL="171450" indent="-171450" eaLnBrk="1" hangingPunct="1">
              <a:defRPr/>
            </a:pPr>
            <a:endParaRPr lang="en-US" sz="20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8F2EA9B-7C9C-42B2-A3D8-E9EFC5A6B34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755650" y="4332288"/>
            <a:ext cx="7978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/>
              <a:t>Define the </a:t>
            </a:r>
            <a:r>
              <a:rPr lang="en-US" altLang="en-US" sz="2400" i="1"/>
              <a:t>step size</a:t>
            </a:r>
            <a:r>
              <a:rPr lang="en-US" altLang="en-US" sz="2400"/>
              <a:t> as   </a:t>
            </a:r>
            <a:r>
              <a:rPr lang="en-US" altLang="en-US" sz="2400" b="1" i="1"/>
              <a:t>h=(x</a:t>
            </a:r>
            <a:r>
              <a:rPr lang="en-US" altLang="en-US" sz="2400" b="1" i="1" baseline="-25000"/>
              <a:t>i+1</a:t>
            </a:r>
            <a:r>
              <a:rPr lang="en-US" altLang="en-US" sz="2400" b="1" i="1"/>
              <a:t>- x</a:t>
            </a:r>
            <a:r>
              <a:rPr lang="en-US" altLang="en-US" sz="2400" b="1" i="1" baseline="-25000"/>
              <a:t>i</a:t>
            </a:r>
            <a:r>
              <a:rPr lang="en-US" altLang="en-US" sz="2400" b="1" i="1"/>
              <a:t>)</a:t>
            </a:r>
            <a:r>
              <a:rPr lang="en-US" altLang="en-US" sz="2400" i="1"/>
              <a:t>, </a:t>
            </a:r>
            <a:r>
              <a:rPr lang="en-US" altLang="en-US" sz="2400"/>
              <a:t>the </a:t>
            </a:r>
            <a:r>
              <a:rPr lang="en-US" altLang="en-US" sz="2400" b="1" i="1"/>
              <a:t>series</a:t>
            </a:r>
            <a:r>
              <a:rPr lang="en-US" altLang="en-US" sz="2400"/>
              <a:t> becomes: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755650" y="3179763"/>
          <a:ext cx="2484438" cy="906462"/>
        </p:xfrm>
        <a:graphic>
          <a:graphicData uri="http://schemas.openxmlformats.org/presentationml/2006/ole">
            <p:oleObj spid="_x0000_s57346" name="Equation" r:id="rId3" imgW="1218671" imgH="444307" progId="Equation.3">
              <p:embed/>
            </p:oleObj>
          </a:graphicData>
        </a:graphic>
      </p:graphicFrame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611188" y="471488"/>
            <a:ext cx="8050212" cy="776287"/>
          </a:xfrm>
          <a:prstGeom prst="bevel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dirty="0"/>
              <a:t>Taylor Series (</a:t>
            </a:r>
            <a:r>
              <a:rPr lang="en-US" sz="3200" i="1" dirty="0">
                <a:solidFill>
                  <a:srgbClr val="0000FF"/>
                </a:solidFill>
              </a:rPr>
              <a:t>n</a:t>
            </a:r>
            <a:r>
              <a:rPr lang="en-US" sz="3200" i="1" baseline="30000" dirty="0">
                <a:solidFill>
                  <a:srgbClr val="0000FF"/>
                </a:solidFill>
              </a:rPr>
              <a:t>th</a:t>
            </a:r>
            <a:r>
              <a:rPr lang="en-US" sz="3200" i="1" dirty="0">
                <a:solidFill>
                  <a:srgbClr val="0000FF"/>
                </a:solidFill>
              </a:rPr>
              <a:t> order</a:t>
            </a:r>
            <a:r>
              <a:rPr lang="en-US" sz="3200" dirty="0"/>
              <a:t> approximation):</a:t>
            </a: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647700" y="2528888"/>
            <a:ext cx="7559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/>
              <a:t>The </a:t>
            </a:r>
            <a:r>
              <a:rPr lang="en-US" altLang="en-US" sz="2000"/>
              <a:t>Reminder term, </a:t>
            </a:r>
            <a:r>
              <a:rPr lang="en-US" altLang="en-US" sz="2000" i="1"/>
              <a:t>R</a:t>
            </a:r>
            <a:r>
              <a:rPr lang="en-US" altLang="en-US" sz="2000" i="1" baseline="-25000"/>
              <a:t>n</a:t>
            </a:r>
            <a:r>
              <a:rPr lang="en-US" altLang="en-US" sz="2000"/>
              <a:t>, accounts for all terms from (n+1) to infinity.</a:t>
            </a:r>
          </a:p>
        </p:txBody>
      </p:sp>
      <p:graphicFrame>
        <p:nvGraphicFramePr>
          <p:cNvPr id="6151" name="Object 76"/>
          <p:cNvGraphicFramePr>
            <a:graphicFrameLocks noChangeAspect="1"/>
          </p:cNvGraphicFramePr>
          <p:nvPr/>
        </p:nvGraphicFramePr>
        <p:xfrm>
          <a:off x="665163" y="1639888"/>
          <a:ext cx="7962900" cy="657225"/>
        </p:xfrm>
        <a:graphic>
          <a:graphicData uri="http://schemas.openxmlformats.org/presentationml/2006/ole">
            <p:oleObj spid="_x0000_s57347" name="Equation" r:id="rId4" imgW="5080000" imgH="419100" progId="Equation.3">
              <p:embed/>
            </p:oleObj>
          </a:graphicData>
        </a:graphic>
      </p:graphicFrame>
      <p:graphicFrame>
        <p:nvGraphicFramePr>
          <p:cNvPr id="1028" name="Object 125"/>
          <p:cNvGraphicFramePr>
            <a:graphicFrameLocks noChangeAspect="1"/>
          </p:cNvGraphicFramePr>
          <p:nvPr/>
        </p:nvGraphicFramePr>
        <p:xfrm>
          <a:off x="811213" y="4889500"/>
          <a:ext cx="7908925" cy="912813"/>
        </p:xfrm>
        <a:graphic>
          <a:graphicData uri="http://schemas.openxmlformats.org/presentationml/2006/ole">
            <p:oleObj spid="_x0000_s57348" name="Equation" r:id="rId5" imgW="3632200" imgH="419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/>
      <p:bldP spid="10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82600" y="3757613"/>
            <a:ext cx="8251825" cy="1095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/>
              <a:t>	</a:t>
            </a:r>
            <a:r>
              <a:rPr lang="en-US" sz="2000" b="1" i="1" kern="0" dirty="0">
                <a:solidFill>
                  <a:srgbClr val="0000FF"/>
                </a:solidFill>
                <a:cs typeface="Times New Roman" pitchFamily="18" charset="0"/>
              </a:rPr>
              <a:t>n</a:t>
            </a:r>
            <a:r>
              <a:rPr lang="en-US" sz="2000" b="1" i="1" kern="0" baseline="30000" dirty="0">
                <a:solidFill>
                  <a:srgbClr val="0000FF"/>
                </a:solidFill>
                <a:cs typeface="Times New Roman" pitchFamily="18" charset="0"/>
              </a:rPr>
              <a:t>th</a:t>
            </a:r>
            <a:r>
              <a:rPr lang="en-US" sz="2000" b="1" i="1" kern="0" dirty="0">
                <a:solidFill>
                  <a:srgbClr val="0000FF"/>
                </a:solidFill>
                <a:cs typeface="Times New Roman" pitchFamily="18" charset="0"/>
              </a:rPr>
              <a:t> order</a:t>
            </a:r>
            <a:r>
              <a:rPr lang="en-US" sz="2000" b="1" kern="0" dirty="0">
                <a:cs typeface="Times New Roman" pitchFamily="18" charset="0"/>
              </a:rPr>
              <a:t> </a:t>
            </a:r>
            <a:r>
              <a:rPr lang="en-US" sz="2000" kern="0" dirty="0">
                <a:cs typeface="Times New Roman" pitchFamily="18" charset="0"/>
              </a:rPr>
              <a:t>approximation:</a:t>
            </a:r>
            <a:endParaRPr lang="en-US" sz="2000" kern="0" dirty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2000" kern="0" dirty="0">
              <a:cs typeface="Times New Roman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82600" y="2479675"/>
            <a:ext cx="8251825" cy="1168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/>
              <a:t>	</a:t>
            </a:r>
            <a:r>
              <a:rPr lang="en-US" sz="2000" b="1" i="1" kern="0" dirty="0">
                <a:solidFill>
                  <a:srgbClr val="0000FF"/>
                </a:solidFill>
                <a:cs typeface="Times New Roman" pitchFamily="18" charset="0"/>
              </a:rPr>
              <a:t>Second order</a:t>
            </a:r>
            <a:r>
              <a:rPr lang="en-US" sz="2000" b="1" kern="0" dirty="0">
                <a:cs typeface="Times New Roman" pitchFamily="18" charset="0"/>
              </a:rPr>
              <a:t> </a:t>
            </a:r>
            <a:r>
              <a:rPr lang="en-US" sz="2000" kern="0" dirty="0">
                <a:cs typeface="Times New Roman" pitchFamily="18" charset="0"/>
              </a:rPr>
              <a:t>approximation:</a:t>
            </a:r>
            <a:endParaRPr lang="en-US" sz="2000" kern="0" dirty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/>
              <a:t>	 </a:t>
            </a:r>
            <a:endParaRPr lang="en-US" sz="2000" kern="0" dirty="0">
              <a:cs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cs typeface="Times New Roman" pitchFamily="18" charset="0"/>
              </a:rPr>
              <a:t>	 </a:t>
            </a:r>
          </a:p>
        </p:txBody>
      </p:sp>
      <p:sp>
        <p:nvSpPr>
          <p:cNvPr id="30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2600" y="1603375"/>
            <a:ext cx="8229600" cy="766763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				</a:t>
            </a:r>
            <a:r>
              <a:rPr lang="en-US" altLang="en-US" sz="2000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first order</a:t>
            </a:r>
            <a:r>
              <a:rPr lang="en-US" alt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approximation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50" name="Object 76"/>
          <p:cNvGraphicFramePr>
            <a:graphicFrameLocks noChangeAspect="1"/>
          </p:cNvGraphicFramePr>
          <p:nvPr/>
        </p:nvGraphicFramePr>
        <p:xfrm>
          <a:off x="1176338" y="2844800"/>
          <a:ext cx="5038725" cy="739775"/>
        </p:xfrm>
        <a:graphic>
          <a:graphicData uri="http://schemas.openxmlformats.org/presentationml/2006/ole">
            <p:oleObj spid="_x0000_s58370" name="Equation" r:id="rId3" imgW="2857500" imgH="419100" progId="Equation.3">
              <p:embed/>
            </p:oleObj>
          </a:graphicData>
        </a:graphic>
      </p:graphicFrame>
      <p:graphicFrame>
        <p:nvGraphicFramePr>
          <p:cNvPr id="2051" name="Object 75"/>
          <p:cNvGraphicFramePr>
            <a:graphicFrameLocks noChangeAspect="1"/>
          </p:cNvGraphicFramePr>
          <p:nvPr/>
        </p:nvGraphicFramePr>
        <p:xfrm>
          <a:off x="1176338" y="4159250"/>
          <a:ext cx="6791325" cy="622300"/>
        </p:xfrm>
        <a:graphic>
          <a:graphicData uri="http://schemas.openxmlformats.org/presentationml/2006/ole">
            <p:oleObj spid="_x0000_s58371" name="Equation" r:id="rId4" imgW="4572000" imgH="41910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163638" y="1712913"/>
          <a:ext cx="3225800" cy="557212"/>
        </p:xfrm>
        <a:graphic>
          <a:graphicData uri="http://schemas.openxmlformats.org/presentationml/2006/ole">
            <p:oleObj spid="_x0000_s58372" name="Equation" r:id="rId5" imgW="1765300" imgH="241300" progId="Equation.3">
              <p:embed/>
            </p:oleObj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82600" y="544513"/>
            <a:ext cx="8229600" cy="9128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kern="0" dirty="0"/>
              <a:t>Any smooth function can be approximated as a polynomial.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900" kern="0" dirty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/>
              <a:t>	Take  </a:t>
            </a:r>
            <a:r>
              <a:rPr lang="en-US" sz="2000" b="1" i="1" kern="0" dirty="0"/>
              <a:t>x = x</a:t>
            </a:r>
            <a:r>
              <a:rPr lang="en-US" sz="2000" b="1" i="1" kern="0" baseline="-25000" dirty="0"/>
              <a:t>i+1</a:t>
            </a:r>
            <a:r>
              <a:rPr lang="en-US" sz="2000" kern="0" dirty="0"/>
              <a:t>  Then </a:t>
            </a:r>
            <a:r>
              <a:rPr lang="en-US" sz="2000" b="1" i="1" kern="0" dirty="0"/>
              <a:t>f(x) </a:t>
            </a:r>
            <a:r>
              <a:rPr lang="en-US" sz="2000" b="1" i="1" kern="0" dirty="0">
                <a:cs typeface="Times New Roman" pitchFamily="18" charset="0"/>
              </a:rPr>
              <a:t>≈ f(x</a:t>
            </a:r>
            <a:r>
              <a:rPr lang="en-US" sz="2000" b="1" i="1" kern="0" baseline="-25000" dirty="0">
                <a:cs typeface="Times New Roman" pitchFamily="18" charset="0"/>
              </a:rPr>
              <a:t>i</a:t>
            </a:r>
            <a:r>
              <a:rPr lang="en-US" sz="2000" b="1" i="1" kern="0" dirty="0">
                <a:cs typeface="Times New Roman" pitchFamily="18" charset="0"/>
              </a:rPr>
              <a:t>)      </a:t>
            </a:r>
            <a:r>
              <a:rPr lang="en-US" sz="2000" b="1" i="1" kern="0" dirty="0">
                <a:solidFill>
                  <a:srgbClr val="0000FF"/>
                </a:solidFill>
                <a:cs typeface="Times New Roman" pitchFamily="18" charset="0"/>
              </a:rPr>
              <a:t>zero order</a:t>
            </a:r>
            <a:r>
              <a:rPr lang="en-US" sz="2000" b="1" kern="0" dirty="0">
                <a:cs typeface="Times New Roman" pitchFamily="18" charset="0"/>
              </a:rPr>
              <a:t> </a:t>
            </a:r>
            <a:r>
              <a:rPr lang="en-US" sz="2000" kern="0" dirty="0">
                <a:cs typeface="Times New Roman" pitchFamily="18" charset="0"/>
              </a:rPr>
              <a:t>approximation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2000" kern="0" dirty="0">
              <a:cs typeface="Times New Roman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82600" y="5043488"/>
            <a:ext cx="8251825" cy="141605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5425" indent="-225425" eaLnBrk="1" hangingPunct="1">
              <a:buFontTx/>
              <a:buChar char="•"/>
            </a:pPr>
            <a:r>
              <a:rPr lang="en-US" altLang="en-US"/>
              <a:t>Each additional term will contribute some improvement to the approximation. Only if an infinite number of terms are added will the series yield an exact result.</a:t>
            </a:r>
          </a:p>
          <a:p>
            <a:pPr marL="225425" indent="-225425" eaLnBrk="1" hangingPunct="1">
              <a:buFontTx/>
              <a:buChar char="•"/>
            </a:pPr>
            <a:endParaRPr lang="en-US" altLang="en-US" sz="1400"/>
          </a:p>
          <a:p>
            <a:pPr marL="225425" indent="-225425" eaLnBrk="1" hangingPunct="1">
              <a:buFontTx/>
              <a:buChar char="•"/>
            </a:pPr>
            <a:r>
              <a:rPr lang="en-US" altLang="en-US"/>
              <a:t>In most cases, only a few terms will result in an approximation that is close enough to the true value for practical purposes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8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3080" grpId="0" build="p" animBg="1"/>
      <p:bldP spid="10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FD3FC74-8EDB-4342-BD88-4ED7457D444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434975"/>
            <a:ext cx="8158162" cy="1301750"/>
          </a:xfrm>
          <a:solidFill>
            <a:srgbClr val="FFFFFF">
              <a:alpha val="87057"/>
            </a:srgbClr>
          </a:solidFill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en-US" altLang="en-US" sz="2200" b="1" u="sng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en-US" sz="2200" smtClean="0">
                <a:solidFill>
                  <a:srgbClr val="0070C0"/>
                </a:solidFill>
              </a:rPr>
              <a:t/>
            </a:r>
            <a:br>
              <a:rPr lang="en-US" altLang="en-US" sz="2200" smtClean="0">
                <a:solidFill>
                  <a:srgbClr val="0070C0"/>
                </a:solidFill>
              </a:rPr>
            </a:br>
            <a:r>
              <a:rPr lang="en-US" altLang="en-US" sz="22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Approximate the function  </a:t>
            </a:r>
            <a:r>
              <a:rPr lang="en-US" altLang="en-US" sz="2200" b="1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f(x)  =  </a:t>
            </a:r>
            <a:r>
              <a:rPr lang="en-US" altLang="en-US" sz="22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altLang="en-US" sz="2200" b="1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altLang="en-US" sz="22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0.25</a:t>
            </a:r>
            <a:r>
              <a:rPr lang="en-US" altLang="en-US" sz="2200" b="1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200" b="1" i="1" baseline="30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1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altLang="en-US" sz="22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0.5</a:t>
            </a:r>
            <a:r>
              <a:rPr lang="en-US" altLang="en-US" sz="2200" b="1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200" b="1" i="1" baseline="30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en-US" sz="2200" b="1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altLang="en-US" sz="22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0.15</a:t>
            </a:r>
            <a:r>
              <a:rPr lang="en-US" altLang="en-US" sz="2200" b="1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200" b="1" i="1" baseline="30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en-US" sz="22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 0.1</a:t>
            </a:r>
            <a:r>
              <a:rPr lang="en-US" altLang="en-US" sz="2200" b="1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200" b="1" i="1" baseline="30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altLang="en-US" sz="2200" i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2200" i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200" b="1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200" b="1" i="1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2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0 </a:t>
            </a:r>
            <a:r>
              <a:rPr lang="en-US" altLang="en-US" sz="22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altLang="en-US" sz="22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 = 1 </a:t>
            </a:r>
            <a:r>
              <a:rPr lang="en-US" altLang="en-US" sz="22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2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predict</a:t>
            </a:r>
            <a:r>
              <a:rPr lang="en-US" altLang="en-US" sz="22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2200" b="1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f(x)</a:t>
            </a:r>
            <a:r>
              <a:rPr lang="en-US" altLang="en-US" sz="22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at </a:t>
            </a:r>
            <a:r>
              <a:rPr lang="en-US" altLang="en-US" sz="2200" b="1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200" b="1" i="1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i+1 </a:t>
            </a:r>
            <a:r>
              <a:rPr lang="en-US" altLang="en-US" sz="22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1</a:t>
            </a:r>
            <a:r>
              <a:rPr lang="en-US" altLang="en-US" sz="22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9220" name="Picture 3" descr="Fig04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1916113"/>
            <a:ext cx="8101012" cy="4702175"/>
          </a:xfrm>
          <a:solidFill>
            <a:schemeClr val="accent2">
              <a:lumMod val="60000"/>
              <a:lumOff val="4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B36360B-830A-4047-BE57-E162A3F22BE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628650" y="2370138"/>
            <a:ext cx="7996238" cy="2738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/>
              <a:t>Choose   </a:t>
            </a:r>
            <a:r>
              <a:rPr lang="en-US" altLang="en-US" sz="2400" i="1">
                <a:solidFill>
                  <a:srgbClr val="0000FF"/>
                </a:solidFill>
              </a:rPr>
              <a:t>x </a:t>
            </a:r>
            <a:r>
              <a:rPr lang="en-US" altLang="en-US" sz="2400">
                <a:solidFill>
                  <a:srgbClr val="0000FF"/>
                </a:solidFill>
              </a:rPr>
              <a:t>= </a:t>
            </a:r>
            <a:r>
              <a:rPr lang="en-US" altLang="en-US" sz="2000" i="1">
                <a:solidFill>
                  <a:srgbClr val="0000FF"/>
                </a:solidFill>
              </a:rPr>
              <a:t>x</a:t>
            </a:r>
            <a:r>
              <a:rPr lang="en-US" altLang="en-US" sz="2000" i="1" baseline="-25000">
                <a:solidFill>
                  <a:srgbClr val="0000FF"/>
                </a:solidFill>
              </a:rPr>
              <a:t>i+1</a:t>
            </a:r>
            <a:r>
              <a:rPr lang="en-US" altLang="en-US" sz="2000">
                <a:solidFill>
                  <a:srgbClr val="0000FF"/>
                </a:solidFill>
              </a:rPr>
              <a:t>  </a:t>
            </a:r>
            <a:r>
              <a:rPr lang="en-US" altLang="en-US" sz="2000"/>
              <a:t>and   </a:t>
            </a:r>
            <a:r>
              <a:rPr lang="en-US" altLang="en-US" sz="2000" i="1">
                <a:solidFill>
                  <a:srgbClr val="0000FF"/>
                </a:solidFill>
              </a:rPr>
              <a:t>x</a:t>
            </a:r>
            <a:r>
              <a:rPr lang="en-US" altLang="en-US" sz="2000" i="1" baseline="-25000">
                <a:solidFill>
                  <a:srgbClr val="0000FF"/>
                </a:solidFill>
              </a:rPr>
              <a:t>i </a:t>
            </a:r>
            <a:r>
              <a:rPr lang="en-US" altLang="en-US" sz="2000">
                <a:solidFill>
                  <a:srgbClr val="0000FF"/>
                </a:solidFill>
              </a:rPr>
              <a:t>= 0   </a:t>
            </a:r>
            <a:r>
              <a:rPr lang="en-US" altLang="en-US" sz="2000"/>
              <a:t>Then     </a:t>
            </a:r>
            <a:r>
              <a:rPr lang="en-US" altLang="en-US" sz="2400" i="1">
                <a:solidFill>
                  <a:srgbClr val="0000FF"/>
                </a:solidFill>
              </a:rPr>
              <a:t>f(x</a:t>
            </a:r>
            <a:r>
              <a:rPr lang="en-US" altLang="en-US" sz="2400" i="1" baseline="-25000">
                <a:solidFill>
                  <a:srgbClr val="0000FF"/>
                </a:solidFill>
              </a:rPr>
              <a:t>i+1</a:t>
            </a:r>
            <a:r>
              <a:rPr lang="en-US" altLang="en-US" sz="2400">
                <a:solidFill>
                  <a:srgbClr val="0000FF"/>
                </a:solidFill>
              </a:rPr>
              <a:t>) = </a:t>
            </a:r>
            <a:r>
              <a:rPr lang="en-US" altLang="en-US" sz="2400" i="1">
                <a:solidFill>
                  <a:srgbClr val="0000FF"/>
                </a:solidFill>
              </a:rPr>
              <a:t>f(x)  </a:t>
            </a:r>
            <a:r>
              <a:rPr lang="en-US" altLang="en-US" sz="2400"/>
              <a:t>and</a:t>
            </a:r>
            <a:r>
              <a:rPr lang="en-US" altLang="en-US" sz="2400" i="1"/>
              <a:t> </a:t>
            </a:r>
            <a:r>
              <a:rPr lang="en-US" altLang="en-US" sz="2400"/>
              <a:t> </a:t>
            </a:r>
            <a:r>
              <a:rPr lang="en-US" altLang="en-US" sz="2000">
                <a:solidFill>
                  <a:srgbClr val="0000FF"/>
                </a:solidFill>
              </a:rPr>
              <a:t>(</a:t>
            </a:r>
            <a:r>
              <a:rPr lang="en-US" altLang="en-US" sz="2000" i="1">
                <a:solidFill>
                  <a:srgbClr val="0000FF"/>
                </a:solidFill>
              </a:rPr>
              <a:t>x</a:t>
            </a:r>
            <a:r>
              <a:rPr lang="en-US" altLang="en-US" sz="2000" i="1" baseline="-25000">
                <a:solidFill>
                  <a:srgbClr val="0000FF"/>
                </a:solidFill>
              </a:rPr>
              <a:t>i+1</a:t>
            </a:r>
            <a:r>
              <a:rPr lang="en-US" altLang="en-US" sz="2000" i="1">
                <a:solidFill>
                  <a:srgbClr val="0000FF"/>
                </a:solidFill>
              </a:rPr>
              <a:t> – x</a:t>
            </a:r>
            <a:r>
              <a:rPr lang="en-US" altLang="en-US" sz="2000" i="1" baseline="-25000">
                <a:solidFill>
                  <a:srgbClr val="0000FF"/>
                </a:solidFill>
              </a:rPr>
              <a:t>i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  <a:r>
              <a:rPr lang="en-US" altLang="en-US" sz="2000" i="1">
                <a:solidFill>
                  <a:srgbClr val="0000FF"/>
                </a:solidFill>
              </a:rPr>
              <a:t> </a:t>
            </a:r>
            <a:r>
              <a:rPr lang="en-US" altLang="en-US" sz="2000">
                <a:solidFill>
                  <a:srgbClr val="0000FF"/>
                </a:solidFill>
              </a:rPr>
              <a:t>=</a:t>
            </a:r>
            <a:r>
              <a:rPr lang="en-US" altLang="en-US" sz="2000" i="1">
                <a:solidFill>
                  <a:srgbClr val="0000FF"/>
                </a:solidFill>
              </a:rPr>
              <a:t> x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600"/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Since First Derivative of </a:t>
            </a:r>
            <a:r>
              <a:rPr lang="en-US" altLang="en-US" sz="2400" i="1"/>
              <a:t>e</a:t>
            </a:r>
            <a:r>
              <a:rPr lang="en-US" altLang="en-US" sz="2400" i="1" baseline="30000"/>
              <a:t>x</a:t>
            </a:r>
            <a:r>
              <a:rPr lang="en-US" altLang="en-US" sz="2400"/>
              <a:t> is also </a:t>
            </a:r>
            <a:r>
              <a:rPr lang="en-US" altLang="en-US" sz="2400" i="1"/>
              <a:t>e</a:t>
            </a:r>
            <a:r>
              <a:rPr lang="en-US" altLang="en-US" sz="2400" i="1" baseline="30000"/>
              <a:t>x </a:t>
            </a:r>
            <a:r>
              <a:rPr lang="en-US" altLang="en-US" sz="2400"/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(2.) </a:t>
            </a:r>
            <a:r>
              <a:rPr lang="en-US" altLang="en-US" sz="2400" i="1"/>
              <a:t> </a:t>
            </a:r>
            <a:r>
              <a:rPr lang="en-US" altLang="en-US" sz="2400" i="1">
                <a:solidFill>
                  <a:srgbClr val="0000FF"/>
                </a:solidFill>
              </a:rPr>
              <a:t>(e</a:t>
            </a:r>
            <a:r>
              <a:rPr lang="en-US" altLang="en-US" sz="2400" i="1" baseline="30000">
                <a:solidFill>
                  <a:srgbClr val="0000FF"/>
                </a:solidFill>
              </a:rPr>
              <a:t>x </a:t>
            </a:r>
            <a:r>
              <a:rPr lang="en-US" altLang="en-US" sz="2400" i="1">
                <a:solidFill>
                  <a:srgbClr val="0000FF"/>
                </a:solidFill>
              </a:rPr>
              <a:t>)</a:t>
            </a:r>
            <a:r>
              <a:rPr lang="en-US" altLang="en-US" sz="2400" i="1" baseline="30000">
                <a:solidFill>
                  <a:srgbClr val="0000FF"/>
                </a:solidFill>
              </a:rPr>
              <a:t>”</a:t>
            </a:r>
            <a:r>
              <a:rPr lang="en-US" altLang="en-US" sz="2400" i="1">
                <a:solidFill>
                  <a:srgbClr val="0000FF"/>
                </a:solidFill>
              </a:rPr>
              <a:t> = e</a:t>
            </a:r>
            <a:r>
              <a:rPr lang="en-US" altLang="en-US" sz="2400" i="1" baseline="30000">
                <a:solidFill>
                  <a:srgbClr val="0000FF"/>
                </a:solidFill>
              </a:rPr>
              <a:t>x             </a:t>
            </a:r>
            <a:r>
              <a:rPr lang="en-US" altLang="en-US" sz="2400"/>
              <a:t>(3.)</a:t>
            </a:r>
            <a:r>
              <a:rPr lang="en-US" altLang="en-US" sz="2400" i="1" baseline="30000"/>
              <a:t>  </a:t>
            </a:r>
            <a:r>
              <a:rPr lang="en-US" altLang="en-US" sz="2400">
                <a:solidFill>
                  <a:srgbClr val="0000FF"/>
                </a:solidFill>
              </a:rPr>
              <a:t>(</a:t>
            </a:r>
            <a:r>
              <a:rPr lang="en-US" altLang="en-US" sz="2400" i="1">
                <a:solidFill>
                  <a:srgbClr val="0000FF"/>
                </a:solidFill>
              </a:rPr>
              <a:t>e</a:t>
            </a:r>
            <a:r>
              <a:rPr lang="en-US" altLang="en-US" sz="2400" i="1" baseline="30000">
                <a:solidFill>
                  <a:srgbClr val="0000FF"/>
                </a:solidFill>
              </a:rPr>
              <a:t>x</a:t>
            </a:r>
            <a:r>
              <a:rPr lang="en-US" altLang="en-US" sz="2400">
                <a:solidFill>
                  <a:srgbClr val="0000FF"/>
                </a:solidFill>
              </a:rPr>
              <a:t>)</a:t>
            </a:r>
            <a:r>
              <a:rPr lang="en-US" altLang="en-US" sz="2400" baseline="30000">
                <a:solidFill>
                  <a:srgbClr val="0000FF"/>
                </a:solidFill>
              </a:rPr>
              <a:t>”’</a:t>
            </a:r>
            <a:r>
              <a:rPr lang="en-US" altLang="en-US" sz="2400">
                <a:solidFill>
                  <a:srgbClr val="0000FF"/>
                </a:solidFill>
              </a:rPr>
              <a:t> = </a:t>
            </a:r>
            <a:r>
              <a:rPr lang="en-US" altLang="en-US" sz="2400" i="1">
                <a:solidFill>
                  <a:srgbClr val="0000FF"/>
                </a:solidFill>
              </a:rPr>
              <a:t>e</a:t>
            </a:r>
            <a:r>
              <a:rPr lang="en-US" altLang="en-US" sz="2400" i="1" baseline="30000">
                <a:solidFill>
                  <a:srgbClr val="0000FF"/>
                </a:solidFill>
              </a:rPr>
              <a:t>x</a:t>
            </a:r>
            <a:r>
              <a:rPr lang="en-US" altLang="en-US" sz="2400"/>
              <a:t>,    …        (n</a:t>
            </a:r>
            <a:r>
              <a:rPr lang="en-US" altLang="en-US" sz="2400" baseline="30000"/>
              <a:t>th</a:t>
            </a:r>
            <a:r>
              <a:rPr lang="en-US" altLang="en-US" sz="2400"/>
              <a:t>.)</a:t>
            </a:r>
            <a:r>
              <a:rPr lang="en-US" altLang="en-US" sz="2400" i="1"/>
              <a:t>  </a:t>
            </a:r>
            <a:r>
              <a:rPr lang="en-US" altLang="en-US" sz="2400">
                <a:solidFill>
                  <a:srgbClr val="0000FF"/>
                </a:solidFill>
              </a:rPr>
              <a:t>(</a:t>
            </a:r>
            <a:r>
              <a:rPr lang="en-US" altLang="en-US" sz="2400" i="1">
                <a:solidFill>
                  <a:srgbClr val="0000FF"/>
                </a:solidFill>
              </a:rPr>
              <a:t>e</a:t>
            </a:r>
            <a:r>
              <a:rPr lang="en-US" altLang="en-US" sz="2400" i="1" baseline="30000">
                <a:solidFill>
                  <a:srgbClr val="0000FF"/>
                </a:solidFill>
              </a:rPr>
              <a:t>x</a:t>
            </a:r>
            <a:r>
              <a:rPr lang="en-US" altLang="en-US" sz="2400">
                <a:solidFill>
                  <a:srgbClr val="0000FF"/>
                </a:solidFill>
              </a:rPr>
              <a:t>)</a:t>
            </a:r>
            <a:r>
              <a:rPr lang="en-US" altLang="en-US" sz="2400" baseline="30000">
                <a:solidFill>
                  <a:srgbClr val="0000FF"/>
                </a:solidFill>
              </a:rPr>
              <a:t>(n)</a:t>
            </a:r>
            <a:r>
              <a:rPr lang="en-US" altLang="en-US" sz="2400">
                <a:solidFill>
                  <a:srgbClr val="0000FF"/>
                </a:solidFill>
              </a:rPr>
              <a:t> = </a:t>
            </a:r>
            <a:r>
              <a:rPr lang="en-US" altLang="en-US" sz="2400" i="1">
                <a:solidFill>
                  <a:srgbClr val="0000FF"/>
                </a:solidFill>
              </a:rPr>
              <a:t>e</a:t>
            </a:r>
            <a:r>
              <a:rPr lang="en-US" altLang="en-US" sz="2400" i="1" baseline="30000">
                <a:solidFill>
                  <a:srgbClr val="0000FF"/>
                </a:solidFill>
              </a:rPr>
              <a:t>x</a:t>
            </a:r>
            <a:endParaRPr lang="en-US" altLang="en-US" sz="2400">
              <a:solidFill>
                <a:srgbClr val="0000FF"/>
              </a:solidFill>
            </a:endParaRP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endParaRPr lang="en-US" altLang="en-US" sz="2000"/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As a result we get:</a:t>
            </a:r>
            <a:endParaRPr lang="en-US" altLang="en-US" sz="2400" i="1" baseline="30000"/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684213" y="434975"/>
            <a:ext cx="7940675" cy="9461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 b="1" dirty="0"/>
              <a:t>Example</a:t>
            </a:r>
            <a:r>
              <a:rPr lang="en-US" sz="2800" dirty="0"/>
              <a:t>: </a:t>
            </a:r>
          </a:p>
          <a:p>
            <a:pPr eaLnBrk="1" hangingPunct="1">
              <a:defRPr/>
            </a:pPr>
            <a:r>
              <a:rPr lang="en-US" sz="2800" dirty="0"/>
              <a:t>computing </a:t>
            </a:r>
            <a:r>
              <a:rPr lang="en-US" sz="2800" i="1" dirty="0"/>
              <a:t>f(x)</a:t>
            </a:r>
            <a:r>
              <a:rPr lang="en-US" sz="2800" dirty="0"/>
              <a:t> = </a:t>
            </a:r>
            <a:r>
              <a:rPr lang="en-US" sz="2800" i="1" dirty="0"/>
              <a:t>e</a:t>
            </a:r>
            <a:r>
              <a:rPr lang="en-US" sz="2800" i="1" baseline="30000" dirty="0"/>
              <a:t>x</a:t>
            </a:r>
            <a:r>
              <a:rPr lang="en-US" sz="2800" dirty="0"/>
              <a:t> using Taylor Series expansion</a:t>
            </a: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628650" y="5211763"/>
          <a:ext cx="5256213" cy="1284287"/>
        </p:xfrm>
        <a:graphic>
          <a:graphicData uri="http://schemas.openxmlformats.org/presentationml/2006/ole">
            <p:oleObj spid="_x0000_s59394" name="Equation" r:id="rId3" imgW="1714500" imgH="419100" progId="Equation.3">
              <p:embed/>
            </p:oleObj>
          </a:graphicData>
        </a:graphic>
      </p:graphicFrame>
      <p:sp>
        <p:nvSpPr>
          <p:cNvPr id="2054" name="Text Box 12"/>
          <p:cNvSpPr txBox="1">
            <a:spLocks noChangeArrowheads="1"/>
          </p:cNvSpPr>
          <p:nvPr/>
        </p:nvSpPr>
        <p:spPr bwMode="auto">
          <a:xfrm>
            <a:off x="5995988" y="5248275"/>
            <a:ext cx="1716087" cy="369888"/>
          </a:xfrm>
          <a:prstGeom prst="rect">
            <a:avLst/>
          </a:prstGeom>
          <a:solidFill>
            <a:srgbClr val="FFFF99">
              <a:alpha val="45097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Looks familiar?</a:t>
            </a:r>
          </a:p>
        </p:txBody>
      </p:sp>
      <p:graphicFrame>
        <p:nvGraphicFramePr>
          <p:cNvPr id="2051" name="Object 76"/>
          <p:cNvGraphicFramePr>
            <a:graphicFrameLocks noChangeAspect="1"/>
          </p:cNvGraphicFramePr>
          <p:nvPr/>
        </p:nvGraphicFramePr>
        <p:xfrm>
          <a:off x="665163" y="1530350"/>
          <a:ext cx="7962900" cy="657225"/>
        </p:xfrm>
        <a:graphic>
          <a:graphicData uri="http://schemas.openxmlformats.org/presentationml/2006/ole">
            <p:oleObj spid="_x0000_s59395" name="Equation" r:id="rId4" imgW="5080000" imgH="419100" progId="Equation.3">
              <p:embed/>
            </p:oleObj>
          </a:graphicData>
        </a:graphic>
      </p:graphicFrame>
      <p:sp>
        <p:nvSpPr>
          <p:cNvPr id="78" name="Text Box 12"/>
          <p:cNvSpPr txBox="1">
            <a:spLocks noChangeArrowheads="1"/>
          </p:cNvSpPr>
          <p:nvPr/>
        </p:nvSpPr>
        <p:spPr bwMode="auto">
          <a:xfrm>
            <a:off x="5995988" y="5722938"/>
            <a:ext cx="2438400" cy="400050"/>
          </a:xfrm>
          <a:prstGeom prst="rect">
            <a:avLst/>
          </a:prstGeom>
          <a:solidFill>
            <a:srgbClr val="FFFF99">
              <a:alpha val="45097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i="1"/>
              <a:t>Maclaurin series for </a:t>
            </a:r>
            <a:r>
              <a:rPr lang="en-US" altLang="en-US" sz="2000" i="1"/>
              <a:t>e</a:t>
            </a:r>
            <a:r>
              <a:rPr lang="en-US" altLang="en-US" sz="2000" i="1" baseline="30000"/>
              <a:t>x</a:t>
            </a:r>
            <a:r>
              <a:rPr lang="en-US" altLang="en-US"/>
              <a:t> </a:t>
            </a:r>
            <a:endParaRPr lang="en-US" altLang="en-US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158725" grpId="0" animBg="1"/>
      <p:bldP spid="2054" grpId="0" animBg="1"/>
      <p:bldP spid="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9C4B6BC-5003-499B-BA53-5E1C1C2132B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592138" y="1341438"/>
            <a:ext cx="8105775" cy="2862262"/>
          </a:xfrm>
          <a:prstGeom prst="rect">
            <a:avLst/>
          </a:prstGeom>
          <a:solidFill>
            <a:srgbClr val="FFFFFF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/>
              <a:t>Choose   </a:t>
            </a:r>
            <a:r>
              <a:rPr lang="en-US" altLang="en-US" sz="2400" i="1"/>
              <a:t>x</a:t>
            </a:r>
            <a:r>
              <a:rPr lang="en-US" altLang="en-US" sz="2400"/>
              <a:t>=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i+1</a:t>
            </a:r>
            <a:r>
              <a:rPr lang="en-US" altLang="en-US" sz="2000"/>
              <a:t>  and   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i</a:t>
            </a:r>
            <a:r>
              <a:rPr lang="en-US" altLang="en-US" sz="2000"/>
              <a:t>=0  Then    </a:t>
            </a:r>
            <a:r>
              <a:rPr lang="en-US" altLang="en-US" sz="2400" i="1"/>
              <a:t>f(x</a:t>
            </a:r>
            <a:r>
              <a:rPr lang="en-US" altLang="en-US" sz="2400" i="1" baseline="-25000"/>
              <a:t>i+1</a:t>
            </a:r>
            <a:r>
              <a:rPr lang="en-US" altLang="en-US" sz="2400"/>
              <a:t>) = </a:t>
            </a:r>
            <a:r>
              <a:rPr lang="en-US" altLang="en-US" sz="2400" i="1"/>
              <a:t>f(x)  </a:t>
            </a:r>
            <a:r>
              <a:rPr lang="en-US" altLang="en-US" sz="2400"/>
              <a:t>and </a:t>
            </a:r>
            <a:r>
              <a:rPr lang="en-US" altLang="en-US" sz="2400" i="1"/>
              <a:t> (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i+1</a:t>
            </a:r>
            <a:r>
              <a:rPr lang="en-US" altLang="en-US" sz="2000" i="1"/>
              <a:t> – x</a:t>
            </a:r>
            <a:r>
              <a:rPr lang="en-US" altLang="en-US" sz="2000" i="1" baseline="-25000"/>
              <a:t>i</a:t>
            </a:r>
            <a:r>
              <a:rPr lang="en-US" altLang="en-US" sz="2000" i="1"/>
              <a:t>) </a:t>
            </a:r>
            <a:r>
              <a:rPr lang="en-US" altLang="en-US" sz="2000"/>
              <a:t>=</a:t>
            </a:r>
            <a:r>
              <a:rPr lang="en-US" altLang="en-US" sz="2000" i="1"/>
              <a:t> x</a:t>
            </a:r>
            <a:endParaRPr lang="en-US" altLang="en-US" sz="2400" i="1"/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Derivatives of cos(x):</a:t>
            </a:r>
            <a:r>
              <a:rPr lang="en-US" altLang="en-US" sz="2400" i="1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/>
              <a:t>(1.)</a:t>
            </a:r>
            <a:r>
              <a:rPr lang="en-US" altLang="en-US" sz="2000" i="1"/>
              <a:t>  (cos(x)</a:t>
            </a:r>
            <a:r>
              <a:rPr lang="en-US" altLang="en-US" sz="2000" i="1" baseline="30000"/>
              <a:t> </a:t>
            </a:r>
            <a:r>
              <a:rPr lang="en-US" altLang="en-US" sz="2000" i="1"/>
              <a:t>)</a:t>
            </a:r>
            <a:r>
              <a:rPr lang="en-US" altLang="en-US" sz="2000" i="1" baseline="30000"/>
              <a:t>’</a:t>
            </a:r>
            <a:r>
              <a:rPr lang="en-US" altLang="en-US" sz="2000" i="1"/>
              <a:t> = -sin(x)</a:t>
            </a:r>
            <a:r>
              <a:rPr lang="en-US" altLang="en-US" sz="2000" i="1" baseline="30000"/>
              <a:t>  	           </a:t>
            </a:r>
            <a:r>
              <a:rPr lang="en-US" altLang="en-US" sz="2000"/>
              <a:t>(2.)   </a:t>
            </a:r>
            <a:r>
              <a:rPr lang="en-US" altLang="en-US" sz="2000" i="1"/>
              <a:t>(cos(x) )” = -cos(x)</a:t>
            </a:r>
            <a:r>
              <a:rPr lang="en-US" altLang="en-US" sz="2000"/>
              <a:t>,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/>
              <a:t>(3.)</a:t>
            </a:r>
            <a:r>
              <a:rPr lang="en-US" altLang="en-US" sz="2000" i="1"/>
              <a:t>  (cos(x) )</a:t>
            </a:r>
            <a:r>
              <a:rPr lang="en-US" altLang="en-US" sz="2000" i="1" baseline="30000"/>
              <a:t>”’ </a:t>
            </a:r>
            <a:r>
              <a:rPr lang="en-US" altLang="en-US" sz="2000" i="1"/>
              <a:t>= sin(x)</a:t>
            </a:r>
            <a:r>
              <a:rPr lang="en-US" altLang="en-US" sz="2000"/>
              <a:t> 	        (4.)</a:t>
            </a:r>
            <a:r>
              <a:rPr lang="en-US" altLang="en-US" sz="2000" i="1"/>
              <a:t>   (cos(x) )</a:t>
            </a:r>
            <a:r>
              <a:rPr lang="en-US" altLang="en-US" sz="2000" i="1" baseline="30000"/>
              <a:t>””</a:t>
            </a:r>
            <a:r>
              <a:rPr lang="en-US" altLang="en-US" sz="2000" i="1"/>
              <a:t> = cos(x)</a:t>
            </a:r>
            <a:r>
              <a:rPr lang="en-US" altLang="en-US" sz="2000"/>
              <a:t>,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/>
              <a:t>……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/>
              <a:t>As a result we get: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576263" y="404813"/>
            <a:ext cx="8135937" cy="8302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400"/>
              <a:t>Yet another example:</a:t>
            </a:r>
          </a:p>
          <a:p>
            <a:pPr eaLnBrk="1" hangingPunct="1"/>
            <a:r>
              <a:rPr lang="en-US" altLang="en-US" sz="2400" b="1"/>
              <a:t>computing </a:t>
            </a:r>
            <a:r>
              <a:rPr lang="en-US" altLang="en-US" sz="2400" b="1" i="1"/>
              <a:t>f(x)</a:t>
            </a:r>
            <a:r>
              <a:rPr lang="en-US" altLang="en-US" sz="2400" b="1"/>
              <a:t> = cos(</a:t>
            </a:r>
            <a:r>
              <a:rPr lang="en-US" altLang="en-US" sz="2400" b="1" i="1"/>
              <a:t>x)</a:t>
            </a:r>
            <a:r>
              <a:rPr lang="en-US" altLang="en-US" sz="2400" b="1"/>
              <a:t> using Taylor Series expansion</a:t>
            </a:r>
          </a:p>
        </p:txBody>
      </p:sp>
      <p:graphicFrame>
        <p:nvGraphicFramePr>
          <p:cNvPr id="3074" name="Object 76"/>
          <p:cNvGraphicFramePr>
            <a:graphicFrameLocks noChangeAspect="1"/>
          </p:cNvGraphicFramePr>
          <p:nvPr>
            <p:ph sz="half" idx="1"/>
          </p:nvPr>
        </p:nvGraphicFramePr>
        <p:xfrm>
          <a:off x="2268538" y="4400550"/>
          <a:ext cx="4649787" cy="1128713"/>
        </p:xfrm>
        <a:graphic>
          <a:graphicData uri="http://schemas.openxmlformats.org/presentationml/2006/ole">
            <p:oleObj spid="_x0000_s60418" name="Equation" r:id="rId3" imgW="1727200" imgH="419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439C507-5B29-4215-B227-30D534F3F03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8650" y="728663"/>
            <a:ext cx="7923213" cy="5365750"/>
          </a:xfrm>
          <a:solidFill>
            <a:schemeClr val="bg1"/>
          </a:solidFill>
        </p:spPr>
        <p:txBody>
          <a:bodyPr/>
          <a:lstStyle/>
          <a:p>
            <a:pPr marL="228600" indent="-228600" eaLnBrk="1" hangingPunct="1">
              <a:buFontTx/>
              <a:buNone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Notes on Taylor expansion:</a:t>
            </a:r>
          </a:p>
          <a:p>
            <a:pPr marL="228600" indent="-228600" eaLnBrk="1" hangingPunct="1"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25425" indent="-225425" eaLnBrk="1" hangingPunct="1">
              <a:buFont typeface="Arial" pitchFamily="34" charset="0"/>
              <a:buChar char="•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additional term will contribute some improvement to the approximation. Only if an infinite number of terms are added will the series yield an exact result.</a:t>
            </a:r>
          </a:p>
          <a:p>
            <a:pPr marL="225425" indent="-225425" eaLnBrk="1" hangingPunct="1">
              <a:buFont typeface="Arial" pitchFamily="34" charset="0"/>
              <a:buChar char="•"/>
              <a:defRPr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25425" indent="-225425" eaLnBrk="1" hangingPunct="1">
              <a:buFont typeface="Arial" pitchFamily="34" charset="0"/>
              <a:buChar char="•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most cases, several terms will result in an approximation that is close enough to the true value for practical purposes</a:t>
            </a:r>
          </a:p>
          <a:p>
            <a:pPr marL="228600" indent="-228600" eaLnBrk="1" hangingPunct="1"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 eaLnBrk="1" hangingPunct="1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Reminder value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represents the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truncation error</a:t>
            </a:r>
          </a:p>
          <a:p>
            <a:pPr marL="228600" indent="-228600" eaLnBrk="1" hangingPunct="1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order of truncation error is h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R=O(h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pPr marL="228600" indent="-228600" eaLnBrk="1" hangingPunct="1">
              <a:buFontTx/>
              <a:buNone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If R=O(h), halving the step size will halve the error.</a:t>
            </a:r>
          </a:p>
          <a:p>
            <a:pPr marL="228600" indent="-228600" eaLnBrk="1" hangingPunct="1">
              <a:buFontTx/>
              <a:buNone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If R=O(h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), halving the step size will quarter the error.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330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Equation</vt:lpstr>
      <vt:lpstr>Slide 1</vt:lpstr>
      <vt:lpstr>Slide 2</vt:lpstr>
      <vt:lpstr>Slide 3</vt:lpstr>
      <vt:lpstr>Slide 4</vt:lpstr>
      <vt:lpstr>Example Approximate the function  f(x)  =  1.2 -  0.25x -  0.5x2 -  0.15x3 -  0.1x4  from xi = 0 with h = 1 and predict  f(x)  at xi+1 = 1.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Class Room</cp:lastModifiedBy>
  <cp:revision>10</cp:revision>
  <dcterms:created xsi:type="dcterms:W3CDTF">2006-08-16T00:00:00Z</dcterms:created>
  <dcterms:modified xsi:type="dcterms:W3CDTF">2017-03-03T08:28:33Z</dcterms:modified>
</cp:coreProperties>
</file>