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36C0-075E-42FC-8462-FDF91FF8679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D963-7480-4ACA-A77E-E1278D352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A09324-D0D3-4C12-B4FA-0D3F6F7E5C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DE19BB-BAD4-4DD3-813D-7E0B811ABE97}" type="slidenum">
              <a:rPr lang="en-US" altLang="en-US" sz="900"/>
              <a:pPr/>
              <a:t>1</a:t>
            </a:fld>
            <a:endParaRPr lang="en-US" altLang="en-US" sz="900"/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576263" y="2097088"/>
            <a:ext cx="8280400" cy="33035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latin typeface="Playbill" pitchFamily="82" charset="0"/>
              </a:rPr>
              <a:t>~ Roots of Equations ~</a:t>
            </a:r>
            <a:r>
              <a:rPr lang="en-US" altLang="en-US" sz="3200">
                <a:solidFill>
                  <a:schemeClr val="tx2"/>
                </a:solidFill>
              </a:rPr>
              <a:t/>
            </a:r>
            <a:br>
              <a:rPr lang="en-US" altLang="en-US" sz="3200">
                <a:solidFill>
                  <a:schemeClr val="tx2"/>
                </a:solidFill>
              </a:rPr>
            </a:br>
            <a:r>
              <a:rPr lang="en-US" altLang="en-US" sz="4000">
                <a:solidFill>
                  <a:schemeClr val="tx2"/>
                </a:solidFill>
              </a:rPr>
              <a:t>Bracketing Methods</a:t>
            </a:r>
            <a:br>
              <a:rPr lang="en-US" altLang="en-US" sz="4000">
                <a:solidFill>
                  <a:schemeClr val="tx2"/>
                </a:solidFill>
              </a:rPr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2000" b="1"/>
              <a:t>Chapter 5</a:t>
            </a: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482600" y="6462713"/>
            <a:ext cx="3090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b="1">
                <a:latin typeface="Times New Roman" pitchFamily="18" charset="0"/>
              </a:rPr>
              <a:t>Credit: Prof. Lale Yurttas, Chemical Eng., Texas A&amp;M University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774700" y="179388"/>
            <a:ext cx="7594600" cy="776287"/>
          </a:xfrm>
          <a:prstGeom prst="bevel">
            <a:avLst>
              <a:gd name="adj" fmla="val 12500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tx2"/>
                </a:solidFill>
              </a:rPr>
              <a:t>The False-Position Method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279900" y="1055688"/>
            <a:ext cx="4103688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  Works well,  but not always!       </a:t>
            </a:r>
            <a:r>
              <a:rPr lang="en-US" altLang="en-US" sz="2400">
                <a:solidFill>
                  <a:schemeClr val="tx2"/>
                </a:solidFill>
                <a:sym typeface="Wingdings" pitchFamily="2" charset="2"/>
              </a:rPr>
              <a:t>   Here is a pitfall </a:t>
            </a:r>
            <a:endParaRPr lang="en-US" altLang="en-US" sz="2400">
              <a:solidFill>
                <a:schemeClr val="tx2"/>
              </a:solidFill>
            </a:endParaRPr>
          </a:p>
        </p:txBody>
      </p:sp>
      <p:pic>
        <p:nvPicPr>
          <p:cNvPr id="13316" name="Picture 7" descr="Fig0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92200"/>
            <a:ext cx="33940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25950" y="2835275"/>
            <a:ext cx="3979863" cy="2370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u="sng" dirty="0">
                <a:solidFill>
                  <a:schemeClr val="tx2"/>
                </a:solidFill>
                <a:sym typeface="Wingdings" pitchFamily="2" charset="2"/>
              </a:rPr>
              <a:t>Modified False-Position</a:t>
            </a:r>
          </a:p>
          <a:p>
            <a:pPr eaLnBrk="1" hangingPunct="1">
              <a:defRPr/>
            </a:pPr>
            <a:endParaRPr lang="en-US" sz="2000" dirty="0">
              <a:solidFill>
                <a:schemeClr val="tx2"/>
              </a:solidFill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One way to mitigate the “one-sided” nature of the </a:t>
            </a:r>
            <a:r>
              <a:rPr lang="en-US" sz="2000" b="1" dirty="0">
                <a:solidFill>
                  <a:schemeClr val="tx2"/>
                </a:solidFill>
                <a:sym typeface="Wingdings" pitchFamily="2" charset="2"/>
              </a:rPr>
              <a:t>false position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(i.e. the pitfall case) is to have the algorithm pick the smallest bracket (between the Bisection Method &amp; this one)</a:t>
            </a:r>
          </a:p>
        </p:txBody>
      </p:sp>
    </p:spTree>
    <p:extLst>
      <p:ext uri="{BB962C8B-B14F-4D97-AF65-F5344CB8AC3E}">
        <p14:creationId xmlns:p14="http://schemas.microsoft.com/office/powerpoint/2010/main" val="5103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D1EE3-EAC5-44A6-B58D-C1604279B06A}" type="slidenum">
              <a:rPr lang="en-US" altLang="en-US" sz="900"/>
              <a:pPr/>
              <a:t>11</a:t>
            </a:fld>
            <a:endParaRPr lang="en-US" altLang="en-US" sz="9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CC9900"/>
                </a:solidFill>
              </a:rPr>
              <a:t>How to find good initial guesses?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508625"/>
          </a:xfrm>
          <a:solidFill>
            <a:schemeClr val="bg1"/>
          </a:solidFill>
        </p:spPr>
        <p:txBody>
          <a:bodyPr tIns="182880" bIns="1828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Start at one end of the region of interest 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) and evaluate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f(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), f(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a</a:t>
            </a:r>
            <a:r>
              <a:rPr lang="en-US" sz="2000" dirty="0" err="1" smtClean="0"/>
              <a:t>+</a:t>
            </a:r>
            <a:r>
              <a:rPr lang="en-US" sz="2000" dirty="0" err="1" smtClean="0">
                <a:latin typeface="Symbol" pitchFamily="18" charset="2"/>
              </a:rPr>
              <a:t>D</a:t>
            </a:r>
            <a:r>
              <a:rPr lang="en-US" sz="2000" dirty="0" err="1" smtClean="0"/>
              <a:t>x</a:t>
            </a:r>
            <a:r>
              <a:rPr lang="en-US" sz="2000" dirty="0" smtClean="0"/>
              <a:t>), f(x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+2</a:t>
            </a:r>
            <a:r>
              <a:rPr lang="en-US" sz="2000" dirty="0" smtClean="0">
                <a:latin typeface="Symbol" pitchFamily="18" charset="2"/>
              </a:rPr>
              <a:t>D</a:t>
            </a:r>
            <a:r>
              <a:rPr lang="en-US" sz="2000" dirty="0" smtClean="0"/>
              <a:t>x), f(x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+3</a:t>
            </a:r>
            <a:r>
              <a:rPr lang="en-US" sz="2000" dirty="0" smtClean="0">
                <a:latin typeface="Symbol" pitchFamily="18" charset="2"/>
              </a:rPr>
              <a:t>D</a:t>
            </a:r>
            <a:r>
              <a:rPr lang="en-US" sz="2000" dirty="0" smtClean="0"/>
              <a:t>x), ........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Continue until the </a:t>
            </a:r>
            <a:r>
              <a:rPr lang="en-US" sz="2000" i="1" dirty="0" smtClean="0">
                <a:solidFill>
                  <a:srgbClr val="0000FF"/>
                </a:solidFill>
              </a:rPr>
              <a:t>sign</a:t>
            </a:r>
            <a:r>
              <a:rPr lang="en-US" sz="2000" dirty="0" smtClean="0"/>
              <a:t> of the result </a:t>
            </a:r>
            <a:r>
              <a:rPr lang="en-US" sz="2000" dirty="0" smtClean="0">
                <a:solidFill>
                  <a:srgbClr val="0000FF"/>
                </a:solidFill>
              </a:rPr>
              <a:t>changes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If that happens between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f(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+k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f(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+(k+1)*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then pick  </a:t>
            </a:r>
            <a:r>
              <a:rPr lang="en-US" sz="2000" dirty="0" smtClean="0">
                <a:solidFill>
                  <a:srgbClr val="0000FF"/>
                </a:solidFill>
              </a:rPr>
              <a:t>x</a:t>
            </a:r>
            <a:r>
              <a:rPr lang="en-US" sz="2000" baseline="-25000" dirty="0" smtClean="0">
                <a:solidFill>
                  <a:srgbClr val="0000FF"/>
                </a:solidFill>
              </a:rPr>
              <a:t>l</a:t>
            </a:r>
            <a:r>
              <a:rPr lang="en-US" sz="2000" dirty="0" smtClean="0">
                <a:solidFill>
                  <a:srgbClr val="0000FF"/>
                </a:solidFill>
              </a:rPr>
              <a:t>= 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000" dirty="0" err="1" smtClean="0">
                <a:solidFill>
                  <a:srgbClr val="0000FF"/>
                </a:solidFill>
              </a:rPr>
              <a:t>+k</a:t>
            </a:r>
            <a:r>
              <a:rPr lang="en-US" sz="2000" dirty="0" smtClean="0">
                <a:solidFill>
                  <a:srgbClr val="0000FF"/>
                </a:solidFill>
              </a:rPr>
              <a:t>*</a:t>
            </a:r>
            <a:r>
              <a:rPr lang="en-US" sz="2000" dirty="0" err="1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dirty="0" smtClean="0"/>
              <a:t>  and     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u</a:t>
            </a:r>
            <a:r>
              <a:rPr lang="en-US" sz="2000" dirty="0" smtClean="0">
                <a:solidFill>
                  <a:srgbClr val="0000FF"/>
                </a:solidFill>
              </a:rPr>
              <a:t>= 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000" dirty="0" smtClean="0">
                <a:solidFill>
                  <a:srgbClr val="0000FF"/>
                </a:solidFill>
              </a:rPr>
              <a:t>+(k+1)*</a:t>
            </a:r>
            <a:r>
              <a:rPr lang="en-US" sz="2000" dirty="0" err="1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u="sng" dirty="0" smtClean="0"/>
              <a:t>Problem</a:t>
            </a:r>
            <a:r>
              <a:rPr lang="en-US" sz="2000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if </a:t>
            </a:r>
            <a:r>
              <a:rPr lang="en-US" sz="2000" dirty="0" err="1" smtClean="0">
                <a:latin typeface="Symbol" pitchFamily="18" charset="2"/>
              </a:rPr>
              <a:t>D</a:t>
            </a:r>
            <a:r>
              <a:rPr lang="en-US" sz="2000" dirty="0" err="1" smtClean="0"/>
              <a:t>x</a:t>
            </a:r>
            <a:r>
              <a:rPr lang="en-US" sz="2000" dirty="0" smtClean="0"/>
              <a:t> is too small </a:t>
            </a:r>
            <a:r>
              <a:rPr lang="en-US" sz="2000" dirty="0" smtClean="0">
                <a:sym typeface="Wingdings" pitchFamily="2" charset="2"/>
              </a:rPr>
              <a:t> search is very time consuming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if </a:t>
            </a:r>
            <a:r>
              <a:rPr lang="en-US" sz="2000" dirty="0" err="1" smtClean="0">
                <a:latin typeface="Symbol" pitchFamily="18" charset="2"/>
              </a:rPr>
              <a:t>D</a:t>
            </a:r>
            <a:r>
              <a:rPr lang="en-US" sz="2000" dirty="0" err="1" smtClean="0"/>
              <a:t>x</a:t>
            </a:r>
            <a:r>
              <a:rPr lang="en-US" sz="2000" dirty="0" smtClean="0"/>
              <a:t> is too large </a:t>
            </a:r>
            <a:r>
              <a:rPr lang="en-US" sz="2000" dirty="0" smtClean="0">
                <a:sym typeface="Wingdings" pitchFamily="2" charset="2"/>
              </a:rPr>
              <a:t> could jump over two closely spaced roots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 smtClean="0"/>
              <a:t>Suggestions</a:t>
            </a:r>
            <a:r>
              <a:rPr lang="en-US" sz="1800" dirty="0" smtClean="0"/>
              <a:t>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/>
              <a:t>Generate random x values and evaluate f(x) each time until you find two values </a:t>
            </a:r>
            <a:r>
              <a:rPr lang="en-US" sz="1600" smtClean="0"/>
              <a:t>that satisfy </a:t>
            </a:r>
            <a:r>
              <a:rPr lang="en-US" sz="1600" dirty="0" smtClean="0"/>
              <a:t>f(x1)*f(x2) &lt;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/>
              <a:t>Know the application and plot the function to see the location of the roots, and pick 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l</a:t>
            </a:r>
            <a:r>
              <a:rPr lang="en-US" sz="1600" i="1" dirty="0" smtClean="0"/>
              <a:t> </a:t>
            </a:r>
            <a:r>
              <a:rPr lang="en-US" sz="1600" dirty="0" smtClean="0"/>
              <a:t>and </a:t>
            </a:r>
            <a:r>
              <a:rPr lang="en-US" sz="1600" i="1" dirty="0" err="1" smtClean="0"/>
              <a:t>x</a:t>
            </a:r>
            <a:r>
              <a:rPr lang="en-US" sz="1600" i="1" baseline="-25000" dirty="0" err="1" smtClean="0"/>
              <a:t>u</a:t>
            </a:r>
            <a:r>
              <a:rPr lang="en-US" sz="1600" dirty="0" smtClean="0"/>
              <a:t> accordingly to start the iterations.</a:t>
            </a:r>
          </a:p>
        </p:txBody>
      </p:sp>
    </p:spTree>
    <p:extLst>
      <p:ext uri="{BB962C8B-B14F-4D97-AF65-F5344CB8AC3E}">
        <p14:creationId xmlns:p14="http://schemas.microsoft.com/office/powerpoint/2010/main" val="10061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82C4D8-63D4-4C05-AF13-BC6BA56377D9}" type="slidenum">
              <a:rPr lang="en-US" altLang="en-US" sz="900"/>
              <a:pPr/>
              <a:t>2</a:t>
            </a:fld>
            <a:endParaRPr lang="en-US" altLang="en-US" sz="90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628775"/>
            <a:ext cx="6400800" cy="4611688"/>
          </a:xfrm>
          <a:solidFill>
            <a:schemeClr val="bg1"/>
          </a:solidFill>
        </p:spPr>
        <p:txBody>
          <a:bodyPr/>
          <a:lstStyle/>
          <a:p>
            <a:pPr marL="285750" indent="-285750" algn="l" eaLnBrk="1" hangingPunct="1">
              <a:buFontTx/>
              <a:buChar char="•"/>
            </a:pPr>
            <a:r>
              <a:rPr lang="en-US" altLang="en-US" sz="2400" smtClean="0">
                <a:latin typeface="Times New Roman" pitchFamily="18" charset="0"/>
              </a:rPr>
              <a:t>Easy</a:t>
            </a:r>
          </a:p>
          <a:p>
            <a:pPr marL="285750" indent="-285750" algn="l" eaLnBrk="1" hangingPunct="1">
              <a:buFontTx/>
              <a:buChar char="•"/>
            </a:pPr>
            <a:endParaRPr lang="en-US" altLang="en-US" sz="2400" smtClean="0">
              <a:latin typeface="Times New Roman" pitchFamily="18" charset="0"/>
            </a:endParaRPr>
          </a:p>
          <a:p>
            <a:pPr marL="285750" indent="-285750" algn="l" eaLnBrk="1" hangingPunct="1">
              <a:buFontTx/>
              <a:buChar char="•"/>
            </a:pPr>
            <a:endParaRPr lang="en-US" altLang="en-US" sz="2400" smtClean="0">
              <a:latin typeface="Times New Roman" pitchFamily="18" charset="0"/>
            </a:endParaRPr>
          </a:p>
          <a:p>
            <a:pPr marL="285750" indent="-285750" algn="l" eaLnBrk="1" hangingPunct="1">
              <a:buFontTx/>
              <a:buChar char="•"/>
            </a:pPr>
            <a:endParaRPr lang="en-US" altLang="en-US" sz="2400" smtClean="0">
              <a:latin typeface="Times New Roman" pitchFamily="18" charset="0"/>
            </a:endParaRPr>
          </a:p>
          <a:p>
            <a:pPr marL="285750" indent="-285750" algn="l" eaLnBrk="1" hangingPunct="1">
              <a:buFontTx/>
              <a:buChar char="•"/>
            </a:pPr>
            <a:r>
              <a:rPr lang="en-US" altLang="en-US" sz="2400" smtClean="0">
                <a:latin typeface="Times New Roman" pitchFamily="18" charset="0"/>
              </a:rPr>
              <a:t>But, not easy</a:t>
            </a:r>
          </a:p>
          <a:p>
            <a:pPr marL="285750" indent="-285750" algn="l" eaLnBrk="1" hangingPunct="1">
              <a:buFontTx/>
              <a:buChar char="•"/>
            </a:pPr>
            <a:endParaRPr lang="en-US" altLang="en-US" sz="2400" smtClean="0">
              <a:latin typeface="Times New Roman" pitchFamily="18" charset="0"/>
            </a:endParaRPr>
          </a:p>
          <a:p>
            <a:pPr marL="285750" indent="-285750" algn="l" eaLnBrk="1" hangingPunct="1">
              <a:buFontTx/>
              <a:buChar char="•"/>
            </a:pPr>
            <a:endParaRPr lang="en-US" altLang="en-US" sz="2000" smtClean="0">
              <a:latin typeface="Times New Roman" pitchFamily="18" charset="0"/>
            </a:endParaRPr>
          </a:p>
          <a:p>
            <a:pPr marL="285750" indent="-285750" algn="l" eaLnBrk="1" hangingPunct="1">
              <a:buFontTx/>
              <a:buChar char="•"/>
            </a:pPr>
            <a:r>
              <a:rPr lang="en-US" altLang="en-US" sz="2400" smtClean="0">
                <a:latin typeface="Times New Roman" pitchFamily="18" charset="0"/>
              </a:rPr>
              <a:t>How about these?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ingdings" pitchFamily="2" charset="2"/>
              </a:rPr>
              <a:t>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214563" y="2176463"/>
          <a:ext cx="52054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3" imgW="2603500" imgH="444500" progId="Equation.3">
                  <p:embed/>
                </p:oleObj>
              </mc:Choice>
              <mc:Fallback>
                <p:oleObj name="Equation" r:id="rId3" imgW="260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176463"/>
                        <a:ext cx="5205412" cy="8874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514850" y="28527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527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1724025" y="3976688"/>
          <a:ext cx="5695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7" imgW="2832100" imgH="228600" progId="Equation.3">
                  <p:embed/>
                </p:oleObj>
              </mc:Choice>
              <mc:Fallback>
                <p:oleObj name="Equation" r:id="rId7" imgW="283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976688"/>
                        <a:ext cx="5695950" cy="4603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517525"/>
            <a:ext cx="7772400" cy="684213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Roots of Equations</a:t>
            </a:r>
          </a:p>
        </p:txBody>
      </p:sp>
      <p:graphicFrame>
        <p:nvGraphicFramePr>
          <p:cNvPr id="1032" name="Object 5"/>
          <p:cNvGraphicFramePr>
            <a:graphicFrameLocks noChangeAspect="1"/>
          </p:cNvGraphicFramePr>
          <p:nvPr/>
        </p:nvGraphicFramePr>
        <p:xfrm>
          <a:off x="2730500" y="5108575"/>
          <a:ext cx="46894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9" imgW="2057400" imgH="431800" progId="Equation.3">
                  <p:embed/>
                </p:oleObj>
              </mc:Choice>
              <mc:Fallback>
                <p:oleObj name="Equation" r:id="rId9" imgW="205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108575"/>
                        <a:ext cx="4689475" cy="9858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5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434975"/>
            <a:ext cx="8069262" cy="730250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Graphical Approach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6363"/>
            <a:ext cx="2581275" cy="52292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sz="2000" dirty="0" smtClean="0">
                <a:latin typeface="Times New Roman" pitchFamily="18" charset="0"/>
              </a:rPr>
              <a:t>Make a plot of the function f(x) and observe where it crosses the x-axis, i.e. f(x) = 0 </a:t>
            </a:r>
          </a:p>
          <a:p>
            <a:pPr marL="228600" indent="-228600" eaLnBrk="1" hangingPunct="1"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2000" dirty="0" smtClean="0">
                <a:latin typeface="Times New Roman" pitchFamily="18" charset="0"/>
              </a:rPr>
              <a:t>Not very practical but can be used to obtain rough estimates for roots</a:t>
            </a:r>
          </a:p>
          <a:p>
            <a:pPr marL="228600" indent="-228600" eaLnBrk="1" hangingPunct="1"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2000" dirty="0" smtClean="0">
                <a:latin typeface="Times New Roman" pitchFamily="18" charset="0"/>
              </a:rPr>
              <a:t>These estimates can be used as initial guesses for numerical methods that we’ll study here.</a:t>
            </a:r>
          </a:p>
          <a:p>
            <a:pPr eaLnBrk="1" hangingPunct="1">
              <a:defRPr/>
            </a:pP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3221038" y="1384300"/>
            <a:ext cx="5367337" cy="511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eaLnBrk="1" hangingPunct="1">
              <a:defRPr/>
            </a:pPr>
            <a:r>
              <a:rPr 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MATLAB,  plot    </a:t>
            </a:r>
            <a:r>
              <a:rPr lang="en-US" sz="2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i="1" kern="0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f(x)=sin(10x)+</a:t>
            </a:r>
            <a:r>
              <a:rPr lang="en-US" sz="2000" b="1" i="1" kern="0" dirty="0" err="1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cos</a:t>
            </a:r>
            <a:r>
              <a:rPr lang="en-US" sz="2000" b="1" i="1" kern="0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(3x)</a:t>
            </a:r>
            <a:r>
              <a:rPr lang="en-US" sz="2000" b="1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Picture 11" descr="Fig05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t="4613" r="4054" b="6570"/>
          <a:stretch>
            <a:fillRect/>
          </a:stretch>
        </p:blipFill>
        <p:spPr bwMode="auto">
          <a:xfrm>
            <a:off x="3221038" y="2005013"/>
            <a:ext cx="3452812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Fig05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 t="6268" r="3667" b="6007"/>
          <a:stretch>
            <a:fillRect/>
          </a:stretch>
        </p:blipFill>
        <p:spPr bwMode="auto">
          <a:xfrm>
            <a:off x="5389563" y="4268788"/>
            <a:ext cx="31623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367088" y="4597400"/>
            <a:ext cx="1862137" cy="1862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tIns="91440" bIns="91440"/>
          <a:lstStyle/>
          <a:p>
            <a:pPr eaLnBrk="1" hangingPunct="1">
              <a:defRPr/>
            </a:pPr>
            <a:r>
              <a:rPr lang="en-US" b="1" dirty="0">
                <a:solidFill>
                  <a:schemeClr val="tx2"/>
                </a:solidFill>
                <a:latin typeface="Arial" charset="0"/>
              </a:rPr>
              <a:t>Two distinct roots between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tx2"/>
                </a:solidFill>
                <a:latin typeface="Arial" charset="0"/>
              </a:rPr>
              <a:t>  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tx2"/>
                </a:solidFill>
              </a:rPr>
              <a:t>x=  4.2 and 4.3 </a:t>
            </a:r>
          </a:p>
          <a:p>
            <a:pPr algn="ctr" eaLnBrk="1" hangingPunct="1">
              <a:defRPr/>
            </a:pPr>
            <a:endParaRPr lang="en-US" b="1" i="1" dirty="0">
              <a:solidFill>
                <a:schemeClr val="tx2"/>
              </a:solidFill>
            </a:endParaRPr>
          </a:p>
          <a:p>
            <a:pPr algn="ctr" eaLnBrk="1" hangingPunct="1">
              <a:defRPr/>
            </a:pP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Arial" charset="0"/>
              </a:rPr>
              <a:t>need to be careful</a:t>
            </a:r>
          </a:p>
        </p:txBody>
      </p:sp>
    </p:spTree>
    <p:extLst>
      <p:ext uri="{BB962C8B-B14F-4D97-AF65-F5344CB8AC3E}">
        <p14:creationId xmlns:p14="http://schemas.microsoft.com/office/powerpoint/2010/main" val="37860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3D2784-F17F-430A-B642-59B126668071}" type="slidenum">
              <a:rPr lang="en-US" altLang="en-US" sz="900"/>
              <a:pPr/>
              <a:t>4</a:t>
            </a:fld>
            <a:endParaRPr lang="en-US" altLang="en-US" sz="900"/>
          </a:p>
        </p:txBody>
      </p:sp>
      <p:pic>
        <p:nvPicPr>
          <p:cNvPr id="8195" name="Picture 3" descr="Fig0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52413"/>
            <a:ext cx="19018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388" y="260350"/>
            <a:ext cx="2016125" cy="40703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eaLnBrk="1" hangingPunct="1">
              <a:defRPr/>
            </a:pPr>
            <a:endParaRPr 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sz="2400" b="1">
                <a:solidFill>
                  <a:schemeClr val="tx2"/>
                </a:solidFill>
                <a:latin typeface="Arial" charset="0"/>
              </a:rPr>
              <a:t>Bracketing</a:t>
            </a:r>
            <a:r>
              <a:rPr lang="en-US" sz="2400" b="1" dirty="0">
                <a:solidFill>
                  <a:schemeClr val="tx2"/>
                </a:solidFill>
                <a:latin typeface="Arial" charset="0"/>
              </a:rPr>
              <a:t>:</a:t>
            </a:r>
          </a:p>
          <a:p>
            <a:pPr eaLnBrk="1" hangingPunct="1">
              <a:defRPr/>
            </a:pPr>
            <a:endParaRPr 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20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Odd and even number of roots</a:t>
            </a:r>
            <a:br>
              <a:rPr lang="en-US" sz="2000" dirty="0">
                <a:solidFill>
                  <a:schemeClr val="tx2"/>
                </a:solidFill>
                <a:latin typeface="Arial" charset="0"/>
              </a:rPr>
            </a:br>
            <a:endParaRPr lang="en-US" sz="2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>
          <a:xfrm>
            <a:off x="4751388" y="288925"/>
            <a:ext cx="1435100" cy="1519238"/>
          </a:xfrm>
          <a:solidFill>
            <a:schemeClr val="bg1">
              <a:lumMod val="85000"/>
            </a:schemeClr>
          </a:solidFill>
        </p:spPr>
        <p:txBody>
          <a:bodyPr tIns="0" bIns="0"/>
          <a:lstStyle/>
          <a:p>
            <a:pPr algn="l" eaLnBrk="1" hangingPunct="1">
              <a:defRPr/>
            </a:pPr>
            <a:r>
              <a:rPr lang="en-US" sz="2000" dirty="0" smtClean="0"/>
              <a:t>exceptions</a:t>
            </a:r>
          </a:p>
        </p:txBody>
      </p:sp>
      <p:pic>
        <p:nvPicPr>
          <p:cNvPr id="8198" name="Picture 7" descr="Fig05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88925"/>
            <a:ext cx="277018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263525" y="225425"/>
            <a:ext cx="8616950" cy="647700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 tIns="0" bIns="0"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Bisection Method</a:t>
            </a:r>
          </a:p>
        </p:txBody>
      </p:sp>
      <p:pic>
        <p:nvPicPr>
          <p:cNvPr id="2" name="Picture 7" descr="Fig05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2682" r="2283" b="77376"/>
          <a:stretch>
            <a:fillRect/>
          </a:stretch>
        </p:blipFill>
        <p:spPr bwMode="auto">
          <a:xfrm>
            <a:off x="263525" y="1092200"/>
            <a:ext cx="865346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323850" y="6092825"/>
            <a:ext cx="8593138" cy="431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eaLnBrk="1" hangingPunct="1">
              <a:defRPr/>
            </a:pPr>
            <a:r>
              <a:rPr lang="en-US" sz="2400" dirty="0">
                <a:solidFill>
                  <a:srgbClr val="800080"/>
                </a:solidFill>
              </a:rPr>
              <a:t>Termination criteria</a:t>
            </a:r>
            <a:r>
              <a:rPr lang="en-US" sz="2400" dirty="0">
                <a:solidFill>
                  <a:schemeClr val="tx2"/>
                </a:solidFill>
              </a:rPr>
              <a:t>:  </a:t>
            </a:r>
            <a:r>
              <a:rPr lang="en-US" sz="2400" dirty="0">
                <a:solidFill>
                  <a:schemeClr val="tx2"/>
                </a:solidFill>
                <a:latin typeface="Symbol" pitchFamily="18" charset="2"/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 &lt; </a:t>
            </a:r>
            <a:r>
              <a:rPr lang="en-US" sz="2400" dirty="0" err="1">
                <a:solidFill>
                  <a:schemeClr val="tx2"/>
                </a:solidFill>
                <a:latin typeface="Symbol" pitchFamily="18" charset="2"/>
              </a:rPr>
              <a:t>e</a:t>
            </a:r>
            <a:r>
              <a:rPr lang="en-US" sz="2400" baseline="-25000" dirty="0" err="1">
                <a:solidFill>
                  <a:schemeClr val="tx2"/>
                </a:solidFill>
              </a:rPr>
              <a:t>tol</a:t>
            </a:r>
            <a:r>
              <a:rPr lang="en-US" sz="2400" dirty="0">
                <a:solidFill>
                  <a:schemeClr val="tx2"/>
                </a:solidFill>
              </a:rPr>
              <a:t>   OR  </a:t>
            </a:r>
            <a:r>
              <a:rPr lang="en-US" sz="2400" i="1" dirty="0" err="1">
                <a:solidFill>
                  <a:schemeClr val="tx2"/>
                </a:solidFill>
              </a:rPr>
              <a:t>Max.Iteration</a:t>
            </a:r>
            <a:r>
              <a:rPr lang="en-US" sz="2400" dirty="0">
                <a:solidFill>
                  <a:schemeClr val="tx2"/>
                </a:solidFill>
              </a:rPr>
              <a:t> is reached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ph idx="1"/>
          </p:nvPr>
        </p:nvGraphicFramePr>
        <p:xfrm>
          <a:off x="2125663" y="5035550"/>
          <a:ext cx="49688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4" imgW="2908300" imgH="533400" progId="Equation.3">
                  <p:embed/>
                </p:oleObj>
              </mc:Choice>
              <mc:Fallback>
                <p:oleObj name="Equation" r:id="rId4" imgW="2908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5035550"/>
                        <a:ext cx="4968875" cy="911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 descr="Fig05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48100" r="2283" b="7265"/>
          <a:stretch>
            <a:fillRect/>
          </a:stretch>
        </p:blipFill>
        <p:spPr bwMode="auto">
          <a:xfrm>
            <a:off x="263525" y="3136900"/>
            <a:ext cx="8653463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Fig050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2667" t="22624" r="2283" b="51735"/>
          <a:stretch>
            <a:fillRect/>
          </a:stretch>
        </p:blipFill>
        <p:spPr bwMode="auto">
          <a:xfrm>
            <a:off x="263584" y="2041506"/>
            <a:ext cx="8653463" cy="98585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68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4388" y="6307138"/>
            <a:ext cx="1522412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1EE5F8-AF3D-4141-B24E-F00493034B52}" type="slidenum">
              <a:rPr lang="en-US" altLang="en-US" sz="900"/>
              <a:pPr/>
              <a:t>6</a:t>
            </a:fld>
            <a:endParaRPr lang="en-US" altLang="en-US" sz="90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627313" y="333375"/>
            <a:ext cx="6316662" cy="655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schemeClr val="accent1">
                    <a:lumMod val="50000"/>
                  </a:schemeClr>
                </a:solidFill>
              </a:rPr>
              <a:t>% Bisection Method</a:t>
            </a:r>
          </a:p>
          <a:p>
            <a:pPr>
              <a:defRPr/>
            </a:pPr>
            <a:r>
              <a:rPr lang="en-US" altLang="en-US" sz="1400" dirty="0" smtClean="0">
                <a:solidFill>
                  <a:schemeClr val="accent1">
                    <a:lumMod val="50000"/>
                  </a:schemeClr>
                </a:solidFill>
              </a:rPr>
              <a:t>% function is available in another file e.g. func1.m</a:t>
            </a:r>
          </a:p>
          <a:p>
            <a:pPr>
              <a:defRPr/>
            </a:pPr>
            <a:r>
              <a:rPr lang="en-US" altLang="en-US" sz="1400" dirty="0" smtClean="0">
                <a:solidFill>
                  <a:schemeClr val="accent1">
                    <a:lumMod val="50000"/>
                  </a:schemeClr>
                </a:solidFill>
              </a:rPr>
              <a:t>% A sample call:    bisection2(@func1, -2, 4, 0.001, 500)</a:t>
            </a:r>
          </a:p>
          <a:p>
            <a:pPr>
              <a:defRPr/>
            </a:pPr>
            <a:endParaRPr lang="en-US" altLang="en-US" sz="1400" dirty="0" smtClean="0"/>
          </a:p>
          <a:p>
            <a:pPr>
              <a:defRPr/>
            </a:pPr>
            <a:r>
              <a:rPr lang="en-US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altLang="en-US" sz="1400" dirty="0" smtClean="0"/>
              <a:t> root = </a:t>
            </a:r>
            <a:r>
              <a:rPr lang="en-US" altLang="en-US" sz="1400" b="1" dirty="0" smtClean="0"/>
              <a:t>bisection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fx</a:t>
            </a:r>
            <a:r>
              <a:rPr lang="en-US" altLang="en-US" sz="1400" dirty="0" smtClean="0"/>
              <a:t>, xl, </a:t>
            </a:r>
            <a:r>
              <a:rPr lang="en-US" altLang="en-US" sz="1400" dirty="0" err="1" smtClean="0"/>
              <a:t>xu</a:t>
            </a:r>
            <a:r>
              <a:rPr lang="en-US" altLang="en-US" sz="1400" dirty="0" smtClean="0"/>
              <a:t>, </a:t>
            </a:r>
            <a:r>
              <a:rPr lang="en-US" altLang="en-US" sz="1400" dirty="0" err="1" smtClean="0"/>
              <a:t>es</a:t>
            </a:r>
            <a:r>
              <a:rPr lang="en-US" altLang="en-US" sz="1400" dirty="0" smtClean="0"/>
              <a:t>, </a:t>
            </a:r>
            <a:r>
              <a:rPr lang="en-US" altLang="en-US" sz="1400" dirty="0" err="1" smtClean="0"/>
              <a:t>imax</a:t>
            </a:r>
            <a:r>
              <a:rPr lang="en-US" altLang="en-US" sz="1400" dirty="0" smtClean="0"/>
              <a:t>);</a:t>
            </a:r>
          </a:p>
          <a:p>
            <a:pPr>
              <a:defRPr/>
            </a:pPr>
            <a:r>
              <a:rPr lang="en-US" altLang="en-US" sz="1400" dirty="0" smtClean="0"/>
              <a:t> </a:t>
            </a:r>
          </a:p>
          <a:p>
            <a:pPr>
              <a:defRPr/>
            </a:pPr>
            <a:r>
              <a:rPr lang="en-US" altLang="en-US" sz="1400" b="1" dirty="0" smtClean="0"/>
              <a:t>if</a:t>
            </a:r>
            <a:r>
              <a:rPr lang="en-US" altLang="en-US" sz="1400" dirty="0" smtClean="0"/>
              <a:t>    </a:t>
            </a:r>
            <a:r>
              <a:rPr lang="en-US" altLang="en-US" sz="1400" dirty="0" err="1" smtClean="0"/>
              <a:t>fx</a:t>
            </a:r>
            <a:r>
              <a:rPr lang="en-US" altLang="en-US" sz="1400" dirty="0" smtClean="0"/>
              <a:t>(xl)*</a:t>
            </a:r>
            <a:r>
              <a:rPr lang="en-US" altLang="en-US" sz="1400" dirty="0" err="1" smtClean="0"/>
              <a:t>fx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xu</a:t>
            </a:r>
            <a:r>
              <a:rPr lang="en-US" altLang="en-US" sz="1400" dirty="0" smtClean="0"/>
              <a:t>) &gt; 0               </a:t>
            </a:r>
            <a:r>
              <a:rPr lang="en-US" altLang="en-US" sz="1400" dirty="0" smtClean="0">
                <a:solidFill>
                  <a:schemeClr val="accent1">
                    <a:lumMod val="50000"/>
                  </a:schemeClr>
                </a:solidFill>
              </a:rPr>
              <a:t>% if guesses do not bracket</a:t>
            </a:r>
          </a:p>
          <a:p>
            <a:pPr>
              <a:defRPr/>
            </a:pPr>
            <a:r>
              <a:rPr lang="en-US" altLang="en-US" sz="1400" dirty="0" smtClean="0"/>
              <a:t>    </a:t>
            </a:r>
            <a:r>
              <a:rPr lang="en-US" altLang="en-US" sz="1400" dirty="0" err="1" smtClean="0"/>
              <a:t>disp</a:t>
            </a:r>
            <a:r>
              <a:rPr lang="en-US" altLang="en-US" sz="1400" dirty="0" smtClean="0"/>
              <a:t>('no bracket')</a:t>
            </a:r>
          </a:p>
          <a:p>
            <a:pPr>
              <a:defRPr/>
            </a:pPr>
            <a:r>
              <a:rPr lang="en-US" altLang="en-US" sz="1400" dirty="0" smtClean="0"/>
              <a:t>    </a:t>
            </a:r>
            <a:r>
              <a:rPr lang="en-US" altLang="en-US" sz="1400" b="1" dirty="0" smtClean="0"/>
              <a:t>return</a:t>
            </a:r>
          </a:p>
          <a:p>
            <a:pPr>
              <a:defRPr/>
            </a:pPr>
            <a:r>
              <a:rPr lang="en-US" altLang="en-US" sz="1400" b="1" dirty="0" smtClean="0"/>
              <a:t>end</a:t>
            </a:r>
          </a:p>
          <a:p>
            <a:pPr>
              <a:defRPr/>
            </a:pPr>
            <a:r>
              <a:rPr lang="en-US" altLang="en-US" sz="1400" dirty="0" smtClean="0"/>
              <a:t> </a:t>
            </a:r>
          </a:p>
          <a:p>
            <a:pPr>
              <a:defRPr/>
            </a:pPr>
            <a:r>
              <a:rPr lang="en-US" altLang="en-US" sz="1400" b="1" dirty="0" smtClean="0"/>
              <a:t>for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i</a:t>
            </a:r>
            <a:r>
              <a:rPr lang="en-US" altLang="en-US" sz="1400" dirty="0" smtClean="0"/>
              <a:t>=1:1:imax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xr</a:t>
            </a:r>
            <a:r>
              <a:rPr lang="en-US" altLang="en-US" sz="1400" dirty="0" smtClean="0"/>
              <a:t>=(</a:t>
            </a:r>
            <a:r>
              <a:rPr lang="en-US" altLang="en-US" sz="1400" dirty="0" err="1" smtClean="0"/>
              <a:t>xu+xl</a:t>
            </a:r>
            <a:r>
              <a:rPr lang="en-US" altLang="en-US" sz="1400" dirty="0" smtClean="0"/>
              <a:t>)/2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dirty="0" err="1" smtClean="0"/>
              <a:t>ea</a:t>
            </a:r>
            <a:r>
              <a:rPr lang="en-US" altLang="en-US" sz="1400" dirty="0" smtClean="0"/>
              <a:t> = abs((</a:t>
            </a:r>
            <a:r>
              <a:rPr lang="en-US" altLang="en-US" sz="1400" dirty="0" err="1" smtClean="0"/>
              <a:t>xu</a:t>
            </a:r>
            <a:r>
              <a:rPr lang="en-US" altLang="en-US" sz="1400" dirty="0" smtClean="0"/>
              <a:t>-xl)/xl);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</a:p>
          <a:p>
            <a:pPr>
              <a:defRPr/>
            </a:pPr>
            <a:r>
              <a:rPr lang="en-US" altLang="en-US" sz="1400" dirty="0" smtClean="0"/>
              <a:t>   test= </a:t>
            </a:r>
            <a:r>
              <a:rPr lang="en-US" altLang="en-US" sz="1400" dirty="0" err="1" smtClean="0"/>
              <a:t>fx</a:t>
            </a:r>
            <a:r>
              <a:rPr lang="en-US" altLang="en-US" sz="1400" dirty="0" smtClean="0"/>
              <a:t>(xl)*</a:t>
            </a:r>
            <a:r>
              <a:rPr lang="en-US" altLang="en-US" sz="1400" dirty="0" err="1" smtClean="0"/>
              <a:t>fx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xr</a:t>
            </a:r>
            <a:r>
              <a:rPr lang="en-US" altLang="en-US" sz="1400" dirty="0" smtClean="0"/>
              <a:t>);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b="1" dirty="0" smtClean="0"/>
              <a:t>if</a:t>
            </a:r>
            <a:r>
              <a:rPr lang="en-US" altLang="en-US" sz="1400" dirty="0" smtClean="0"/>
              <a:t> test &lt; 0</a:t>
            </a:r>
          </a:p>
          <a:p>
            <a:pPr>
              <a:defRPr/>
            </a:pPr>
            <a:r>
              <a:rPr lang="en-US" altLang="en-US" sz="1400" dirty="0" smtClean="0"/>
              <a:t>       </a:t>
            </a:r>
            <a:r>
              <a:rPr lang="en-US" altLang="en-US" sz="1400" dirty="0" err="1" smtClean="0"/>
              <a:t>xu</a:t>
            </a:r>
            <a:r>
              <a:rPr lang="en-US" altLang="en-US" sz="1400" dirty="0" smtClean="0"/>
              <a:t>=</a:t>
            </a:r>
            <a:r>
              <a:rPr lang="en-US" altLang="en-US" sz="1400" dirty="0" err="1" smtClean="0"/>
              <a:t>xr</a:t>
            </a:r>
            <a:r>
              <a:rPr lang="en-US" altLang="en-US" sz="1400" dirty="0" smtClean="0"/>
              <a:t>;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b="1" dirty="0" smtClean="0"/>
              <a:t>end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b="1" dirty="0" smtClean="0"/>
              <a:t>if</a:t>
            </a:r>
            <a:r>
              <a:rPr lang="en-US" altLang="en-US" sz="1400" dirty="0" smtClean="0"/>
              <a:t> test &gt; 0</a:t>
            </a:r>
          </a:p>
          <a:p>
            <a:pPr>
              <a:defRPr/>
            </a:pPr>
            <a:r>
              <a:rPr lang="en-US" altLang="en-US" sz="1400" dirty="0" smtClean="0"/>
              <a:t>       xl=</a:t>
            </a:r>
            <a:r>
              <a:rPr lang="en-US" altLang="en-US" sz="1400" dirty="0" err="1" smtClean="0"/>
              <a:t>xr</a:t>
            </a:r>
            <a:r>
              <a:rPr lang="en-US" altLang="en-US" sz="1400" dirty="0" smtClean="0"/>
              <a:t>;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b="1" dirty="0" smtClean="0"/>
              <a:t>end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b="1" dirty="0" smtClean="0"/>
              <a:t>if</a:t>
            </a:r>
            <a:r>
              <a:rPr lang="en-US" altLang="en-US" sz="1400" dirty="0" smtClean="0"/>
              <a:t> test == 0</a:t>
            </a:r>
          </a:p>
          <a:p>
            <a:pPr>
              <a:defRPr/>
            </a:pPr>
            <a:r>
              <a:rPr lang="en-US" altLang="en-US" sz="1400" dirty="0" smtClean="0"/>
              <a:t>       </a:t>
            </a:r>
            <a:r>
              <a:rPr lang="en-US" altLang="en-US" sz="1400" dirty="0" err="1" smtClean="0"/>
              <a:t>ea</a:t>
            </a:r>
            <a:r>
              <a:rPr lang="en-US" altLang="en-US" sz="1400" dirty="0" smtClean="0"/>
              <a:t>=0;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b="1" dirty="0" smtClean="0"/>
              <a:t>end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b="1" dirty="0" smtClean="0"/>
              <a:t>if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ea</a:t>
            </a:r>
            <a:r>
              <a:rPr lang="en-US" altLang="en-US" sz="1400" dirty="0" smtClean="0"/>
              <a:t> &lt; </a:t>
            </a:r>
            <a:r>
              <a:rPr lang="en-US" altLang="en-US" sz="1400" dirty="0" err="1" smtClean="0"/>
              <a:t>es</a:t>
            </a:r>
            <a:endParaRPr lang="en-US" altLang="en-US" sz="1400" dirty="0" smtClean="0"/>
          </a:p>
          <a:p>
            <a:pPr>
              <a:defRPr/>
            </a:pPr>
            <a:r>
              <a:rPr lang="en-US" altLang="en-US" sz="1400" dirty="0" smtClean="0"/>
              <a:t>       </a:t>
            </a:r>
            <a:r>
              <a:rPr lang="en-US" altLang="en-US" sz="1400" i="1" dirty="0" smtClean="0">
                <a:solidFill>
                  <a:srgbClr val="0070C0"/>
                </a:solidFill>
              </a:rPr>
              <a:t>break</a:t>
            </a:r>
            <a:r>
              <a:rPr lang="en-US" altLang="en-US" sz="1400" dirty="0" smtClean="0"/>
              <a:t>;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  <a:r>
              <a:rPr lang="en-US" altLang="en-US" sz="1400" b="1" dirty="0" smtClean="0"/>
              <a:t>end</a:t>
            </a:r>
          </a:p>
          <a:p>
            <a:pPr>
              <a:defRPr/>
            </a:pPr>
            <a:r>
              <a:rPr lang="en-US" altLang="en-US" sz="1400" dirty="0" smtClean="0"/>
              <a:t>   </a:t>
            </a:r>
          </a:p>
          <a:p>
            <a:pPr>
              <a:defRPr/>
            </a:pPr>
            <a:r>
              <a:rPr lang="en-US" altLang="en-US" sz="1400" b="1" dirty="0" smtClean="0"/>
              <a:t>end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333375"/>
            <a:ext cx="2190750" cy="1938338"/>
          </a:xfr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MATLAB code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Bisection Method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63525" y="3830638"/>
            <a:ext cx="2203450" cy="288448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tIns="182880" bIns="182880"/>
          <a:lstStyle/>
          <a:p>
            <a:pPr marL="166688" indent="-166688" eaLnBrk="1" hangingPunct="1">
              <a:buFont typeface="Arial" pitchFamily="34" charset="0"/>
              <a:buChar char="•"/>
              <a:defRPr/>
            </a:pPr>
            <a:r>
              <a:rPr lang="en-US" b="1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Minimize function evaluations in the code. </a:t>
            </a:r>
          </a:p>
          <a:p>
            <a:pPr marL="166688" indent="-166688" eaLnBrk="1" hangingPunct="1">
              <a:defRPr/>
            </a:pPr>
            <a:r>
              <a:rPr lang="en-US" b="1" i="1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	</a:t>
            </a:r>
          </a:p>
          <a:p>
            <a:pPr marL="166688" indent="-166688" eaLnBrk="1" hangingPunct="1">
              <a:defRPr/>
            </a:pPr>
            <a:r>
              <a:rPr lang="en-US" b="1" i="1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	</a:t>
            </a:r>
            <a:r>
              <a:rPr lang="en-US" b="1" i="1" kern="0" dirty="0">
                <a:solidFill>
                  <a:srgbClr val="CC9900"/>
                </a:solidFill>
                <a:ea typeface="+mj-ea"/>
                <a:cs typeface="Times New Roman" pitchFamily="18" charset="0"/>
              </a:rPr>
              <a:t>Why?</a:t>
            </a:r>
          </a:p>
          <a:p>
            <a:pPr marL="166688" indent="-166688" eaLnBrk="1" hangingPunct="1">
              <a:buFont typeface="Arial" pitchFamily="34" charset="0"/>
              <a:buChar char="•"/>
              <a:defRPr/>
            </a:pPr>
            <a:endParaRPr lang="en-US" b="1" i="1" kern="0" dirty="0">
              <a:solidFill>
                <a:srgbClr val="CC9900"/>
              </a:solidFill>
              <a:ea typeface="+mj-ea"/>
              <a:cs typeface="Times New Roman" pitchFamily="18" charset="0"/>
            </a:endParaRPr>
          </a:p>
          <a:p>
            <a:pPr marL="166688" indent="-166688" eaLnBrk="1" hangingPunct="1">
              <a:buFont typeface="Arial" pitchFamily="34" charset="0"/>
              <a:buChar char="•"/>
              <a:defRPr/>
            </a:pPr>
            <a:r>
              <a:rPr lang="en-US" b="1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Because they are costly (takes more time)</a:t>
            </a:r>
          </a:p>
        </p:txBody>
      </p:sp>
    </p:spTree>
    <p:extLst>
      <p:ext uri="{BB962C8B-B14F-4D97-AF65-F5344CB8AC3E}">
        <p14:creationId xmlns:p14="http://schemas.microsoft.com/office/powerpoint/2010/main" val="23066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2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2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2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2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2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24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24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24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24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24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24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24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024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77E5D67-742A-483B-9F28-5DC26B6413EE}" type="slidenum">
              <a:rPr lang="en-US" altLang="en-US" sz="900"/>
              <a:pPr/>
              <a:t>7</a:t>
            </a:fld>
            <a:endParaRPr lang="en-US" altLang="en-US" sz="9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8025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>
                <a:latin typeface="Times New Roman" pitchFamily="18" charset="0"/>
              </a:rPr>
              <a:t>How Many Iterations will It Take?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8713"/>
            <a:ext cx="8204200" cy="26638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Length of the first Interval		L</a:t>
            </a:r>
            <a:r>
              <a:rPr lang="en-US" sz="2400" baseline="-25000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= </a:t>
            </a:r>
            <a:r>
              <a:rPr lang="en-US" sz="2400" dirty="0" err="1" smtClean="0">
                <a:latin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</a:rPr>
              <a:t>- x</a:t>
            </a:r>
            <a:r>
              <a:rPr lang="en-US" sz="2400" baseline="-25000" dirty="0" smtClean="0">
                <a:latin typeface="Times New Roman" pitchFamily="18" charset="0"/>
              </a:rPr>
              <a:t>l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After 1 iteration			L</a:t>
            </a:r>
            <a:r>
              <a:rPr lang="en-US" sz="2400" baseline="-25000" dirty="0" smtClean="0">
                <a:latin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</a:rPr>
              <a:t>=L</a:t>
            </a:r>
            <a:r>
              <a:rPr lang="en-US" sz="2400" baseline="-25000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/2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After 2 iterations			L</a:t>
            </a:r>
            <a:r>
              <a:rPr lang="en-US" sz="2400" baseline="-25000" dirty="0" smtClean="0">
                <a:latin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</a:rPr>
              <a:t>=L</a:t>
            </a:r>
            <a:r>
              <a:rPr lang="en-US" sz="2400" baseline="-25000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/4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</a:rPr>
              <a:t>	….. 					 …..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After k iterations			</a:t>
            </a:r>
            <a:r>
              <a:rPr lang="en-US" sz="2400" dirty="0" err="1" smtClean="0">
                <a:latin typeface="Times New Roman" pitchFamily="18" charset="0"/>
              </a:rPr>
              <a:t>L</a:t>
            </a:r>
            <a:r>
              <a:rPr lang="en-US" sz="2400" baseline="-25000" dirty="0" err="1" smtClean="0">
                <a:latin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</a:rPr>
              <a:t>=L</a:t>
            </a:r>
            <a:r>
              <a:rPr lang="en-US" sz="2400" baseline="-25000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/2</a:t>
            </a:r>
            <a:r>
              <a:rPr lang="en-US" sz="2400" baseline="30000" dirty="0" smtClean="0">
                <a:latin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</a:rPr>
              <a:t>	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Then we can write: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12925" y="3968750"/>
          <a:ext cx="53149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3111500" imgH="482600" progId="Equation.3">
                  <p:embed/>
                </p:oleObj>
              </mc:Choice>
              <mc:Fallback>
                <p:oleObj name="Equation" r:id="rId3" imgW="3111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968750"/>
                        <a:ext cx="5314950" cy="822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92275" y="5697538"/>
          <a:ext cx="4946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5" imgW="2895600" imgH="508000" progId="Equation.3">
                  <p:embed/>
                </p:oleObj>
              </mc:Choice>
              <mc:Fallback>
                <p:oleObj name="Equation" r:id="rId5" imgW="2895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97538"/>
                        <a:ext cx="4946650" cy="8667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00225" y="4887913"/>
          <a:ext cx="14747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7" imgW="863225" imgH="431613" progId="Equation.3">
                  <p:embed/>
                </p:oleObj>
              </mc:Choice>
              <mc:Fallback>
                <p:oleObj name="Equation" r:id="rId7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887913"/>
                        <a:ext cx="1474788" cy="736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35488" y="5624513"/>
            <a:ext cx="2160587" cy="1008062"/>
          </a:xfrm>
          <a:prstGeom prst="rect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7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87695EF-D6CD-4548-8FB2-3BB0B8B11CE8}" type="slidenum">
              <a:rPr lang="en-US" altLang="en-US" sz="900"/>
              <a:pPr/>
              <a:t>8</a:t>
            </a:fld>
            <a:endParaRPr lang="en-US" altLang="en-US" sz="9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544513"/>
            <a:ext cx="7594600" cy="688975"/>
          </a:xfrm>
          <a:prstGeom prst="bevel">
            <a:avLst/>
          </a:prstGeom>
          <a:solidFill>
            <a:schemeClr val="accent3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smtClean="0">
                <a:latin typeface="Times New Roman" pitchFamily="18" charset="0"/>
              </a:rPr>
              <a:t>*here Bisection </a:t>
            </a:r>
            <a:r>
              <a:rPr lang="en-US" sz="3200" dirty="0" smtClean="0">
                <a:latin typeface="Times New Roman" pitchFamily="18" charset="0"/>
              </a:rPr>
              <a:t>Method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7725" y="1557338"/>
            <a:ext cx="3262313" cy="45259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u="sng" dirty="0" smtClean="0">
                <a:latin typeface="Times New Roman" pitchFamily="18" charset="0"/>
              </a:rPr>
              <a:t>Pros</a:t>
            </a:r>
          </a:p>
          <a:p>
            <a:pPr eaLnBrk="1" hangingPunct="1"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Times New Roman" pitchFamily="18" charset="0"/>
              </a:rPr>
              <a:t>Easy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itchFamily="18" charset="0"/>
              </a:rPr>
              <a:t>Always finds a root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itchFamily="18" charset="0"/>
              </a:rPr>
              <a:t>Number of iterations required to attain an absolute error can be computed a priori. </a:t>
            </a:r>
          </a:p>
          <a:p>
            <a:pPr eaLnBrk="1" hangingPunct="1">
              <a:buFontTx/>
              <a:buNone/>
              <a:defRPr/>
            </a:pPr>
            <a:endParaRPr lang="en-US" sz="2400" i="1" dirty="0" smtClean="0">
              <a:solidFill>
                <a:srgbClr val="CC99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sz="2400" i="1" dirty="0" smtClean="0">
              <a:solidFill>
                <a:srgbClr val="CC99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26038" y="1557338"/>
            <a:ext cx="3262312" cy="45259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u="sng" dirty="0" smtClean="0">
                <a:latin typeface="Times New Roman" pitchFamily="18" charset="0"/>
              </a:rPr>
              <a:t>Cons</a:t>
            </a:r>
          </a:p>
          <a:p>
            <a:pPr eaLnBrk="1" hangingPunct="1"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Times New Roman" pitchFamily="18" charset="0"/>
              </a:rPr>
              <a:t>Slow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itchFamily="18" charset="0"/>
              </a:rPr>
              <a:t>Need to find initial guesses for x</a:t>
            </a:r>
            <a:r>
              <a:rPr lang="en-US" sz="2400" baseline="-25000" dirty="0" smtClean="0">
                <a:latin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</a:rPr>
              <a:t>u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Times New Roman" pitchFamily="18" charset="0"/>
              </a:rPr>
              <a:t>No account is taken of the fact that if f(x</a:t>
            </a:r>
            <a:r>
              <a:rPr lang="en-US" sz="2400" baseline="-25000" dirty="0" smtClean="0">
                <a:latin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</a:rPr>
              <a:t>) is closer to zero, it is likely that root is closer to x</a:t>
            </a:r>
            <a:r>
              <a:rPr lang="en-US" sz="2400" baseline="-25000" dirty="0" smtClean="0">
                <a:latin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30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04B2EDE-91D4-4BC0-8A39-A3BB6D7C0828}" type="slidenum">
              <a:rPr lang="en-US" altLang="en-US" sz="900"/>
              <a:pPr/>
              <a:t>9</a:t>
            </a:fld>
            <a:endParaRPr lang="en-US" altLang="en-US" sz="9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88925"/>
            <a:ext cx="8507412" cy="73025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>
                <a:latin typeface="Times New Roman" pitchFamily="18" charset="0"/>
              </a:rPr>
              <a:t>The False-Position Method  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</a:rPr>
              <a:t>Regula-Falsi</a:t>
            </a:r>
            <a:r>
              <a:rPr lang="en-US" sz="2400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3063" y="1165225"/>
            <a:ext cx="2957512" cy="3887788"/>
          </a:xfrm>
          <a:solidFill>
            <a:schemeClr val="bg1"/>
          </a:solidFill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 smtClean="0">
                <a:latin typeface="Times New Roman" pitchFamily="18" charset="0"/>
              </a:rPr>
              <a:t>We can approximate the solution by doing a </a:t>
            </a:r>
            <a:r>
              <a:rPr lang="en-US" altLang="en-US" sz="2000" i="1" smtClean="0">
                <a:latin typeface="Times New Roman" pitchFamily="18" charset="0"/>
              </a:rPr>
              <a:t>linear interpolation</a:t>
            </a:r>
            <a:r>
              <a:rPr lang="en-US" altLang="en-US" sz="2000" smtClean="0">
                <a:latin typeface="Times New Roman" pitchFamily="18" charset="0"/>
              </a:rPr>
              <a:t> between </a:t>
            </a:r>
            <a:r>
              <a:rPr lang="en-US" altLang="en-US" sz="2000" i="1" smtClean="0">
                <a:latin typeface="Times New Roman" pitchFamily="18" charset="0"/>
              </a:rPr>
              <a:t>f(x</a:t>
            </a:r>
            <a:r>
              <a:rPr lang="en-US" altLang="en-US" sz="2000" i="1" baseline="-25000" smtClean="0">
                <a:latin typeface="Times New Roman" pitchFamily="18" charset="0"/>
              </a:rPr>
              <a:t>u</a:t>
            </a:r>
            <a:r>
              <a:rPr lang="en-US" altLang="en-US" sz="2000" i="1" smtClean="0">
                <a:latin typeface="Times New Roman" pitchFamily="18" charset="0"/>
              </a:rPr>
              <a:t>)</a:t>
            </a:r>
            <a:r>
              <a:rPr lang="en-US" altLang="en-US" sz="2000" smtClean="0">
                <a:latin typeface="Times New Roman" pitchFamily="18" charset="0"/>
              </a:rPr>
              <a:t> and </a:t>
            </a:r>
            <a:r>
              <a:rPr lang="en-US" altLang="en-US" sz="2000" i="1" smtClean="0">
                <a:latin typeface="Times New Roman" pitchFamily="18" charset="0"/>
              </a:rPr>
              <a:t>f(x</a:t>
            </a:r>
            <a:r>
              <a:rPr lang="en-US" altLang="en-US" sz="2000" i="1" baseline="-25000" smtClean="0">
                <a:latin typeface="Times New Roman" pitchFamily="18" charset="0"/>
              </a:rPr>
              <a:t>l</a:t>
            </a:r>
            <a:r>
              <a:rPr lang="en-US" altLang="en-US" sz="2000" i="1" smtClean="0">
                <a:latin typeface="Times New Roman" pitchFamily="18" charset="0"/>
              </a:rPr>
              <a:t>)</a:t>
            </a:r>
            <a:r>
              <a:rPr lang="en-US" altLang="en-US" sz="2000" smtClean="0">
                <a:latin typeface="Times New Roman" pitchFamily="18" charset="0"/>
              </a:rPr>
              <a:t> </a:t>
            </a:r>
          </a:p>
          <a:p>
            <a:pPr marL="171450" indent="-171450" eaLnBrk="1" hangingPunct="1">
              <a:lnSpc>
                <a:spcPct val="90000"/>
              </a:lnSpc>
            </a:pPr>
            <a:endParaRPr lang="en-US" altLang="en-US" sz="200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 smtClean="0">
                <a:latin typeface="Times New Roman" pitchFamily="18" charset="0"/>
              </a:rPr>
              <a:t>Find  </a:t>
            </a:r>
            <a:r>
              <a:rPr lang="en-US" altLang="en-US" sz="2000" i="1" smtClean="0">
                <a:latin typeface="Times New Roman" pitchFamily="18" charset="0"/>
              </a:rPr>
              <a:t>x</a:t>
            </a:r>
            <a:r>
              <a:rPr lang="en-US" altLang="en-US" sz="2000" i="1" baseline="-25000" smtClean="0">
                <a:latin typeface="Times New Roman" pitchFamily="18" charset="0"/>
              </a:rPr>
              <a:t>r</a:t>
            </a:r>
            <a:r>
              <a:rPr lang="en-US" altLang="en-US" sz="2000" smtClean="0">
                <a:latin typeface="Times New Roman" pitchFamily="18" charset="0"/>
              </a:rPr>
              <a:t>  such that </a:t>
            </a:r>
            <a:r>
              <a:rPr lang="en-US" altLang="en-US" sz="2000" i="1" smtClean="0">
                <a:latin typeface="Times New Roman" pitchFamily="18" charset="0"/>
              </a:rPr>
              <a:t>l(x</a:t>
            </a:r>
            <a:r>
              <a:rPr lang="en-US" altLang="en-US" sz="2000" i="1" baseline="-25000" smtClean="0">
                <a:latin typeface="Times New Roman" pitchFamily="18" charset="0"/>
              </a:rPr>
              <a:t>r</a:t>
            </a:r>
            <a:r>
              <a:rPr lang="en-US" altLang="en-US" sz="2000" i="1" smtClean="0">
                <a:latin typeface="Times New Roman" pitchFamily="18" charset="0"/>
              </a:rPr>
              <a:t>)</a:t>
            </a:r>
            <a:r>
              <a:rPr lang="en-US" altLang="en-US" sz="2000" smtClean="0">
                <a:latin typeface="Times New Roman" pitchFamily="18" charset="0"/>
              </a:rPr>
              <a:t>=0, where </a:t>
            </a:r>
            <a:r>
              <a:rPr lang="en-US" altLang="en-US" sz="2000" i="1" smtClean="0">
                <a:latin typeface="Times New Roman" pitchFamily="18" charset="0"/>
              </a:rPr>
              <a:t>l(x)</a:t>
            </a:r>
            <a:r>
              <a:rPr lang="en-US" altLang="en-US" sz="2000" smtClean="0">
                <a:latin typeface="Times New Roman" pitchFamily="18" charset="0"/>
              </a:rPr>
              <a:t> is the linear approximation of </a:t>
            </a:r>
            <a:r>
              <a:rPr lang="en-US" altLang="en-US" sz="2000" i="1" smtClean="0">
                <a:latin typeface="Times New Roman" pitchFamily="18" charset="0"/>
              </a:rPr>
              <a:t>f(x)</a:t>
            </a:r>
            <a:r>
              <a:rPr lang="en-US" altLang="en-US" sz="2000" smtClean="0">
                <a:latin typeface="Times New Roman" pitchFamily="18" charset="0"/>
              </a:rPr>
              <a:t> between </a:t>
            </a:r>
            <a:r>
              <a:rPr lang="en-US" altLang="en-US" sz="2000" i="1" smtClean="0">
                <a:latin typeface="Times New Roman" pitchFamily="18" charset="0"/>
              </a:rPr>
              <a:t>x</a:t>
            </a:r>
            <a:r>
              <a:rPr lang="en-US" altLang="en-US" sz="2000" i="1" baseline="-25000" smtClean="0">
                <a:latin typeface="Times New Roman" pitchFamily="18" charset="0"/>
              </a:rPr>
              <a:t>l</a:t>
            </a:r>
            <a:r>
              <a:rPr lang="en-US" altLang="en-US" sz="2000" smtClean="0">
                <a:latin typeface="Times New Roman" pitchFamily="18" charset="0"/>
              </a:rPr>
              <a:t> and </a:t>
            </a:r>
            <a:r>
              <a:rPr lang="en-US" altLang="en-US" sz="2000" i="1" smtClean="0">
                <a:latin typeface="Times New Roman" pitchFamily="18" charset="0"/>
              </a:rPr>
              <a:t>x</a:t>
            </a:r>
            <a:r>
              <a:rPr lang="en-US" altLang="en-US" sz="2000" i="1" baseline="-25000" smtClean="0">
                <a:latin typeface="Times New Roman" pitchFamily="18" charset="0"/>
              </a:rPr>
              <a:t>u</a:t>
            </a:r>
            <a:endParaRPr lang="en-US" altLang="en-US" sz="200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endParaRPr lang="en-US" altLang="en-US" sz="200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 smtClean="0">
                <a:latin typeface="Times New Roman" pitchFamily="18" charset="0"/>
              </a:rPr>
              <a:t>Derive </a:t>
            </a:r>
            <a:r>
              <a:rPr lang="en-US" altLang="en-US" sz="2000" i="1" smtClean="0">
                <a:latin typeface="Times New Roman" pitchFamily="18" charset="0"/>
              </a:rPr>
              <a:t>x</a:t>
            </a:r>
            <a:r>
              <a:rPr lang="en-US" altLang="en-US" sz="2000" i="1" baseline="-25000" smtClean="0">
                <a:latin typeface="Times New Roman" pitchFamily="18" charset="0"/>
              </a:rPr>
              <a:t>r</a:t>
            </a:r>
            <a:r>
              <a:rPr lang="en-US" altLang="en-US" sz="2000" smtClean="0">
                <a:latin typeface="Times New Roman" pitchFamily="18" charset="0"/>
              </a:rPr>
              <a:t> using similar triangles</a:t>
            </a:r>
          </a:p>
        </p:txBody>
      </p:sp>
      <p:pic>
        <p:nvPicPr>
          <p:cNvPr id="4102" name="Picture 4" descr="Fig0512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4550" y="1174750"/>
            <a:ext cx="5472113" cy="4860925"/>
          </a:xfrm>
          <a:noFill/>
        </p:spPr>
      </p:pic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406400" y="5218113"/>
          <a:ext cx="28876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4" imgW="1002865" imgH="431613" progId="Equation.3">
                  <p:embed/>
                </p:oleObj>
              </mc:Choice>
              <mc:Fallback>
                <p:oleObj name="Equation" r:id="rId4" imgW="100286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218113"/>
                        <a:ext cx="2887663" cy="1241425"/>
                      </a:xfrm>
                      <a:prstGeom prst="rect">
                        <a:avLst/>
                      </a:prstGeom>
                      <a:solidFill>
                        <a:srgbClr val="33CCCC">
                          <a:alpha val="67842"/>
                        </a:srgbClr>
                      </a:solidFill>
                      <a:ln w="2857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2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480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Equation 3.0</vt:lpstr>
      <vt:lpstr>PowerPoint Presentation</vt:lpstr>
      <vt:lpstr>Roots of Equations</vt:lpstr>
      <vt:lpstr>Graphical Approach</vt:lpstr>
      <vt:lpstr>exceptions</vt:lpstr>
      <vt:lpstr>Bisection Method</vt:lpstr>
      <vt:lpstr> MATLAB code  Bisection Method  </vt:lpstr>
      <vt:lpstr>How Many Iterations will It Take?</vt:lpstr>
      <vt:lpstr>*here Bisection Method</vt:lpstr>
      <vt:lpstr>The False-Position Method  (Regula-Falsi)</vt:lpstr>
      <vt:lpstr>PowerPoint Presentation</vt:lpstr>
      <vt:lpstr>How to find good initial guesses?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ismail - [2010]</cp:lastModifiedBy>
  <cp:revision>9</cp:revision>
  <dcterms:created xsi:type="dcterms:W3CDTF">2006-08-16T00:00:00Z</dcterms:created>
  <dcterms:modified xsi:type="dcterms:W3CDTF">2017-03-02T13:35:37Z</dcterms:modified>
</cp:coreProperties>
</file>