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36C0-075E-42FC-8462-FDF91FF8679C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D963-7480-4ACA-A77E-E1278D352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6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6EED3-56C5-4739-83F7-15DE06971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87998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FB634-802C-4828-ADD6-DC8817CC52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045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A3F0D2B-6680-4883-94C8-6CC7230B9543}" type="slidenum">
              <a:rPr lang="en-US" altLang="en-US" sz="900"/>
              <a:pPr/>
              <a:t>1</a:t>
            </a:fld>
            <a:endParaRPr lang="en-US" altLang="en-US" sz="900"/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446088" y="1676400"/>
            <a:ext cx="8280400" cy="3481388"/>
          </a:xfrm>
          <a:prstGeom prst="bevel">
            <a:avLst>
              <a:gd name="adj" fmla="val 12500"/>
            </a:avLst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4000">
                <a:solidFill>
                  <a:schemeClr val="tx2"/>
                </a:solidFill>
                <a:latin typeface="Playbill" pitchFamily="82" charset="0"/>
              </a:rPr>
              <a:t>~ </a:t>
            </a:r>
            <a:r>
              <a:rPr lang="en-US" altLang="en-US" sz="4000">
                <a:solidFill>
                  <a:srgbClr val="808080"/>
                </a:solidFill>
                <a:latin typeface="Playbill" pitchFamily="82" charset="0"/>
              </a:rPr>
              <a:t>Roots of Equations</a:t>
            </a:r>
            <a:r>
              <a:rPr lang="en-US" altLang="en-US" sz="4000">
                <a:solidFill>
                  <a:schemeClr val="tx2"/>
                </a:solidFill>
                <a:latin typeface="Playbill" pitchFamily="82" charset="0"/>
              </a:rPr>
              <a:t> ~</a:t>
            </a:r>
            <a:br>
              <a:rPr lang="en-US" altLang="en-US" sz="4000">
                <a:solidFill>
                  <a:schemeClr val="tx2"/>
                </a:solidFill>
                <a:latin typeface="Playbill" pitchFamily="82" charset="0"/>
              </a:rPr>
            </a:br>
            <a:r>
              <a:rPr lang="en-US" altLang="en-US" sz="4000">
                <a:solidFill>
                  <a:schemeClr val="tx2"/>
                </a:solidFill>
              </a:rPr>
              <a:t> </a:t>
            </a:r>
            <a:br>
              <a:rPr lang="en-US" altLang="en-US" sz="4000">
                <a:solidFill>
                  <a:schemeClr val="tx2"/>
                </a:solidFill>
              </a:rPr>
            </a:br>
            <a:r>
              <a:rPr lang="en-US" altLang="en-US" sz="4000">
                <a:solidFill>
                  <a:schemeClr val="tx2"/>
                </a:solidFill>
              </a:rPr>
              <a:t> </a:t>
            </a:r>
            <a:r>
              <a:rPr lang="en-US" altLang="en-US" sz="4400">
                <a:solidFill>
                  <a:schemeClr val="tx2"/>
                </a:solidFill>
              </a:rPr>
              <a:t>Open Methods</a:t>
            </a:r>
            <a:br>
              <a:rPr lang="en-US" altLang="en-US" sz="4400">
                <a:solidFill>
                  <a:schemeClr val="tx2"/>
                </a:solidFill>
              </a:rPr>
            </a:b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2400" b="1"/>
              <a:t>Chapter 6</a:t>
            </a: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611188" y="6297613"/>
            <a:ext cx="3090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b="1">
                <a:latin typeface="Times New Roman" pitchFamily="18" charset="0"/>
              </a:rPr>
              <a:t>Credit: Prof. Lale Yurttas, Chemical Eng., Texas A&amp;M University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9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810B3B-FB32-4677-9CEE-094DD695AEBF}" type="slidenum">
              <a:rPr lang="en-US" altLang="en-US" sz="900"/>
              <a:pPr/>
              <a:t>10</a:t>
            </a:fld>
            <a:endParaRPr lang="en-US" altLang="en-US" sz="90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847725" y="1238250"/>
          <a:ext cx="7494588" cy="1168400"/>
        </p:xfrm>
        <a:graphic>
          <a:graphicData uri="http://schemas.openxmlformats.org/presentationml/2006/ole">
            <p:oleObj spid="_x0000_s48130" name="Equation" r:id="rId3" imgW="2768600" imgH="431800" progId="Equation.3">
              <p:embed/>
            </p:oleObj>
          </a:graphicData>
        </a:graphic>
      </p:graphicFrame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811213" y="296863"/>
            <a:ext cx="7558087" cy="576262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tx2"/>
                </a:solidFill>
              </a:rPr>
              <a:t>Modified Secant Method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847725" y="2768600"/>
          <a:ext cx="7448550" cy="915988"/>
        </p:xfrm>
        <a:graphic>
          <a:graphicData uri="http://schemas.openxmlformats.org/presentationml/2006/ole">
            <p:oleObj spid="_x0000_s48131" name="Equation" r:id="rId4" imgW="3454400" imgH="43180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846138" y="3867150"/>
          <a:ext cx="7450137" cy="2508250"/>
        </p:xfrm>
        <a:graphic>
          <a:graphicData uri="http://schemas.openxmlformats.org/presentationml/2006/ole">
            <p:oleObj spid="_x0000_s48132" name="Equation" r:id="rId5" imgW="3924300" imgH="1320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47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9383A2-8FC3-48E2-B946-9D10DE7D86DF}" type="slidenum">
              <a:rPr lang="en-US" altLang="en-US" sz="900"/>
              <a:pPr/>
              <a:t>2</a:t>
            </a:fld>
            <a:endParaRPr lang="en-US" altLang="en-US" sz="900"/>
          </a:p>
        </p:txBody>
      </p:sp>
      <p:pic>
        <p:nvPicPr>
          <p:cNvPr id="17412" name="Picture 4" descr="Fig06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569" t="49303" b="2921"/>
          <a:stretch>
            <a:fillRect/>
          </a:stretch>
        </p:blipFill>
        <p:spPr>
          <a:xfrm>
            <a:off x="920750" y="3027363"/>
            <a:ext cx="3359150" cy="2781300"/>
          </a:xfrm>
          <a:noFill/>
        </p:spPr>
      </p:pic>
      <p:sp>
        <p:nvSpPr>
          <p:cNvPr id="5" name="Rectangle 4"/>
          <p:cNvSpPr/>
          <p:nvPr/>
        </p:nvSpPr>
        <p:spPr>
          <a:xfrm>
            <a:off x="555625" y="544513"/>
            <a:ext cx="7959725" cy="1138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i="1" dirty="0"/>
              <a:t>Open Methods</a:t>
            </a:r>
            <a:endParaRPr lang="en-US" sz="2800" dirty="0"/>
          </a:p>
          <a:p>
            <a:pPr marL="228600" indent="-228600" eaLnBrk="1" hangingPunct="1">
              <a:buFont typeface="Arial" pitchFamily="34" charset="0"/>
              <a:buChar char="•"/>
              <a:defRPr/>
            </a:pPr>
            <a:r>
              <a:rPr lang="en-US" sz="2000" dirty="0"/>
              <a:t>Generally use a </a:t>
            </a:r>
            <a:r>
              <a:rPr lang="en-US" sz="2000" b="1" dirty="0"/>
              <a:t>single</a:t>
            </a:r>
            <a:r>
              <a:rPr lang="en-US" sz="2000" dirty="0"/>
              <a:t> </a:t>
            </a:r>
            <a:r>
              <a:rPr lang="en-US" sz="2000" b="1" dirty="0"/>
              <a:t>starting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 or  two starting values that do not need to bracket the root.</a:t>
            </a:r>
          </a:p>
        </p:txBody>
      </p:sp>
      <p:pic>
        <p:nvPicPr>
          <p:cNvPr id="6" name="Picture 4" descr="Fig0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569" t="2271" b="50697"/>
          <a:stretch>
            <a:fillRect/>
          </a:stretch>
        </p:blipFill>
        <p:spPr bwMode="auto">
          <a:xfrm>
            <a:off x="4864100" y="3063875"/>
            <a:ext cx="3360738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84238" y="2224088"/>
            <a:ext cx="3395662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b="1" i="1" dirty="0"/>
              <a:t>Open Method</a:t>
            </a:r>
            <a:r>
              <a:rPr lang="en-US" sz="2000" dirty="0"/>
              <a:t> (convergent)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0613" y="2260600"/>
            <a:ext cx="3359150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/>
              <a:t>(divergent)</a:t>
            </a:r>
          </a:p>
        </p:txBody>
      </p:sp>
    </p:spTree>
    <p:extLst>
      <p:ext uri="{BB962C8B-B14F-4D97-AF65-F5344CB8AC3E}">
        <p14:creationId xmlns:p14="http://schemas.microsoft.com/office/powerpoint/2010/main" xmlns="" val="71456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97F6E0-7DA2-49B7-8786-0E185D94A24B}" type="slidenum">
              <a:rPr lang="en-US" altLang="en-US" sz="900"/>
              <a:pPr/>
              <a:t>3</a:t>
            </a:fld>
            <a:endParaRPr lang="en-US" altLang="en-US" sz="9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1488"/>
            <a:ext cx="8229600" cy="796925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itchFamily="18" charset="0"/>
              </a:rPr>
              <a:t>Simple Fixed-point Iteration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55625" y="2090738"/>
          <a:ext cx="5148263" cy="973137"/>
        </p:xfrm>
        <a:graphic>
          <a:graphicData uri="http://schemas.openxmlformats.org/presentationml/2006/ole">
            <p:oleObj spid="_x0000_s41986" name="Equation" r:id="rId3" imgW="2286000" imgH="431800" progId="Equation.3">
              <p:embed/>
            </p:oleObj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555625" y="3282950"/>
            <a:ext cx="5111750" cy="17843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/>
              <a:t>Bracketing methods are “convergent” if you have a bracket to start with</a:t>
            </a:r>
          </a:p>
          <a:p>
            <a:pPr marL="171450" indent="-171450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/>
              <a:t>Fixed-point methods may sometimes “converge”, depending on the starting point (initial guess) and how the function behaves.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482600" y="1520825"/>
            <a:ext cx="82153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itchFamily="18" charset="0"/>
              </a:rPr>
              <a:t>Rearrange the function so that x is on the left-hand side of the equation:</a:t>
            </a: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964238" y="2516188"/>
          <a:ext cx="2697162" cy="3817937"/>
        </p:xfrm>
        <a:graphic>
          <a:graphicData uri="http://schemas.openxmlformats.org/presentationml/2006/ole">
            <p:oleObj spid="_x0000_s41987" name="Equation" r:id="rId4" imgW="1435100" imgH="2032000" progId="Equation.3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604000" y="2041525"/>
            <a:ext cx="1473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b="1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xmlns="" val="7150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2255"/>
            <a:ext cx="8458200" cy="51557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74638"/>
            <a:ext cx="8434387" cy="706437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itchFamily="18" charset="0"/>
              </a:rPr>
              <a:t>Newton-Raphson Method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268413"/>
            <a:ext cx="3627438" cy="51911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Most widely used formula for locating roots.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</a:rPr>
              <a:t>Can be derived using </a:t>
            </a:r>
            <a:r>
              <a:rPr lang="en-US" sz="2400" b="1" dirty="0" smtClean="0">
                <a:latin typeface="Times New Roman" pitchFamily="18" charset="0"/>
              </a:rPr>
              <a:t>Taylor series </a:t>
            </a:r>
            <a:r>
              <a:rPr lang="en-US" sz="2400" dirty="0" smtClean="0">
                <a:latin typeface="Times New Roman" pitchFamily="18" charset="0"/>
              </a:rPr>
              <a:t>or the geometric interpretation of the slope in the figure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57263" y="3867150"/>
          <a:ext cx="2265362" cy="2449513"/>
        </p:xfrm>
        <a:graphic>
          <a:graphicData uri="http://schemas.openxmlformats.org/presentationml/2006/ole">
            <p:oleObj spid="_x0000_s43010" name="Equation" r:id="rId3" imgW="1244600" imgH="1346200" progId="Equation.3">
              <p:embed/>
            </p:oleObj>
          </a:graphicData>
        </a:graphic>
      </p:graphicFrame>
      <p:pic>
        <p:nvPicPr>
          <p:cNvPr id="2" name="Picture 10" descr="Fig06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9" t="3224" r="4439" b="4068"/>
          <a:stretch>
            <a:fillRect/>
          </a:stretch>
        </p:blipFill>
        <p:spPr bwMode="auto">
          <a:xfrm>
            <a:off x="4133850" y="2078038"/>
            <a:ext cx="4637088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12"/>
          <p:cNvSpPr>
            <a:spLocks noChangeArrowheads="1"/>
          </p:cNvSpPr>
          <p:nvPr/>
        </p:nvSpPr>
        <p:spPr bwMode="auto">
          <a:xfrm>
            <a:off x="917575" y="5302250"/>
            <a:ext cx="2339975" cy="1008063"/>
          </a:xfrm>
          <a:prstGeom prst="rect">
            <a:avLst/>
          </a:prstGeom>
          <a:solidFill>
            <a:srgbClr val="99CCFF">
              <a:alpha val="30196"/>
            </a:srgbClr>
          </a:solidFill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7104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3306DAE-FB99-4C85-92A2-4076359870D9}" type="slidenum">
              <a:rPr lang="en-US" altLang="en-US" sz="900"/>
              <a:pPr/>
              <a:t>6</a:t>
            </a:fld>
            <a:endParaRPr lang="en-US" altLang="en-US" sz="9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268413"/>
            <a:ext cx="4103688" cy="54006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</a:rPr>
              <a:t>Newton-</a:t>
            </a:r>
            <a:r>
              <a:rPr lang="en-US" sz="2000" b="1" i="1" dirty="0" err="1" smtClean="0">
                <a:solidFill>
                  <a:srgbClr val="0000FF"/>
                </a:solidFill>
                <a:latin typeface="Times New Roman" pitchFamily="18" charset="0"/>
              </a:rPr>
              <a:t>Raphson</a:t>
            </a:r>
            <a:r>
              <a:rPr lang="en-US" sz="1800" dirty="0" smtClean="0">
                <a:latin typeface="Times New Roman" pitchFamily="18" charset="0"/>
              </a:rPr>
              <a:t> is a convenient method if </a:t>
            </a:r>
            <a:r>
              <a:rPr lang="en-US" sz="1800" i="1" dirty="0" smtClean="0">
                <a:latin typeface="Times New Roman" pitchFamily="18" charset="0"/>
              </a:rPr>
              <a:t>f’(x)</a:t>
            </a:r>
            <a:r>
              <a:rPr lang="en-US" sz="1800" dirty="0" smtClean="0">
                <a:latin typeface="Times New Roman" pitchFamily="18" charset="0"/>
              </a:rPr>
              <a:t> (the derivative) can be evaluated </a:t>
            </a:r>
            <a:r>
              <a:rPr lang="en-US" sz="1800" b="1" i="1" dirty="0" smtClean="0">
                <a:latin typeface="Times New Roman" pitchFamily="18" charset="0"/>
              </a:rPr>
              <a:t>analytically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Rate of convergence is quadratic, i.e. the error is roughly proportional to the square of the previous error</a:t>
            </a:r>
          </a:p>
          <a:p>
            <a:pPr marL="228600" indent="-228600" eaLnBrk="1" hangingPunct="1">
              <a:lnSpc>
                <a:spcPct val="110000"/>
              </a:lnSpc>
              <a:buFontTx/>
              <a:buNone/>
              <a:defRPr/>
            </a:pPr>
            <a:r>
              <a:rPr lang="en-US" sz="1800" dirty="0" smtClean="0">
                <a:latin typeface="Times New Roman" pitchFamily="18" charset="0"/>
              </a:rPr>
              <a:t>	       	</a:t>
            </a:r>
            <a:r>
              <a:rPr lang="en-US" sz="1800" i="1" dirty="0" smtClean="0">
                <a:latin typeface="Times New Roman" pitchFamily="18" charset="0"/>
              </a:rPr>
              <a:t>E</a:t>
            </a:r>
            <a:r>
              <a:rPr lang="en-US" sz="1800" i="1" baseline="-25000" dirty="0" smtClean="0">
                <a:latin typeface="Times New Roman" pitchFamily="18" charset="0"/>
              </a:rPr>
              <a:t>i+1</a:t>
            </a:r>
            <a:r>
              <a:rPr lang="en-US" sz="1800" i="1" dirty="0" smtClean="0">
                <a:latin typeface="Times New Roman" pitchFamily="18" charset="0"/>
              </a:rPr>
              <a:t>=O(E</a:t>
            </a:r>
            <a:r>
              <a:rPr lang="en-US" sz="1800" i="1" baseline="-25000" dirty="0" smtClean="0">
                <a:latin typeface="Times New Roman" pitchFamily="18" charset="0"/>
              </a:rPr>
              <a:t>i</a:t>
            </a:r>
            <a:r>
              <a:rPr lang="en-US" sz="1800" i="1" baseline="30000" dirty="0" smtClean="0">
                <a:latin typeface="Times New Roman" pitchFamily="18" charset="0"/>
              </a:rPr>
              <a:t>2</a:t>
            </a:r>
            <a:r>
              <a:rPr lang="en-US" sz="1800" i="1" dirty="0" smtClean="0">
                <a:latin typeface="Times New Roman" pitchFamily="18" charset="0"/>
              </a:rPr>
              <a:t>)</a:t>
            </a:r>
          </a:p>
          <a:p>
            <a:pPr marL="228600" indent="-228600" eaLnBrk="1" hangingPunct="1">
              <a:lnSpc>
                <a:spcPct val="110000"/>
              </a:lnSpc>
              <a:buFontTx/>
              <a:buNone/>
              <a:defRPr/>
            </a:pPr>
            <a:r>
              <a:rPr lang="en-US" sz="1800" dirty="0" smtClean="0">
                <a:latin typeface="Times New Roman" pitchFamily="18" charset="0"/>
              </a:rPr>
              <a:t>		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(proof is given in the Text)</a:t>
            </a:r>
            <a:endParaRPr lang="en-US" sz="18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 marL="228600" indent="-228600" eaLnBrk="1" hangingPunct="1">
              <a:lnSpc>
                <a:spcPct val="110000"/>
              </a:lnSpc>
              <a:buFontTx/>
              <a:buNone/>
              <a:defRPr/>
            </a:pPr>
            <a:r>
              <a:rPr lang="en-US" sz="1800" b="1" dirty="0" smtClean="0">
                <a:latin typeface="Times New Roman" pitchFamily="18" charset="0"/>
              </a:rPr>
              <a:t>But</a:t>
            </a:r>
            <a:r>
              <a:rPr lang="en-US" sz="1800" dirty="0" smtClean="0">
                <a:latin typeface="Times New Roman" pitchFamily="18" charset="0"/>
              </a:rPr>
              <a:t>: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it does not always converge      </a:t>
            </a:r>
            <a:r>
              <a:rPr lang="en-US" sz="1800" dirty="0" smtClean="0">
                <a:latin typeface="Times New Roman" pitchFamily="18" charset="0"/>
                <a:sym typeface="Wingdings" pitchFamily="2" charset="2"/>
              </a:rPr>
              <a:t></a:t>
            </a:r>
            <a:endParaRPr lang="en-US" sz="18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110000"/>
              </a:lnSpc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There is </a:t>
            </a:r>
            <a:r>
              <a:rPr lang="en-US" sz="1800" b="1" dirty="0" smtClean="0">
                <a:solidFill>
                  <a:srgbClr val="0000FF"/>
                </a:solidFill>
                <a:latin typeface="Times New Roman" pitchFamily="18" charset="0"/>
              </a:rPr>
              <a:t>no convergence criterion</a:t>
            </a:r>
            <a:r>
              <a:rPr lang="en-US" sz="1800" dirty="0" smtClean="0">
                <a:latin typeface="Times New Roman" pitchFamily="18" charset="0"/>
              </a:rPr>
              <a:t> </a:t>
            </a:r>
          </a:p>
          <a:p>
            <a:pPr marL="228600" indent="-228600" eaLnBrk="1" hangingPunct="1">
              <a:lnSpc>
                <a:spcPct val="110000"/>
              </a:lnSpc>
              <a:defRPr/>
            </a:pPr>
            <a:endParaRPr lang="en-US" sz="18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110000"/>
              </a:lnSpc>
              <a:defRPr/>
            </a:pPr>
            <a:r>
              <a:rPr lang="en-US" sz="1800" dirty="0" smtClean="0">
                <a:latin typeface="Times New Roman" pitchFamily="18" charset="0"/>
              </a:rPr>
              <a:t>Sometimes, it may converge very </a:t>
            </a:r>
            <a:r>
              <a:rPr lang="en-US" sz="1800" dirty="0" err="1" smtClean="0">
                <a:latin typeface="Times New Roman" pitchFamily="18" charset="0"/>
              </a:rPr>
              <a:t>very</a:t>
            </a:r>
            <a:r>
              <a:rPr lang="en-US" sz="1800" dirty="0" smtClean="0">
                <a:latin typeface="Times New Roman" pitchFamily="18" charset="0"/>
              </a:rPr>
              <a:t> slowly </a:t>
            </a:r>
            <a:r>
              <a:rPr lang="en-US" sz="1600" dirty="0" smtClean="0">
                <a:solidFill>
                  <a:srgbClr val="0000FF"/>
                </a:solidFill>
                <a:latin typeface="Times New Roman" pitchFamily="18" charset="0"/>
              </a:rPr>
              <a:t>(see next slide)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127500" y="3246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5126" name="Picture 7" descr="Fig06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4791"/>
          <a:stretch>
            <a:fillRect/>
          </a:stretch>
        </p:blipFill>
        <p:spPr bwMode="auto">
          <a:xfrm>
            <a:off x="4462463" y="219075"/>
            <a:ext cx="4518025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8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935038" y="225425"/>
          <a:ext cx="2303462" cy="955675"/>
        </p:xfrm>
        <a:graphic>
          <a:graphicData uri="http://schemas.openxmlformats.org/presentationml/2006/ole">
            <p:oleObj spid="_x0000_s44034" name="Equation" r:id="rId4" imgW="1040948" imgH="431613" progId="Equation.3">
              <p:embed/>
            </p:oleObj>
          </a:graphicData>
        </a:graphic>
      </p:graphicFrame>
      <p:pic>
        <p:nvPicPr>
          <p:cNvPr id="8" name="Picture 7" descr="Fig06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374" b="5370"/>
          <a:stretch>
            <a:fillRect/>
          </a:stretch>
        </p:blipFill>
        <p:spPr bwMode="auto">
          <a:xfrm>
            <a:off x="4471988" y="3465513"/>
            <a:ext cx="4518025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01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7413" y="6416675"/>
            <a:ext cx="1522412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C5CFBFC-0891-4B82-8262-FF6463412CF1}" type="slidenum">
              <a:rPr lang="en-US" altLang="en-US" sz="900"/>
              <a:pPr/>
              <a:t>7</a:t>
            </a:fld>
            <a:endParaRPr lang="en-US" altLang="en-US" sz="900"/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738188" y="584200"/>
            <a:ext cx="7631112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	   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Slow Convergence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760413" y="1384300"/>
          <a:ext cx="4103687" cy="1730375"/>
        </p:xfrm>
        <a:graphic>
          <a:graphicData uri="http://schemas.openxmlformats.org/presentationml/2006/ole">
            <p:oleObj spid="_x0000_s45058" name="Equation" r:id="rId3" imgW="1625600" imgH="685800" progId="Equation.3">
              <p:embed/>
            </p:oleObj>
          </a:graphicData>
        </a:graphic>
      </p:graphicFrame>
      <p:graphicFrame>
        <p:nvGraphicFramePr>
          <p:cNvPr id="200768" name="Group 64"/>
          <p:cNvGraphicFramePr>
            <a:graphicFrameLocks noGrp="1"/>
          </p:cNvGraphicFramePr>
          <p:nvPr>
            <p:ph sz="half" idx="2"/>
          </p:nvPr>
        </p:nvGraphicFramePr>
        <p:xfrm>
          <a:off x="5127625" y="1384300"/>
          <a:ext cx="3205163" cy="4645028"/>
        </p:xfrm>
        <a:graphic>
          <a:graphicData uri="http://schemas.openxmlformats.org/drawingml/2006/table">
            <a:tbl>
              <a:tblPr/>
              <a:tblGrid>
                <a:gridCol w="1123950"/>
                <a:gridCol w="2081213"/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46.485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41.8365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37.65285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33.887565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0" name="Object 3"/>
          <p:cNvGraphicFramePr>
            <a:graphicFrameLocks noChangeAspect="1"/>
          </p:cNvGraphicFramePr>
          <p:nvPr/>
        </p:nvGraphicFramePr>
        <p:xfrm>
          <a:off x="774700" y="3494088"/>
          <a:ext cx="4108450" cy="1771650"/>
        </p:xfrm>
        <a:graphic>
          <a:graphicData uri="http://schemas.openxmlformats.org/presentationml/2006/ole">
            <p:oleObj spid="_x0000_s45059" name="Equation" r:id="rId4" imgW="21209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3208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669925"/>
          </a:xfrm>
          <a:prstGeom prst="bevel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latin typeface="Times New Roman" pitchFamily="18" charset="0"/>
              </a:rPr>
              <a:t>The Secant Method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376363"/>
            <a:ext cx="8156575" cy="12493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If derivative </a:t>
            </a:r>
            <a:r>
              <a:rPr lang="en-US" sz="2000" i="1" dirty="0" smtClean="0">
                <a:latin typeface="Times New Roman" pitchFamily="18" charset="0"/>
              </a:rPr>
              <a:t>f’(x)</a:t>
            </a:r>
            <a:r>
              <a:rPr lang="en-US" sz="2000" dirty="0" smtClean="0">
                <a:latin typeface="Times New Roman" pitchFamily="18" charset="0"/>
              </a:rPr>
              <a:t> can not be computed </a:t>
            </a:r>
            <a:r>
              <a:rPr lang="en-US" sz="2000" dirty="0" smtClean="0">
                <a:solidFill>
                  <a:srgbClr val="CC9900"/>
                </a:solidFill>
                <a:latin typeface="Times New Roman" pitchFamily="18" charset="0"/>
              </a:rPr>
              <a:t>analytically</a:t>
            </a:r>
            <a:r>
              <a:rPr lang="en-US" sz="2000" dirty="0" smtClean="0">
                <a:latin typeface="Times New Roman" pitchFamily="18" charset="0"/>
              </a:rPr>
              <a:t> then we need to compute it </a:t>
            </a:r>
            <a:r>
              <a:rPr lang="en-US" sz="2000" dirty="0" smtClean="0">
                <a:solidFill>
                  <a:srgbClr val="CC9900"/>
                </a:solidFill>
                <a:latin typeface="Times New Roman" pitchFamily="18" charset="0"/>
              </a:rPr>
              <a:t>numerically</a:t>
            </a:r>
            <a:r>
              <a:rPr lang="en-US" sz="2000" dirty="0" smtClean="0">
                <a:latin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</a:rPr>
              <a:t>backward finite divided difference method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600" u="sng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u="sng" dirty="0" smtClean="0">
                <a:latin typeface="Times New Roman" pitchFamily="18" charset="0"/>
              </a:rPr>
              <a:t>RESULT</a:t>
            </a:r>
            <a:r>
              <a:rPr lang="en-US" sz="2000" dirty="0" smtClean="0">
                <a:latin typeface="Times New Roman" pitchFamily="18" charset="0"/>
              </a:rPr>
              <a:t>:      N-R 	</a:t>
            </a:r>
            <a:r>
              <a:rPr lang="en-US" sz="2000" dirty="0" smtClean="0">
                <a:latin typeface="Times New Roman" pitchFamily="18" charset="0"/>
                <a:sym typeface="Wingdings" pitchFamily="2" charset="2"/>
              </a:rPr>
              <a:t>becomes	SECANT METHOD</a:t>
            </a:r>
            <a:endParaRPr lang="en-US" sz="2000" dirty="0" smtClean="0">
              <a:latin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19113" y="2849563"/>
          <a:ext cx="8151812" cy="2357437"/>
        </p:xfrm>
        <a:graphic>
          <a:graphicData uri="http://schemas.openxmlformats.org/presentationml/2006/ole">
            <p:oleObj spid="_x0000_s46082" name="Equation" r:id="rId3" imgW="3073400" imgH="88900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519113" y="5491163"/>
          <a:ext cx="8151812" cy="1004887"/>
        </p:xfrm>
        <a:graphic>
          <a:graphicData uri="http://schemas.openxmlformats.org/presentationml/2006/ole">
            <p:oleObj spid="_x0000_s46083" name="Equation" r:id="rId4" imgW="35052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34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91363" y="6416675"/>
            <a:ext cx="1522412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0802C8B-34D9-4306-ACB3-AB9E248406A4}" type="slidenum">
              <a:rPr lang="en-US" altLang="en-US" sz="900"/>
              <a:pPr/>
              <a:t>9</a:t>
            </a:fld>
            <a:endParaRPr lang="en-US" altLang="en-US" sz="900"/>
          </a:p>
        </p:txBody>
      </p:sp>
      <p:sp>
        <p:nvSpPr>
          <p:cNvPr id="8196" name="Text Box 2"/>
          <p:cNvSpPr>
            <a:spLocks noGrp="1" noChangeArrowheads="1"/>
          </p:cNvSpPr>
          <p:nvPr>
            <p:ph type="body" sz="half" idx="1"/>
          </p:nvPr>
        </p:nvSpPr>
        <p:spPr>
          <a:xfrm>
            <a:off x="409575" y="2224088"/>
            <a:ext cx="3468688" cy="3797300"/>
          </a:xfrm>
          <a:solidFill>
            <a:schemeClr val="bg1">
              <a:lumMod val="95000"/>
            </a:schemeClr>
          </a:solidFill>
        </p:spPr>
        <p:txBody>
          <a:bodyPr lIns="0" rIns="0"/>
          <a:lstStyle/>
          <a:p>
            <a:pPr marL="228600" lvl="1" indent="-171450" eaLnBrk="1" hangingPunct="1">
              <a:spcBef>
                <a:spcPct val="50000"/>
              </a:spcBef>
              <a:buFontTx/>
              <a:buChar char="•"/>
              <a:tabLst>
                <a:tab pos="228600" algn="l"/>
              </a:tabLst>
              <a:defRPr/>
            </a:pPr>
            <a:r>
              <a:rPr lang="en-US" sz="2000" dirty="0" smtClean="0">
                <a:latin typeface="Times New Roman" pitchFamily="18" charset="0"/>
              </a:rPr>
              <a:t>Requires two initial estimates x</a:t>
            </a:r>
            <a:r>
              <a:rPr lang="en-US" sz="2000" baseline="-25000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, x</a:t>
            </a:r>
            <a:r>
              <a:rPr lang="en-US" sz="2000" baseline="-25000" dirty="0" smtClean="0">
                <a:latin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</a:rPr>
              <a:t>. </a:t>
            </a:r>
          </a:p>
          <a:p>
            <a:pPr marL="228600" lvl="1" indent="-171450" eaLnBrk="1" hangingPunct="1">
              <a:spcBef>
                <a:spcPct val="50000"/>
              </a:spcBef>
              <a:buFontTx/>
              <a:buNone/>
              <a:tabLst>
                <a:tab pos="228600" algn="l"/>
              </a:tabLst>
              <a:defRPr/>
            </a:pPr>
            <a:r>
              <a:rPr lang="en-US" sz="2000" dirty="0" smtClean="0">
                <a:latin typeface="Times New Roman" pitchFamily="18" charset="0"/>
              </a:rPr>
              <a:t>	However, it is not a “bracketing” method.</a:t>
            </a:r>
            <a:endParaRPr lang="en-US" sz="1800" dirty="0" smtClean="0">
              <a:latin typeface="Times New Roman" pitchFamily="18" charset="0"/>
            </a:endParaRPr>
          </a:p>
          <a:p>
            <a:pPr marL="228600" lvl="1" indent="-171450" eaLnBrk="1" hangingPunct="1">
              <a:spcBef>
                <a:spcPct val="50000"/>
              </a:spcBef>
              <a:buFontTx/>
              <a:buChar char="•"/>
              <a:tabLst>
                <a:tab pos="228600" algn="l"/>
              </a:tabLst>
              <a:defRPr/>
            </a:pPr>
            <a:r>
              <a:rPr lang="en-US" sz="2000" i="1" dirty="0" smtClean="0">
                <a:latin typeface="Times New Roman" pitchFamily="18" charset="0"/>
              </a:rPr>
              <a:t>The Secant Method</a:t>
            </a:r>
            <a:r>
              <a:rPr lang="en-US" sz="2000" dirty="0" smtClean="0">
                <a:latin typeface="Times New Roman" pitchFamily="18" charset="0"/>
              </a:rPr>
              <a:t> has the same properties as </a:t>
            </a:r>
            <a:r>
              <a:rPr lang="en-US" sz="2000" i="1" dirty="0" smtClean="0">
                <a:latin typeface="Times New Roman" pitchFamily="18" charset="0"/>
              </a:rPr>
              <a:t>Newton</a:t>
            </a:r>
            <a:r>
              <a:rPr lang="en-US" sz="2000" dirty="0" smtClean="0">
                <a:latin typeface="Times New Roman" pitchFamily="18" charset="0"/>
              </a:rPr>
              <a:t>’s method. </a:t>
            </a:r>
          </a:p>
          <a:p>
            <a:pPr marL="228600" lvl="1" indent="-171450" eaLnBrk="1" hangingPunct="1">
              <a:spcBef>
                <a:spcPct val="50000"/>
              </a:spcBef>
              <a:buFontTx/>
              <a:buNone/>
              <a:tabLst>
                <a:tab pos="228600" algn="l"/>
              </a:tabLst>
              <a:defRPr/>
            </a:pPr>
            <a:r>
              <a:rPr lang="en-US" sz="2000" dirty="0" smtClean="0">
                <a:latin typeface="Times New Roman" pitchFamily="18" charset="0"/>
              </a:rPr>
              <a:t>	Convergence is not guaranteed for all x</a:t>
            </a:r>
            <a:r>
              <a:rPr lang="en-US" sz="2000" baseline="-25000" dirty="0" smtClean="0">
                <a:latin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</a:rPr>
              <a:t>, f(x).</a:t>
            </a:r>
            <a:endParaRPr lang="en-US" sz="18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6149" name="Picture 3" descr="Fig060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951288" y="1311275"/>
            <a:ext cx="4819650" cy="4706938"/>
          </a:xfrm>
          <a:noFill/>
        </p:spPr>
      </p:pic>
      <p:graphicFrame>
        <p:nvGraphicFramePr>
          <p:cNvPr id="11269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31800" y="1330325"/>
          <a:ext cx="3446463" cy="814388"/>
        </p:xfrm>
        <a:graphic>
          <a:graphicData uri="http://schemas.openxmlformats.org/presentationml/2006/ole">
            <p:oleObj spid="_x0000_s47106" name="Equation" r:id="rId4" imgW="1917700" imgH="431800" progId="Equation.3">
              <p:embed/>
            </p:oleObj>
          </a:graphicData>
        </a:graphic>
      </p:graphicFrame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373063" y="349250"/>
            <a:ext cx="8412162" cy="669925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tx2"/>
                </a:solidFill>
              </a:rPr>
              <a:t>The Secant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418618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241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Slide 1</vt:lpstr>
      <vt:lpstr>Slide 2</vt:lpstr>
      <vt:lpstr>Simple Fixed-point Iteration</vt:lpstr>
      <vt:lpstr>Slide 4</vt:lpstr>
      <vt:lpstr>Newton-Raphson Method</vt:lpstr>
      <vt:lpstr>Slide 6</vt:lpstr>
      <vt:lpstr>Slide 7</vt:lpstr>
      <vt:lpstr>The Secant Method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Class Room</cp:lastModifiedBy>
  <cp:revision>13</cp:revision>
  <dcterms:created xsi:type="dcterms:W3CDTF">2006-08-16T00:00:00Z</dcterms:created>
  <dcterms:modified xsi:type="dcterms:W3CDTF">2017-03-05T02:19:18Z</dcterms:modified>
</cp:coreProperties>
</file>