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7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A36C0-075E-42FC-8462-FDF91FF8679C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5D963-7480-4ACA-A77E-E1278D3528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2675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2C960D-76A8-4905-944E-3E9D17F2494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E41666-DD88-4DED-AA81-7E15DFCE2DF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8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2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F66CC9E-3EED-4D5C-8BC5-11B1D86284F0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100" name="Rectangle 16"/>
          <p:cNvSpPr>
            <a:spLocks noChangeArrowheads="1"/>
          </p:cNvSpPr>
          <p:nvPr/>
        </p:nvSpPr>
        <p:spPr bwMode="auto">
          <a:xfrm>
            <a:off x="576263" y="1603375"/>
            <a:ext cx="8280400" cy="3554413"/>
          </a:xfrm>
          <a:prstGeom prst="bevel">
            <a:avLst>
              <a:gd name="adj" fmla="val 12500"/>
            </a:avLst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2800" b="1">
                <a:solidFill>
                  <a:srgbClr val="B2B2B2"/>
                </a:solidFill>
                <a:latin typeface="Bell MT" pitchFamily="18" charset="0"/>
              </a:rPr>
              <a:t>~ Linear Algebraic Equations ~</a:t>
            </a:r>
            <a:br>
              <a:rPr lang="en-US" altLang="en-US" sz="2800" b="1">
                <a:solidFill>
                  <a:srgbClr val="B2B2B2"/>
                </a:solidFill>
                <a:latin typeface="Bell MT" pitchFamily="18" charset="0"/>
              </a:rPr>
            </a:br>
            <a:endParaRPr lang="en-US" altLang="en-US" sz="2800" b="1">
              <a:solidFill>
                <a:srgbClr val="B2B2B2"/>
              </a:solidFill>
              <a:latin typeface="Bell MT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2800">
                <a:solidFill>
                  <a:srgbClr val="B2B2B2"/>
                </a:solidFill>
              </a:rPr>
              <a:t/>
            </a:r>
            <a:br>
              <a:rPr lang="en-US" altLang="en-US" sz="2800">
                <a:solidFill>
                  <a:srgbClr val="B2B2B2"/>
                </a:solidFill>
              </a:rPr>
            </a:br>
            <a:r>
              <a:rPr lang="en-US" altLang="en-US" sz="4400">
                <a:solidFill>
                  <a:schemeClr val="tx2"/>
                </a:solidFill>
              </a:rPr>
              <a:t>Gauss Elimination</a:t>
            </a:r>
            <a:br>
              <a:rPr lang="en-US" altLang="en-US" sz="4400">
                <a:solidFill>
                  <a:schemeClr val="tx2"/>
                </a:solidFill>
              </a:rPr>
            </a:br>
            <a:r>
              <a:rPr lang="en-US" altLang="en-US" sz="3600"/>
              <a:t/>
            </a:r>
            <a:br>
              <a:rPr lang="en-US" altLang="en-US" sz="3600"/>
            </a:br>
            <a:r>
              <a:rPr lang="en-US" altLang="en-US" sz="2000" b="1"/>
              <a:t>Chapter 9</a:t>
            </a:r>
            <a:endParaRPr lang="en-US" altLang="en-US" sz="2400" b="1"/>
          </a:p>
        </p:txBody>
      </p:sp>
      <p:sp>
        <p:nvSpPr>
          <p:cNvPr id="4101" name="Text Box 17"/>
          <p:cNvSpPr txBox="1">
            <a:spLocks noChangeArrowheads="1"/>
          </p:cNvSpPr>
          <p:nvPr/>
        </p:nvSpPr>
        <p:spPr bwMode="auto">
          <a:xfrm>
            <a:off x="611188" y="6297613"/>
            <a:ext cx="30908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800" b="1"/>
              <a:t>Credit: Prof. Lale Yurttas, Chemical Eng., Texas A&amp;M University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920750" y="1566863"/>
            <a:ext cx="7412038" cy="46370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295400" y="1676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1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0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7010400" y="1676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9</a:t>
            </a:r>
            <a:endParaRPr lang="en-US" altLang="en-US" sz="2400" i="1" baseline="-250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5867400" y="1676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=</a:t>
            </a:r>
            <a:endParaRPr lang="en-US" altLang="en-US" sz="2400" i="1" baseline="-2500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34975"/>
            <a:ext cx="8229600" cy="766763"/>
          </a:xfrm>
          <a:prstGeom prst="bevel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Back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Substitution</a:t>
            </a:r>
            <a:endParaRPr lang="en-US" sz="3600" dirty="0" smtClean="0"/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117475" y="1858963"/>
            <a:ext cx="923925" cy="4619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b="1" i="1" dirty="0">
                <a:solidFill>
                  <a:srgbClr val="FF0000"/>
                </a:solidFill>
              </a:rPr>
              <a:t>x</a:t>
            </a:r>
            <a:r>
              <a:rPr lang="en-US" sz="2400" b="1" i="1" baseline="-25000" dirty="0">
                <a:solidFill>
                  <a:srgbClr val="FF0000"/>
                </a:solidFill>
              </a:rPr>
              <a:t>0</a:t>
            </a:r>
            <a:r>
              <a:rPr lang="en-US" sz="2400" b="1" dirty="0">
                <a:solidFill>
                  <a:srgbClr val="FF0000"/>
                </a:solidFill>
              </a:rPr>
              <a:t> = </a:t>
            </a:r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9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164388" y="6519863"/>
            <a:ext cx="1522412" cy="304800"/>
          </a:xfrm>
          <a:noFill/>
        </p:spPr>
        <p:txBody>
          <a:bodyPr/>
          <a:lstStyle/>
          <a:p>
            <a:fld id="{F85E5174-6FA4-43B2-A313-F2DF40C5C649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519113" y="1712913"/>
            <a:ext cx="8142287" cy="406241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lIns="274320" tIns="182880" rIns="274320" bIns="182880">
            <a:spAutoFit/>
          </a:bodyPr>
          <a:lstStyle/>
          <a:p>
            <a:pPr eaLnBrk="1" hangingPunct="1"/>
            <a:r>
              <a:rPr lang="en-US" altLang="en-US" sz="2400" b="1">
                <a:latin typeface="Arial Unicode MS" pitchFamily="34" charset="-128"/>
              </a:rPr>
              <a:t>for</a:t>
            </a:r>
            <a:r>
              <a:rPr lang="en-US" altLang="en-US" sz="2400" i="1">
                <a:latin typeface="Arial Unicode MS" pitchFamily="34" charset="-128"/>
              </a:rPr>
              <a:t> </a:t>
            </a:r>
            <a:r>
              <a:rPr lang="en-US" altLang="en-US" sz="2400" i="1"/>
              <a:t>i</a:t>
            </a:r>
            <a:r>
              <a:rPr lang="en-US" altLang="en-US" sz="2400">
                <a:latin typeface="Arial Unicode MS" pitchFamily="34" charset="-128"/>
              </a:rPr>
              <a:t> </a:t>
            </a:r>
            <a:r>
              <a:rPr lang="en-US" altLang="en-US" sz="2400">
                <a:latin typeface="Arial Unicode MS" pitchFamily="34" charset="-128"/>
                <a:sym typeface="Symbol" pitchFamily="18" charset="2"/>
              </a:rPr>
              <a:t> </a:t>
            </a:r>
            <a:r>
              <a:rPr lang="en-US" altLang="en-US" sz="2400" i="1">
                <a:sym typeface="Symbol" pitchFamily="18" charset="2"/>
              </a:rPr>
              <a:t>n </a:t>
            </a:r>
            <a:r>
              <a:rPr lang="en-US" altLang="en-US" sz="2400">
                <a:latin typeface="Arial Unicode MS" pitchFamily="34" charset="-128"/>
                <a:sym typeface="Symbol" pitchFamily="18" charset="2"/>
              </a:rPr>
              <a:t> down to 1 </a:t>
            </a:r>
            <a:r>
              <a:rPr lang="en-US" altLang="en-US" sz="2400" b="1">
                <a:latin typeface="Arial Unicode MS" pitchFamily="34" charset="-128"/>
                <a:sym typeface="Symbol" pitchFamily="18" charset="2"/>
              </a:rPr>
              <a:t>do</a:t>
            </a:r>
          </a:p>
          <a:p>
            <a:pPr eaLnBrk="1" hangingPunct="1"/>
            <a:endParaRPr lang="en-US" altLang="en-US" sz="2400">
              <a:latin typeface="Arial Unicode MS" pitchFamily="34" charset="-128"/>
              <a:sym typeface="Symbol" pitchFamily="18" charset="2"/>
            </a:endParaRPr>
          </a:p>
          <a:p>
            <a:pPr eaLnBrk="1" hangingPunct="1"/>
            <a:r>
              <a:rPr lang="en-US" altLang="en-US" sz="2400">
                <a:latin typeface="Arial Unicode MS" pitchFamily="34" charset="-128"/>
                <a:sym typeface="Symbol" pitchFamily="18" charset="2"/>
              </a:rPr>
              <a:t>	</a:t>
            </a:r>
            <a:r>
              <a:rPr lang="en-US" altLang="en-US" sz="2000">
                <a:cs typeface="Times New Roman" pitchFamily="18" charset="0"/>
                <a:sym typeface="Symbol" pitchFamily="18" charset="2"/>
              </a:rPr>
              <a:t>/* calculate </a:t>
            </a:r>
            <a:r>
              <a:rPr lang="en-US" altLang="en-US" sz="2000" i="1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en-US" sz="2000" i="1" baseline="-25000"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en-US" sz="2000">
                <a:cs typeface="Times New Roman" pitchFamily="18" charset="0"/>
                <a:sym typeface="Symbol" pitchFamily="18" charset="2"/>
              </a:rPr>
              <a:t>  */</a:t>
            </a:r>
            <a:endParaRPr lang="en-US" altLang="en-US" sz="2400"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altLang="en-US" sz="2400">
                <a:latin typeface="Arial Unicode MS" pitchFamily="34" charset="-128"/>
                <a:sym typeface="Symbol" pitchFamily="18" charset="2"/>
              </a:rPr>
              <a:t>	</a:t>
            </a:r>
            <a:r>
              <a:rPr lang="en-US" altLang="en-US" sz="2400" i="1">
                <a:sym typeface="Symbol" pitchFamily="18" charset="2"/>
              </a:rPr>
              <a:t>x </a:t>
            </a:r>
            <a:r>
              <a:rPr lang="en-US" altLang="en-US" sz="2400">
                <a:latin typeface="Arial Unicode MS" pitchFamily="34" charset="-128"/>
                <a:sym typeface="Symbol" pitchFamily="18" charset="2"/>
              </a:rPr>
              <a:t>[ </a:t>
            </a:r>
            <a:r>
              <a:rPr lang="en-US" altLang="en-US" sz="2400" i="1">
                <a:sym typeface="Symbol" pitchFamily="18" charset="2"/>
              </a:rPr>
              <a:t>i </a:t>
            </a:r>
            <a:r>
              <a:rPr lang="en-US" altLang="en-US" sz="2400">
                <a:latin typeface="Arial Unicode MS" pitchFamily="34" charset="-128"/>
                <a:sym typeface="Symbol" pitchFamily="18" charset="2"/>
              </a:rPr>
              <a:t>]  </a:t>
            </a:r>
            <a:r>
              <a:rPr lang="en-US" altLang="en-US" sz="2400" i="1">
                <a:sym typeface="Symbol" pitchFamily="18" charset="2"/>
              </a:rPr>
              <a:t>b</a:t>
            </a:r>
            <a:r>
              <a:rPr lang="en-US" altLang="en-US" sz="2400" i="1">
                <a:latin typeface="Arial Unicode MS" pitchFamily="34" charset="-128"/>
                <a:sym typeface="Symbol" pitchFamily="18" charset="2"/>
              </a:rPr>
              <a:t> </a:t>
            </a:r>
            <a:r>
              <a:rPr lang="en-US" altLang="en-US" sz="2400">
                <a:latin typeface="Arial Unicode MS" pitchFamily="34" charset="-128"/>
                <a:sym typeface="Symbol" pitchFamily="18" charset="2"/>
              </a:rPr>
              <a:t>[ </a:t>
            </a:r>
            <a:r>
              <a:rPr lang="en-US" altLang="en-US" sz="2400" i="1">
                <a:sym typeface="Symbol" pitchFamily="18" charset="2"/>
              </a:rPr>
              <a:t>i</a:t>
            </a:r>
            <a:r>
              <a:rPr lang="en-US" altLang="en-US" sz="2400" i="1">
                <a:latin typeface="Arial Unicode MS" pitchFamily="34" charset="-128"/>
                <a:sym typeface="Symbol" pitchFamily="18" charset="2"/>
              </a:rPr>
              <a:t> </a:t>
            </a:r>
            <a:r>
              <a:rPr lang="en-US" altLang="en-US" sz="2400">
                <a:latin typeface="Arial Unicode MS" pitchFamily="34" charset="-128"/>
                <a:sym typeface="Symbol" pitchFamily="18" charset="2"/>
              </a:rPr>
              <a:t>] </a:t>
            </a:r>
            <a:r>
              <a:rPr lang="en-US" altLang="en-US" sz="2400">
                <a:sym typeface="Symbol" pitchFamily="18" charset="2"/>
              </a:rPr>
              <a:t>/</a:t>
            </a:r>
            <a:r>
              <a:rPr lang="en-US" altLang="en-US" sz="2400">
                <a:latin typeface="Arial Unicode MS" pitchFamily="34" charset="-128"/>
                <a:sym typeface="Symbol" pitchFamily="18" charset="2"/>
              </a:rPr>
              <a:t> </a:t>
            </a:r>
            <a:r>
              <a:rPr lang="en-US" altLang="en-US" sz="2400" i="1">
                <a:sym typeface="Symbol" pitchFamily="18" charset="2"/>
              </a:rPr>
              <a:t>a</a:t>
            </a:r>
            <a:r>
              <a:rPr lang="en-US" altLang="en-US" sz="2400" i="1">
                <a:latin typeface="Arial Unicode MS" pitchFamily="34" charset="-128"/>
                <a:sym typeface="Symbol" pitchFamily="18" charset="2"/>
              </a:rPr>
              <a:t> </a:t>
            </a:r>
            <a:r>
              <a:rPr lang="en-US" altLang="en-US" sz="2400">
                <a:latin typeface="Arial Unicode MS" pitchFamily="34" charset="-128"/>
                <a:sym typeface="Symbol" pitchFamily="18" charset="2"/>
              </a:rPr>
              <a:t>[ </a:t>
            </a:r>
            <a:r>
              <a:rPr lang="en-US" altLang="en-US" sz="2400" i="1">
                <a:sym typeface="Symbol" pitchFamily="18" charset="2"/>
              </a:rPr>
              <a:t>i</a:t>
            </a:r>
            <a:r>
              <a:rPr lang="en-US" altLang="en-US" sz="2400">
                <a:latin typeface="Arial Unicode MS" pitchFamily="34" charset="-128"/>
                <a:sym typeface="Symbol" pitchFamily="18" charset="2"/>
              </a:rPr>
              <a:t>, </a:t>
            </a:r>
            <a:r>
              <a:rPr lang="en-US" altLang="en-US" sz="2400" i="1">
                <a:sym typeface="Symbol" pitchFamily="18" charset="2"/>
              </a:rPr>
              <a:t>i </a:t>
            </a:r>
            <a:r>
              <a:rPr lang="en-US" altLang="en-US" sz="2400">
                <a:latin typeface="Arial Unicode MS" pitchFamily="34" charset="-128"/>
                <a:sym typeface="Symbol" pitchFamily="18" charset="2"/>
              </a:rPr>
              <a:t>]</a:t>
            </a:r>
          </a:p>
          <a:p>
            <a:pPr eaLnBrk="1" hangingPunct="1"/>
            <a:endParaRPr lang="en-US" altLang="en-US" sz="2400">
              <a:latin typeface="Arial Unicode MS" pitchFamily="34" charset="-128"/>
              <a:sym typeface="Symbol" pitchFamily="18" charset="2"/>
            </a:endParaRPr>
          </a:p>
          <a:p>
            <a:pPr eaLnBrk="1" hangingPunct="1"/>
            <a:r>
              <a:rPr lang="en-US" altLang="en-US" sz="2400">
                <a:latin typeface="Arial Unicode MS" pitchFamily="34" charset="-128"/>
                <a:sym typeface="Symbol" pitchFamily="18" charset="2"/>
              </a:rPr>
              <a:t>	</a:t>
            </a:r>
            <a:r>
              <a:rPr lang="en-US" altLang="en-US" sz="2000">
                <a:solidFill>
                  <a:srgbClr val="7030A0"/>
                </a:solidFill>
                <a:latin typeface="Arial Unicode MS" pitchFamily="34" charset="-128"/>
                <a:sym typeface="Symbol" pitchFamily="18" charset="2"/>
              </a:rPr>
              <a:t>/* substitute </a:t>
            </a:r>
            <a:r>
              <a:rPr lang="en-US" altLang="en-US" sz="2000" i="1">
                <a:sym typeface="Symbol" pitchFamily="18" charset="2"/>
              </a:rPr>
              <a:t>x </a:t>
            </a:r>
            <a:r>
              <a:rPr lang="en-US" altLang="en-US" sz="2000">
                <a:latin typeface="Arial Unicode MS" pitchFamily="34" charset="-128"/>
                <a:sym typeface="Symbol" pitchFamily="18" charset="2"/>
              </a:rPr>
              <a:t>[ </a:t>
            </a:r>
            <a:r>
              <a:rPr lang="en-US" altLang="en-US" sz="2000" i="1">
                <a:sym typeface="Symbol" pitchFamily="18" charset="2"/>
              </a:rPr>
              <a:t>i </a:t>
            </a:r>
            <a:r>
              <a:rPr lang="en-US" altLang="en-US" sz="2000">
                <a:latin typeface="Arial Unicode MS" pitchFamily="34" charset="-128"/>
                <a:sym typeface="Symbol" pitchFamily="18" charset="2"/>
              </a:rPr>
              <a:t>]</a:t>
            </a:r>
            <a:r>
              <a:rPr lang="en-US" altLang="en-US" sz="2000">
                <a:solidFill>
                  <a:srgbClr val="7030A0"/>
                </a:solidFill>
                <a:latin typeface="Arial Unicode MS" pitchFamily="34" charset="-128"/>
                <a:sym typeface="Symbol" pitchFamily="18" charset="2"/>
              </a:rPr>
              <a:t> in the equations above */</a:t>
            </a:r>
            <a:endParaRPr lang="en-US" altLang="en-US" sz="2400">
              <a:solidFill>
                <a:srgbClr val="7030A0"/>
              </a:solidFill>
              <a:latin typeface="Arial Unicode MS" pitchFamily="34" charset="-128"/>
              <a:sym typeface="Symbol" pitchFamily="18" charset="2"/>
            </a:endParaRPr>
          </a:p>
          <a:p>
            <a:pPr eaLnBrk="1" hangingPunct="1"/>
            <a:r>
              <a:rPr lang="en-US" altLang="en-US" sz="2400">
                <a:latin typeface="Arial Unicode MS" pitchFamily="34" charset="-128"/>
                <a:sym typeface="Symbol" pitchFamily="18" charset="2"/>
              </a:rPr>
              <a:t>	</a:t>
            </a:r>
            <a:r>
              <a:rPr lang="en-US" altLang="en-US" sz="2400" b="1">
                <a:solidFill>
                  <a:srgbClr val="7030A0"/>
                </a:solidFill>
                <a:cs typeface="Times New Roman" pitchFamily="18" charset="0"/>
                <a:sym typeface="Symbol" pitchFamily="18" charset="2"/>
              </a:rPr>
              <a:t>for</a:t>
            </a:r>
            <a:r>
              <a:rPr lang="en-US" altLang="en-US" sz="2400">
                <a:solidFill>
                  <a:srgbClr val="7030A0"/>
                </a:solidFill>
                <a:cs typeface="Times New Roman" pitchFamily="18" charset="0"/>
                <a:sym typeface="Symbol" pitchFamily="18" charset="2"/>
              </a:rPr>
              <a:t>   </a:t>
            </a:r>
            <a:r>
              <a:rPr lang="en-US" altLang="en-US" sz="2400" i="1">
                <a:solidFill>
                  <a:srgbClr val="7030A0"/>
                </a:solidFill>
                <a:cs typeface="Times New Roman" pitchFamily="18" charset="0"/>
                <a:sym typeface="Symbol" pitchFamily="18" charset="2"/>
              </a:rPr>
              <a:t>j</a:t>
            </a:r>
            <a:r>
              <a:rPr lang="en-US" altLang="en-US" sz="2400">
                <a:solidFill>
                  <a:srgbClr val="7030A0"/>
                </a:solidFill>
                <a:cs typeface="Times New Roman" pitchFamily="18" charset="0"/>
                <a:sym typeface="Symbol" pitchFamily="18" charset="2"/>
              </a:rPr>
              <a:t>  1 to </a:t>
            </a:r>
            <a:r>
              <a:rPr lang="en-US" altLang="en-US" sz="2400" i="1">
                <a:solidFill>
                  <a:srgbClr val="7030A0"/>
                </a:solidFill>
                <a:cs typeface="Times New Roman" pitchFamily="18" charset="0"/>
                <a:sym typeface="Symbol" pitchFamily="18" charset="2"/>
              </a:rPr>
              <a:t>i-1 </a:t>
            </a:r>
            <a:r>
              <a:rPr lang="en-US" altLang="en-US" sz="2400">
                <a:solidFill>
                  <a:srgbClr val="7030A0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>
                <a:solidFill>
                  <a:srgbClr val="7030A0"/>
                </a:solidFill>
                <a:cs typeface="Times New Roman" pitchFamily="18" charset="0"/>
                <a:sym typeface="Symbol" pitchFamily="18" charset="2"/>
              </a:rPr>
              <a:t>do</a:t>
            </a:r>
          </a:p>
          <a:p>
            <a:pPr eaLnBrk="1" hangingPunct="1"/>
            <a:r>
              <a:rPr lang="en-US" altLang="en-US" sz="2400">
                <a:solidFill>
                  <a:srgbClr val="7030A0"/>
                </a:solidFill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en-US" sz="2400" i="1">
                <a:solidFill>
                  <a:srgbClr val="7030A0"/>
                </a:solidFill>
                <a:cs typeface="Times New Roman" pitchFamily="18" charset="0"/>
                <a:sym typeface="Symbol" pitchFamily="18" charset="2"/>
              </a:rPr>
              <a:t>b </a:t>
            </a:r>
            <a:r>
              <a:rPr lang="en-US" altLang="en-US" sz="2400">
                <a:solidFill>
                  <a:srgbClr val="7030A0"/>
                </a:solidFill>
                <a:cs typeface="Times New Roman" pitchFamily="18" charset="0"/>
                <a:sym typeface="Symbol" pitchFamily="18" charset="2"/>
              </a:rPr>
              <a:t>[ </a:t>
            </a:r>
            <a:r>
              <a:rPr lang="en-US" altLang="en-US" sz="2400" i="1">
                <a:solidFill>
                  <a:srgbClr val="7030A0"/>
                </a:solidFill>
                <a:cs typeface="Times New Roman" pitchFamily="18" charset="0"/>
                <a:sym typeface="Symbol" pitchFamily="18" charset="2"/>
              </a:rPr>
              <a:t>j </a:t>
            </a:r>
            <a:r>
              <a:rPr lang="en-US" altLang="en-US" sz="2400">
                <a:solidFill>
                  <a:srgbClr val="7030A0"/>
                </a:solidFill>
                <a:cs typeface="Times New Roman" pitchFamily="18" charset="0"/>
                <a:sym typeface="Symbol" pitchFamily="18" charset="2"/>
              </a:rPr>
              <a:t>]  </a:t>
            </a:r>
            <a:r>
              <a:rPr lang="en-US" altLang="en-US" sz="2400" i="1">
                <a:solidFill>
                  <a:srgbClr val="7030A0"/>
                </a:solidFill>
                <a:cs typeface="Times New Roman" pitchFamily="18" charset="0"/>
                <a:sym typeface="Symbol" pitchFamily="18" charset="2"/>
              </a:rPr>
              <a:t>b </a:t>
            </a:r>
            <a:r>
              <a:rPr lang="en-US" altLang="en-US" sz="2400">
                <a:solidFill>
                  <a:srgbClr val="7030A0"/>
                </a:solidFill>
                <a:cs typeface="Times New Roman" pitchFamily="18" charset="0"/>
                <a:sym typeface="Symbol" pitchFamily="18" charset="2"/>
              </a:rPr>
              <a:t>[ </a:t>
            </a:r>
            <a:r>
              <a:rPr lang="en-US" altLang="en-US" sz="2400" i="1">
                <a:solidFill>
                  <a:srgbClr val="7030A0"/>
                </a:solidFill>
                <a:cs typeface="Times New Roman" pitchFamily="18" charset="0"/>
                <a:sym typeface="Symbol" pitchFamily="18" charset="2"/>
              </a:rPr>
              <a:t>j </a:t>
            </a:r>
            <a:r>
              <a:rPr lang="en-US" altLang="en-US" sz="2400">
                <a:solidFill>
                  <a:srgbClr val="7030A0"/>
                </a:solidFill>
                <a:cs typeface="Times New Roman" pitchFamily="18" charset="0"/>
                <a:sym typeface="Symbol" pitchFamily="18" charset="2"/>
              </a:rPr>
              <a:t>]  </a:t>
            </a:r>
            <a:r>
              <a:rPr lang="en-US" altLang="en-US" sz="2400" i="1">
                <a:solidFill>
                  <a:srgbClr val="7030A0"/>
                </a:solidFill>
                <a:cs typeface="Times New Roman" pitchFamily="18" charset="0"/>
                <a:sym typeface="Symbol" pitchFamily="18" charset="2"/>
              </a:rPr>
              <a:t>x </a:t>
            </a:r>
            <a:r>
              <a:rPr lang="en-US" altLang="en-US" sz="2400">
                <a:solidFill>
                  <a:srgbClr val="7030A0"/>
                </a:solidFill>
                <a:cs typeface="Times New Roman" pitchFamily="18" charset="0"/>
                <a:sym typeface="Symbol" pitchFamily="18" charset="2"/>
              </a:rPr>
              <a:t>[ </a:t>
            </a:r>
            <a:r>
              <a:rPr lang="en-US" altLang="en-US" sz="2400" i="1">
                <a:solidFill>
                  <a:srgbClr val="7030A0"/>
                </a:solidFill>
                <a:cs typeface="Times New Roman" pitchFamily="18" charset="0"/>
                <a:sym typeface="Symbol" pitchFamily="18" charset="2"/>
              </a:rPr>
              <a:t>i </a:t>
            </a:r>
            <a:r>
              <a:rPr lang="en-US" altLang="en-US" sz="2400">
                <a:solidFill>
                  <a:srgbClr val="7030A0"/>
                </a:solidFill>
                <a:cs typeface="Times New Roman" pitchFamily="18" charset="0"/>
                <a:sym typeface="Symbol" pitchFamily="18" charset="2"/>
              </a:rPr>
              <a:t>] × </a:t>
            </a:r>
            <a:r>
              <a:rPr lang="en-US" altLang="en-US" sz="2400" i="1">
                <a:solidFill>
                  <a:srgbClr val="7030A0"/>
                </a:solidFill>
                <a:cs typeface="Times New Roman" pitchFamily="18" charset="0"/>
                <a:sym typeface="Symbol" pitchFamily="18" charset="2"/>
              </a:rPr>
              <a:t>a </a:t>
            </a:r>
            <a:r>
              <a:rPr lang="en-US" altLang="en-US" sz="2400">
                <a:solidFill>
                  <a:srgbClr val="7030A0"/>
                </a:solidFill>
                <a:cs typeface="Times New Roman" pitchFamily="18" charset="0"/>
                <a:sym typeface="Symbol" pitchFamily="18" charset="2"/>
              </a:rPr>
              <a:t>[ </a:t>
            </a:r>
            <a:r>
              <a:rPr lang="en-US" altLang="en-US" sz="2400" i="1">
                <a:solidFill>
                  <a:srgbClr val="7030A0"/>
                </a:solidFill>
                <a:cs typeface="Times New Roman" pitchFamily="18" charset="0"/>
                <a:sym typeface="Symbol" pitchFamily="18" charset="2"/>
              </a:rPr>
              <a:t>j</a:t>
            </a:r>
            <a:r>
              <a:rPr lang="en-US" altLang="en-US" sz="2400">
                <a:solidFill>
                  <a:srgbClr val="7030A0"/>
                </a:solidFill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en-US" sz="2400" i="1">
                <a:solidFill>
                  <a:srgbClr val="7030A0"/>
                </a:solidFill>
                <a:cs typeface="Times New Roman" pitchFamily="18" charset="0"/>
                <a:sym typeface="Symbol" pitchFamily="18" charset="2"/>
              </a:rPr>
              <a:t>i </a:t>
            </a:r>
            <a:r>
              <a:rPr lang="en-US" altLang="en-US" sz="2400">
                <a:solidFill>
                  <a:srgbClr val="7030A0"/>
                </a:solidFill>
                <a:cs typeface="Times New Roman" pitchFamily="18" charset="0"/>
                <a:sym typeface="Symbol" pitchFamily="18" charset="2"/>
              </a:rPr>
              <a:t>]</a:t>
            </a:r>
          </a:p>
          <a:p>
            <a:pPr eaLnBrk="1" hangingPunct="1"/>
            <a:r>
              <a:rPr lang="en-US" altLang="en-US" sz="2400">
                <a:solidFill>
                  <a:srgbClr val="7030A0"/>
                </a:solidFill>
                <a:cs typeface="Times New Roman" pitchFamily="18" charset="0"/>
                <a:sym typeface="Symbol" pitchFamily="18" charset="2"/>
              </a:rPr>
              <a:t>	</a:t>
            </a:r>
            <a:r>
              <a:rPr lang="en-US" altLang="en-US" sz="2400" b="1">
                <a:solidFill>
                  <a:srgbClr val="7030A0"/>
                </a:solidFill>
                <a:cs typeface="Times New Roman" pitchFamily="18" charset="0"/>
                <a:sym typeface="Symbol" pitchFamily="18" charset="2"/>
              </a:rPr>
              <a:t>endfor</a:t>
            </a:r>
            <a:endParaRPr lang="en-US" altLang="en-US" sz="2400">
              <a:latin typeface="Arial Unicode MS" pitchFamily="34" charset="-128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altLang="en-US" sz="2400" b="1">
                <a:latin typeface="Arial Unicode MS" pitchFamily="34" charset="-128"/>
                <a:cs typeface="Times New Roman" pitchFamily="18" charset="0"/>
                <a:sym typeface="Symbol" pitchFamily="18" charset="2"/>
              </a:rPr>
              <a:t>endfor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325438"/>
            <a:ext cx="8229600" cy="1277937"/>
          </a:xfrm>
          <a:prstGeom prst="bevel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 dirty="0">
                <a:cs typeface="Times New Roman" pitchFamily="18" charset="0"/>
              </a:rPr>
              <a:t>Back Substitution</a:t>
            </a:r>
          </a:p>
          <a:p>
            <a:pPr algn="ctr" eaLnBrk="1" hangingPunct="1">
              <a:defRPr/>
            </a:pPr>
            <a:r>
              <a:rPr lang="en-US" sz="2800" kern="0" dirty="0">
                <a:solidFill>
                  <a:schemeClr val="tx2"/>
                </a:solidFill>
                <a:ea typeface="+mj-ea"/>
                <a:cs typeface="Times New Roman" pitchFamily="18" charset="0"/>
              </a:rPr>
              <a:t>(* </a:t>
            </a:r>
            <a:r>
              <a:rPr lang="en-US" sz="2800" kern="0" dirty="0" err="1">
                <a:solidFill>
                  <a:schemeClr val="tx2"/>
                </a:solidFill>
                <a:ea typeface="+mj-ea"/>
                <a:cs typeface="Times New Roman" pitchFamily="18" charset="0"/>
              </a:rPr>
              <a:t>Pseudocode</a:t>
            </a:r>
            <a:r>
              <a:rPr lang="en-US" sz="2800" kern="0" dirty="0">
                <a:solidFill>
                  <a:schemeClr val="tx2"/>
                </a:solidFill>
                <a:ea typeface="+mj-ea"/>
                <a:cs typeface="Times New Roman" pitchFamily="18" charset="0"/>
              </a:rPr>
              <a:t> *)</a:t>
            </a:r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519113" y="5984875"/>
            <a:ext cx="8142287" cy="4619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b="1" i="1" dirty="0">
                <a:solidFill>
                  <a:srgbClr val="0070C0"/>
                </a:solidFill>
              </a:rPr>
              <a:t>Time Complexity?         </a:t>
            </a:r>
            <a:r>
              <a:rPr lang="en-US" sz="2400" b="1" i="1" dirty="0">
                <a:solidFill>
                  <a:srgbClr val="0070C0"/>
                </a:solidFill>
                <a:sym typeface="Wingdings" pitchFamily="2" charset="2"/>
              </a:rPr>
              <a:t>         O(n</a:t>
            </a:r>
            <a:r>
              <a:rPr lang="en-US" sz="2400" b="1" i="1" baseline="30000" dirty="0">
                <a:solidFill>
                  <a:srgbClr val="0070C0"/>
                </a:solidFill>
                <a:sym typeface="Wingdings" pitchFamily="2" charset="2"/>
              </a:rPr>
              <a:t>2</a:t>
            </a:r>
            <a:r>
              <a:rPr lang="en-US" sz="2400" b="1" i="1" dirty="0">
                <a:solidFill>
                  <a:srgbClr val="0070C0"/>
                </a:solidFill>
                <a:sym typeface="Wingdings" pitchFamily="2" charset="2"/>
              </a:rPr>
              <a:t>)    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C5E149E-914B-4C4A-A10C-D905D9B3934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33375"/>
            <a:ext cx="8229600" cy="719138"/>
          </a:xfrm>
        </p:spPr>
        <p:txBody>
          <a:bodyPr/>
          <a:lstStyle/>
          <a:p>
            <a:pPr eaLnBrk="1" hangingPunct="1"/>
            <a:r>
              <a:rPr lang="en-US" altLang="en-US" sz="3600" b="1" smtClean="0">
                <a:latin typeface="Times New Roman" pitchFamily="18" charset="0"/>
              </a:rPr>
              <a:t>Gaussian Elimination</a:t>
            </a:r>
          </a:p>
        </p:txBody>
      </p:sp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3" cstate="print">
            <a:lum contrast="6000"/>
          </a:blip>
          <a:srcRect/>
          <a:stretch>
            <a:fillRect/>
          </a:stretch>
        </p:blipFill>
        <p:spPr bwMode="auto">
          <a:xfrm>
            <a:off x="685800" y="1125538"/>
            <a:ext cx="6931025" cy="504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Line 6"/>
          <p:cNvSpPr>
            <a:spLocks noChangeShapeType="1"/>
          </p:cNvSpPr>
          <p:nvPr/>
        </p:nvSpPr>
        <p:spPr bwMode="auto">
          <a:xfrm flipH="1" flipV="1">
            <a:off x="3838575" y="4641850"/>
            <a:ext cx="2193925" cy="5762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28650" y="288925"/>
            <a:ext cx="7777163" cy="671513"/>
          </a:xfrm>
          <a:prstGeom prst="bevel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 kern="0" dirty="0">
                <a:solidFill>
                  <a:schemeClr val="tx2"/>
                </a:solidFill>
                <a:ea typeface="+mj-ea"/>
                <a:cs typeface="Times New Roman" pitchFamily="18" charset="0"/>
              </a:rPr>
              <a:t>Forward Elimination</a:t>
            </a: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6142038" y="4994275"/>
          <a:ext cx="2738437" cy="881063"/>
        </p:xfrm>
        <a:graphic>
          <a:graphicData uri="http://schemas.openxmlformats.org/presentationml/2006/ole">
            <p:oleObj spid="_x0000_s70658" name="Equation" r:id="rId4" imgW="1497950" imgH="482391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 bwMode="auto">
          <a:xfrm>
            <a:off x="1504950" y="1712913"/>
            <a:ext cx="6681788" cy="41259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38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111429A-6C95-46E4-ACB4-31741422F8F4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176338" y="274638"/>
            <a:ext cx="7046912" cy="671512"/>
          </a:xfrm>
          <a:prstGeom prst="bevel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Forward Elimination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9" name="Text Box 3"/>
          <p:cNvSpPr txBox="1">
            <a:spLocks noChangeArrowheads="1"/>
          </p:cNvSpPr>
          <p:nvPr/>
        </p:nvSpPr>
        <p:spPr bwMode="auto">
          <a:xfrm>
            <a:off x="1600200" y="2133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en-US" sz="2400"/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1752600" y="18288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4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0</a:t>
            </a:r>
          </a:p>
        </p:txBody>
      </p:sp>
      <p:sp>
        <p:nvSpPr>
          <p:cNvPr id="16391" name="Rectangle 5"/>
          <p:cNvSpPr>
            <a:spLocks noChangeArrowheads="1"/>
          </p:cNvSpPr>
          <p:nvPr/>
        </p:nvSpPr>
        <p:spPr bwMode="auto">
          <a:xfrm>
            <a:off x="2819400" y="18288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+6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1</a:t>
            </a:r>
          </a:p>
        </p:txBody>
      </p:sp>
      <p:sp>
        <p:nvSpPr>
          <p:cNvPr id="16392" name="Rectangle 6"/>
          <p:cNvSpPr>
            <a:spLocks noChangeArrowheads="1"/>
          </p:cNvSpPr>
          <p:nvPr/>
        </p:nvSpPr>
        <p:spPr bwMode="auto">
          <a:xfrm>
            <a:off x="3886200" y="18288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+2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2</a:t>
            </a:r>
          </a:p>
        </p:txBody>
      </p:sp>
      <p:sp>
        <p:nvSpPr>
          <p:cNvPr id="16393" name="Rectangle 7"/>
          <p:cNvSpPr>
            <a:spLocks noChangeArrowheads="1"/>
          </p:cNvSpPr>
          <p:nvPr/>
        </p:nvSpPr>
        <p:spPr bwMode="auto">
          <a:xfrm>
            <a:off x="4953000" y="18288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cs typeface="Times New Roman" pitchFamily="18" charset="0"/>
              </a:rPr>
              <a:t>–</a:t>
            </a:r>
            <a:r>
              <a:rPr lang="en-US" altLang="en-US" sz="2400"/>
              <a:t> 2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3</a:t>
            </a:r>
          </a:p>
        </p:txBody>
      </p:sp>
      <p:sp>
        <p:nvSpPr>
          <p:cNvPr id="16394" name="Rectangle 8"/>
          <p:cNvSpPr>
            <a:spLocks noChangeArrowheads="1"/>
          </p:cNvSpPr>
          <p:nvPr/>
        </p:nvSpPr>
        <p:spPr bwMode="auto">
          <a:xfrm>
            <a:off x="6019800" y="18288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=</a:t>
            </a:r>
            <a:endParaRPr lang="en-US" altLang="en-US" sz="2400" i="1" baseline="-25000"/>
          </a:p>
        </p:txBody>
      </p:sp>
      <p:sp>
        <p:nvSpPr>
          <p:cNvPr id="16395" name="Rectangle 9"/>
          <p:cNvSpPr>
            <a:spLocks noChangeArrowheads="1"/>
          </p:cNvSpPr>
          <p:nvPr/>
        </p:nvSpPr>
        <p:spPr bwMode="auto">
          <a:xfrm>
            <a:off x="7086600" y="18288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8</a:t>
            </a:r>
            <a:endParaRPr lang="en-US" altLang="en-US" sz="2400" i="1" baseline="-25000"/>
          </a:p>
        </p:txBody>
      </p:sp>
      <p:sp>
        <p:nvSpPr>
          <p:cNvPr id="16396" name="Text Box 10"/>
          <p:cNvSpPr txBox="1">
            <a:spLocks noChangeArrowheads="1"/>
          </p:cNvSpPr>
          <p:nvPr/>
        </p:nvSpPr>
        <p:spPr bwMode="auto">
          <a:xfrm>
            <a:off x="1600200" y="31242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en-US" sz="2400"/>
          </a:p>
        </p:txBody>
      </p:sp>
      <p:sp>
        <p:nvSpPr>
          <p:cNvPr id="16397" name="Rectangle 11"/>
          <p:cNvSpPr>
            <a:spLocks noChangeArrowheads="1"/>
          </p:cNvSpPr>
          <p:nvPr/>
        </p:nvSpPr>
        <p:spPr bwMode="auto">
          <a:xfrm>
            <a:off x="1752600" y="28194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2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0</a:t>
            </a:r>
          </a:p>
        </p:txBody>
      </p:sp>
      <p:sp>
        <p:nvSpPr>
          <p:cNvPr id="16398" name="Rectangle 12"/>
          <p:cNvSpPr>
            <a:spLocks noChangeArrowheads="1"/>
          </p:cNvSpPr>
          <p:nvPr/>
        </p:nvSpPr>
        <p:spPr bwMode="auto">
          <a:xfrm>
            <a:off x="2819400" y="28194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en-US" sz="2400" i="1" baseline="-25000"/>
          </a:p>
        </p:txBody>
      </p:sp>
      <p:sp>
        <p:nvSpPr>
          <p:cNvPr id="16399" name="Rectangle 13"/>
          <p:cNvSpPr>
            <a:spLocks noChangeArrowheads="1"/>
          </p:cNvSpPr>
          <p:nvPr/>
        </p:nvSpPr>
        <p:spPr bwMode="auto">
          <a:xfrm>
            <a:off x="3886200" y="28194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+5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2</a:t>
            </a:r>
          </a:p>
        </p:txBody>
      </p:sp>
      <p:sp>
        <p:nvSpPr>
          <p:cNvPr id="16400" name="Rectangle 14"/>
          <p:cNvSpPr>
            <a:spLocks noChangeArrowheads="1"/>
          </p:cNvSpPr>
          <p:nvPr/>
        </p:nvSpPr>
        <p:spPr bwMode="auto">
          <a:xfrm>
            <a:off x="4953000" y="28194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cs typeface="Times New Roman" pitchFamily="18" charset="0"/>
              </a:rPr>
              <a:t>–</a:t>
            </a:r>
            <a:r>
              <a:rPr lang="en-US" altLang="en-US" sz="2400"/>
              <a:t> 2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3</a:t>
            </a:r>
          </a:p>
        </p:txBody>
      </p:sp>
      <p:sp>
        <p:nvSpPr>
          <p:cNvPr id="16401" name="Rectangle 15"/>
          <p:cNvSpPr>
            <a:spLocks noChangeArrowheads="1"/>
          </p:cNvSpPr>
          <p:nvPr/>
        </p:nvSpPr>
        <p:spPr bwMode="auto">
          <a:xfrm>
            <a:off x="6019800" y="28194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=</a:t>
            </a:r>
            <a:endParaRPr lang="en-US" altLang="en-US" sz="2400" i="1" baseline="-25000"/>
          </a:p>
        </p:txBody>
      </p:sp>
      <p:sp>
        <p:nvSpPr>
          <p:cNvPr id="16402" name="Rectangle 16"/>
          <p:cNvSpPr>
            <a:spLocks noChangeArrowheads="1"/>
          </p:cNvSpPr>
          <p:nvPr/>
        </p:nvSpPr>
        <p:spPr bwMode="auto">
          <a:xfrm>
            <a:off x="7086600" y="28194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4</a:t>
            </a:r>
            <a:endParaRPr lang="en-US" altLang="en-US" sz="2400" i="1" baseline="-25000"/>
          </a:p>
        </p:txBody>
      </p:sp>
      <p:sp>
        <p:nvSpPr>
          <p:cNvPr id="16403" name="Text Box 17"/>
          <p:cNvSpPr txBox="1">
            <a:spLocks noChangeArrowheads="1"/>
          </p:cNvSpPr>
          <p:nvPr/>
        </p:nvSpPr>
        <p:spPr bwMode="auto">
          <a:xfrm>
            <a:off x="1600200" y="41148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en-US" sz="2400"/>
          </a:p>
        </p:txBody>
      </p:sp>
      <p:sp>
        <p:nvSpPr>
          <p:cNvPr id="16404" name="Rectangle 18"/>
          <p:cNvSpPr>
            <a:spLocks noChangeArrowheads="1"/>
          </p:cNvSpPr>
          <p:nvPr/>
        </p:nvSpPr>
        <p:spPr bwMode="auto">
          <a:xfrm>
            <a:off x="1752600" y="38100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cs typeface="Times New Roman" pitchFamily="18" charset="0"/>
              </a:rPr>
              <a:t>–</a:t>
            </a:r>
            <a:r>
              <a:rPr lang="en-US" altLang="en-US" sz="2400"/>
              <a:t>4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0</a:t>
            </a:r>
          </a:p>
        </p:txBody>
      </p:sp>
      <p:sp>
        <p:nvSpPr>
          <p:cNvPr id="16405" name="Rectangle 19"/>
          <p:cNvSpPr>
            <a:spLocks noChangeArrowheads="1"/>
          </p:cNvSpPr>
          <p:nvPr/>
        </p:nvSpPr>
        <p:spPr bwMode="auto">
          <a:xfrm>
            <a:off x="2819400" y="38100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cs typeface="Times New Roman" pitchFamily="18" charset="0"/>
              </a:rPr>
              <a:t>–</a:t>
            </a:r>
            <a:r>
              <a:rPr lang="en-US" altLang="en-US" sz="2400"/>
              <a:t> 3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1</a:t>
            </a:r>
          </a:p>
        </p:txBody>
      </p:sp>
      <p:sp>
        <p:nvSpPr>
          <p:cNvPr id="16406" name="Rectangle 20"/>
          <p:cNvSpPr>
            <a:spLocks noChangeArrowheads="1"/>
          </p:cNvSpPr>
          <p:nvPr/>
        </p:nvSpPr>
        <p:spPr bwMode="auto">
          <a:xfrm>
            <a:off x="3886200" y="38100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cs typeface="Times New Roman" pitchFamily="18" charset="0"/>
              </a:rPr>
              <a:t>–</a:t>
            </a:r>
            <a:r>
              <a:rPr lang="en-US" altLang="en-US" sz="2400"/>
              <a:t> 5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2</a:t>
            </a:r>
          </a:p>
        </p:txBody>
      </p:sp>
      <p:sp>
        <p:nvSpPr>
          <p:cNvPr id="16407" name="Rectangle 21"/>
          <p:cNvSpPr>
            <a:spLocks noChangeArrowheads="1"/>
          </p:cNvSpPr>
          <p:nvPr/>
        </p:nvSpPr>
        <p:spPr bwMode="auto">
          <a:xfrm>
            <a:off x="4953000" y="38100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+4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3</a:t>
            </a:r>
          </a:p>
        </p:txBody>
      </p:sp>
      <p:sp>
        <p:nvSpPr>
          <p:cNvPr id="16408" name="Rectangle 22"/>
          <p:cNvSpPr>
            <a:spLocks noChangeArrowheads="1"/>
          </p:cNvSpPr>
          <p:nvPr/>
        </p:nvSpPr>
        <p:spPr bwMode="auto">
          <a:xfrm>
            <a:off x="6019800" y="38100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=</a:t>
            </a:r>
            <a:endParaRPr lang="en-US" altLang="en-US" sz="2400" i="1" baseline="-25000"/>
          </a:p>
        </p:txBody>
      </p:sp>
      <p:sp>
        <p:nvSpPr>
          <p:cNvPr id="16409" name="Rectangle 23"/>
          <p:cNvSpPr>
            <a:spLocks noChangeArrowheads="1"/>
          </p:cNvSpPr>
          <p:nvPr/>
        </p:nvSpPr>
        <p:spPr bwMode="auto">
          <a:xfrm>
            <a:off x="7086600" y="38100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1</a:t>
            </a:r>
            <a:endParaRPr lang="en-US" altLang="en-US" sz="2400" i="1" baseline="-25000"/>
          </a:p>
        </p:txBody>
      </p:sp>
      <p:sp>
        <p:nvSpPr>
          <p:cNvPr id="16410" name="Text Box 24"/>
          <p:cNvSpPr txBox="1">
            <a:spLocks noChangeArrowheads="1"/>
          </p:cNvSpPr>
          <p:nvPr/>
        </p:nvSpPr>
        <p:spPr bwMode="auto">
          <a:xfrm>
            <a:off x="1600200" y="51054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en-US" sz="2400"/>
          </a:p>
        </p:txBody>
      </p:sp>
      <p:sp>
        <p:nvSpPr>
          <p:cNvPr id="16411" name="Rectangle 25"/>
          <p:cNvSpPr>
            <a:spLocks noChangeArrowheads="1"/>
          </p:cNvSpPr>
          <p:nvPr/>
        </p:nvSpPr>
        <p:spPr bwMode="auto">
          <a:xfrm>
            <a:off x="1752600" y="48006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8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0</a:t>
            </a:r>
          </a:p>
        </p:txBody>
      </p:sp>
      <p:sp>
        <p:nvSpPr>
          <p:cNvPr id="16412" name="Rectangle 26"/>
          <p:cNvSpPr>
            <a:spLocks noChangeArrowheads="1"/>
          </p:cNvSpPr>
          <p:nvPr/>
        </p:nvSpPr>
        <p:spPr bwMode="auto">
          <a:xfrm>
            <a:off x="2819400" y="48006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+18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1</a:t>
            </a:r>
          </a:p>
        </p:txBody>
      </p:sp>
      <p:sp>
        <p:nvSpPr>
          <p:cNvPr id="16413" name="Rectangle 27"/>
          <p:cNvSpPr>
            <a:spLocks noChangeArrowheads="1"/>
          </p:cNvSpPr>
          <p:nvPr/>
        </p:nvSpPr>
        <p:spPr bwMode="auto">
          <a:xfrm>
            <a:off x="3886200" y="48006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cs typeface="Times New Roman" pitchFamily="18" charset="0"/>
              </a:rPr>
              <a:t>–</a:t>
            </a:r>
            <a:r>
              <a:rPr lang="en-US" altLang="en-US" sz="2400"/>
              <a:t> 2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2</a:t>
            </a:r>
          </a:p>
        </p:txBody>
      </p:sp>
      <p:sp>
        <p:nvSpPr>
          <p:cNvPr id="16414" name="Rectangle 28"/>
          <p:cNvSpPr>
            <a:spLocks noChangeArrowheads="1"/>
          </p:cNvSpPr>
          <p:nvPr/>
        </p:nvSpPr>
        <p:spPr bwMode="auto">
          <a:xfrm>
            <a:off x="4953000" y="48006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+3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3</a:t>
            </a:r>
          </a:p>
        </p:txBody>
      </p:sp>
      <p:sp>
        <p:nvSpPr>
          <p:cNvPr id="16415" name="Rectangle 29"/>
          <p:cNvSpPr>
            <a:spLocks noChangeArrowheads="1"/>
          </p:cNvSpPr>
          <p:nvPr/>
        </p:nvSpPr>
        <p:spPr bwMode="auto">
          <a:xfrm>
            <a:off x="6019800" y="48006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=</a:t>
            </a:r>
            <a:endParaRPr lang="en-US" altLang="en-US" sz="2400" i="1" baseline="-25000"/>
          </a:p>
        </p:txBody>
      </p:sp>
      <p:sp>
        <p:nvSpPr>
          <p:cNvPr id="16416" name="Rectangle 30"/>
          <p:cNvSpPr>
            <a:spLocks noChangeArrowheads="1"/>
          </p:cNvSpPr>
          <p:nvPr/>
        </p:nvSpPr>
        <p:spPr bwMode="auto">
          <a:xfrm>
            <a:off x="7086600" y="48006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40</a:t>
            </a:r>
            <a:endParaRPr lang="en-US" altLang="en-US" sz="2400" i="1" baseline="-25000"/>
          </a:p>
        </p:txBody>
      </p:sp>
      <p:sp>
        <p:nvSpPr>
          <p:cNvPr id="25633" name="Text Box 31"/>
          <p:cNvSpPr txBox="1">
            <a:spLocks noChangeArrowheads="1"/>
          </p:cNvSpPr>
          <p:nvPr/>
        </p:nvSpPr>
        <p:spPr bwMode="auto">
          <a:xfrm>
            <a:off x="363538" y="3033713"/>
            <a:ext cx="885825" cy="4619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-(2/4)</a:t>
            </a:r>
          </a:p>
        </p:txBody>
      </p:sp>
      <p:sp>
        <p:nvSpPr>
          <p:cNvPr id="25634" name="Line 32"/>
          <p:cNvSpPr>
            <a:spLocks noChangeShapeType="1"/>
          </p:cNvSpPr>
          <p:nvPr/>
        </p:nvSpPr>
        <p:spPr bwMode="auto">
          <a:xfrm flipV="1">
            <a:off x="1258888" y="2384425"/>
            <a:ext cx="612775" cy="7921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35" name="Line 33"/>
          <p:cNvSpPr>
            <a:spLocks noChangeShapeType="1"/>
          </p:cNvSpPr>
          <p:nvPr/>
        </p:nvSpPr>
        <p:spPr bwMode="auto">
          <a:xfrm>
            <a:off x="1258888" y="3176588"/>
            <a:ext cx="649287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36" name="Line 34"/>
          <p:cNvSpPr>
            <a:spLocks noChangeShapeType="1"/>
          </p:cNvSpPr>
          <p:nvPr/>
        </p:nvSpPr>
        <p:spPr bwMode="auto">
          <a:xfrm flipV="1">
            <a:off x="1295400" y="2420938"/>
            <a:ext cx="612775" cy="17287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37" name="Line 35"/>
          <p:cNvSpPr>
            <a:spLocks noChangeShapeType="1"/>
          </p:cNvSpPr>
          <p:nvPr/>
        </p:nvSpPr>
        <p:spPr bwMode="auto">
          <a:xfrm>
            <a:off x="1295400" y="4149725"/>
            <a:ext cx="6492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38" name="Line 36"/>
          <p:cNvSpPr>
            <a:spLocks noChangeShapeType="1"/>
          </p:cNvSpPr>
          <p:nvPr/>
        </p:nvSpPr>
        <p:spPr bwMode="auto">
          <a:xfrm flipV="1">
            <a:off x="1295400" y="2492375"/>
            <a:ext cx="647700" cy="2736850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39" name="Line 37"/>
          <p:cNvSpPr>
            <a:spLocks noChangeShapeType="1"/>
          </p:cNvSpPr>
          <p:nvPr/>
        </p:nvSpPr>
        <p:spPr bwMode="auto">
          <a:xfrm>
            <a:off x="1295400" y="5229225"/>
            <a:ext cx="649288" cy="0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24" name="Text Box 38"/>
          <p:cNvSpPr txBox="1">
            <a:spLocks noChangeArrowheads="1"/>
          </p:cNvSpPr>
          <p:nvPr/>
        </p:nvSpPr>
        <p:spPr bwMode="auto">
          <a:xfrm>
            <a:off x="614363" y="522288"/>
            <a:ext cx="342900" cy="2432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1400"/>
              <a:t>M</a:t>
            </a:r>
          </a:p>
          <a:p>
            <a:pPr algn="ctr" eaLnBrk="1" hangingPunct="1"/>
            <a:r>
              <a:rPr lang="en-US" altLang="en-US" sz="1400"/>
              <a:t>U</a:t>
            </a:r>
          </a:p>
          <a:p>
            <a:pPr algn="ctr" eaLnBrk="1" hangingPunct="1"/>
            <a:r>
              <a:rPr lang="en-US" altLang="en-US" sz="1400"/>
              <a:t>L</a:t>
            </a:r>
          </a:p>
          <a:p>
            <a:pPr algn="ctr" eaLnBrk="1" hangingPunct="1"/>
            <a:r>
              <a:rPr lang="en-US" altLang="en-US" sz="1400"/>
              <a:t>T</a:t>
            </a:r>
          </a:p>
          <a:p>
            <a:pPr algn="ctr" eaLnBrk="1" hangingPunct="1"/>
            <a:r>
              <a:rPr lang="en-US" altLang="en-US" sz="1400"/>
              <a:t>I</a:t>
            </a:r>
          </a:p>
          <a:p>
            <a:pPr algn="ctr" eaLnBrk="1" hangingPunct="1"/>
            <a:r>
              <a:rPr lang="en-US" altLang="en-US" sz="1400"/>
              <a:t>P</a:t>
            </a:r>
          </a:p>
          <a:p>
            <a:pPr algn="ctr" eaLnBrk="1" hangingPunct="1"/>
            <a:r>
              <a:rPr lang="en-US" altLang="en-US" sz="1400"/>
              <a:t>L</a:t>
            </a:r>
          </a:p>
          <a:p>
            <a:pPr algn="ctr" eaLnBrk="1" hangingPunct="1"/>
            <a:r>
              <a:rPr lang="en-US" altLang="en-US" sz="1400"/>
              <a:t>I</a:t>
            </a:r>
          </a:p>
          <a:p>
            <a:pPr algn="ctr" eaLnBrk="1" hangingPunct="1"/>
            <a:r>
              <a:rPr lang="en-US" altLang="en-US" sz="1400"/>
              <a:t>E</a:t>
            </a:r>
          </a:p>
          <a:p>
            <a:pPr algn="ctr" eaLnBrk="1" hangingPunct="1"/>
            <a:r>
              <a:rPr lang="en-US" altLang="en-US" sz="1400"/>
              <a:t>R</a:t>
            </a:r>
          </a:p>
          <a:p>
            <a:pPr algn="ctr" eaLnBrk="1" hangingPunct="1"/>
            <a:r>
              <a:rPr lang="en-US" altLang="en-US" sz="1400"/>
              <a:t>S</a:t>
            </a:r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298450" y="3916363"/>
            <a:ext cx="987425" cy="4619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>
                <a:solidFill>
                  <a:srgbClr val="FF3300"/>
                </a:solidFill>
              </a:rPr>
              <a:t>-(-4/4)</a:t>
            </a:r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373063" y="5035550"/>
            <a:ext cx="885825" cy="461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>
                <a:solidFill>
                  <a:srgbClr val="00B050"/>
                </a:solidFill>
              </a:rPr>
              <a:t>-(8/4)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33" grpId="0" animBg="1"/>
      <p:bldP spid="25634" grpId="0" animBg="1"/>
      <p:bldP spid="25635" grpId="0" animBg="1"/>
      <p:bldP spid="25636" grpId="0" animBg="1"/>
      <p:bldP spid="25637" grpId="0" animBg="1"/>
      <p:bldP spid="25638" grpId="0" animBg="1"/>
      <p:bldP spid="25639" grpId="0" animBg="1"/>
      <p:bldP spid="41" grpId="0" animBg="1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auto">
          <a:xfrm>
            <a:off x="2673350" y="2771775"/>
            <a:ext cx="5294313" cy="3067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41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04E1423-2048-4FA6-BA75-DEE53E016DB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1600200" y="2133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en-US" sz="2400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1752600" y="18288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4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0</a:t>
            </a: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2819400" y="18288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+6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1</a:t>
            </a:r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3886200" y="18288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+2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2</a:t>
            </a:r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auto">
          <a:xfrm>
            <a:off x="4953000" y="18288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cs typeface="Times New Roman" pitchFamily="18" charset="0"/>
              </a:rPr>
              <a:t>–</a:t>
            </a:r>
            <a:r>
              <a:rPr lang="en-US" altLang="en-US" sz="2400"/>
              <a:t> 2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3</a:t>
            </a:r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6019800" y="18288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=</a:t>
            </a:r>
            <a:endParaRPr lang="en-US" altLang="en-US" sz="2400" i="1" baseline="-25000"/>
          </a:p>
        </p:txBody>
      </p:sp>
      <p:sp>
        <p:nvSpPr>
          <p:cNvPr id="17418" name="Rectangle 9"/>
          <p:cNvSpPr>
            <a:spLocks noChangeArrowheads="1"/>
          </p:cNvSpPr>
          <p:nvPr/>
        </p:nvSpPr>
        <p:spPr bwMode="auto">
          <a:xfrm>
            <a:off x="7086600" y="18288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8</a:t>
            </a:r>
            <a:endParaRPr lang="en-US" altLang="en-US" sz="2400" i="1" baseline="-25000"/>
          </a:p>
        </p:txBody>
      </p:sp>
      <p:sp>
        <p:nvSpPr>
          <p:cNvPr id="17419" name="Rectangle 12"/>
          <p:cNvSpPr>
            <a:spLocks noChangeArrowheads="1"/>
          </p:cNvSpPr>
          <p:nvPr/>
        </p:nvSpPr>
        <p:spPr bwMode="auto">
          <a:xfrm>
            <a:off x="2819400" y="28194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en-US" sz="2400" i="1" baseline="-25000"/>
          </a:p>
        </p:txBody>
      </p:sp>
      <p:sp>
        <p:nvSpPr>
          <p:cNvPr id="17420" name="Rectangle 13"/>
          <p:cNvSpPr>
            <a:spLocks noChangeArrowheads="1"/>
          </p:cNvSpPr>
          <p:nvPr/>
        </p:nvSpPr>
        <p:spPr bwMode="auto">
          <a:xfrm>
            <a:off x="3886200" y="28194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+4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2</a:t>
            </a:r>
          </a:p>
        </p:txBody>
      </p:sp>
      <p:sp>
        <p:nvSpPr>
          <p:cNvPr id="17421" name="Rectangle 14"/>
          <p:cNvSpPr>
            <a:spLocks noChangeArrowheads="1"/>
          </p:cNvSpPr>
          <p:nvPr/>
        </p:nvSpPr>
        <p:spPr bwMode="auto">
          <a:xfrm>
            <a:off x="4953000" y="28194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cs typeface="Times New Roman" pitchFamily="18" charset="0"/>
              </a:rPr>
              <a:t>–</a:t>
            </a:r>
            <a:r>
              <a:rPr lang="en-US" altLang="en-US" sz="2400"/>
              <a:t> 1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3</a:t>
            </a:r>
          </a:p>
        </p:txBody>
      </p:sp>
      <p:sp>
        <p:nvSpPr>
          <p:cNvPr id="17422" name="Rectangle 15"/>
          <p:cNvSpPr>
            <a:spLocks noChangeArrowheads="1"/>
          </p:cNvSpPr>
          <p:nvPr/>
        </p:nvSpPr>
        <p:spPr bwMode="auto">
          <a:xfrm>
            <a:off x="6019800" y="28194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=</a:t>
            </a:r>
            <a:endParaRPr lang="en-US" altLang="en-US" sz="2400" i="1" baseline="-25000"/>
          </a:p>
        </p:txBody>
      </p:sp>
      <p:sp>
        <p:nvSpPr>
          <p:cNvPr id="17423" name="Rectangle 16"/>
          <p:cNvSpPr>
            <a:spLocks noChangeArrowheads="1"/>
          </p:cNvSpPr>
          <p:nvPr/>
        </p:nvSpPr>
        <p:spPr bwMode="auto">
          <a:xfrm>
            <a:off x="7086600" y="28194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0</a:t>
            </a:r>
            <a:endParaRPr lang="en-US" altLang="en-US" sz="2400" i="1" baseline="-25000"/>
          </a:p>
        </p:txBody>
      </p:sp>
      <p:sp>
        <p:nvSpPr>
          <p:cNvPr id="17424" name="Text Box 17"/>
          <p:cNvSpPr txBox="1">
            <a:spLocks noChangeArrowheads="1"/>
          </p:cNvSpPr>
          <p:nvPr/>
        </p:nvSpPr>
        <p:spPr bwMode="auto">
          <a:xfrm>
            <a:off x="1600200" y="41148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en-US" sz="2400"/>
          </a:p>
        </p:txBody>
      </p:sp>
      <p:sp>
        <p:nvSpPr>
          <p:cNvPr id="17425" name="Rectangle 19"/>
          <p:cNvSpPr>
            <a:spLocks noChangeArrowheads="1"/>
          </p:cNvSpPr>
          <p:nvPr/>
        </p:nvSpPr>
        <p:spPr bwMode="auto">
          <a:xfrm>
            <a:off x="2819400" y="38100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cs typeface="Times New Roman" pitchFamily="18" charset="0"/>
              </a:rPr>
              <a:t>+3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1</a:t>
            </a:r>
          </a:p>
        </p:txBody>
      </p:sp>
      <p:sp>
        <p:nvSpPr>
          <p:cNvPr id="17426" name="Rectangle 20"/>
          <p:cNvSpPr>
            <a:spLocks noChangeArrowheads="1"/>
          </p:cNvSpPr>
          <p:nvPr/>
        </p:nvSpPr>
        <p:spPr bwMode="auto">
          <a:xfrm>
            <a:off x="3886200" y="38100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cs typeface="Times New Roman" pitchFamily="18" charset="0"/>
              </a:rPr>
              <a:t>–</a:t>
            </a:r>
            <a:r>
              <a:rPr lang="en-US" altLang="en-US" sz="2400"/>
              <a:t> 3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2</a:t>
            </a:r>
          </a:p>
        </p:txBody>
      </p:sp>
      <p:sp>
        <p:nvSpPr>
          <p:cNvPr id="17427" name="Rectangle 21"/>
          <p:cNvSpPr>
            <a:spLocks noChangeArrowheads="1"/>
          </p:cNvSpPr>
          <p:nvPr/>
        </p:nvSpPr>
        <p:spPr bwMode="auto">
          <a:xfrm>
            <a:off x="4953000" y="38100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+2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3</a:t>
            </a:r>
          </a:p>
        </p:txBody>
      </p:sp>
      <p:sp>
        <p:nvSpPr>
          <p:cNvPr id="17428" name="Rectangle 22"/>
          <p:cNvSpPr>
            <a:spLocks noChangeArrowheads="1"/>
          </p:cNvSpPr>
          <p:nvPr/>
        </p:nvSpPr>
        <p:spPr bwMode="auto">
          <a:xfrm>
            <a:off x="6019800" y="38100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=</a:t>
            </a:r>
            <a:endParaRPr lang="en-US" altLang="en-US" sz="2400" i="1" baseline="-25000"/>
          </a:p>
        </p:txBody>
      </p:sp>
      <p:sp>
        <p:nvSpPr>
          <p:cNvPr id="17429" name="Rectangle 23"/>
          <p:cNvSpPr>
            <a:spLocks noChangeArrowheads="1"/>
          </p:cNvSpPr>
          <p:nvPr/>
        </p:nvSpPr>
        <p:spPr bwMode="auto">
          <a:xfrm>
            <a:off x="7086600" y="38100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9</a:t>
            </a:r>
            <a:endParaRPr lang="en-US" altLang="en-US" sz="2400" i="1" baseline="-25000"/>
          </a:p>
        </p:txBody>
      </p:sp>
      <p:sp>
        <p:nvSpPr>
          <p:cNvPr id="17430" name="Rectangle 26"/>
          <p:cNvSpPr>
            <a:spLocks noChangeArrowheads="1"/>
          </p:cNvSpPr>
          <p:nvPr/>
        </p:nvSpPr>
        <p:spPr bwMode="auto">
          <a:xfrm>
            <a:off x="2819400" y="48006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+6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1</a:t>
            </a:r>
          </a:p>
        </p:txBody>
      </p:sp>
      <p:sp>
        <p:nvSpPr>
          <p:cNvPr id="17431" name="Rectangle 27"/>
          <p:cNvSpPr>
            <a:spLocks noChangeArrowheads="1"/>
          </p:cNvSpPr>
          <p:nvPr/>
        </p:nvSpPr>
        <p:spPr bwMode="auto">
          <a:xfrm>
            <a:off x="3886200" y="48006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cs typeface="Times New Roman" pitchFamily="18" charset="0"/>
              </a:rPr>
              <a:t>–</a:t>
            </a:r>
            <a:r>
              <a:rPr lang="en-US" altLang="en-US" sz="2400"/>
              <a:t> 6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2</a:t>
            </a:r>
          </a:p>
        </p:txBody>
      </p:sp>
      <p:sp>
        <p:nvSpPr>
          <p:cNvPr id="17432" name="Rectangle 28"/>
          <p:cNvSpPr>
            <a:spLocks noChangeArrowheads="1"/>
          </p:cNvSpPr>
          <p:nvPr/>
        </p:nvSpPr>
        <p:spPr bwMode="auto">
          <a:xfrm>
            <a:off x="4953000" y="48006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+7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3</a:t>
            </a:r>
          </a:p>
        </p:txBody>
      </p:sp>
      <p:sp>
        <p:nvSpPr>
          <p:cNvPr id="17433" name="Rectangle 29"/>
          <p:cNvSpPr>
            <a:spLocks noChangeArrowheads="1"/>
          </p:cNvSpPr>
          <p:nvPr/>
        </p:nvSpPr>
        <p:spPr bwMode="auto">
          <a:xfrm>
            <a:off x="6019800" y="48006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=</a:t>
            </a:r>
            <a:endParaRPr lang="en-US" altLang="en-US" sz="2400" i="1" baseline="-25000"/>
          </a:p>
        </p:txBody>
      </p:sp>
      <p:sp>
        <p:nvSpPr>
          <p:cNvPr id="17434" name="Rectangle 30"/>
          <p:cNvSpPr>
            <a:spLocks noChangeArrowheads="1"/>
          </p:cNvSpPr>
          <p:nvPr/>
        </p:nvSpPr>
        <p:spPr bwMode="auto">
          <a:xfrm>
            <a:off x="7086600" y="48006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24</a:t>
            </a:r>
            <a:endParaRPr lang="en-US" altLang="en-US" sz="2400" i="1" baseline="-25000"/>
          </a:p>
        </p:txBody>
      </p:sp>
      <p:sp>
        <p:nvSpPr>
          <p:cNvPr id="17435" name="Rectangle 31"/>
          <p:cNvSpPr>
            <a:spLocks noChangeArrowheads="1"/>
          </p:cNvSpPr>
          <p:nvPr/>
        </p:nvSpPr>
        <p:spPr bwMode="auto">
          <a:xfrm>
            <a:off x="2819400" y="28194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cs typeface="Times New Roman" pitchFamily="18" charset="0"/>
              </a:rPr>
              <a:t>–</a:t>
            </a:r>
            <a:r>
              <a:rPr lang="en-US" altLang="en-US" sz="2400" i="1"/>
              <a:t> 3x</a:t>
            </a:r>
            <a:r>
              <a:rPr lang="en-US" altLang="en-US" sz="2400" i="1" baseline="-25000"/>
              <a:t>1</a:t>
            </a:r>
          </a:p>
        </p:txBody>
      </p:sp>
      <p:sp>
        <p:nvSpPr>
          <p:cNvPr id="26653" name="Text Box 32"/>
          <p:cNvSpPr txBox="1">
            <a:spLocks noChangeArrowheads="1"/>
          </p:cNvSpPr>
          <p:nvPr/>
        </p:nvSpPr>
        <p:spPr bwMode="auto">
          <a:xfrm>
            <a:off x="1258888" y="3968750"/>
            <a:ext cx="979487" cy="461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400">
                <a:solidFill>
                  <a:srgbClr val="0000FF"/>
                </a:solidFill>
              </a:rPr>
              <a:t>-(3/-3)</a:t>
            </a:r>
          </a:p>
        </p:txBody>
      </p:sp>
      <p:sp>
        <p:nvSpPr>
          <p:cNvPr id="26654" name="Line 35"/>
          <p:cNvSpPr>
            <a:spLocks noChangeShapeType="1"/>
          </p:cNvSpPr>
          <p:nvPr/>
        </p:nvSpPr>
        <p:spPr bwMode="auto">
          <a:xfrm flipV="1">
            <a:off x="2301875" y="3357563"/>
            <a:ext cx="649288" cy="7921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55" name="Line 36"/>
          <p:cNvSpPr>
            <a:spLocks noChangeShapeType="1"/>
          </p:cNvSpPr>
          <p:nvPr/>
        </p:nvSpPr>
        <p:spPr bwMode="auto">
          <a:xfrm>
            <a:off x="2301875" y="4149725"/>
            <a:ext cx="649288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56" name="Line 37"/>
          <p:cNvSpPr>
            <a:spLocks noChangeShapeType="1"/>
          </p:cNvSpPr>
          <p:nvPr/>
        </p:nvSpPr>
        <p:spPr bwMode="auto">
          <a:xfrm flipV="1">
            <a:off x="2301875" y="3392488"/>
            <a:ext cx="649288" cy="183673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57" name="Line 38"/>
          <p:cNvSpPr>
            <a:spLocks noChangeShapeType="1"/>
          </p:cNvSpPr>
          <p:nvPr/>
        </p:nvSpPr>
        <p:spPr bwMode="auto">
          <a:xfrm>
            <a:off x="2301875" y="5229225"/>
            <a:ext cx="649288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41" name="Text Box 39"/>
          <p:cNvSpPr txBox="1">
            <a:spLocks noChangeArrowheads="1"/>
          </p:cNvSpPr>
          <p:nvPr/>
        </p:nvSpPr>
        <p:spPr bwMode="auto">
          <a:xfrm>
            <a:off x="1403350" y="1268413"/>
            <a:ext cx="342900" cy="2432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1400"/>
              <a:t>M</a:t>
            </a:r>
          </a:p>
          <a:p>
            <a:pPr algn="ctr" eaLnBrk="1" hangingPunct="1"/>
            <a:r>
              <a:rPr lang="en-US" altLang="en-US" sz="1400"/>
              <a:t>U</a:t>
            </a:r>
          </a:p>
          <a:p>
            <a:pPr algn="ctr" eaLnBrk="1" hangingPunct="1"/>
            <a:r>
              <a:rPr lang="en-US" altLang="en-US" sz="1400"/>
              <a:t>L</a:t>
            </a:r>
          </a:p>
          <a:p>
            <a:pPr algn="ctr" eaLnBrk="1" hangingPunct="1"/>
            <a:r>
              <a:rPr lang="en-US" altLang="en-US" sz="1400"/>
              <a:t>T</a:t>
            </a:r>
          </a:p>
          <a:p>
            <a:pPr algn="ctr" eaLnBrk="1" hangingPunct="1"/>
            <a:r>
              <a:rPr lang="en-US" altLang="en-US" sz="1400"/>
              <a:t>I</a:t>
            </a:r>
          </a:p>
          <a:p>
            <a:pPr algn="ctr" eaLnBrk="1" hangingPunct="1"/>
            <a:r>
              <a:rPr lang="en-US" altLang="en-US" sz="1400"/>
              <a:t>P</a:t>
            </a:r>
          </a:p>
          <a:p>
            <a:pPr algn="ctr" eaLnBrk="1" hangingPunct="1"/>
            <a:r>
              <a:rPr lang="en-US" altLang="en-US" sz="1400"/>
              <a:t>L</a:t>
            </a:r>
          </a:p>
          <a:p>
            <a:pPr algn="ctr" eaLnBrk="1" hangingPunct="1"/>
            <a:r>
              <a:rPr lang="en-US" altLang="en-US" sz="1400"/>
              <a:t>I</a:t>
            </a:r>
          </a:p>
          <a:p>
            <a:pPr algn="ctr" eaLnBrk="1" hangingPunct="1"/>
            <a:r>
              <a:rPr lang="en-US" altLang="en-US" sz="1400"/>
              <a:t>E</a:t>
            </a:r>
          </a:p>
          <a:p>
            <a:pPr algn="ctr" eaLnBrk="1" hangingPunct="1"/>
            <a:r>
              <a:rPr lang="en-US" altLang="en-US" sz="1400"/>
              <a:t>R</a:t>
            </a:r>
          </a:p>
          <a:p>
            <a:pPr algn="ctr" eaLnBrk="1" hangingPunct="1"/>
            <a:r>
              <a:rPr lang="en-US" altLang="en-US" sz="1400"/>
              <a:t>S</a:t>
            </a:r>
          </a:p>
        </p:txBody>
      </p:sp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1176338" y="274638"/>
            <a:ext cx="7046912" cy="671512"/>
          </a:xfrm>
          <a:prstGeom prst="bevel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 dirty="0">
                <a:cs typeface="Times New Roman" pitchFamily="18" charset="0"/>
              </a:rPr>
              <a:t>Forward Elimination</a:t>
            </a:r>
            <a:endParaRPr lang="en-US" sz="32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292225" y="4979988"/>
            <a:ext cx="979488" cy="4619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400">
                <a:solidFill>
                  <a:srgbClr val="FF3300"/>
                </a:solidFill>
              </a:rPr>
              <a:t>-(6/-3)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3" grpId="0" animBg="1"/>
      <p:bldP spid="26654" grpId="0" animBg="1"/>
      <p:bldP spid="26655" grpId="0" animBg="1"/>
      <p:bldP spid="26656" grpId="0" animBg="1"/>
      <p:bldP spid="26657" grpId="0" animBg="1"/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 bwMode="auto">
          <a:xfrm>
            <a:off x="3768725" y="3684588"/>
            <a:ext cx="4198938" cy="21542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843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A52A064-560D-465C-9400-75FB3E041941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1600200" y="2133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en-US" sz="2400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752600" y="18288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4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0</a:t>
            </a: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2819400" y="18288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+6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1</a:t>
            </a: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3886200" y="18288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+2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2</a:t>
            </a:r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4953000" y="18288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cs typeface="Times New Roman" pitchFamily="18" charset="0"/>
              </a:rPr>
              <a:t>–</a:t>
            </a:r>
            <a:r>
              <a:rPr lang="en-US" altLang="en-US" sz="2400"/>
              <a:t> 2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3</a:t>
            </a: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6019800" y="18288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=</a:t>
            </a:r>
            <a:endParaRPr lang="en-US" altLang="en-US" sz="2400" i="1" baseline="-25000"/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7086600" y="18288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8</a:t>
            </a:r>
            <a:endParaRPr lang="en-US" altLang="en-US" sz="2400" i="1" baseline="-25000"/>
          </a:p>
        </p:txBody>
      </p:sp>
      <p:sp>
        <p:nvSpPr>
          <p:cNvPr id="18443" name="Text Box 10"/>
          <p:cNvSpPr txBox="1">
            <a:spLocks noChangeArrowheads="1"/>
          </p:cNvSpPr>
          <p:nvPr/>
        </p:nvSpPr>
        <p:spPr bwMode="auto">
          <a:xfrm>
            <a:off x="1600200" y="31242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en-US" sz="2400"/>
          </a:p>
        </p:txBody>
      </p:sp>
      <p:sp>
        <p:nvSpPr>
          <p:cNvPr id="18444" name="Rectangle 11"/>
          <p:cNvSpPr>
            <a:spLocks noChangeArrowheads="1"/>
          </p:cNvSpPr>
          <p:nvPr/>
        </p:nvSpPr>
        <p:spPr bwMode="auto">
          <a:xfrm>
            <a:off x="1752600" y="28194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 </a:t>
            </a:r>
            <a:endParaRPr lang="en-US" altLang="en-US" sz="2400" i="1" baseline="-25000"/>
          </a:p>
        </p:txBody>
      </p:sp>
      <p:sp>
        <p:nvSpPr>
          <p:cNvPr id="18445" name="Rectangle 12"/>
          <p:cNvSpPr>
            <a:spLocks noChangeArrowheads="1"/>
          </p:cNvSpPr>
          <p:nvPr/>
        </p:nvSpPr>
        <p:spPr bwMode="auto">
          <a:xfrm>
            <a:off x="2819400" y="28194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en-US" sz="2400" i="1" baseline="-25000"/>
          </a:p>
        </p:txBody>
      </p:sp>
      <p:sp>
        <p:nvSpPr>
          <p:cNvPr id="18446" name="Rectangle 13"/>
          <p:cNvSpPr>
            <a:spLocks noChangeArrowheads="1"/>
          </p:cNvSpPr>
          <p:nvPr/>
        </p:nvSpPr>
        <p:spPr bwMode="auto">
          <a:xfrm>
            <a:off x="3886200" y="28194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+4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2</a:t>
            </a:r>
          </a:p>
        </p:txBody>
      </p:sp>
      <p:sp>
        <p:nvSpPr>
          <p:cNvPr id="18447" name="Rectangle 14"/>
          <p:cNvSpPr>
            <a:spLocks noChangeArrowheads="1"/>
          </p:cNvSpPr>
          <p:nvPr/>
        </p:nvSpPr>
        <p:spPr bwMode="auto">
          <a:xfrm>
            <a:off x="4953000" y="28194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cs typeface="Times New Roman" pitchFamily="18" charset="0"/>
              </a:rPr>
              <a:t>–</a:t>
            </a:r>
            <a:r>
              <a:rPr lang="en-US" altLang="en-US" sz="2400"/>
              <a:t> 1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3</a:t>
            </a:r>
          </a:p>
        </p:txBody>
      </p:sp>
      <p:sp>
        <p:nvSpPr>
          <p:cNvPr id="18448" name="Rectangle 15"/>
          <p:cNvSpPr>
            <a:spLocks noChangeArrowheads="1"/>
          </p:cNvSpPr>
          <p:nvPr/>
        </p:nvSpPr>
        <p:spPr bwMode="auto">
          <a:xfrm>
            <a:off x="6019800" y="28194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=</a:t>
            </a:r>
            <a:endParaRPr lang="en-US" altLang="en-US" sz="2400" i="1" baseline="-25000"/>
          </a:p>
        </p:txBody>
      </p:sp>
      <p:sp>
        <p:nvSpPr>
          <p:cNvPr id="18449" name="Rectangle 16"/>
          <p:cNvSpPr>
            <a:spLocks noChangeArrowheads="1"/>
          </p:cNvSpPr>
          <p:nvPr/>
        </p:nvSpPr>
        <p:spPr bwMode="auto">
          <a:xfrm>
            <a:off x="7086600" y="28194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0</a:t>
            </a:r>
            <a:endParaRPr lang="en-US" altLang="en-US" sz="2400" i="1" baseline="-25000"/>
          </a:p>
        </p:txBody>
      </p:sp>
      <p:sp>
        <p:nvSpPr>
          <p:cNvPr id="18450" name="Text Box 17"/>
          <p:cNvSpPr txBox="1">
            <a:spLocks noChangeArrowheads="1"/>
          </p:cNvSpPr>
          <p:nvPr/>
        </p:nvSpPr>
        <p:spPr bwMode="auto">
          <a:xfrm>
            <a:off x="1600200" y="41148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en-US" sz="2400"/>
          </a:p>
        </p:txBody>
      </p:sp>
      <p:sp>
        <p:nvSpPr>
          <p:cNvPr id="18451" name="Rectangle 18"/>
          <p:cNvSpPr>
            <a:spLocks noChangeArrowheads="1"/>
          </p:cNvSpPr>
          <p:nvPr/>
        </p:nvSpPr>
        <p:spPr bwMode="auto">
          <a:xfrm>
            <a:off x="1752600" y="38100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cs typeface="Times New Roman" pitchFamily="18" charset="0"/>
              </a:rPr>
              <a:t> </a:t>
            </a:r>
            <a:endParaRPr lang="en-US" altLang="en-US" sz="2400" i="1" baseline="-25000"/>
          </a:p>
        </p:txBody>
      </p: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3886200" y="38100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cs typeface="Times New Roman" pitchFamily="18" charset="0"/>
              </a:rPr>
              <a:t>1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2</a:t>
            </a:r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4953000" y="38100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+1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3</a:t>
            </a:r>
          </a:p>
        </p:txBody>
      </p:sp>
      <p:sp>
        <p:nvSpPr>
          <p:cNvPr id="18454" name="Rectangle 22"/>
          <p:cNvSpPr>
            <a:spLocks noChangeArrowheads="1"/>
          </p:cNvSpPr>
          <p:nvPr/>
        </p:nvSpPr>
        <p:spPr bwMode="auto">
          <a:xfrm>
            <a:off x="6019800" y="38100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=</a:t>
            </a:r>
            <a:endParaRPr lang="en-US" altLang="en-US" sz="2400" i="1" baseline="-25000"/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7086600" y="38100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9</a:t>
            </a:r>
            <a:endParaRPr lang="en-US" altLang="en-US" sz="2400" i="1" baseline="-25000"/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1600200" y="51054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en-US" sz="2400"/>
          </a:p>
        </p:txBody>
      </p:sp>
      <p:sp>
        <p:nvSpPr>
          <p:cNvPr id="18457" name="Rectangle 26"/>
          <p:cNvSpPr>
            <a:spLocks noChangeArrowheads="1"/>
          </p:cNvSpPr>
          <p:nvPr/>
        </p:nvSpPr>
        <p:spPr bwMode="auto">
          <a:xfrm>
            <a:off x="2819400" y="48006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 </a:t>
            </a:r>
            <a:endParaRPr lang="en-US" altLang="en-US" sz="2400" i="1" baseline="-25000"/>
          </a:p>
        </p:txBody>
      </p:sp>
      <p:sp>
        <p:nvSpPr>
          <p:cNvPr id="18458" name="Rectangle 27"/>
          <p:cNvSpPr>
            <a:spLocks noChangeArrowheads="1"/>
          </p:cNvSpPr>
          <p:nvPr/>
        </p:nvSpPr>
        <p:spPr bwMode="auto">
          <a:xfrm>
            <a:off x="3886200" y="48006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cs typeface="Times New Roman" pitchFamily="18" charset="0"/>
              </a:rPr>
              <a:t>2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2</a:t>
            </a:r>
          </a:p>
        </p:txBody>
      </p:sp>
      <p:sp>
        <p:nvSpPr>
          <p:cNvPr id="18459" name="Rectangle 28"/>
          <p:cNvSpPr>
            <a:spLocks noChangeArrowheads="1"/>
          </p:cNvSpPr>
          <p:nvPr/>
        </p:nvSpPr>
        <p:spPr bwMode="auto">
          <a:xfrm>
            <a:off x="4953000" y="48006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+5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3</a:t>
            </a:r>
          </a:p>
        </p:txBody>
      </p:sp>
      <p:sp>
        <p:nvSpPr>
          <p:cNvPr id="18460" name="Rectangle 29"/>
          <p:cNvSpPr>
            <a:spLocks noChangeArrowheads="1"/>
          </p:cNvSpPr>
          <p:nvPr/>
        </p:nvSpPr>
        <p:spPr bwMode="auto">
          <a:xfrm>
            <a:off x="6019800" y="48006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=</a:t>
            </a:r>
            <a:endParaRPr lang="en-US" altLang="en-US" sz="2400" i="1" baseline="-25000"/>
          </a:p>
        </p:txBody>
      </p:sp>
      <p:sp>
        <p:nvSpPr>
          <p:cNvPr id="18461" name="Rectangle 30"/>
          <p:cNvSpPr>
            <a:spLocks noChangeArrowheads="1"/>
          </p:cNvSpPr>
          <p:nvPr/>
        </p:nvSpPr>
        <p:spPr bwMode="auto">
          <a:xfrm>
            <a:off x="7086600" y="48006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24</a:t>
            </a:r>
            <a:endParaRPr lang="en-US" altLang="en-US" sz="2400" i="1" baseline="-25000"/>
          </a:p>
        </p:txBody>
      </p:sp>
      <p:sp>
        <p:nvSpPr>
          <p:cNvPr id="18462" name="Rectangle 31"/>
          <p:cNvSpPr>
            <a:spLocks noChangeArrowheads="1"/>
          </p:cNvSpPr>
          <p:nvPr/>
        </p:nvSpPr>
        <p:spPr bwMode="auto">
          <a:xfrm>
            <a:off x="2819400" y="28194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cs typeface="Times New Roman" pitchFamily="18" charset="0"/>
              </a:rPr>
              <a:t>–</a:t>
            </a:r>
            <a:r>
              <a:rPr lang="en-US" altLang="en-US" sz="2400" i="1"/>
              <a:t> 3x</a:t>
            </a:r>
            <a:r>
              <a:rPr lang="en-US" altLang="en-US" sz="2400" i="1" baseline="-25000"/>
              <a:t>1</a:t>
            </a:r>
          </a:p>
        </p:txBody>
      </p:sp>
      <p:sp>
        <p:nvSpPr>
          <p:cNvPr id="18463" name="Text Box 32"/>
          <p:cNvSpPr txBox="1">
            <a:spLocks noChangeArrowheads="1"/>
          </p:cNvSpPr>
          <p:nvPr/>
        </p:nvSpPr>
        <p:spPr bwMode="auto">
          <a:xfrm>
            <a:off x="2016125" y="5072063"/>
            <a:ext cx="719138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2400">
                <a:solidFill>
                  <a:srgbClr val="FF3300"/>
                </a:solidFill>
              </a:rPr>
              <a:t>??</a:t>
            </a:r>
          </a:p>
        </p:txBody>
      </p:sp>
      <p:sp>
        <p:nvSpPr>
          <p:cNvPr id="18464" name="Line 33"/>
          <p:cNvSpPr>
            <a:spLocks noChangeShapeType="1"/>
          </p:cNvSpPr>
          <p:nvPr/>
        </p:nvSpPr>
        <p:spPr bwMode="auto">
          <a:xfrm flipV="1">
            <a:off x="2782888" y="4365625"/>
            <a:ext cx="1249362" cy="9255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65" name="Line 34"/>
          <p:cNvSpPr>
            <a:spLocks noChangeShapeType="1"/>
          </p:cNvSpPr>
          <p:nvPr/>
        </p:nvSpPr>
        <p:spPr bwMode="auto">
          <a:xfrm flipV="1">
            <a:off x="2782888" y="5265738"/>
            <a:ext cx="1176337" cy="4603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66" name="Text Box 35"/>
          <p:cNvSpPr txBox="1">
            <a:spLocks noChangeArrowheads="1"/>
          </p:cNvSpPr>
          <p:nvPr/>
        </p:nvSpPr>
        <p:spPr bwMode="auto">
          <a:xfrm>
            <a:off x="1511300" y="2636838"/>
            <a:ext cx="342900" cy="2219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1400"/>
              <a:t>M</a:t>
            </a:r>
          </a:p>
          <a:p>
            <a:pPr algn="ctr" eaLnBrk="1" hangingPunct="1"/>
            <a:r>
              <a:rPr lang="en-US" altLang="en-US" sz="1400"/>
              <a:t>U</a:t>
            </a:r>
          </a:p>
          <a:p>
            <a:pPr algn="ctr" eaLnBrk="1" hangingPunct="1"/>
            <a:r>
              <a:rPr lang="en-US" altLang="en-US" sz="1400"/>
              <a:t>L</a:t>
            </a:r>
          </a:p>
          <a:p>
            <a:pPr algn="ctr" eaLnBrk="1" hangingPunct="1"/>
            <a:r>
              <a:rPr lang="en-US" altLang="en-US" sz="1400"/>
              <a:t>T</a:t>
            </a:r>
          </a:p>
          <a:p>
            <a:pPr algn="ctr" eaLnBrk="1" hangingPunct="1"/>
            <a:r>
              <a:rPr lang="en-US" altLang="en-US" sz="1400"/>
              <a:t>I</a:t>
            </a:r>
          </a:p>
          <a:p>
            <a:pPr algn="ctr" eaLnBrk="1" hangingPunct="1"/>
            <a:r>
              <a:rPr lang="en-US" altLang="en-US" sz="1400"/>
              <a:t>P</a:t>
            </a:r>
          </a:p>
          <a:p>
            <a:pPr algn="ctr" eaLnBrk="1" hangingPunct="1"/>
            <a:r>
              <a:rPr lang="en-US" altLang="en-US" sz="1400"/>
              <a:t>L</a:t>
            </a:r>
          </a:p>
          <a:p>
            <a:pPr algn="ctr" eaLnBrk="1" hangingPunct="1"/>
            <a:r>
              <a:rPr lang="en-US" altLang="en-US" sz="1400"/>
              <a:t>I</a:t>
            </a:r>
          </a:p>
          <a:p>
            <a:pPr algn="ctr" eaLnBrk="1" hangingPunct="1"/>
            <a:r>
              <a:rPr lang="en-US" altLang="en-US" sz="1400"/>
              <a:t>E</a:t>
            </a:r>
          </a:p>
          <a:p>
            <a:pPr algn="ctr" eaLnBrk="1" hangingPunct="1"/>
            <a:r>
              <a:rPr lang="en-US" altLang="en-US" sz="1400"/>
              <a:t>R</a:t>
            </a: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1176338" y="274638"/>
            <a:ext cx="7046912" cy="671512"/>
          </a:xfrm>
          <a:prstGeom prst="bevel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 dirty="0">
                <a:cs typeface="Times New Roman" pitchFamily="18" charset="0"/>
              </a:rPr>
              <a:t>Forward Elimination</a:t>
            </a:r>
            <a:endParaRPr lang="en-US" sz="32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249363" y="1712913"/>
            <a:ext cx="6937375" cy="41259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945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34B3455-74B4-4E35-B489-6F8537CB8832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1600200" y="2133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en-US" sz="2400"/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1752600" y="18288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4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0</a:t>
            </a: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2819400" y="18288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+6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1</a:t>
            </a:r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3886200" y="18288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+2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2</a:t>
            </a:r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4953000" y="18288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cs typeface="Times New Roman" pitchFamily="18" charset="0"/>
              </a:rPr>
              <a:t>–</a:t>
            </a:r>
            <a:r>
              <a:rPr lang="en-US" altLang="en-US" sz="2400"/>
              <a:t> 2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3</a:t>
            </a:r>
          </a:p>
        </p:txBody>
      </p:sp>
      <p:sp>
        <p:nvSpPr>
          <p:cNvPr id="19465" name="Rectangle 8"/>
          <p:cNvSpPr>
            <a:spLocks noChangeArrowheads="1"/>
          </p:cNvSpPr>
          <p:nvPr/>
        </p:nvSpPr>
        <p:spPr bwMode="auto">
          <a:xfrm>
            <a:off x="6019800" y="18288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=</a:t>
            </a:r>
            <a:endParaRPr lang="en-US" altLang="en-US" sz="2400" i="1" baseline="-25000"/>
          </a:p>
        </p:txBody>
      </p:sp>
      <p:sp>
        <p:nvSpPr>
          <p:cNvPr id="19466" name="Rectangle 9"/>
          <p:cNvSpPr>
            <a:spLocks noChangeArrowheads="1"/>
          </p:cNvSpPr>
          <p:nvPr/>
        </p:nvSpPr>
        <p:spPr bwMode="auto">
          <a:xfrm>
            <a:off x="7086600" y="18288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8</a:t>
            </a:r>
            <a:endParaRPr lang="en-US" altLang="en-US" sz="2400" i="1" baseline="-25000"/>
          </a:p>
        </p:txBody>
      </p:sp>
      <p:sp>
        <p:nvSpPr>
          <p:cNvPr id="19467" name="Text Box 10"/>
          <p:cNvSpPr txBox="1">
            <a:spLocks noChangeArrowheads="1"/>
          </p:cNvSpPr>
          <p:nvPr/>
        </p:nvSpPr>
        <p:spPr bwMode="auto">
          <a:xfrm>
            <a:off x="1600200" y="31242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en-US" sz="2400"/>
          </a:p>
        </p:txBody>
      </p:sp>
      <p:sp>
        <p:nvSpPr>
          <p:cNvPr id="19468" name="Rectangle 11"/>
          <p:cNvSpPr>
            <a:spLocks noChangeArrowheads="1"/>
          </p:cNvSpPr>
          <p:nvPr/>
        </p:nvSpPr>
        <p:spPr bwMode="auto">
          <a:xfrm>
            <a:off x="1752600" y="28194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 </a:t>
            </a:r>
            <a:endParaRPr lang="en-US" altLang="en-US" sz="2400" i="1" baseline="-25000"/>
          </a:p>
        </p:txBody>
      </p:sp>
      <p:sp>
        <p:nvSpPr>
          <p:cNvPr id="19469" name="Rectangle 12"/>
          <p:cNvSpPr>
            <a:spLocks noChangeArrowheads="1"/>
          </p:cNvSpPr>
          <p:nvPr/>
        </p:nvSpPr>
        <p:spPr bwMode="auto">
          <a:xfrm>
            <a:off x="2819400" y="28194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en-US" sz="2400" i="1" baseline="-25000"/>
          </a:p>
        </p:txBody>
      </p:sp>
      <p:sp>
        <p:nvSpPr>
          <p:cNvPr id="19470" name="Rectangle 13"/>
          <p:cNvSpPr>
            <a:spLocks noChangeArrowheads="1"/>
          </p:cNvSpPr>
          <p:nvPr/>
        </p:nvSpPr>
        <p:spPr bwMode="auto">
          <a:xfrm>
            <a:off x="3886200" y="28194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+4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2</a:t>
            </a:r>
          </a:p>
        </p:txBody>
      </p:sp>
      <p:sp>
        <p:nvSpPr>
          <p:cNvPr id="19471" name="Rectangle 14"/>
          <p:cNvSpPr>
            <a:spLocks noChangeArrowheads="1"/>
          </p:cNvSpPr>
          <p:nvPr/>
        </p:nvSpPr>
        <p:spPr bwMode="auto">
          <a:xfrm>
            <a:off x="4953000" y="28194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cs typeface="Times New Roman" pitchFamily="18" charset="0"/>
              </a:rPr>
              <a:t>–</a:t>
            </a:r>
            <a:r>
              <a:rPr lang="en-US" altLang="en-US" sz="2400"/>
              <a:t> 1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3</a:t>
            </a:r>
          </a:p>
        </p:txBody>
      </p:sp>
      <p:sp>
        <p:nvSpPr>
          <p:cNvPr id="19472" name="Rectangle 15"/>
          <p:cNvSpPr>
            <a:spLocks noChangeArrowheads="1"/>
          </p:cNvSpPr>
          <p:nvPr/>
        </p:nvSpPr>
        <p:spPr bwMode="auto">
          <a:xfrm>
            <a:off x="6019800" y="28194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=</a:t>
            </a:r>
            <a:endParaRPr lang="en-US" altLang="en-US" sz="2400" i="1" baseline="-25000"/>
          </a:p>
        </p:txBody>
      </p:sp>
      <p:sp>
        <p:nvSpPr>
          <p:cNvPr id="19473" name="Rectangle 16"/>
          <p:cNvSpPr>
            <a:spLocks noChangeArrowheads="1"/>
          </p:cNvSpPr>
          <p:nvPr/>
        </p:nvSpPr>
        <p:spPr bwMode="auto">
          <a:xfrm>
            <a:off x="7086600" y="28194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0</a:t>
            </a:r>
            <a:endParaRPr lang="en-US" altLang="en-US" sz="2400" i="1" baseline="-25000"/>
          </a:p>
        </p:txBody>
      </p:sp>
      <p:sp>
        <p:nvSpPr>
          <p:cNvPr id="19474" name="Text Box 17"/>
          <p:cNvSpPr txBox="1">
            <a:spLocks noChangeArrowheads="1"/>
          </p:cNvSpPr>
          <p:nvPr/>
        </p:nvSpPr>
        <p:spPr bwMode="auto">
          <a:xfrm>
            <a:off x="1600200" y="41148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en-US" sz="2400"/>
          </a:p>
        </p:txBody>
      </p:sp>
      <p:sp>
        <p:nvSpPr>
          <p:cNvPr id="19475" name="Rectangle 18"/>
          <p:cNvSpPr>
            <a:spLocks noChangeArrowheads="1"/>
          </p:cNvSpPr>
          <p:nvPr/>
        </p:nvSpPr>
        <p:spPr bwMode="auto">
          <a:xfrm>
            <a:off x="1752600" y="38100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cs typeface="Times New Roman" pitchFamily="18" charset="0"/>
              </a:rPr>
              <a:t> </a:t>
            </a:r>
            <a:endParaRPr lang="en-US" altLang="en-US" sz="2400" i="1" baseline="-25000"/>
          </a:p>
        </p:txBody>
      </p:sp>
      <p:sp>
        <p:nvSpPr>
          <p:cNvPr id="19476" name="Rectangle 19"/>
          <p:cNvSpPr>
            <a:spLocks noChangeArrowheads="1"/>
          </p:cNvSpPr>
          <p:nvPr/>
        </p:nvSpPr>
        <p:spPr bwMode="auto">
          <a:xfrm>
            <a:off x="2819400" y="38100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cs typeface="Times New Roman" pitchFamily="18" charset="0"/>
              </a:rPr>
              <a:t> </a:t>
            </a:r>
            <a:endParaRPr lang="en-US" altLang="en-US" sz="2400" i="1" baseline="-25000"/>
          </a:p>
        </p:txBody>
      </p:sp>
      <p:sp>
        <p:nvSpPr>
          <p:cNvPr id="19477" name="Rectangle 20"/>
          <p:cNvSpPr>
            <a:spLocks noChangeArrowheads="1"/>
          </p:cNvSpPr>
          <p:nvPr/>
        </p:nvSpPr>
        <p:spPr bwMode="auto">
          <a:xfrm>
            <a:off x="3886200" y="38100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cs typeface="Times New Roman" pitchFamily="18" charset="0"/>
              </a:rPr>
              <a:t>1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2</a:t>
            </a:r>
          </a:p>
        </p:txBody>
      </p:sp>
      <p:sp>
        <p:nvSpPr>
          <p:cNvPr id="19478" name="Rectangle 21"/>
          <p:cNvSpPr>
            <a:spLocks noChangeArrowheads="1"/>
          </p:cNvSpPr>
          <p:nvPr/>
        </p:nvSpPr>
        <p:spPr bwMode="auto">
          <a:xfrm>
            <a:off x="4953000" y="38100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+1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3</a:t>
            </a:r>
          </a:p>
        </p:txBody>
      </p:sp>
      <p:sp>
        <p:nvSpPr>
          <p:cNvPr id="19479" name="Rectangle 22"/>
          <p:cNvSpPr>
            <a:spLocks noChangeArrowheads="1"/>
          </p:cNvSpPr>
          <p:nvPr/>
        </p:nvSpPr>
        <p:spPr bwMode="auto">
          <a:xfrm>
            <a:off x="6019800" y="38100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=</a:t>
            </a:r>
            <a:endParaRPr lang="en-US" altLang="en-US" sz="2400" i="1" baseline="-25000"/>
          </a:p>
        </p:txBody>
      </p:sp>
      <p:sp>
        <p:nvSpPr>
          <p:cNvPr id="19480" name="Rectangle 23"/>
          <p:cNvSpPr>
            <a:spLocks noChangeArrowheads="1"/>
          </p:cNvSpPr>
          <p:nvPr/>
        </p:nvSpPr>
        <p:spPr bwMode="auto">
          <a:xfrm>
            <a:off x="7086600" y="38100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9</a:t>
            </a:r>
            <a:endParaRPr lang="en-US" altLang="en-US" sz="2400" i="1" baseline="-25000"/>
          </a:p>
        </p:txBody>
      </p:sp>
      <p:sp>
        <p:nvSpPr>
          <p:cNvPr id="19481" name="Text Box 24"/>
          <p:cNvSpPr txBox="1">
            <a:spLocks noChangeArrowheads="1"/>
          </p:cNvSpPr>
          <p:nvPr/>
        </p:nvSpPr>
        <p:spPr bwMode="auto">
          <a:xfrm>
            <a:off x="1600200" y="51054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en-US" sz="2400"/>
          </a:p>
        </p:txBody>
      </p:sp>
      <p:sp>
        <p:nvSpPr>
          <p:cNvPr id="19482" name="Rectangle 25"/>
          <p:cNvSpPr>
            <a:spLocks noChangeArrowheads="1"/>
          </p:cNvSpPr>
          <p:nvPr/>
        </p:nvSpPr>
        <p:spPr bwMode="auto">
          <a:xfrm>
            <a:off x="1752600" y="48006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 </a:t>
            </a:r>
            <a:endParaRPr lang="en-US" altLang="en-US" sz="2400" i="1" baseline="-25000"/>
          </a:p>
        </p:txBody>
      </p:sp>
      <p:sp>
        <p:nvSpPr>
          <p:cNvPr id="19483" name="Rectangle 26"/>
          <p:cNvSpPr>
            <a:spLocks noChangeArrowheads="1"/>
          </p:cNvSpPr>
          <p:nvPr/>
        </p:nvSpPr>
        <p:spPr bwMode="auto">
          <a:xfrm>
            <a:off x="2819400" y="48006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 </a:t>
            </a:r>
            <a:endParaRPr lang="en-US" altLang="en-US" sz="2400" i="1" baseline="-25000"/>
          </a:p>
        </p:txBody>
      </p:sp>
      <p:sp>
        <p:nvSpPr>
          <p:cNvPr id="19484" name="Rectangle 27"/>
          <p:cNvSpPr>
            <a:spLocks noChangeArrowheads="1"/>
          </p:cNvSpPr>
          <p:nvPr/>
        </p:nvSpPr>
        <p:spPr bwMode="auto">
          <a:xfrm>
            <a:off x="3886200" y="48006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cs typeface="Times New Roman" pitchFamily="18" charset="0"/>
              </a:rPr>
              <a:t> </a:t>
            </a:r>
            <a:endParaRPr lang="en-US" altLang="en-US" sz="2400" i="1" baseline="-25000"/>
          </a:p>
        </p:txBody>
      </p:sp>
      <p:sp>
        <p:nvSpPr>
          <p:cNvPr id="19485" name="Rectangle 28"/>
          <p:cNvSpPr>
            <a:spLocks noChangeArrowheads="1"/>
          </p:cNvSpPr>
          <p:nvPr/>
        </p:nvSpPr>
        <p:spPr bwMode="auto">
          <a:xfrm>
            <a:off x="4953000" y="48006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3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3</a:t>
            </a:r>
          </a:p>
        </p:txBody>
      </p:sp>
      <p:sp>
        <p:nvSpPr>
          <p:cNvPr id="19486" name="Rectangle 29"/>
          <p:cNvSpPr>
            <a:spLocks noChangeArrowheads="1"/>
          </p:cNvSpPr>
          <p:nvPr/>
        </p:nvSpPr>
        <p:spPr bwMode="auto">
          <a:xfrm>
            <a:off x="6019800" y="48006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=</a:t>
            </a:r>
            <a:endParaRPr lang="en-US" altLang="en-US" sz="2400" i="1" baseline="-25000"/>
          </a:p>
        </p:txBody>
      </p:sp>
      <p:sp>
        <p:nvSpPr>
          <p:cNvPr id="19487" name="Rectangle 30"/>
          <p:cNvSpPr>
            <a:spLocks noChangeArrowheads="1"/>
          </p:cNvSpPr>
          <p:nvPr/>
        </p:nvSpPr>
        <p:spPr bwMode="auto">
          <a:xfrm>
            <a:off x="7086600" y="48006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6</a:t>
            </a:r>
            <a:endParaRPr lang="en-US" altLang="en-US" sz="2400" i="1" baseline="-25000"/>
          </a:p>
        </p:txBody>
      </p:sp>
      <p:sp>
        <p:nvSpPr>
          <p:cNvPr id="19488" name="Rectangle 31"/>
          <p:cNvSpPr>
            <a:spLocks noChangeArrowheads="1"/>
          </p:cNvSpPr>
          <p:nvPr/>
        </p:nvSpPr>
        <p:spPr bwMode="auto">
          <a:xfrm>
            <a:off x="2819400" y="28194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cs typeface="Times New Roman" pitchFamily="18" charset="0"/>
              </a:rPr>
              <a:t>–</a:t>
            </a:r>
            <a:r>
              <a:rPr lang="en-US" altLang="en-US" sz="2400" i="1"/>
              <a:t> 3x</a:t>
            </a:r>
            <a:r>
              <a:rPr lang="en-US" altLang="en-US" sz="2400" i="1" baseline="-25000"/>
              <a:t>1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76338" y="274638"/>
            <a:ext cx="7046912" cy="671512"/>
          </a:xfrm>
          <a:prstGeom prst="bevel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Forward Elimination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5453008-F0B9-4DB4-AB4B-0AD3436E9BE8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33375"/>
            <a:ext cx="8229600" cy="719138"/>
          </a:xfrm>
        </p:spPr>
        <p:txBody>
          <a:bodyPr/>
          <a:lstStyle/>
          <a:p>
            <a:pPr eaLnBrk="1" hangingPunct="1"/>
            <a:r>
              <a:rPr lang="en-US" altLang="en-US" sz="3600" b="1" smtClean="0">
                <a:latin typeface="Times New Roman" pitchFamily="18" charset="0"/>
              </a:rPr>
              <a:t>Gaussian Elimination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28650" y="288925"/>
            <a:ext cx="7777163" cy="671513"/>
          </a:xfrm>
          <a:prstGeom prst="bevel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 kern="0" dirty="0">
                <a:solidFill>
                  <a:schemeClr val="tx2"/>
                </a:solidFill>
                <a:ea typeface="+mj-ea"/>
                <a:cs typeface="Times New Roman" pitchFamily="18" charset="0"/>
              </a:rPr>
              <a:t>Operation count in Forward Elimination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2965450" y="1192213"/>
            <a:ext cx="3213100" cy="2482850"/>
            <a:chOff x="1943064" y="4305313"/>
            <a:chExt cx="2921040" cy="2264601"/>
          </a:xfrm>
        </p:grpSpPr>
        <p:sp>
          <p:nvSpPr>
            <p:cNvPr id="20550" name="Rectangle 68"/>
            <p:cNvSpPr>
              <a:spLocks noChangeArrowheads="1"/>
            </p:cNvSpPr>
            <p:nvPr/>
          </p:nvSpPr>
          <p:spPr bwMode="auto">
            <a:xfrm>
              <a:off x="1943065" y="4305314"/>
              <a:ext cx="2921039" cy="226363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cxnSp>
          <p:nvCxnSpPr>
            <p:cNvPr id="20551" name="Straight Connector 69"/>
            <p:cNvCxnSpPr>
              <a:cxnSpLocks noChangeShapeType="1"/>
            </p:cNvCxnSpPr>
            <p:nvPr/>
          </p:nvCxnSpPr>
          <p:spPr bwMode="auto">
            <a:xfrm rot="5400000">
              <a:off x="1159071" y="5414832"/>
              <a:ext cx="2218286" cy="11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2" name="Straight Connector 70"/>
            <p:cNvCxnSpPr>
              <a:cxnSpLocks noChangeShapeType="1"/>
            </p:cNvCxnSpPr>
            <p:nvPr/>
          </p:nvCxnSpPr>
          <p:spPr bwMode="auto">
            <a:xfrm rot="5400000">
              <a:off x="1482559" y="5414728"/>
              <a:ext cx="2219250" cy="235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3" name="Straight Connector 71"/>
            <p:cNvCxnSpPr>
              <a:cxnSpLocks noChangeShapeType="1"/>
            </p:cNvCxnSpPr>
            <p:nvPr/>
          </p:nvCxnSpPr>
          <p:spPr bwMode="auto">
            <a:xfrm rot="5400000">
              <a:off x="1784927" y="5436920"/>
              <a:ext cx="2263635" cy="235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4" name="Straight Connector 72"/>
            <p:cNvCxnSpPr>
              <a:cxnSpLocks noChangeShapeType="1"/>
            </p:cNvCxnSpPr>
            <p:nvPr/>
          </p:nvCxnSpPr>
          <p:spPr bwMode="auto">
            <a:xfrm rot="5400000">
              <a:off x="2110664" y="5435955"/>
              <a:ext cx="2263635" cy="235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5" name="Straight Connector 73"/>
            <p:cNvCxnSpPr>
              <a:cxnSpLocks noChangeShapeType="1"/>
            </p:cNvCxnSpPr>
            <p:nvPr/>
          </p:nvCxnSpPr>
          <p:spPr bwMode="auto">
            <a:xfrm rot="5400000">
              <a:off x="2434048" y="5437129"/>
              <a:ext cx="2263637" cy="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6" name="Straight Connector 74"/>
            <p:cNvCxnSpPr>
              <a:cxnSpLocks noChangeShapeType="1"/>
            </p:cNvCxnSpPr>
            <p:nvPr/>
          </p:nvCxnSpPr>
          <p:spPr bwMode="auto">
            <a:xfrm rot="5400000">
              <a:off x="2753373" y="5435955"/>
              <a:ext cx="2263635" cy="235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7" name="Straight Connector 75"/>
            <p:cNvCxnSpPr>
              <a:cxnSpLocks noChangeShapeType="1"/>
            </p:cNvCxnSpPr>
            <p:nvPr/>
          </p:nvCxnSpPr>
          <p:spPr bwMode="auto">
            <a:xfrm rot="5400000">
              <a:off x="3076997" y="5435189"/>
              <a:ext cx="2263804" cy="40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8" name="Straight Connector 76"/>
            <p:cNvCxnSpPr>
              <a:cxnSpLocks noChangeShapeType="1"/>
            </p:cNvCxnSpPr>
            <p:nvPr/>
          </p:nvCxnSpPr>
          <p:spPr bwMode="auto">
            <a:xfrm rot="5400000">
              <a:off x="3402493" y="5435955"/>
              <a:ext cx="2263635" cy="235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9" name="Straight Connector 77"/>
            <p:cNvCxnSpPr>
              <a:cxnSpLocks noChangeShapeType="1"/>
            </p:cNvCxnSpPr>
            <p:nvPr/>
          </p:nvCxnSpPr>
          <p:spPr bwMode="auto">
            <a:xfrm>
              <a:off x="1943064" y="4571624"/>
              <a:ext cx="2921039" cy="19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60" name="Straight Connector 78"/>
            <p:cNvCxnSpPr>
              <a:cxnSpLocks noChangeShapeType="1"/>
            </p:cNvCxnSpPr>
            <p:nvPr/>
          </p:nvCxnSpPr>
          <p:spPr bwMode="auto">
            <a:xfrm>
              <a:off x="1943064" y="4793549"/>
              <a:ext cx="2921039" cy="19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61" name="Straight Connector 79"/>
            <p:cNvCxnSpPr>
              <a:cxnSpLocks noChangeShapeType="1"/>
            </p:cNvCxnSpPr>
            <p:nvPr/>
          </p:nvCxnSpPr>
          <p:spPr bwMode="auto">
            <a:xfrm>
              <a:off x="1943064" y="5059859"/>
              <a:ext cx="2921039" cy="19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62" name="Straight Connector 80"/>
            <p:cNvCxnSpPr>
              <a:cxnSpLocks noChangeShapeType="1"/>
            </p:cNvCxnSpPr>
            <p:nvPr/>
          </p:nvCxnSpPr>
          <p:spPr bwMode="auto">
            <a:xfrm>
              <a:off x="1943064" y="5324239"/>
              <a:ext cx="2921039" cy="19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63" name="Straight Connector 81"/>
            <p:cNvCxnSpPr>
              <a:cxnSpLocks noChangeShapeType="1"/>
            </p:cNvCxnSpPr>
            <p:nvPr/>
          </p:nvCxnSpPr>
          <p:spPr bwMode="auto">
            <a:xfrm>
              <a:off x="1943064" y="5546164"/>
              <a:ext cx="2921039" cy="19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64" name="Straight Connector 82"/>
            <p:cNvCxnSpPr>
              <a:cxnSpLocks noChangeShapeType="1"/>
            </p:cNvCxnSpPr>
            <p:nvPr/>
          </p:nvCxnSpPr>
          <p:spPr bwMode="auto">
            <a:xfrm>
              <a:off x="1943064" y="5812474"/>
              <a:ext cx="2921039" cy="19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65" name="Straight Connector 88"/>
            <p:cNvCxnSpPr>
              <a:cxnSpLocks noChangeShapeType="1"/>
            </p:cNvCxnSpPr>
            <p:nvPr/>
          </p:nvCxnSpPr>
          <p:spPr bwMode="auto">
            <a:xfrm>
              <a:off x="1943064" y="6078784"/>
              <a:ext cx="2921039" cy="19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66" name="Straight Connector 89"/>
            <p:cNvCxnSpPr>
              <a:cxnSpLocks noChangeShapeType="1"/>
            </p:cNvCxnSpPr>
            <p:nvPr/>
          </p:nvCxnSpPr>
          <p:spPr bwMode="auto">
            <a:xfrm>
              <a:off x="1943064" y="6300709"/>
              <a:ext cx="2921039" cy="19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3074988" y="1517650"/>
            <a:ext cx="182562" cy="1857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3074988" y="1809750"/>
            <a:ext cx="182562" cy="1857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3074988" y="2065338"/>
            <a:ext cx="182562" cy="1857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3074988" y="2357438"/>
            <a:ext cx="182562" cy="1857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3074988" y="2613025"/>
            <a:ext cx="182562" cy="1857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3074988" y="2905125"/>
            <a:ext cx="182562" cy="1857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3074988" y="3163888"/>
            <a:ext cx="182562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3074988" y="3416300"/>
            <a:ext cx="182562" cy="1857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3440113" y="1812925"/>
            <a:ext cx="182562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3440113" y="2068513"/>
            <a:ext cx="182562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3440113" y="2360613"/>
            <a:ext cx="182562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3440113" y="2616200"/>
            <a:ext cx="182562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3" name="Rectangle 102"/>
          <p:cNvSpPr>
            <a:spLocks noChangeArrowheads="1"/>
          </p:cNvSpPr>
          <p:nvPr/>
        </p:nvSpPr>
        <p:spPr bwMode="auto">
          <a:xfrm>
            <a:off x="3440113" y="2908300"/>
            <a:ext cx="182562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3440113" y="3165475"/>
            <a:ext cx="182562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3440113" y="3419475"/>
            <a:ext cx="182562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3768725" y="2065338"/>
            <a:ext cx="182563" cy="1857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3768725" y="2360613"/>
            <a:ext cx="182563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3768725" y="2616200"/>
            <a:ext cx="182563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10" name="Rectangle 109"/>
          <p:cNvSpPr>
            <a:spLocks noChangeArrowheads="1"/>
          </p:cNvSpPr>
          <p:nvPr/>
        </p:nvSpPr>
        <p:spPr bwMode="auto">
          <a:xfrm>
            <a:off x="3768725" y="2908300"/>
            <a:ext cx="182563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3768725" y="3165475"/>
            <a:ext cx="182563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3768725" y="3419475"/>
            <a:ext cx="182563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4133850" y="2357438"/>
            <a:ext cx="182563" cy="1857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4133850" y="2613025"/>
            <a:ext cx="182563" cy="1857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4133850" y="2905125"/>
            <a:ext cx="182563" cy="1857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4133850" y="3163888"/>
            <a:ext cx="182563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17" name="Rectangle 116"/>
          <p:cNvSpPr>
            <a:spLocks noChangeArrowheads="1"/>
          </p:cNvSpPr>
          <p:nvPr/>
        </p:nvSpPr>
        <p:spPr bwMode="auto">
          <a:xfrm>
            <a:off x="4133850" y="3416300"/>
            <a:ext cx="182563" cy="1857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18" name="Rectangle 117"/>
          <p:cNvSpPr>
            <a:spLocks noChangeArrowheads="1"/>
          </p:cNvSpPr>
          <p:nvPr/>
        </p:nvSpPr>
        <p:spPr bwMode="auto">
          <a:xfrm>
            <a:off x="4498975" y="2613025"/>
            <a:ext cx="182563" cy="1857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19" name="Rectangle 118"/>
          <p:cNvSpPr>
            <a:spLocks noChangeArrowheads="1"/>
          </p:cNvSpPr>
          <p:nvPr/>
        </p:nvSpPr>
        <p:spPr bwMode="auto">
          <a:xfrm>
            <a:off x="4498975" y="2905125"/>
            <a:ext cx="182563" cy="1857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20" name="Rectangle 119"/>
          <p:cNvSpPr>
            <a:spLocks noChangeArrowheads="1"/>
          </p:cNvSpPr>
          <p:nvPr/>
        </p:nvSpPr>
        <p:spPr bwMode="auto">
          <a:xfrm>
            <a:off x="4498975" y="3163888"/>
            <a:ext cx="182563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4498975" y="3416300"/>
            <a:ext cx="182563" cy="1857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4827588" y="2905125"/>
            <a:ext cx="182562" cy="1857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38" name="Rectangle 137"/>
          <p:cNvSpPr>
            <a:spLocks noChangeArrowheads="1"/>
          </p:cNvSpPr>
          <p:nvPr/>
        </p:nvSpPr>
        <p:spPr bwMode="auto">
          <a:xfrm>
            <a:off x="4827588" y="3165475"/>
            <a:ext cx="182562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44" name="Rectangle 143"/>
          <p:cNvSpPr>
            <a:spLocks noChangeArrowheads="1"/>
          </p:cNvSpPr>
          <p:nvPr/>
        </p:nvSpPr>
        <p:spPr bwMode="auto">
          <a:xfrm>
            <a:off x="4827588" y="3419475"/>
            <a:ext cx="182562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45" name="Rectangle 144"/>
          <p:cNvSpPr>
            <a:spLocks noChangeArrowheads="1"/>
          </p:cNvSpPr>
          <p:nvPr/>
        </p:nvSpPr>
        <p:spPr bwMode="auto">
          <a:xfrm>
            <a:off x="5192713" y="3163888"/>
            <a:ext cx="182562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46" name="Rectangle 145"/>
          <p:cNvSpPr>
            <a:spLocks noChangeArrowheads="1"/>
          </p:cNvSpPr>
          <p:nvPr/>
        </p:nvSpPr>
        <p:spPr bwMode="auto">
          <a:xfrm>
            <a:off x="5192713" y="3416300"/>
            <a:ext cx="182562" cy="1857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47" name="Rectangle 146"/>
          <p:cNvSpPr>
            <a:spLocks noChangeArrowheads="1"/>
          </p:cNvSpPr>
          <p:nvPr/>
        </p:nvSpPr>
        <p:spPr bwMode="auto">
          <a:xfrm>
            <a:off x="5557838" y="3419475"/>
            <a:ext cx="182562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217" name="Rectangle 216"/>
          <p:cNvSpPr>
            <a:spLocks noChangeArrowheads="1"/>
          </p:cNvSpPr>
          <p:nvPr/>
        </p:nvSpPr>
        <p:spPr bwMode="auto">
          <a:xfrm>
            <a:off x="2308225" y="1520825"/>
            <a:ext cx="365125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2n</a:t>
            </a:r>
          </a:p>
        </p:txBody>
      </p:sp>
      <p:sp>
        <p:nvSpPr>
          <p:cNvPr id="218" name="Rectangle 217"/>
          <p:cNvSpPr>
            <a:spLocks noChangeArrowheads="1"/>
          </p:cNvSpPr>
          <p:nvPr/>
        </p:nvSpPr>
        <p:spPr bwMode="auto">
          <a:xfrm>
            <a:off x="2308225" y="1811338"/>
            <a:ext cx="365125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2n</a:t>
            </a:r>
          </a:p>
        </p:txBody>
      </p:sp>
      <p:sp>
        <p:nvSpPr>
          <p:cNvPr id="219" name="Rectangle 218"/>
          <p:cNvSpPr>
            <a:spLocks noChangeArrowheads="1"/>
          </p:cNvSpPr>
          <p:nvPr/>
        </p:nvSpPr>
        <p:spPr bwMode="auto">
          <a:xfrm>
            <a:off x="2308225" y="2066925"/>
            <a:ext cx="365125" cy="15557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>
              <a:spcBef>
                <a:spcPts val="300"/>
              </a:spcBef>
              <a:spcAft>
                <a:spcPts val="400"/>
              </a:spcAft>
            </a:pPr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2n</a:t>
            </a:r>
          </a:p>
          <a:p>
            <a:pPr algn="ctr" eaLnBrk="1" hangingPunct="1">
              <a:spcBef>
                <a:spcPts val="300"/>
              </a:spcBef>
              <a:spcAft>
                <a:spcPts val="400"/>
              </a:spcAft>
            </a:pPr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2n</a:t>
            </a:r>
          </a:p>
          <a:p>
            <a:pPr algn="ctr" eaLnBrk="1" hangingPunct="1">
              <a:spcBef>
                <a:spcPts val="300"/>
              </a:spcBef>
              <a:spcAft>
                <a:spcPts val="400"/>
              </a:spcAft>
            </a:pPr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2n</a:t>
            </a:r>
          </a:p>
          <a:p>
            <a:pPr algn="ctr" eaLnBrk="1" hangingPunct="1">
              <a:spcBef>
                <a:spcPts val="300"/>
              </a:spcBef>
              <a:spcAft>
                <a:spcPts val="400"/>
              </a:spcAft>
            </a:pPr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2n</a:t>
            </a:r>
          </a:p>
          <a:p>
            <a:pPr algn="ctr" eaLnBrk="1" hangingPunct="1">
              <a:spcBef>
                <a:spcPts val="300"/>
              </a:spcBef>
              <a:spcAft>
                <a:spcPts val="400"/>
              </a:spcAft>
            </a:pPr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2n</a:t>
            </a:r>
          </a:p>
          <a:p>
            <a:pPr algn="ctr" eaLnBrk="1" hangingPunct="1">
              <a:spcBef>
                <a:spcPts val="300"/>
              </a:spcBef>
              <a:spcAft>
                <a:spcPts val="400"/>
              </a:spcAft>
            </a:pPr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2n</a:t>
            </a:r>
          </a:p>
        </p:txBody>
      </p:sp>
      <p:sp>
        <p:nvSpPr>
          <p:cNvPr id="220" name="Rectangle 219"/>
          <p:cNvSpPr>
            <a:spLocks noChangeArrowheads="1"/>
          </p:cNvSpPr>
          <p:nvPr/>
        </p:nvSpPr>
        <p:spPr bwMode="auto">
          <a:xfrm>
            <a:off x="482600" y="3675063"/>
            <a:ext cx="2263775" cy="5207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eaLnBrk="1" hangingPunct="1">
              <a:spcBef>
                <a:spcPts val="300"/>
              </a:spcBef>
              <a:spcAft>
                <a:spcPts val="400"/>
              </a:spcAft>
            </a:pPr>
            <a:r>
              <a:rPr lang="en-US" altLang="en-US" sz="1400" b="1">
                <a:solidFill>
                  <a:srgbClr val="FF0000"/>
                </a:solidFill>
                <a:cs typeface="Times New Roman" pitchFamily="18" charset="0"/>
              </a:rPr>
              <a:t>TOTAL</a:t>
            </a:r>
          </a:p>
          <a:p>
            <a:pPr eaLnBrk="1" hangingPunct="1">
              <a:spcBef>
                <a:spcPts val="300"/>
              </a:spcBef>
              <a:spcAft>
                <a:spcPts val="400"/>
              </a:spcAft>
            </a:pPr>
            <a:r>
              <a:rPr lang="en-US" altLang="en-US" sz="1400" b="1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altLang="en-US" sz="1400" b="1" baseline="30000">
                <a:solidFill>
                  <a:srgbClr val="FF0000"/>
                </a:solidFill>
                <a:cs typeface="Times New Roman" pitchFamily="18" charset="0"/>
              </a:rPr>
              <a:t>st</a:t>
            </a:r>
            <a:r>
              <a:rPr lang="en-US" altLang="en-US" sz="1400" b="1">
                <a:solidFill>
                  <a:srgbClr val="FF0000"/>
                </a:solidFill>
                <a:cs typeface="Times New Roman" pitchFamily="18" charset="0"/>
              </a:rPr>
              <a:t> column:    2n(n-1) </a:t>
            </a:r>
            <a:r>
              <a:rPr lang="en-US" altLang="en-US" sz="1400" b="1">
                <a:solidFill>
                  <a:srgbClr val="FF0000"/>
                </a:solidFill>
                <a:latin typeface="Symbol" pitchFamily="18" charset="2"/>
                <a:cs typeface="Times New Roman" pitchFamily="18" charset="0"/>
                <a:sym typeface="Symbol" pitchFamily="18" charset="2"/>
              </a:rPr>
              <a:t>  </a:t>
            </a:r>
            <a:r>
              <a:rPr lang="en-US" altLang="en-US" sz="1400" b="1">
                <a:solidFill>
                  <a:srgbClr val="FF0000"/>
                </a:solidFill>
                <a:cs typeface="Times New Roman" pitchFamily="18" charset="0"/>
              </a:rPr>
              <a:t>2n</a:t>
            </a:r>
            <a:r>
              <a:rPr lang="en-US" altLang="en-US" sz="1400" b="1" baseline="30000">
                <a:solidFill>
                  <a:srgbClr val="FF0000"/>
                </a:solidFill>
                <a:cs typeface="Times New Roman" pitchFamily="18" charset="0"/>
              </a:rPr>
              <a:t>2</a:t>
            </a:r>
            <a:endParaRPr lang="en-US" altLang="en-US" sz="1400" b="1">
              <a:solidFill>
                <a:srgbClr val="FF0000"/>
              </a:solidFill>
              <a:cs typeface="Times New Roman" pitchFamily="18" charset="0"/>
            </a:endParaRP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1682750" y="4414838"/>
          <a:ext cx="6142038" cy="2203450"/>
        </p:xfrm>
        <a:graphic>
          <a:graphicData uri="http://schemas.openxmlformats.org/presentationml/2006/ole">
            <p:oleObj spid="_x0000_s71682" name="Equation" r:id="rId3" imgW="3606800" imgH="1295400" progId="Equation.3">
              <p:embed/>
            </p:oleObj>
          </a:graphicData>
        </a:graphic>
      </p:graphicFrame>
      <p:sp>
        <p:nvSpPr>
          <p:cNvPr id="222" name="Rectangle 221"/>
          <p:cNvSpPr>
            <a:spLocks noChangeArrowheads="1"/>
          </p:cNvSpPr>
          <p:nvPr/>
        </p:nvSpPr>
        <p:spPr bwMode="auto">
          <a:xfrm>
            <a:off x="2819400" y="3970338"/>
            <a:ext cx="766763" cy="2159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eaLnBrk="1" hangingPunct="1">
              <a:spcBef>
                <a:spcPts val="300"/>
              </a:spcBef>
              <a:spcAft>
                <a:spcPts val="400"/>
              </a:spcAft>
            </a:pPr>
            <a:r>
              <a:rPr lang="en-US" altLang="en-US" sz="1400" b="1">
                <a:solidFill>
                  <a:srgbClr val="FF0000"/>
                </a:solidFill>
                <a:cs typeface="Times New Roman" pitchFamily="18" charset="0"/>
              </a:rPr>
              <a:t>2(n-1)</a:t>
            </a:r>
            <a:r>
              <a:rPr lang="en-US" altLang="en-US" sz="1400" b="1" baseline="30000">
                <a:solidFill>
                  <a:srgbClr val="FF0000"/>
                </a:solidFill>
                <a:cs typeface="Times New Roman" pitchFamily="18" charset="0"/>
              </a:rPr>
              <a:t>2</a:t>
            </a:r>
            <a:endParaRPr lang="en-US" altLang="en-US" sz="1400" b="1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223" name="Rectangle 222"/>
          <p:cNvSpPr>
            <a:spLocks noChangeArrowheads="1"/>
          </p:cNvSpPr>
          <p:nvPr/>
        </p:nvSpPr>
        <p:spPr bwMode="auto">
          <a:xfrm>
            <a:off x="3659188" y="3976688"/>
            <a:ext cx="766762" cy="2159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eaLnBrk="1" hangingPunct="1">
              <a:spcBef>
                <a:spcPts val="300"/>
              </a:spcBef>
              <a:spcAft>
                <a:spcPts val="400"/>
              </a:spcAft>
            </a:pPr>
            <a:r>
              <a:rPr lang="en-US" altLang="en-US" sz="1400" b="1">
                <a:solidFill>
                  <a:srgbClr val="FF0000"/>
                </a:solidFill>
                <a:cs typeface="Times New Roman" pitchFamily="18" charset="0"/>
              </a:rPr>
              <a:t>2(n-2)</a:t>
            </a:r>
            <a:r>
              <a:rPr lang="en-US" altLang="en-US" sz="1400" b="1" baseline="30000">
                <a:solidFill>
                  <a:srgbClr val="FF0000"/>
                </a:solidFill>
                <a:cs typeface="Times New Roman" pitchFamily="18" charset="0"/>
              </a:rPr>
              <a:t>2</a:t>
            </a:r>
            <a:endParaRPr lang="en-US" altLang="en-US" sz="1400" b="1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224" name="Rectangle 223"/>
          <p:cNvSpPr>
            <a:spLocks noChangeArrowheads="1"/>
          </p:cNvSpPr>
          <p:nvPr/>
        </p:nvSpPr>
        <p:spPr bwMode="auto">
          <a:xfrm>
            <a:off x="4572000" y="3979863"/>
            <a:ext cx="766763" cy="2159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eaLnBrk="1" hangingPunct="1">
              <a:spcBef>
                <a:spcPts val="300"/>
              </a:spcBef>
              <a:spcAft>
                <a:spcPts val="400"/>
              </a:spcAft>
            </a:pPr>
            <a:r>
              <a:rPr lang="en-US" altLang="en-US" sz="1400" b="1">
                <a:solidFill>
                  <a:srgbClr val="FF0000"/>
                </a:solidFill>
                <a:cs typeface="Times New Roman" pitchFamily="18" charset="0"/>
              </a:rPr>
              <a:t>…….</a:t>
            </a:r>
          </a:p>
        </p:txBody>
      </p:sp>
      <p:cxnSp>
        <p:nvCxnSpPr>
          <p:cNvPr id="226" name="Straight Arrow Connector 225"/>
          <p:cNvCxnSpPr>
            <a:cxnSpLocks noChangeShapeType="1"/>
            <a:stCxn id="222" idx="0"/>
          </p:cNvCxnSpPr>
          <p:nvPr/>
        </p:nvCxnSpPr>
        <p:spPr bwMode="auto">
          <a:xfrm rot="5400000" flipH="1" flipV="1">
            <a:off x="3214688" y="3708400"/>
            <a:ext cx="249238" cy="2746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28" name="Straight Arrow Connector 227"/>
          <p:cNvCxnSpPr>
            <a:cxnSpLocks noChangeShapeType="1"/>
          </p:cNvCxnSpPr>
          <p:nvPr/>
        </p:nvCxnSpPr>
        <p:spPr bwMode="auto">
          <a:xfrm rot="5400000" flipH="1" flipV="1">
            <a:off x="3804444" y="3794919"/>
            <a:ext cx="219075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9" name="Rectangle 68"/>
          <p:cNvSpPr/>
          <p:nvPr/>
        </p:nvSpPr>
        <p:spPr bwMode="auto">
          <a:xfrm>
            <a:off x="6288088" y="1201738"/>
            <a:ext cx="328612" cy="248285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20533" name="Straight Connector 77"/>
          <p:cNvCxnSpPr>
            <a:cxnSpLocks noChangeShapeType="1"/>
          </p:cNvCxnSpPr>
          <p:nvPr/>
        </p:nvCxnSpPr>
        <p:spPr bwMode="auto">
          <a:xfrm>
            <a:off x="6288088" y="1493838"/>
            <a:ext cx="32861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34" name="Straight Connector 70"/>
          <p:cNvCxnSpPr>
            <a:cxnSpLocks noChangeShapeType="1"/>
          </p:cNvCxnSpPr>
          <p:nvPr/>
        </p:nvCxnSpPr>
        <p:spPr bwMode="auto">
          <a:xfrm>
            <a:off x="6288088" y="1749425"/>
            <a:ext cx="32861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35" name="Straight Connector 71"/>
          <p:cNvCxnSpPr>
            <a:cxnSpLocks noChangeShapeType="1"/>
          </p:cNvCxnSpPr>
          <p:nvPr/>
        </p:nvCxnSpPr>
        <p:spPr bwMode="auto">
          <a:xfrm>
            <a:off x="6288088" y="2297113"/>
            <a:ext cx="32861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36" name="Straight Connector 72"/>
          <p:cNvCxnSpPr>
            <a:cxnSpLocks noChangeShapeType="1"/>
          </p:cNvCxnSpPr>
          <p:nvPr/>
        </p:nvCxnSpPr>
        <p:spPr bwMode="auto">
          <a:xfrm>
            <a:off x="6288088" y="3392488"/>
            <a:ext cx="32861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537" name="Rectangle 73"/>
          <p:cNvSpPr>
            <a:spLocks noChangeArrowheads="1"/>
          </p:cNvSpPr>
          <p:nvPr/>
        </p:nvSpPr>
        <p:spPr bwMode="auto">
          <a:xfrm>
            <a:off x="6288088" y="1274763"/>
            <a:ext cx="36512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000" b="1">
                <a:solidFill>
                  <a:srgbClr val="0000FF"/>
                </a:solidFill>
                <a:cs typeface="Times New Roman" pitchFamily="18" charset="0"/>
              </a:rPr>
              <a:t>b</a:t>
            </a:r>
            <a:r>
              <a:rPr lang="en-US" altLang="en-US" sz="1000" b="1" baseline="-25000">
                <a:cs typeface="Times New Roman" pitchFamily="18" charset="0"/>
              </a:rPr>
              <a:t>11</a:t>
            </a:r>
            <a:endParaRPr lang="en-US" altLang="en-US" sz="1000" b="1">
              <a:cs typeface="Times New Roman" pitchFamily="18" charset="0"/>
            </a:endParaRPr>
          </a:p>
        </p:txBody>
      </p:sp>
      <p:sp>
        <p:nvSpPr>
          <p:cNvPr id="20538" name="Rectangle 74"/>
          <p:cNvSpPr>
            <a:spLocks noChangeArrowheads="1"/>
          </p:cNvSpPr>
          <p:nvPr/>
        </p:nvSpPr>
        <p:spPr bwMode="auto">
          <a:xfrm>
            <a:off x="6288088" y="1558925"/>
            <a:ext cx="365125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000" b="1">
                <a:solidFill>
                  <a:srgbClr val="C00000"/>
                </a:solidFill>
                <a:cs typeface="Times New Roman" pitchFamily="18" charset="0"/>
              </a:rPr>
              <a:t>b</a:t>
            </a:r>
            <a:r>
              <a:rPr lang="en-US" altLang="en-US" sz="1000" b="1" baseline="-25000">
                <a:cs typeface="Times New Roman" pitchFamily="18" charset="0"/>
              </a:rPr>
              <a:t>22</a:t>
            </a:r>
            <a:endParaRPr lang="en-US" altLang="en-US" sz="1000" b="1">
              <a:cs typeface="Times New Roman" pitchFamily="18" charset="0"/>
            </a:endParaRPr>
          </a:p>
        </p:txBody>
      </p:sp>
      <p:cxnSp>
        <p:nvCxnSpPr>
          <p:cNvPr id="20539" name="Straight Connector 77"/>
          <p:cNvCxnSpPr>
            <a:cxnSpLocks noChangeShapeType="1"/>
          </p:cNvCxnSpPr>
          <p:nvPr/>
        </p:nvCxnSpPr>
        <p:spPr bwMode="auto">
          <a:xfrm>
            <a:off x="6288088" y="2005013"/>
            <a:ext cx="32861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540" name="Rectangle 76"/>
          <p:cNvSpPr>
            <a:spLocks noChangeArrowheads="1"/>
          </p:cNvSpPr>
          <p:nvPr/>
        </p:nvSpPr>
        <p:spPr bwMode="auto">
          <a:xfrm>
            <a:off x="6288088" y="1785938"/>
            <a:ext cx="36512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000" b="1">
                <a:solidFill>
                  <a:srgbClr val="800080"/>
                </a:solidFill>
                <a:cs typeface="Times New Roman" pitchFamily="18" charset="0"/>
              </a:rPr>
              <a:t>b</a:t>
            </a:r>
            <a:r>
              <a:rPr lang="en-US" altLang="en-US" sz="1000" b="1" baseline="-25000">
                <a:cs typeface="Times New Roman" pitchFamily="18" charset="0"/>
              </a:rPr>
              <a:t>33</a:t>
            </a:r>
            <a:endParaRPr lang="en-US" altLang="en-US" sz="1000" b="1">
              <a:cs typeface="Times New Roman" pitchFamily="18" charset="0"/>
            </a:endParaRPr>
          </a:p>
        </p:txBody>
      </p:sp>
      <p:sp>
        <p:nvSpPr>
          <p:cNvPr id="20541" name="Rectangle 77"/>
          <p:cNvSpPr>
            <a:spLocks noChangeArrowheads="1"/>
          </p:cNvSpPr>
          <p:nvPr/>
        </p:nvSpPr>
        <p:spPr bwMode="auto">
          <a:xfrm>
            <a:off x="6288088" y="2070100"/>
            <a:ext cx="365125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000" b="1">
                <a:solidFill>
                  <a:srgbClr val="00B050"/>
                </a:solidFill>
                <a:cs typeface="Times New Roman" pitchFamily="18" charset="0"/>
              </a:rPr>
              <a:t>b</a:t>
            </a:r>
            <a:r>
              <a:rPr lang="en-US" altLang="en-US" sz="1000" b="1" baseline="-25000">
                <a:cs typeface="Times New Roman" pitchFamily="18" charset="0"/>
              </a:rPr>
              <a:t>44</a:t>
            </a:r>
            <a:endParaRPr lang="en-US" altLang="en-US" sz="1000" b="1">
              <a:cs typeface="Times New Roman" pitchFamily="18" charset="0"/>
            </a:endParaRPr>
          </a:p>
        </p:txBody>
      </p:sp>
      <p:cxnSp>
        <p:nvCxnSpPr>
          <p:cNvPr id="20542" name="Straight Connector 78"/>
          <p:cNvCxnSpPr>
            <a:cxnSpLocks noChangeShapeType="1"/>
          </p:cNvCxnSpPr>
          <p:nvPr/>
        </p:nvCxnSpPr>
        <p:spPr bwMode="auto">
          <a:xfrm>
            <a:off x="6288088" y="2552700"/>
            <a:ext cx="32861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43" name="Straight Connector 79"/>
          <p:cNvCxnSpPr>
            <a:cxnSpLocks noChangeShapeType="1"/>
          </p:cNvCxnSpPr>
          <p:nvPr/>
        </p:nvCxnSpPr>
        <p:spPr bwMode="auto">
          <a:xfrm>
            <a:off x="6288088" y="3136900"/>
            <a:ext cx="32861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544" name="Rectangle 80"/>
          <p:cNvSpPr>
            <a:spLocks noChangeArrowheads="1"/>
          </p:cNvSpPr>
          <p:nvPr/>
        </p:nvSpPr>
        <p:spPr bwMode="auto">
          <a:xfrm>
            <a:off x="6288088" y="2362200"/>
            <a:ext cx="365125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000" b="1">
                <a:solidFill>
                  <a:srgbClr val="0000FF"/>
                </a:solidFill>
                <a:cs typeface="Times New Roman" pitchFamily="18" charset="0"/>
              </a:rPr>
              <a:t>b</a:t>
            </a:r>
            <a:r>
              <a:rPr lang="en-US" altLang="en-US" sz="1000" b="1" baseline="-25000">
                <a:cs typeface="Times New Roman" pitchFamily="18" charset="0"/>
              </a:rPr>
              <a:t>55</a:t>
            </a:r>
            <a:endParaRPr lang="en-US" altLang="en-US" sz="1000" b="1">
              <a:cs typeface="Times New Roman" pitchFamily="18" charset="0"/>
            </a:endParaRPr>
          </a:p>
        </p:txBody>
      </p:sp>
      <p:cxnSp>
        <p:nvCxnSpPr>
          <p:cNvPr id="20545" name="Straight Connector 77"/>
          <p:cNvCxnSpPr>
            <a:cxnSpLocks noChangeShapeType="1"/>
          </p:cNvCxnSpPr>
          <p:nvPr/>
        </p:nvCxnSpPr>
        <p:spPr bwMode="auto">
          <a:xfrm>
            <a:off x="6288088" y="2844800"/>
            <a:ext cx="32861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546" name="Rectangle 82"/>
          <p:cNvSpPr>
            <a:spLocks noChangeArrowheads="1"/>
          </p:cNvSpPr>
          <p:nvPr/>
        </p:nvSpPr>
        <p:spPr bwMode="auto">
          <a:xfrm>
            <a:off x="6288088" y="2617788"/>
            <a:ext cx="36512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000" b="1">
                <a:solidFill>
                  <a:srgbClr val="800080"/>
                </a:solidFill>
                <a:cs typeface="Times New Roman" pitchFamily="18" charset="0"/>
              </a:rPr>
              <a:t>b</a:t>
            </a:r>
            <a:r>
              <a:rPr lang="en-US" altLang="en-US" sz="1000" b="1" baseline="-25000">
                <a:cs typeface="Times New Roman" pitchFamily="18" charset="0"/>
              </a:rPr>
              <a:t>66</a:t>
            </a:r>
            <a:endParaRPr lang="en-US" altLang="en-US" sz="1000" b="1">
              <a:cs typeface="Times New Roman" pitchFamily="18" charset="0"/>
            </a:endParaRPr>
          </a:p>
        </p:txBody>
      </p:sp>
      <p:sp>
        <p:nvSpPr>
          <p:cNvPr id="20547" name="Rectangle 83"/>
          <p:cNvSpPr>
            <a:spLocks noChangeArrowheads="1"/>
          </p:cNvSpPr>
          <p:nvPr/>
        </p:nvSpPr>
        <p:spPr bwMode="auto">
          <a:xfrm>
            <a:off x="6288088" y="2909888"/>
            <a:ext cx="36512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000" b="1">
                <a:solidFill>
                  <a:srgbClr val="5B3878"/>
                </a:solidFill>
                <a:cs typeface="Times New Roman" pitchFamily="18" charset="0"/>
              </a:rPr>
              <a:t>b</a:t>
            </a:r>
            <a:r>
              <a:rPr lang="en-US" altLang="en-US" sz="1000" b="1" baseline="-25000">
                <a:cs typeface="Times New Roman" pitchFamily="18" charset="0"/>
              </a:rPr>
              <a:t>77</a:t>
            </a:r>
            <a:endParaRPr lang="en-US" altLang="en-US" sz="1000" b="1">
              <a:cs typeface="Times New Roman" pitchFamily="18" charset="0"/>
            </a:endParaRPr>
          </a:p>
        </p:txBody>
      </p:sp>
      <p:sp>
        <p:nvSpPr>
          <p:cNvPr id="20548" name="Rectangle 84"/>
          <p:cNvSpPr>
            <a:spLocks noChangeArrowheads="1"/>
          </p:cNvSpPr>
          <p:nvPr/>
        </p:nvSpPr>
        <p:spPr bwMode="auto">
          <a:xfrm>
            <a:off x="6288088" y="3201988"/>
            <a:ext cx="36512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000" b="1">
                <a:solidFill>
                  <a:srgbClr val="800080"/>
                </a:solidFill>
                <a:cs typeface="Times New Roman" pitchFamily="18" charset="0"/>
              </a:rPr>
              <a:t>b</a:t>
            </a:r>
            <a:r>
              <a:rPr lang="en-US" altLang="en-US" sz="1000" b="1" baseline="-25000">
                <a:cs typeface="Times New Roman" pitchFamily="18" charset="0"/>
              </a:rPr>
              <a:t>66</a:t>
            </a:r>
            <a:endParaRPr lang="en-US" altLang="en-US" sz="1000" b="1">
              <a:cs typeface="Times New Roman" pitchFamily="18" charset="0"/>
            </a:endParaRPr>
          </a:p>
        </p:txBody>
      </p:sp>
      <p:sp>
        <p:nvSpPr>
          <p:cNvPr id="20549" name="Rectangle 85"/>
          <p:cNvSpPr>
            <a:spLocks noChangeArrowheads="1"/>
          </p:cNvSpPr>
          <p:nvPr/>
        </p:nvSpPr>
        <p:spPr bwMode="auto">
          <a:xfrm>
            <a:off x="6288088" y="3457575"/>
            <a:ext cx="365125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000" b="1">
                <a:solidFill>
                  <a:srgbClr val="CC9900"/>
                </a:solidFill>
                <a:cs typeface="Times New Roman" pitchFamily="18" charset="0"/>
              </a:rPr>
              <a:t>b</a:t>
            </a:r>
            <a:r>
              <a:rPr lang="en-US" altLang="en-US" sz="1000" b="1" baseline="-25000">
                <a:cs typeface="Times New Roman" pitchFamily="18" charset="0"/>
              </a:rPr>
              <a:t>66</a:t>
            </a:r>
            <a:endParaRPr lang="en-US" altLang="en-US" sz="1000" b="1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9" grpId="0" animBg="1"/>
      <p:bldP spid="138" grpId="0" animBg="1"/>
      <p:bldP spid="144" grpId="0" animBg="1"/>
      <p:bldP spid="145" grpId="0" animBg="1"/>
      <p:bldP spid="146" grpId="0" animBg="1"/>
      <p:bldP spid="147" grpId="0" animBg="1"/>
      <p:bldP spid="217" grpId="0" animBg="1"/>
      <p:bldP spid="218" grpId="0" animBg="1"/>
      <p:bldP spid="219" grpId="0" animBg="1"/>
      <p:bldP spid="220" grpId="0" animBg="1"/>
      <p:bldP spid="222" grpId="0" animBg="1"/>
      <p:bldP spid="223" grpId="0" animBg="1"/>
      <p:bldP spid="2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A30F6D9-467F-4568-9C4B-F1AC692443DA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1488"/>
            <a:ext cx="8229600" cy="654050"/>
          </a:xfrm>
          <a:prstGeom prst="bevel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200" b="1" dirty="0" smtClean="0">
                <a:latin typeface="Times New Roman" pitchFamily="18" charset="0"/>
              </a:rPr>
              <a:t>Pitfalls of Elimination Methods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2138" y="1341438"/>
            <a:ext cx="7985125" cy="4606925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Division by zero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 smtClean="0">
                <a:latin typeface="Times New Roman" pitchFamily="18" charset="0"/>
              </a:rPr>
              <a:t>It is possible that during both elimination and back-substitution phases a division by zero can occur.</a:t>
            </a:r>
          </a:p>
          <a:p>
            <a:pPr marL="0" indent="0" eaLnBrk="1" hangingPunct="1">
              <a:defRPr/>
            </a:pPr>
            <a:endParaRPr lang="en-US" sz="2000" dirty="0" smtClean="0">
              <a:latin typeface="Times New Roman" pitchFamily="18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000" u="sng" dirty="0" smtClean="0">
                <a:latin typeface="Times New Roman" pitchFamily="18" charset="0"/>
              </a:rPr>
              <a:t>For example: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 smtClean="0">
                <a:latin typeface="Times New Roman" pitchFamily="18" charset="0"/>
              </a:rPr>
              <a:t>	           2x</a:t>
            </a:r>
            <a:r>
              <a:rPr lang="en-US" sz="2000" baseline="-25000" dirty="0" smtClean="0">
                <a:latin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</a:rPr>
              <a:t> + 3x</a:t>
            </a:r>
            <a:r>
              <a:rPr lang="en-US" sz="2000" baseline="-25000" dirty="0" smtClean="0">
                <a:latin typeface="Times New Roman" pitchFamily="18" charset="0"/>
              </a:rPr>
              <a:t>3</a:t>
            </a:r>
            <a:r>
              <a:rPr lang="en-US" sz="2000" dirty="0" smtClean="0">
                <a:latin typeface="Times New Roman" pitchFamily="18" charset="0"/>
              </a:rPr>
              <a:t> = 8			0	2	3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 smtClean="0">
                <a:latin typeface="Times New Roman" pitchFamily="18" charset="0"/>
              </a:rPr>
              <a:t>	4x</a:t>
            </a:r>
            <a:r>
              <a:rPr lang="en-US" sz="2000" baseline="-25000" dirty="0" smtClean="0">
                <a:latin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</a:rPr>
              <a:t> +  6x</a:t>
            </a:r>
            <a:r>
              <a:rPr lang="en-US" sz="2000" baseline="-25000" dirty="0" smtClean="0">
                <a:latin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</a:rPr>
              <a:t> + 7x</a:t>
            </a:r>
            <a:r>
              <a:rPr lang="en-US" sz="2000" baseline="-25000" dirty="0" smtClean="0">
                <a:latin typeface="Times New Roman" pitchFamily="18" charset="0"/>
              </a:rPr>
              <a:t>3</a:t>
            </a:r>
            <a:r>
              <a:rPr lang="en-US" sz="2000" dirty="0" smtClean="0">
                <a:latin typeface="Times New Roman" pitchFamily="18" charset="0"/>
              </a:rPr>
              <a:t> = -3 		A =	4	6	7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 smtClean="0">
                <a:latin typeface="Times New Roman" pitchFamily="18" charset="0"/>
              </a:rPr>
              <a:t>	2x</a:t>
            </a:r>
            <a:r>
              <a:rPr lang="en-US" sz="2000" baseline="-25000" dirty="0" smtClean="0">
                <a:latin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</a:rPr>
              <a:t> +    x</a:t>
            </a:r>
            <a:r>
              <a:rPr lang="en-US" sz="2000" baseline="-25000" dirty="0" smtClean="0">
                <a:latin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</a:rPr>
              <a:t> + 6x</a:t>
            </a:r>
            <a:r>
              <a:rPr lang="en-US" sz="2000" baseline="-25000" dirty="0" smtClean="0">
                <a:latin typeface="Times New Roman" pitchFamily="18" charset="0"/>
              </a:rPr>
              <a:t>3</a:t>
            </a:r>
            <a:r>
              <a:rPr lang="en-US" sz="2000" dirty="0" smtClean="0">
                <a:latin typeface="Times New Roman" pitchFamily="18" charset="0"/>
              </a:rPr>
              <a:t> = 5			2	1	6</a:t>
            </a:r>
          </a:p>
          <a:p>
            <a:pPr marL="0" indent="0" eaLnBrk="1" hangingPunct="1">
              <a:buFontTx/>
              <a:buNone/>
              <a:defRPr/>
            </a:pPr>
            <a:endParaRPr lang="en-US" sz="2000" dirty="0" smtClean="0">
              <a:latin typeface="Times New Roman" pitchFamily="18" charset="0"/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 smtClean="0">
              <a:latin typeface="Times New Roman" pitchFamily="18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000" u="sng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Solution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:  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pivoting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(to be discussed later)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7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03BED5C-2DD4-4769-82AF-41731B9A4CDB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847725" y="508000"/>
            <a:ext cx="7448550" cy="581025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sz="3600" smtClean="0">
                <a:latin typeface="Times New Roman" pitchFamily="18" charset="0"/>
              </a:rPr>
              <a:t>Pitfalls </a:t>
            </a:r>
            <a:r>
              <a:rPr lang="en-US" sz="3600" dirty="0" smtClean="0">
                <a:latin typeface="Times New Roman" pitchFamily="18" charset="0"/>
              </a:rPr>
              <a:t>(cont.)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4238" y="1341438"/>
            <a:ext cx="7412037" cy="4716462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Round-off errors</a:t>
            </a:r>
            <a:endParaRPr lang="en-US" sz="24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</a:endParaRPr>
          </a:p>
          <a:p>
            <a:pPr marL="0" indent="0" eaLnBrk="1" hangingPunct="1">
              <a:buFontTx/>
              <a:buNone/>
              <a:defRPr/>
            </a:pPr>
            <a:endParaRPr lang="en-US" sz="1800" dirty="0" smtClean="0">
              <a:latin typeface="Times New Roman" pitchFamily="18" charset="0"/>
            </a:endParaRPr>
          </a:p>
          <a:p>
            <a:pPr marL="228600" indent="-228600" eaLnBrk="1" hangingPunct="1">
              <a:defRPr/>
            </a:pPr>
            <a:r>
              <a:rPr lang="en-US" sz="1800" dirty="0" smtClean="0">
                <a:latin typeface="Times New Roman" pitchFamily="18" charset="0"/>
              </a:rPr>
              <a:t>Because computers carry only a limited number of significant figures, round-off errors will occur and they will </a:t>
            </a:r>
            <a:r>
              <a:rPr lang="en-US" sz="1800" i="1" dirty="0" smtClean="0">
                <a:latin typeface="Times New Roman" pitchFamily="18" charset="0"/>
              </a:rPr>
              <a:t>propagate</a:t>
            </a:r>
            <a:r>
              <a:rPr lang="en-US" sz="1800" dirty="0" smtClean="0">
                <a:latin typeface="Times New Roman" pitchFamily="18" charset="0"/>
              </a:rPr>
              <a:t> from one iteration to the next. </a:t>
            </a:r>
          </a:p>
          <a:p>
            <a:pPr marL="228600" indent="-228600" eaLnBrk="1" hangingPunct="1">
              <a:defRPr/>
            </a:pPr>
            <a:endParaRPr lang="en-US" sz="1800" dirty="0" smtClean="0">
              <a:latin typeface="Times New Roman" pitchFamily="18" charset="0"/>
            </a:endParaRPr>
          </a:p>
          <a:p>
            <a:pPr marL="228600" indent="-228600" eaLnBrk="1" hangingPunct="1">
              <a:defRPr/>
            </a:pPr>
            <a:r>
              <a:rPr lang="en-US" sz="1800" dirty="0" smtClean="0">
                <a:latin typeface="Times New Roman" pitchFamily="18" charset="0"/>
              </a:rPr>
              <a:t>This problem is especially important when </a:t>
            </a:r>
            <a:r>
              <a:rPr lang="en-US" sz="1800" b="1" dirty="0" smtClean="0">
                <a:latin typeface="Times New Roman" pitchFamily="18" charset="0"/>
              </a:rPr>
              <a:t>large</a:t>
            </a:r>
            <a:r>
              <a:rPr lang="en-US" sz="1800" dirty="0" smtClean="0">
                <a:latin typeface="Times New Roman" pitchFamily="18" charset="0"/>
              </a:rPr>
              <a:t> numbers of equations (100 or more) are to be solved.</a:t>
            </a:r>
          </a:p>
          <a:p>
            <a:pPr marL="228600" indent="-228600" eaLnBrk="1" hangingPunct="1">
              <a:defRPr/>
            </a:pPr>
            <a:endParaRPr lang="en-US" sz="1800" dirty="0" smtClean="0">
              <a:latin typeface="Times New Roman" pitchFamily="18" charset="0"/>
            </a:endParaRPr>
          </a:p>
          <a:p>
            <a:pPr marL="228600" indent="-228600" eaLnBrk="1" hangingPunct="1">
              <a:defRPr/>
            </a:pPr>
            <a:r>
              <a:rPr lang="en-US" sz="1800" dirty="0" smtClean="0">
                <a:latin typeface="Times New Roman" pitchFamily="18" charset="0"/>
              </a:rPr>
              <a:t>Always use </a:t>
            </a:r>
            <a:r>
              <a:rPr lang="en-US" sz="1800" b="1" dirty="0" smtClean="0">
                <a:latin typeface="Times New Roman" pitchFamily="18" charset="0"/>
              </a:rPr>
              <a:t>double-precision</a:t>
            </a:r>
            <a:r>
              <a:rPr lang="en-US" sz="1800" dirty="0" smtClean="0">
                <a:latin typeface="Times New Roman" pitchFamily="18" charset="0"/>
              </a:rPr>
              <a:t> numbers/arithmetic. It is slow but needed for correctness! </a:t>
            </a:r>
          </a:p>
          <a:p>
            <a:pPr marL="228600" indent="-228600" eaLnBrk="1" hangingPunct="1">
              <a:defRPr/>
            </a:pPr>
            <a:endParaRPr lang="en-US" sz="1800" dirty="0" smtClean="0">
              <a:latin typeface="Times New Roman" pitchFamily="18" charset="0"/>
            </a:endParaRPr>
          </a:p>
          <a:p>
            <a:pPr marL="228600" indent="-228600" eaLnBrk="1" hangingPunct="1">
              <a:defRPr/>
            </a:pPr>
            <a:r>
              <a:rPr lang="en-US" sz="1800" dirty="0" smtClean="0">
                <a:latin typeface="Times New Roman" pitchFamily="18" charset="0"/>
              </a:rPr>
              <a:t>It is also a good idea to substitute your results back into the original equations and check whether a substantial error has occurred.</a:t>
            </a:r>
          </a:p>
          <a:p>
            <a:pPr marL="228600" indent="-228600" eaLnBrk="1" hangingPunct="1">
              <a:defRPr/>
            </a:pPr>
            <a:endParaRPr lang="en-US" sz="18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AB9DB83-662E-4487-A110-A8E58A47EB9D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96863"/>
            <a:ext cx="8362950" cy="612775"/>
          </a:xfrm>
          <a:prstGeom prst="bevel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dirty="0" smtClean="0">
                <a:latin typeface="Times New Roman" pitchFamily="18" charset="0"/>
              </a:rPr>
              <a:t>Solving Systems of Equations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575" y="1125538"/>
            <a:ext cx="8207375" cy="539908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228600" indent="-228600" eaLnBrk="1" hangingPunct="1">
              <a:defRPr/>
            </a:pPr>
            <a:r>
              <a:rPr lang="en-US" sz="2400" dirty="0" smtClean="0">
                <a:latin typeface="Times New Roman" pitchFamily="18" charset="0"/>
              </a:rPr>
              <a:t>A linear equation in n variables:</a:t>
            </a:r>
          </a:p>
          <a:p>
            <a:pPr marL="228600" indent="-228600" eaLnBrk="1" hangingPunct="1">
              <a:buFontTx/>
              <a:buNone/>
              <a:defRPr/>
            </a:pPr>
            <a:r>
              <a:rPr lang="en-US" sz="2800" dirty="0" smtClean="0">
                <a:latin typeface="Times New Roman" pitchFamily="18" charset="0"/>
              </a:rPr>
              <a:t>			</a:t>
            </a:r>
            <a:r>
              <a:rPr lang="en-US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a</a:t>
            </a:r>
            <a:r>
              <a:rPr lang="en-US" b="1" i="1" baseline="-25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1</a:t>
            </a:r>
            <a:r>
              <a:rPr lang="en-US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x</a:t>
            </a:r>
            <a:r>
              <a:rPr lang="en-US" b="1" i="1" baseline="-25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1 </a:t>
            </a:r>
            <a:r>
              <a:rPr lang="en-US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+ a</a:t>
            </a:r>
            <a:r>
              <a:rPr lang="en-US" b="1" i="1" baseline="-25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2</a:t>
            </a:r>
            <a:r>
              <a:rPr lang="en-US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x</a:t>
            </a:r>
            <a:r>
              <a:rPr lang="en-US" b="1" i="1" baseline="-25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2 </a:t>
            </a:r>
            <a:r>
              <a:rPr lang="en-US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+  … + </a:t>
            </a:r>
            <a:r>
              <a:rPr lang="en-US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a</a:t>
            </a:r>
            <a:r>
              <a:rPr lang="en-US" b="1" i="1" baseline="-25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n</a:t>
            </a:r>
            <a:r>
              <a:rPr lang="en-US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x</a:t>
            </a:r>
            <a:r>
              <a:rPr lang="en-US" b="1" i="1" baseline="-25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n</a:t>
            </a:r>
            <a:r>
              <a:rPr lang="en-US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 = b</a:t>
            </a:r>
          </a:p>
          <a:p>
            <a:pPr marL="228600" indent="-228600" eaLnBrk="1" hangingPunct="1">
              <a:defRPr/>
            </a:pPr>
            <a:endParaRPr lang="en-US" sz="2000" dirty="0" smtClean="0">
              <a:latin typeface="Times New Roman" pitchFamily="18" charset="0"/>
            </a:endParaRPr>
          </a:p>
          <a:p>
            <a:pPr marL="228600" indent="-228600" eaLnBrk="1" hangingPunct="1">
              <a:defRPr/>
            </a:pPr>
            <a:r>
              <a:rPr lang="en-US" sz="2400" dirty="0" smtClean="0">
                <a:latin typeface="Times New Roman" pitchFamily="18" charset="0"/>
              </a:rPr>
              <a:t>For small (n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≤ 3), linear algebra provides several tools to solve such systems of linear equations:</a:t>
            </a:r>
          </a:p>
          <a:p>
            <a:pPr marL="228600" indent="-228600" eaLnBrk="1" hangingPunct="1">
              <a:buFontTx/>
              <a:buNone/>
              <a:defRPr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en-US" sz="2400" dirty="0" smtClean="0">
                <a:solidFill>
                  <a:srgbClr val="800080"/>
                </a:solidFill>
                <a:latin typeface="Times New Roman" pitchFamily="18" charset="0"/>
              </a:rPr>
              <a:t>Graphical method</a:t>
            </a:r>
          </a:p>
          <a:p>
            <a:pPr lvl="1" eaLnBrk="1" hangingPunct="1">
              <a:defRPr/>
            </a:pPr>
            <a:r>
              <a:rPr lang="en-US" sz="2400" dirty="0" smtClean="0">
                <a:solidFill>
                  <a:srgbClr val="800080"/>
                </a:solidFill>
                <a:latin typeface="Times New Roman" pitchFamily="18" charset="0"/>
              </a:rPr>
              <a:t>Cramer’s rule</a:t>
            </a:r>
          </a:p>
          <a:p>
            <a:pPr lvl="1" eaLnBrk="1" hangingPunct="1">
              <a:defRPr/>
            </a:pPr>
            <a:r>
              <a:rPr lang="en-US" sz="2400" dirty="0" smtClean="0">
                <a:solidFill>
                  <a:srgbClr val="800080"/>
                </a:solidFill>
                <a:latin typeface="Times New Roman" pitchFamily="18" charset="0"/>
              </a:rPr>
              <a:t>Method of elimination</a:t>
            </a:r>
          </a:p>
          <a:p>
            <a:pPr marL="228600" indent="-228600" eaLnBrk="1" hangingPunct="1">
              <a:buFontTx/>
              <a:buNone/>
              <a:defRPr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228600" indent="-228600" eaLnBrk="1" hangingPunct="1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Nowadays, easy access to computers makes the solution 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very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large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sets of linear algebraic equations 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0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25" y="1052513"/>
            <a:ext cx="8069263" cy="532923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ill-conditioned systems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</a:rPr>
              <a:t>- </a:t>
            </a:r>
            <a:r>
              <a:rPr lang="en-US" sz="2000" dirty="0" smtClean="0">
                <a:latin typeface="Times New Roman" pitchFamily="18" charset="0"/>
              </a:rPr>
              <a:t>small changes in coefficients result in large changes in the solution. Alternatively, a wide range of answers can approximately satisfy the equations.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Well-conditioned systems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– small changes in coefficients result in small changes in the solution)</a:t>
            </a:r>
          </a:p>
          <a:p>
            <a:pPr marL="0" indent="0" eaLnBrk="1" hangingPunct="1">
              <a:buFontTx/>
              <a:buNone/>
              <a:defRPr/>
            </a:pPr>
            <a:endParaRPr lang="en-US" sz="1600" dirty="0" smtClean="0">
              <a:latin typeface="Times New Roman" pitchFamily="18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000" b="1" u="sng" dirty="0" smtClean="0">
                <a:latin typeface="Times New Roman" pitchFamily="18" charset="0"/>
              </a:rPr>
              <a:t>Problem: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</a:rPr>
              <a:t>Since </a:t>
            </a:r>
            <a:r>
              <a:rPr lang="en-US" sz="1800" i="1" dirty="0" smtClean="0">
                <a:latin typeface="Times New Roman" pitchFamily="18" charset="0"/>
              </a:rPr>
              <a:t>round off errors </a:t>
            </a:r>
            <a:r>
              <a:rPr lang="en-US" sz="1800" dirty="0" smtClean="0">
                <a:latin typeface="Times New Roman" pitchFamily="18" charset="0"/>
              </a:rPr>
              <a:t>can induce small changes in the coefficients, these changes can lead to large solution errors in </a:t>
            </a:r>
            <a:r>
              <a:rPr lang="en-US" sz="1800" i="1" dirty="0" smtClean="0">
                <a:latin typeface="Times New Roman" pitchFamily="18" charset="0"/>
              </a:rPr>
              <a:t>ill-conditioned</a:t>
            </a:r>
            <a:r>
              <a:rPr lang="en-US" sz="1800" dirty="0" smtClean="0">
                <a:latin typeface="Times New Roman" pitchFamily="18" charset="0"/>
              </a:rPr>
              <a:t> systems.</a:t>
            </a:r>
            <a:endParaRPr lang="en-US" sz="2000" dirty="0" smtClean="0">
              <a:latin typeface="Times New Roman" pitchFamily="18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000" b="1" u="sng" dirty="0" smtClean="0">
                <a:latin typeface="Times New Roman" pitchFamily="18" charset="0"/>
              </a:rPr>
              <a:t>Example</a:t>
            </a:r>
            <a:r>
              <a:rPr lang="en-US" sz="2000" b="1" dirty="0" smtClean="0">
                <a:latin typeface="Times New Roman" pitchFamily="18" charset="0"/>
              </a:rPr>
              <a:t>: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      </a:t>
            </a:r>
            <a:r>
              <a:rPr lang="en-US" sz="18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x</a:t>
            </a:r>
            <a:r>
              <a:rPr lang="en-US" sz="1800" i="1" baseline="-25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1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 + 2</a:t>
            </a:r>
            <a:r>
              <a:rPr lang="en-US" sz="18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x</a:t>
            </a:r>
            <a:r>
              <a:rPr lang="en-US" sz="1800" i="1" baseline="-25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2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 = 10			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1.1</a:t>
            </a:r>
            <a:r>
              <a:rPr lang="en-US" sz="18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x</a:t>
            </a:r>
            <a:r>
              <a:rPr lang="en-US" sz="1800" i="1" baseline="-25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1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 + 2</a:t>
            </a:r>
            <a:r>
              <a:rPr lang="en-US" sz="18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x</a:t>
            </a:r>
            <a:r>
              <a:rPr lang="en-US" sz="1800" i="1" baseline="-25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2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 = 10.4</a:t>
            </a:r>
            <a:r>
              <a:rPr lang="en-US" sz="1800" dirty="0" smtClean="0">
                <a:latin typeface="Times New Roman" pitchFamily="18" charset="0"/>
              </a:rPr>
              <a:t>		</a:t>
            </a:r>
          </a:p>
          <a:p>
            <a:pPr marL="0" indent="0" eaLnBrk="1" hangingPunct="1">
              <a:buFontTx/>
              <a:buNone/>
              <a:defRPr/>
            </a:pPr>
            <a:endParaRPr lang="en-US" sz="1400" b="1" i="1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marL="0" indent="0" eaLnBrk="1" hangingPunct="1">
              <a:buFontTx/>
              <a:buNone/>
              <a:defRPr/>
            </a:pPr>
            <a:endParaRPr lang="en-US" sz="1400" b="1" i="1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       </a:t>
            </a:r>
            <a:r>
              <a:rPr lang="en-US" sz="18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x</a:t>
            </a:r>
            <a:r>
              <a:rPr lang="en-US" sz="1800" i="1" baseline="-25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1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 + 2</a:t>
            </a:r>
            <a:r>
              <a:rPr lang="en-US" sz="18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x</a:t>
            </a:r>
            <a:r>
              <a:rPr lang="en-US" sz="1800" i="1" baseline="-25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2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 = 10			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1.05</a:t>
            </a:r>
            <a:r>
              <a:rPr lang="en-US" sz="18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x</a:t>
            </a:r>
            <a:r>
              <a:rPr lang="en-US" sz="1800" i="1" baseline="-25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1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 + 2</a:t>
            </a:r>
            <a:r>
              <a:rPr lang="en-US" sz="18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x</a:t>
            </a:r>
            <a:r>
              <a:rPr lang="en-US" sz="1800" i="1" baseline="-25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2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 = 10.4</a:t>
            </a:r>
          </a:p>
        </p:txBody>
      </p:sp>
      <p:sp>
        <p:nvSpPr>
          <p:cNvPr id="6149" name="Line 6"/>
          <p:cNvSpPr>
            <a:spLocks noChangeShapeType="1"/>
          </p:cNvSpPr>
          <p:nvPr/>
        </p:nvSpPr>
        <p:spPr bwMode="auto">
          <a:xfrm>
            <a:off x="628650" y="5145088"/>
            <a:ext cx="7958138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122" name="Object 10"/>
          <p:cNvGraphicFramePr>
            <a:graphicFrameLocks noChangeAspect="1"/>
          </p:cNvGraphicFramePr>
          <p:nvPr/>
        </p:nvGraphicFramePr>
        <p:xfrm>
          <a:off x="2855913" y="3903663"/>
          <a:ext cx="5726112" cy="1090612"/>
        </p:xfrm>
        <a:graphic>
          <a:graphicData uri="http://schemas.openxmlformats.org/presentationml/2006/ole">
            <p:oleObj spid="_x0000_s72706" name="Equation" r:id="rId3" imgW="3530600" imgH="673100" progId="Equation.3">
              <p:embed/>
            </p:oleObj>
          </a:graphicData>
        </a:graphic>
      </p:graphicFrame>
      <p:graphicFrame>
        <p:nvGraphicFramePr>
          <p:cNvPr id="5123" name="Object 14"/>
          <p:cNvGraphicFramePr>
            <a:graphicFrameLocks noChangeAspect="1"/>
          </p:cNvGraphicFramePr>
          <p:nvPr/>
        </p:nvGraphicFramePr>
        <p:xfrm>
          <a:off x="2819400" y="5272088"/>
          <a:ext cx="5808663" cy="1090612"/>
        </p:xfrm>
        <a:graphic>
          <a:graphicData uri="http://schemas.openxmlformats.org/presentationml/2006/ole">
            <p:oleObj spid="_x0000_s72707" name="Equation" r:id="rId4" imgW="3581400" imgH="673100" progId="Equation.3">
              <p:embed/>
            </p:oleObj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55625" y="398463"/>
            <a:ext cx="8069263" cy="5810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sz="3600" kern="0" dirty="0">
                <a:solidFill>
                  <a:schemeClr val="tx2"/>
                </a:solidFill>
                <a:ea typeface="+mj-ea"/>
                <a:cs typeface="+mj-cs"/>
              </a:rPr>
              <a:t>Pitfalls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1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1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6263" y="1055688"/>
            <a:ext cx="8121650" cy="546893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171450" indent="-171450" eaLnBrk="1" hangingPunct="1">
              <a:lnSpc>
                <a:spcPct val="80000"/>
              </a:lnSpc>
              <a:defRPr/>
            </a:pPr>
            <a:r>
              <a:rPr lang="en-US" sz="1800" dirty="0" smtClean="0">
                <a:latin typeface="Times New Roman" pitchFamily="18" charset="0"/>
              </a:rPr>
              <a:t>Surprisingly, </a:t>
            </a:r>
            <a:r>
              <a:rPr lang="en-US" sz="1800" b="1" dirty="0" smtClean="0">
                <a:latin typeface="Times New Roman" pitchFamily="18" charset="0"/>
              </a:rPr>
              <a:t>substitution</a:t>
            </a:r>
            <a:r>
              <a:rPr lang="en-US" sz="1800" dirty="0" smtClean="0">
                <a:latin typeface="Times New Roman" pitchFamily="18" charset="0"/>
              </a:rPr>
              <a:t> of the </a:t>
            </a:r>
            <a:r>
              <a:rPr lang="en-US" sz="1800" u="sng" dirty="0" smtClean="0">
                <a:latin typeface="Times New Roman" pitchFamily="18" charset="0"/>
              </a:rPr>
              <a:t>erroneous</a:t>
            </a:r>
            <a:r>
              <a:rPr lang="en-US" sz="1800" dirty="0" smtClean="0">
                <a:latin typeface="Times New Roman" pitchFamily="18" charset="0"/>
              </a:rPr>
              <a:t> values, </a:t>
            </a:r>
            <a:r>
              <a:rPr lang="en-US" sz="1800" i="1" dirty="0" smtClean="0">
                <a:latin typeface="Times New Roman" pitchFamily="18" charset="0"/>
              </a:rPr>
              <a:t>x</a:t>
            </a:r>
            <a:r>
              <a:rPr lang="en-US" sz="1800" i="1" baseline="-25000" dirty="0" smtClean="0">
                <a:latin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</a:rPr>
              <a:t>=8 and </a:t>
            </a:r>
            <a:r>
              <a:rPr lang="en-US" sz="1800" i="1" dirty="0" smtClean="0">
                <a:latin typeface="Times New Roman" pitchFamily="18" charset="0"/>
              </a:rPr>
              <a:t>x</a:t>
            </a:r>
            <a:r>
              <a:rPr lang="en-US" sz="1800" i="1" baseline="-25000" dirty="0" smtClean="0">
                <a:latin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</a:rPr>
              <a:t>=1, into the original equation </a:t>
            </a:r>
            <a:r>
              <a:rPr lang="en-US" sz="1800" b="1" dirty="0" smtClean="0">
                <a:latin typeface="Times New Roman" pitchFamily="18" charset="0"/>
              </a:rPr>
              <a:t>will</a:t>
            </a:r>
            <a:r>
              <a:rPr lang="en-US" sz="1800" dirty="0" smtClean="0">
                <a:latin typeface="Times New Roman" pitchFamily="18" charset="0"/>
              </a:rPr>
              <a:t> </a:t>
            </a:r>
            <a:r>
              <a:rPr lang="en-US" sz="1800" b="1" dirty="0" smtClean="0">
                <a:latin typeface="Times New Roman" pitchFamily="18" charset="0"/>
              </a:rPr>
              <a:t>not</a:t>
            </a:r>
            <a:r>
              <a:rPr lang="en-US" sz="1800" dirty="0" smtClean="0">
                <a:latin typeface="Times New Roman" pitchFamily="18" charset="0"/>
              </a:rPr>
              <a:t> reveal their incorrect nature  clearly:</a:t>
            </a:r>
            <a:endParaRPr lang="en-US" sz="1400" dirty="0" smtClean="0">
              <a:latin typeface="Times New Roman" pitchFamily="18" charset="0"/>
            </a:endParaRPr>
          </a:p>
          <a:p>
            <a:pPr marL="171450" indent="-17145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 smtClean="0">
                <a:latin typeface="Times New Roman" pitchFamily="18" charset="0"/>
              </a:rPr>
              <a:t>	      </a:t>
            </a:r>
            <a:r>
              <a:rPr lang="en-US" sz="1800" dirty="0" smtClean="0">
                <a:latin typeface="Times New Roman" pitchFamily="18" charset="0"/>
              </a:rPr>
              <a:t>x</a:t>
            </a:r>
            <a:r>
              <a:rPr lang="en-US" sz="1800" baseline="-25000" dirty="0" smtClean="0">
                <a:latin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</a:rPr>
              <a:t> + 2x</a:t>
            </a:r>
            <a:r>
              <a:rPr lang="en-US" sz="1800" baseline="-25000" dirty="0" smtClean="0">
                <a:latin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</a:rPr>
              <a:t> = 10		8+2(1) = 10       (the same!)	</a:t>
            </a:r>
          </a:p>
          <a:p>
            <a:pPr marL="171450" indent="-17145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>
                <a:latin typeface="Times New Roman" pitchFamily="18" charset="0"/>
              </a:rPr>
              <a:t>	 1.1x</a:t>
            </a:r>
            <a:r>
              <a:rPr lang="en-US" sz="1800" baseline="-25000" dirty="0" smtClean="0">
                <a:latin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</a:rPr>
              <a:t> + 2x</a:t>
            </a:r>
            <a:r>
              <a:rPr lang="en-US" sz="1800" baseline="-25000" dirty="0" smtClean="0">
                <a:latin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</a:rPr>
              <a:t> = 10.4           1.1(8)+2(1)=10.8     (close!)</a:t>
            </a:r>
          </a:p>
          <a:p>
            <a:pPr marL="171450" indent="-171450" eaLnBrk="1" hangingPunct="1">
              <a:lnSpc>
                <a:spcPct val="80000"/>
              </a:lnSpc>
              <a:buFontTx/>
              <a:buNone/>
              <a:defRPr/>
            </a:pPr>
            <a:endParaRPr lang="en-US" sz="1400" dirty="0" smtClean="0">
              <a:latin typeface="Times New Roman" pitchFamily="18" charset="0"/>
            </a:endParaRPr>
          </a:p>
          <a:p>
            <a:pPr marL="171450" indent="-17145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IMPORTANT OBSERVATION:</a:t>
            </a:r>
          </a:p>
          <a:p>
            <a:pPr marL="171450" indent="-17145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An ill-conditioned system is one with a </a:t>
            </a:r>
            <a:r>
              <a:rPr lang="en-US" sz="1800" b="1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determinant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 close to 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zero</a:t>
            </a:r>
            <a:endParaRPr lang="en-US" sz="2000" b="1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</a:endParaRPr>
          </a:p>
          <a:p>
            <a:pPr marL="171450" indent="-171450" eaLnBrk="1" hangingPunct="1">
              <a:lnSpc>
                <a:spcPct val="80000"/>
              </a:lnSpc>
              <a:buFontTx/>
              <a:buNone/>
              <a:defRPr/>
            </a:pPr>
            <a:endParaRPr lang="en-US" sz="1600" dirty="0" smtClean="0">
              <a:latin typeface="Times New Roman" pitchFamily="18" charset="0"/>
            </a:endParaRPr>
          </a:p>
          <a:p>
            <a:pPr marL="171450" indent="-171450" eaLnBrk="1" hangingPunct="1">
              <a:lnSpc>
                <a:spcPct val="80000"/>
              </a:lnSpc>
              <a:defRPr/>
            </a:pPr>
            <a:r>
              <a:rPr lang="en-US" sz="1800" dirty="0" smtClean="0">
                <a:latin typeface="Times New Roman" pitchFamily="18" charset="0"/>
              </a:rPr>
              <a:t>If determinant D=0 then there are infinitely many solutions </a:t>
            </a:r>
            <a:r>
              <a:rPr lang="en-US" sz="1800" dirty="0" smtClean="0"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1800" dirty="0" smtClean="0">
                <a:latin typeface="Times New Roman" pitchFamily="18" charset="0"/>
              </a:rPr>
              <a:t> </a:t>
            </a:r>
            <a:r>
              <a:rPr lang="en-US" sz="1800" b="1" i="1" dirty="0" smtClean="0">
                <a:latin typeface="Times New Roman" pitchFamily="18" charset="0"/>
              </a:rPr>
              <a:t>singular system</a:t>
            </a:r>
            <a:r>
              <a:rPr lang="en-US" sz="1800" dirty="0" smtClean="0">
                <a:latin typeface="Times New Roman" pitchFamily="18" charset="0"/>
              </a:rPr>
              <a:t> </a:t>
            </a:r>
          </a:p>
          <a:p>
            <a:pPr marL="171450" indent="-171450" eaLnBrk="1" hangingPunct="1">
              <a:lnSpc>
                <a:spcPct val="60000"/>
              </a:lnSpc>
              <a:buFontTx/>
              <a:buNone/>
              <a:defRPr/>
            </a:pPr>
            <a:endParaRPr lang="en-US" sz="1800" dirty="0" smtClean="0">
              <a:latin typeface="Times New Roman" pitchFamily="18" charset="0"/>
            </a:endParaRPr>
          </a:p>
          <a:p>
            <a:pPr marL="171450" indent="-171450" eaLnBrk="1" hangingPunct="1">
              <a:lnSpc>
                <a:spcPct val="80000"/>
              </a:lnSpc>
              <a:defRPr/>
            </a:pPr>
            <a:r>
              <a:rPr lang="en-US" sz="2000" b="1" i="1" dirty="0" smtClean="0">
                <a:latin typeface="Times New Roman" pitchFamily="18" charset="0"/>
              </a:rPr>
              <a:t>Scaling</a:t>
            </a:r>
            <a:r>
              <a:rPr lang="en-US" sz="1800" dirty="0" smtClean="0">
                <a:latin typeface="Times New Roman" pitchFamily="18" charset="0"/>
              </a:rPr>
              <a:t> (multiplying the coefficients with the same value) does not change the equations but changes the value of the determinant in a significant way. </a:t>
            </a:r>
          </a:p>
          <a:p>
            <a:pPr marL="171450" indent="-17145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 smtClean="0">
                <a:solidFill>
                  <a:srgbClr val="FF3300"/>
                </a:solidFill>
                <a:latin typeface="Times New Roman" pitchFamily="18" charset="0"/>
              </a:rPr>
              <a:t>	However, it does not change the </a:t>
            </a:r>
            <a:r>
              <a:rPr lang="en-US" sz="1800" b="1" i="1" dirty="0" smtClean="0">
                <a:solidFill>
                  <a:srgbClr val="FF3300"/>
                </a:solidFill>
                <a:latin typeface="Times New Roman" pitchFamily="18" charset="0"/>
              </a:rPr>
              <a:t>ill-conditioned</a:t>
            </a:r>
            <a:r>
              <a:rPr lang="en-US" sz="1800" b="1" dirty="0" smtClean="0">
                <a:solidFill>
                  <a:srgbClr val="FF3300"/>
                </a:solidFill>
                <a:latin typeface="Times New Roman" pitchFamily="18" charset="0"/>
              </a:rPr>
              <a:t> state of the equations! </a:t>
            </a:r>
            <a:endParaRPr lang="en-US" sz="1800" dirty="0" smtClean="0">
              <a:solidFill>
                <a:srgbClr val="FF3300"/>
              </a:solidFill>
              <a:latin typeface="Times New Roman" pitchFamily="18" charset="0"/>
            </a:endParaRPr>
          </a:p>
          <a:p>
            <a:pPr marL="171450" indent="-17145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>
                <a:solidFill>
                  <a:srgbClr val="FF3300"/>
                </a:solidFill>
                <a:latin typeface="Times New Roman" pitchFamily="18" charset="0"/>
              </a:rPr>
              <a:t>   DANGER!  It may hide the fact that the system is ill-conditioned!!</a:t>
            </a:r>
          </a:p>
          <a:p>
            <a:pPr marL="171450" indent="-17145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>
                <a:solidFill>
                  <a:srgbClr val="FF3300"/>
                </a:solidFill>
                <a:latin typeface="Times New Roman" pitchFamily="18" charset="0"/>
              </a:rPr>
              <a:t>   </a:t>
            </a:r>
          </a:p>
          <a:p>
            <a:pPr marL="171450" indent="-171450" eaLnBrk="1" hangingPunct="1">
              <a:lnSpc>
                <a:spcPct val="80000"/>
              </a:lnSpc>
              <a:buFontTx/>
              <a:buNone/>
              <a:defRPr/>
            </a:pPr>
            <a:endParaRPr lang="en-US" sz="1800" dirty="0" smtClean="0">
              <a:solidFill>
                <a:srgbClr val="FF3300"/>
              </a:solidFill>
              <a:latin typeface="Times New Roman" pitchFamily="18" charset="0"/>
            </a:endParaRPr>
          </a:p>
          <a:p>
            <a:pPr marL="171450" indent="-17145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solidFill>
                  <a:srgbClr val="993300"/>
                </a:solidFill>
                <a:latin typeface="Times New Roman" pitchFamily="18" charset="0"/>
              </a:rPr>
              <a:t>How can we find out whether a system is </a:t>
            </a:r>
            <a:r>
              <a:rPr lang="en-US" sz="2000" b="1" i="1" dirty="0" smtClean="0">
                <a:solidFill>
                  <a:srgbClr val="993300"/>
                </a:solidFill>
                <a:latin typeface="Times New Roman" pitchFamily="18" charset="0"/>
              </a:rPr>
              <a:t>ill-conditioned</a:t>
            </a:r>
            <a:r>
              <a:rPr lang="en-US" sz="2000" b="1" dirty="0" smtClean="0">
                <a:solidFill>
                  <a:srgbClr val="993300"/>
                </a:solidFill>
                <a:latin typeface="Times New Roman" pitchFamily="18" charset="0"/>
              </a:rPr>
              <a:t> or not?</a:t>
            </a:r>
          </a:p>
          <a:p>
            <a:pPr marL="171450" indent="-17145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 smtClean="0">
                <a:latin typeface="Times New Roman" pitchFamily="18" charset="0"/>
              </a:rPr>
              <a:t>	Not easy! Luckily, most engineering systems yield well-conditioned results!</a:t>
            </a:r>
            <a:endParaRPr lang="en-US" sz="1400" b="1" dirty="0" smtClean="0">
              <a:solidFill>
                <a:srgbClr val="993300"/>
              </a:solidFill>
              <a:latin typeface="Times New Roman" pitchFamily="18" charset="0"/>
            </a:endParaRPr>
          </a:p>
          <a:p>
            <a:pPr marL="228600" indent="-228600" eaLnBrk="1" hangingPunct="1">
              <a:lnSpc>
                <a:spcPct val="80000"/>
              </a:lnSpc>
              <a:buFontTx/>
              <a:buNone/>
              <a:defRPr/>
            </a:pPr>
            <a:endParaRPr lang="en-US" sz="1400" b="1" dirty="0" smtClean="0">
              <a:solidFill>
                <a:srgbClr val="993300"/>
              </a:solidFill>
              <a:latin typeface="Times New Roman" pitchFamily="18" charset="0"/>
            </a:endParaRPr>
          </a:p>
          <a:p>
            <a:pPr marL="228600" indent="-228600" eaLnBrk="1" hangingPunct="1">
              <a:lnSpc>
                <a:spcPct val="80000"/>
              </a:lnSpc>
              <a:defRPr/>
            </a:pPr>
            <a:r>
              <a:rPr lang="en-US" sz="1800" u="sng" dirty="0" smtClean="0">
                <a:latin typeface="Times New Roman" pitchFamily="18" charset="0"/>
              </a:rPr>
              <a:t>One way to find out</a:t>
            </a:r>
            <a:r>
              <a:rPr lang="en-US" sz="1800" dirty="0" smtClean="0">
                <a:latin typeface="Times New Roman" pitchFamily="18" charset="0"/>
              </a:rPr>
              <a:t>: change the coefficients slightly and </a:t>
            </a:r>
            <a:r>
              <a:rPr lang="en-US" sz="1800" dirty="0" err="1" smtClean="0">
                <a:latin typeface="Times New Roman" pitchFamily="18" charset="0"/>
              </a:rPr>
              <a:t>recompute</a:t>
            </a:r>
            <a:r>
              <a:rPr lang="en-US" sz="1800" dirty="0" smtClean="0">
                <a:latin typeface="Times New Roman" pitchFamily="18" charset="0"/>
              </a:rPr>
              <a:t> &amp; compare</a:t>
            </a:r>
          </a:p>
          <a:p>
            <a:pPr marL="171450" indent="-171450" eaLnBrk="1" hangingPunct="1">
              <a:lnSpc>
                <a:spcPct val="80000"/>
              </a:lnSpc>
              <a:buFontTx/>
              <a:buNone/>
              <a:defRPr/>
            </a:pPr>
            <a:endParaRPr lang="en-US" sz="1800" dirty="0" smtClean="0">
              <a:solidFill>
                <a:srgbClr val="FF3300"/>
              </a:solidFill>
              <a:latin typeface="Times New Roman" pitchFamily="18" charset="0"/>
            </a:endParaRPr>
          </a:p>
          <a:p>
            <a:pPr marL="171450" indent="-171450" eaLnBrk="1" hangingPunct="1">
              <a:lnSpc>
                <a:spcPct val="80000"/>
              </a:lnSpc>
              <a:buFontTx/>
              <a:buNone/>
              <a:defRPr/>
            </a:pPr>
            <a:endParaRPr lang="en-US" sz="1800" dirty="0" smtClean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22532" name="Rectangle 7"/>
          <p:cNvSpPr>
            <a:spLocks noChangeArrowheads="1"/>
          </p:cNvSpPr>
          <p:nvPr/>
        </p:nvSpPr>
        <p:spPr bwMode="auto">
          <a:xfrm>
            <a:off x="592138" y="2312988"/>
            <a:ext cx="8105775" cy="576262"/>
          </a:xfrm>
          <a:prstGeom prst="rect">
            <a:avLst/>
          </a:prstGeom>
          <a:noFill/>
          <a:ln w="349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92138" y="252413"/>
            <a:ext cx="8105775" cy="5810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71450" indent="-171450" eaLnBrk="1" hangingPunct="1">
              <a:lnSpc>
                <a:spcPct val="80000"/>
              </a:lnSpc>
              <a:defRPr/>
            </a:pPr>
            <a:r>
              <a:rPr lang="en-US" sz="2800" b="1" i="1" dirty="0">
                <a:solidFill>
                  <a:schemeClr val="accent2">
                    <a:lumMod val="75000"/>
                  </a:schemeClr>
                </a:solidFill>
              </a:rPr>
              <a:t>ill-conditioned systems (cont.)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–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27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27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92138" y="274638"/>
            <a:ext cx="8069262" cy="598487"/>
          </a:xfrm>
          <a:prstGeom prst="bevel">
            <a:avLst>
              <a:gd name="adj" fmla="val 12500"/>
            </a:avLst>
          </a:prstGeom>
          <a:gradFill rotWithShape="1">
            <a:gsLst>
              <a:gs pos="0">
                <a:srgbClr val="749797"/>
              </a:gs>
              <a:gs pos="50000">
                <a:srgbClr val="A8DADA"/>
              </a:gs>
              <a:gs pos="100000">
                <a:srgbClr val="C8FFFF"/>
              </a:gs>
            </a:gsLst>
            <a:lin ang="10800000" scaled="1"/>
          </a:gradFill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smtClean="0">
                <a:latin typeface="Times New Roman" pitchFamily="18" charset="0"/>
              </a:rPr>
              <a:t>Techniques for Improving Solutions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050212" cy="540702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171450" indent="-171450" eaLnBrk="1" hangingPunct="1">
              <a:lnSpc>
                <a:spcPct val="80000"/>
              </a:lnSpc>
              <a:defRPr/>
            </a:pPr>
            <a:r>
              <a:rPr lang="en-US" sz="2400" dirty="0" smtClean="0">
                <a:solidFill>
                  <a:srgbClr val="CC9900"/>
                </a:solidFill>
                <a:latin typeface="Times New Roman" pitchFamily="18" charset="0"/>
              </a:rPr>
              <a:t>Use of more significant figures – </a:t>
            </a:r>
            <a:r>
              <a:rPr lang="en-US" sz="2400" b="1" i="1" dirty="0" smtClean="0">
                <a:solidFill>
                  <a:srgbClr val="CC9900"/>
                </a:solidFill>
                <a:latin typeface="Times New Roman" pitchFamily="18" charset="0"/>
              </a:rPr>
              <a:t>double precision </a:t>
            </a:r>
            <a:r>
              <a:rPr lang="en-US" sz="2400" i="1" dirty="0" smtClean="0">
                <a:solidFill>
                  <a:srgbClr val="CC9900"/>
                </a:solidFill>
                <a:latin typeface="Times New Roman" pitchFamily="18" charset="0"/>
              </a:rPr>
              <a:t>arithmetic</a:t>
            </a:r>
            <a:r>
              <a:rPr lang="en-US" sz="2400" dirty="0" smtClean="0">
                <a:solidFill>
                  <a:srgbClr val="CC9900"/>
                </a:solidFill>
                <a:latin typeface="Times New Roman" pitchFamily="18" charset="0"/>
              </a:rPr>
              <a:t> </a:t>
            </a:r>
            <a:endParaRPr lang="en-US" sz="2000" i="1" dirty="0" smtClean="0">
              <a:solidFill>
                <a:srgbClr val="CC9900"/>
              </a:solidFill>
              <a:latin typeface="Times New Roman" pitchFamily="18" charset="0"/>
            </a:endParaRPr>
          </a:p>
          <a:p>
            <a:pPr marL="171450" indent="-171450" eaLnBrk="1" hangingPunct="1">
              <a:lnSpc>
                <a:spcPct val="80000"/>
              </a:lnSpc>
              <a:defRPr/>
            </a:pPr>
            <a:endParaRPr lang="en-US" sz="2400" b="1" i="1" dirty="0" smtClean="0">
              <a:solidFill>
                <a:srgbClr val="CC9900"/>
              </a:solidFill>
              <a:latin typeface="Times New Roman" pitchFamily="18" charset="0"/>
            </a:endParaRPr>
          </a:p>
          <a:p>
            <a:pPr marL="171450" indent="-171450" eaLnBrk="1" hangingPunct="1">
              <a:lnSpc>
                <a:spcPct val="80000"/>
              </a:lnSpc>
              <a:defRPr/>
            </a:pPr>
            <a:r>
              <a:rPr lang="en-US" sz="2400" b="1" i="1" dirty="0" smtClean="0">
                <a:solidFill>
                  <a:srgbClr val="CC9900"/>
                </a:solidFill>
                <a:latin typeface="Times New Roman" pitchFamily="18" charset="0"/>
              </a:rPr>
              <a:t>Pivoting</a:t>
            </a:r>
          </a:p>
          <a:p>
            <a:pPr marL="171450" indent="-17145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latin typeface="Times New Roman" pitchFamily="18" charset="0"/>
              </a:rPr>
              <a:t>	If a pivot element is zero, normalization step leads to division by zero. The same problem may arise, when the pivot element is close to zero. Problem can be avoided:</a:t>
            </a:r>
            <a:endParaRPr lang="en-US" sz="2000" i="1" dirty="0" smtClean="0">
              <a:latin typeface="Times New Roman" pitchFamily="18" charset="0"/>
            </a:endParaRPr>
          </a:p>
          <a:p>
            <a:pPr marL="457200" lvl="1" indent="-114300" eaLnBrk="1" hangingPunct="1">
              <a:lnSpc>
                <a:spcPct val="80000"/>
              </a:lnSpc>
              <a:defRPr/>
            </a:pPr>
            <a:r>
              <a:rPr lang="en-US" sz="2000" b="1" i="1" dirty="0" smtClean="0">
                <a:latin typeface="Times New Roman" pitchFamily="18" charset="0"/>
              </a:rPr>
              <a:t> Partial pivoting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</a:p>
          <a:p>
            <a:pPr marL="457200" lvl="1" indent="-1143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>
                <a:latin typeface="Times New Roman" pitchFamily="18" charset="0"/>
              </a:rPr>
              <a:t>Switching the rows below so that the largest element is the pivot element.</a:t>
            </a:r>
          </a:p>
          <a:p>
            <a:pPr marL="457200" lvl="1" indent="-1143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smtClean="0">
                <a:solidFill>
                  <a:schemeClr val="accent2"/>
                </a:solidFill>
                <a:effectDag name="">
                  <a:cont type="tree" name="">
                    <a:effect ref="fillLine"/>
                    <a:outerShdw dist="38100" dir="13500000" algn="br">
                      <a:srgbClr val="E1FDFF"/>
                    </a:outerShdw>
                  </a:cont>
                  <a:cont type="tree" name="">
                    <a:effect ref="fillLine"/>
                    <a:outerShdw dist="38100" dir="2700000" algn="tl">
                      <a:srgbClr val="708688"/>
                    </a:outerShdw>
                  </a:cont>
                  <a:effect ref="fillLine"/>
                </a:effectDag>
                <a:latin typeface="Times New Roman" pitchFamily="18" charset="0"/>
              </a:rPr>
              <a:t>**here* Go </a:t>
            </a:r>
            <a:r>
              <a:rPr lang="en-US" sz="1800" dirty="0" smtClean="0">
                <a:solidFill>
                  <a:schemeClr val="accent2"/>
                </a:solidFill>
                <a:effectDag name="">
                  <a:cont type="tree" name="">
                    <a:effect ref="fillLine"/>
                    <a:outerShdw dist="38100" dir="13500000" algn="br">
                      <a:srgbClr val="E1FDFF"/>
                    </a:outerShdw>
                  </a:cont>
                  <a:cont type="tree" name="">
                    <a:effect ref="fillLine"/>
                    <a:outerShdw dist="38100" dir="2700000" algn="tl">
                      <a:srgbClr val="708688"/>
                    </a:outerShdw>
                  </a:cont>
                  <a:effect ref="fillLine"/>
                </a:effectDag>
                <a:latin typeface="Times New Roman" pitchFamily="18" charset="0"/>
              </a:rPr>
              <a:t>over  the solution in:  CHAP9e-Problem-11.doc</a:t>
            </a:r>
          </a:p>
          <a:p>
            <a:pPr marL="457200" lvl="1" indent="-114300" eaLnBrk="1" hangingPunct="1">
              <a:lnSpc>
                <a:spcPct val="80000"/>
              </a:lnSpc>
              <a:buFontTx/>
              <a:buNone/>
              <a:defRPr/>
            </a:pPr>
            <a:endParaRPr lang="en-US" sz="1800" dirty="0" smtClean="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E1FDFF"/>
                  </a:outerShdw>
                </a:cont>
                <a:cont type="tree" name="">
                  <a:effect ref="fillLine"/>
                  <a:outerShdw dist="38100" dir="2700000" algn="tl">
                    <a:srgbClr val="708688"/>
                  </a:outerShdw>
                </a:cont>
                <a:effect ref="fillLine"/>
              </a:effectDag>
              <a:latin typeface="Times New Roman" pitchFamily="18" charset="0"/>
            </a:endParaRPr>
          </a:p>
          <a:p>
            <a:pPr marL="457200" lvl="1" indent="-114300" eaLnBrk="1" hangingPunct="1">
              <a:lnSpc>
                <a:spcPct val="80000"/>
              </a:lnSpc>
              <a:defRPr/>
            </a:pPr>
            <a:r>
              <a:rPr lang="en-US" sz="2000" b="1" i="1" dirty="0" smtClean="0">
                <a:latin typeface="Times New Roman" pitchFamily="18" charset="0"/>
              </a:rPr>
              <a:t> Complete pivoting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800" dirty="0" smtClean="0">
                <a:latin typeface="Times New Roman" pitchFamily="18" charset="0"/>
              </a:rPr>
              <a:t>Searching for the largest element in all rows and columns then switching.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800" dirty="0" smtClean="0">
                <a:latin typeface="Times New Roman" pitchFamily="18" charset="0"/>
              </a:rPr>
              <a:t>This is rarely used because switching columns changes the order of </a:t>
            </a:r>
            <a:r>
              <a:rPr lang="en-US" sz="1800" dirty="0" err="1" smtClean="0">
                <a:latin typeface="Times New Roman" pitchFamily="18" charset="0"/>
              </a:rPr>
              <a:t>x’s</a:t>
            </a:r>
            <a:r>
              <a:rPr lang="en-US" sz="1800" dirty="0" smtClean="0">
                <a:latin typeface="Times New Roman" pitchFamily="18" charset="0"/>
              </a:rPr>
              <a:t> and adds significant complexity and overhead </a:t>
            </a:r>
            <a:r>
              <a:rPr lang="en-US" sz="1800" dirty="0" smtClean="0">
                <a:latin typeface="Times New Roman" pitchFamily="18" charset="0"/>
                <a:sym typeface="Wingdings" pitchFamily="2" charset="2"/>
              </a:rPr>
              <a:t> </a:t>
            </a:r>
            <a:r>
              <a:rPr lang="en-US" sz="1800" dirty="0" smtClean="0">
                <a:latin typeface="Times New Roman" pitchFamily="18" charset="0"/>
              </a:rPr>
              <a:t>costly </a:t>
            </a:r>
          </a:p>
          <a:p>
            <a:pPr marL="171450" indent="-171450" eaLnBrk="1" hangingPunct="1">
              <a:lnSpc>
                <a:spcPct val="80000"/>
              </a:lnSpc>
              <a:defRPr/>
            </a:pPr>
            <a:endParaRPr lang="en-US" sz="2400" b="1" i="1" dirty="0" smtClean="0">
              <a:solidFill>
                <a:srgbClr val="CC9900"/>
              </a:solidFill>
              <a:latin typeface="Times New Roman" pitchFamily="18" charset="0"/>
            </a:endParaRPr>
          </a:p>
          <a:p>
            <a:pPr marL="171450" indent="-171450" eaLnBrk="1" hangingPunct="1">
              <a:lnSpc>
                <a:spcPct val="80000"/>
              </a:lnSpc>
              <a:defRPr/>
            </a:pPr>
            <a:r>
              <a:rPr lang="en-US" sz="2400" b="1" i="1" dirty="0" smtClean="0">
                <a:solidFill>
                  <a:srgbClr val="CC9900"/>
                </a:solidFill>
                <a:latin typeface="Times New Roman" pitchFamily="18" charset="0"/>
              </a:rPr>
              <a:t>Scaling</a:t>
            </a:r>
          </a:p>
          <a:p>
            <a:pPr marL="457200" lvl="1" indent="-114300" eaLnBrk="1" hangingPunct="1">
              <a:lnSpc>
                <a:spcPct val="80000"/>
              </a:lnSpc>
              <a:defRPr/>
            </a:pPr>
            <a:r>
              <a:rPr lang="en-US" sz="2000" dirty="0" smtClean="0">
                <a:latin typeface="Times New Roman" pitchFamily="18" charset="0"/>
              </a:rPr>
              <a:t> used to reduce the round-off errors and improve accuracy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3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35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35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35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35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35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355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176"/>
          <p:cNvSpPr/>
          <p:nvPr/>
        </p:nvSpPr>
        <p:spPr bwMode="auto">
          <a:xfrm>
            <a:off x="6215063" y="2051050"/>
            <a:ext cx="328612" cy="248285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164388" y="6446838"/>
            <a:ext cx="1522412" cy="304800"/>
          </a:xfrm>
          <a:noFill/>
        </p:spPr>
        <p:txBody>
          <a:bodyPr/>
          <a:lstStyle/>
          <a:p>
            <a:fld id="{F1C6F772-C161-461D-AAA3-4935E4FE3488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3" y="530225"/>
            <a:ext cx="8313737" cy="598488"/>
          </a:xfrm>
          <a:prstGeom prst="bevel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smtClean="0">
                <a:latin typeface="Times New Roman" pitchFamily="18" charset="0"/>
              </a:rPr>
              <a:t>Gauss-Jordan </a:t>
            </a:r>
            <a:r>
              <a:rPr lang="en-US" sz="3600" dirty="0" smtClean="0">
                <a:latin typeface="Times New Roman" pitchFamily="18" charset="0"/>
              </a:rPr>
              <a:t>Elimination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2928938" y="2041525"/>
            <a:ext cx="3213100" cy="2482850"/>
            <a:chOff x="1943064" y="4305313"/>
            <a:chExt cx="2921040" cy="2264601"/>
          </a:xfrm>
        </p:grpSpPr>
        <p:sp>
          <p:nvSpPr>
            <p:cNvPr id="27755" name="Rectangle 68"/>
            <p:cNvSpPr>
              <a:spLocks noChangeArrowheads="1"/>
            </p:cNvSpPr>
            <p:nvPr/>
          </p:nvSpPr>
          <p:spPr bwMode="auto">
            <a:xfrm>
              <a:off x="1943065" y="4305314"/>
              <a:ext cx="2921039" cy="226363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cxnSp>
          <p:nvCxnSpPr>
            <p:cNvPr id="27756" name="Straight Connector 69"/>
            <p:cNvCxnSpPr>
              <a:cxnSpLocks noChangeShapeType="1"/>
            </p:cNvCxnSpPr>
            <p:nvPr/>
          </p:nvCxnSpPr>
          <p:spPr bwMode="auto">
            <a:xfrm rot="5400000">
              <a:off x="1159071" y="5414832"/>
              <a:ext cx="2218286" cy="11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757" name="Straight Connector 70"/>
            <p:cNvCxnSpPr>
              <a:cxnSpLocks noChangeShapeType="1"/>
            </p:cNvCxnSpPr>
            <p:nvPr/>
          </p:nvCxnSpPr>
          <p:spPr bwMode="auto">
            <a:xfrm rot="5400000">
              <a:off x="1482559" y="5414728"/>
              <a:ext cx="2219250" cy="235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758" name="Straight Connector 71"/>
            <p:cNvCxnSpPr>
              <a:cxnSpLocks noChangeShapeType="1"/>
            </p:cNvCxnSpPr>
            <p:nvPr/>
          </p:nvCxnSpPr>
          <p:spPr bwMode="auto">
            <a:xfrm rot="5400000">
              <a:off x="1784927" y="5436920"/>
              <a:ext cx="2263635" cy="235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759" name="Straight Connector 72"/>
            <p:cNvCxnSpPr>
              <a:cxnSpLocks noChangeShapeType="1"/>
            </p:cNvCxnSpPr>
            <p:nvPr/>
          </p:nvCxnSpPr>
          <p:spPr bwMode="auto">
            <a:xfrm rot="5400000">
              <a:off x="2110664" y="5435955"/>
              <a:ext cx="2263635" cy="235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760" name="Straight Connector 73"/>
            <p:cNvCxnSpPr>
              <a:cxnSpLocks noChangeShapeType="1"/>
            </p:cNvCxnSpPr>
            <p:nvPr/>
          </p:nvCxnSpPr>
          <p:spPr bwMode="auto">
            <a:xfrm rot="5400000">
              <a:off x="2434048" y="5437129"/>
              <a:ext cx="2263637" cy="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761" name="Straight Connector 74"/>
            <p:cNvCxnSpPr>
              <a:cxnSpLocks noChangeShapeType="1"/>
            </p:cNvCxnSpPr>
            <p:nvPr/>
          </p:nvCxnSpPr>
          <p:spPr bwMode="auto">
            <a:xfrm rot="5400000">
              <a:off x="2753373" y="5435955"/>
              <a:ext cx="2263635" cy="235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762" name="Straight Connector 75"/>
            <p:cNvCxnSpPr>
              <a:cxnSpLocks noChangeShapeType="1"/>
            </p:cNvCxnSpPr>
            <p:nvPr/>
          </p:nvCxnSpPr>
          <p:spPr bwMode="auto">
            <a:xfrm rot="5400000">
              <a:off x="3076997" y="5435189"/>
              <a:ext cx="2263804" cy="40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763" name="Straight Connector 76"/>
            <p:cNvCxnSpPr>
              <a:cxnSpLocks noChangeShapeType="1"/>
            </p:cNvCxnSpPr>
            <p:nvPr/>
          </p:nvCxnSpPr>
          <p:spPr bwMode="auto">
            <a:xfrm rot="5400000">
              <a:off x="3402493" y="5435955"/>
              <a:ext cx="2263635" cy="235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764" name="Straight Connector 77"/>
            <p:cNvCxnSpPr>
              <a:cxnSpLocks noChangeShapeType="1"/>
            </p:cNvCxnSpPr>
            <p:nvPr/>
          </p:nvCxnSpPr>
          <p:spPr bwMode="auto">
            <a:xfrm>
              <a:off x="1943064" y="4571624"/>
              <a:ext cx="2921039" cy="19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765" name="Straight Connector 78"/>
            <p:cNvCxnSpPr>
              <a:cxnSpLocks noChangeShapeType="1"/>
            </p:cNvCxnSpPr>
            <p:nvPr/>
          </p:nvCxnSpPr>
          <p:spPr bwMode="auto">
            <a:xfrm>
              <a:off x="1943064" y="4793549"/>
              <a:ext cx="2921039" cy="19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766" name="Straight Connector 79"/>
            <p:cNvCxnSpPr>
              <a:cxnSpLocks noChangeShapeType="1"/>
            </p:cNvCxnSpPr>
            <p:nvPr/>
          </p:nvCxnSpPr>
          <p:spPr bwMode="auto">
            <a:xfrm>
              <a:off x="1943064" y="5059859"/>
              <a:ext cx="2921039" cy="19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767" name="Straight Connector 80"/>
            <p:cNvCxnSpPr>
              <a:cxnSpLocks noChangeShapeType="1"/>
            </p:cNvCxnSpPr>
            <p:nvPr/>
          </p:nvCxnSpPr>
          <p:spPr bwMode="auto">
            <a:xfrm>
              <a:off x="1943064" y="5324239"/>
              <a:ext cx="2921039" cy="19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768" name="Straight Connector 81"/>
            <p:cNvCxnSpPr>
              <a:cxnSpLocks noChangeShapeType="1"/>
            </p:cNvCxnSpPr>
            <p:nvPr/>
          </p:nvCxnSpPr>
          <p:spPr bwMode="auto">
            <a:xfrm>
              <a:off x="1943064" y="5546164"/>
              <a:ext cx="2921039" cy="19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769" name="Straight Connector 82"/>
            <p:cNvCxnSpPr>
              <a:cxnSpLocks noChangeShapeType="1"/>
            </p:cNvCxnSpPr>
            <p:nvPr/>
          </p:nvCxnSpPr>
          <p:spPr bwMode="auto">
            <a:xfrm>
              <a:off x="1943064" y="5812474"/>
              <a:ext cx="2921039" cy="19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770" name="Straight Connector 88"/>
            <p:cNvCxnSpPr>
              <a:cxnSpLocks noChangeShapeType="1"/>
            </p:cNvCxnSpPr>
            <p:nvPr/>
          </p:nvCxnSpPr>
          <p:spPr bwMode="auto">
            <a:xfrm>
              <a:off x="1943064" y="6078784"/>
              <a:ext cx="2921039" cy="19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771" name="Straight Connector 89"/>
            <p:cNvCxnSpPr>
              <a:cxnSpLocks noChangeShapeType="1"/>
            </p:cNvCxnSpPr>
            <p:nvPr/>
          </p:nvCxnSpPr>
          <p:spPr bwMode="auto">
            <a:xfrm>
              <a:off x="1943064" y="6300709"/>
              <a:ext cx="2921039" cy="19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3038475" y="2366963"/>
            <a:ext cx="182563" cy="1857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3038475" y="2659063"/>
            <a:ext cx="182563" cy="1857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3038475" y="2914650"/>
            <a:ext cx="182563" cy="1857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3038475" y="3206750"/>
            <a:ext cx="182563" cy="1857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3038475" y="3462338"/>
            <a:ext cx="182563" cy="1857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3038475" y="3754438"/>
            <a:ext cx="182563" cy="1857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3038475" y="4013200"/>
            <a:ext cx="182563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3038475" y="4265613"/>
            <a:ext cx="182563" cy="1857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3403600" y="2662238"/>
            <a:ext cx="182563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3403600" y="2917825"/>
            <a:ext cx="182563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3403600" y="3209925"/>
            <a:ext cx="182563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3403600" y="3465513"/>
            <a:ext cx="182563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3403600" y="3757613"/>
            <a:ext cx="182563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3403600" y="4014788"/>
            <a:ext cx="182563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3403600" y="4268788"/>
            <a:ext cx="182563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3732213" y="2914650"/>
            <a:ext cx="182562" cy="1857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3732213" y="3209925"/>
            <a:ext cx="182562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3732213" y="3465513"/>
            <a:ext cx="182562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3732213" y="3757613"/>
            <a:ext cx="182562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3732213" y="4014788"/>
            <a:ext cx="182562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4097338" y="3206750"/>
            <a:ext cx="182562" cy="1857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4097338" y="3462338"/>
            <a:ext cx="182562" cy="1857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4097338" y="3754438"/>
            <a:ext cx="182562" cy="1857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4097338" y="4013200"/>
            <a:ext cx="182562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4097338" y="4265613"/>
            <a:ext cx="182562" cy="1857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4462463" y="3462338"/>
            <a:ext cx="182562" cy="1857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4462463" y="3754438"/>
            <a:ext cx="182562" cy="1857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4462463" y="4013200"/>
            <a:ext cx="182562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4462463" y="4265613"/>
            <a:ext cx="182562" cy="1857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4791075" y="3754438"/>
            <a:ext cx="182563" cy="1857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4791075" y="4014788"/>
            <a:ext cx="182563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5156200" y="4013200"/>
            <a:ext cx="182563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5156200" y="4265613"/>
            <a:ext cx="182563" cy="1857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2928938" y="2087563"/>
            <a:ext cx="36512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000" b="1">
                <a:cs typeface="Times New Roman" pitchFamily="18" charset="0"/>
              </a:rPr>
              <a:t>a</a:t>
            </a:r>
            <a:r>
              <a:rPr lang="en-US" altLang="en-US" sz="1000" b="1" baseline="-25000">
                <a:cs typeface="Times New Roman" pitchFamily="18" charset="0"/>
              </a:rPr>
              <a:t>11</a:t>
            </a:r>
            <a:endParaRPr lang="en-US" altLang="en-US" sz="1000" b="1">
              <a:cs typeface="Times New Roman" pitchFamily="18" charset="0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3294063" y="2371725"/>
            <a:ext cx="365125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000" b="1">
                <a:cs typeface="Times New Roman" pitchFamily="18" charset="0"/>
              </a:rPr>
              <a:t>x</a:t>
            </a:r>
            <a:r>
              <a:rPr lang="en-US" altLang="en-US" sz="1000" b="1" baseline="-25000">
                <a:cs typeface="Times New Roman" pitchFamily="18" charset="0"/>
              </a:rPr>
              <a:t>22</a:t>
            </a:r>
            <a:endParaRPr lang="en-US" altLang="en-US" sz="1000" b="1">
              <a:cs typeface="Times New Roman" pitchFamily="18" charset="0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3403600" y="2087563"/>
            <a:ext cx="182563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cxnSp>
        <p:nvCxnSpPr>
          <p:cNvPr id="89" name="Straight Arrow Connector 88"/>
          <p:cNvCxnSpPr>
            <a:cxnSpLocks noChangeShapeType="1"/>
          </p:cNvCxnSpPr>
          <p:nvPr/>
        </p:nvCxnSpPr>
        <p:spPr bwMode="auto">
          <a:xfrm>
            <a:off x="2198688" y="2197100"/>
            <a:ext cx="474662" cy="1588"/>
          </a:xfrm>
          <a:prstGeom prst="straightConnector1">
            <a:avLst/>
          </a:prstGeom>
          <a:noFill/>
          <a:ln w="9525" algn="ctr">
            <a:solidFill>
              <a:srgbClr val="002060"/>
            </a:solidFill>
            <a:round/>
            <a:headEnd/>
            <a:tailEnd type="arrow" w="med" len="med"/>
          </a:ln>
        </p:spPr>
      </p:cxnSp>
      <p:cxnSp>
        <p:nvCxnSpPr>
          <p:cNvPr id="90" name="Straight Arrow Connector 89"/>
          <p:cNvCxnSpPr>
            <a:cxnSpLocks noChangeShapeType="1"/>
          </p:cNvCxnSpPr>
          <p:nvPr/>
        </p:nvCxnSpPr>
        <p:spPr bwMode="auto">
          <a:xfrm>
            <a:off x="2198688" y="2451100"/>
            <a:ext cx="474662" cy="1588"/>
          </a:xfrm>
          <a:prstGeom prst="straightConnector1">
            <a:avLst/>
          </a:prstGeom>
          <a:noFill/>
          <a:ln w="9525" algn="ctr">
            <a:solidFill>
              <a:srgbClr val="002060"/>
            </a:solidFill>
            <a:round/>
            <a:headEnd/>
            <a:tailEnd type="arrow" w="med" len="med"/>
          </a:ln>
        </p:spPr>
      </p:cxn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3659188" y="2635250"/>
            <a:ext cx="365125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000" b="1">
                <a:cs typeface="Times New Roman" pitchFamily="18" charset="0"/>
              </a:rPr>
              <a:t>x</a:t>
            </a:r>
            <a:r>
              <a:rPr lang="en-US" altLang="en-US" sz="1000" b="1" baseline="-25000">
                <a:cs typeface="Times New Roman" pitchFamily="18" charset="0"/>
              </a:rPr>
              <a:t>33</a:t>
            </a:r>
            <a:endParaRPr lang="en-US" altLang="en-US" sz="1000" b="1">
              <a:cs typeface="Times New Roman" pitchFamily="18" charset="0"/>
            </a:endParaRPr>
          </a:p>
        </p:txBody>
      </p:sp>
      <p:cxnSp>
        <p:nvCxnSpPr>
          <p:cNvPr id="92" name="Straight Arrow Connector 91"/>
          <p:cNvCxnSpPr>
            <a:cxnSpLocks noChangeShapeType="1"/>
          </p:cNvCxnSpPr>
          <p:nvPr/>
        </p:nvCxnSpPr>
        <p:spPr bwMode="auto">
          <a:xfrm>
            <a:off x="2198688" y="2706688"/>
            <a:ext cx="474662" cy="1587"/>
          </a:xfrm>
          <a:prstGeom prst="straightConnector1">
            <a:avLst/>
          </a:prstGeom>
          <a:noFill/>
          <a:ln w="9525" algn="ctr">
            <a:solidFill>
              <a:srgbClr val="002060"/>
            </a:solidFill>
            <a:round/>
            <a:headEnd/>
            <a:tailEnd type="arrow" w="med" len="med"/>
          </a:ln>
        </p:spPr>
      </p:cxn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3732213" y="2343150"/>
            <a:ext cx="182562" cy="1857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3732213" y="2087563"/>
            <a:ext cx="182562" cy="1857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3987800" y="2927350"/>
            <a:ext cx="365125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000" b="1">
                <a:cs typeface="Times New Roman" pitchFamily="18" charset="0"/>
              </a:rPr>
              <a:t>x</a:t>
            </a:r>
            <a:r>
              <a:rPr lang="en-US" altLang="en-US" sz="1000" b="1" baseline="-25000">
                <a:cs typeface="Times New Roman" pitchFamily="18" charset="0"/>
              </a:rPr>
              <a:t>44</a:t>
            </a:r>
            <a:endParaRPr lang="en-US" altLang="en-US" sz="1000" b="1">
              <a:cs typeface="Times New Roman" pitchFamily="18" charset="0"/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4097338" y="2124075"/>
            <a:ext cx="182562" cy="1857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4097338" y="2382838"/>
            <a:ext cx="182562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4097338" y="2635250"/>
            <a:ext cx="182562" cy="1857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4352925" y="3182938"/>
            <a:ext cx="36512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000" b="1">
                <a:cs typeface="Times New Roman" pitchFamily="18" charset="0"/>
              </a:rPr>
              <a:t>x</a:t>
            </a:r>
            <a:r>
              <a:rPr lang="en-US" altLang="en-US" sz="1000" b="1" baseline="-25000">
                <a:cs typeface="Times New Roman" pitchFamily="18" charset="0"/>
              </a:rPr>
              <a:t>55</a:t>
            </a:r>
            <a:endParaRPr lang="en-US" altLang="en-US" sz="1000" b="1">
              <a:cs typeface="Times New Roman" pitchFamily="18" charset="0"/>
            </a:endParaRP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4462463" y="2087563"/>
            <a:ext cx="182562" cy="1857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4462463" y="2379663"/>
            <a:ext cx="182562" cy="1857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4462463" y="2638425"/>
            <a:ext cx="182562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3" name="Rectangle 102"/>
          <p:cNvSpPr>
            <a:spLocks noChangeArrowheads="1"/>
          </p:cNvSpPr>
          <p:nvPr/>
        </p:nvSpPr>
        <p:spPr bwMode="auto">
          <a:xfrm>
            <a:off x="4462463" y="2924175"/>
            <a:ext cx="182562" cy="1857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4681538" y="3467100"/>
            <a:ext cx="365125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000" b="1">
                <a:cs typeface="Times New Roman" pitchFamily="18" charset="0"/>
              </a:rPr>
              <a:t>x</a:t>
            </a:r>
            <a:r>
              <a:rPr lang="en-US" altLang="en-US" sz="1000" b="1" baseline="-25000">
                <a:cs typeface="Times New Roman" pitchFamily="18" charset="0"/>
              </a:rPr>
              <a:t>66</a:t>
            </a:r>
            <a:endParaRPr lang="en-US" altLang="en-US" sz="1000" b="1">
              <a:cs typeface="Times New Roman" pitchFamily="18" charset="0"/>
            </a:endParaRPr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5046663" y="3759200"/>
            <a:ext cx="365125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000" b="1">
                <a:cs typeface="Times New Roman" pitchFamily="18" charset="0"/>
              </a:rPr>
              <a:t>x</a:t>
            </a:r>
            <a:r>
              <a:rPr lang="en-US" altLang="en-US" sz="1000" b="1" baseline="-25000">
                <a:cs typeface="Times New Roman" pitchFamily="18" charset="0"/>
              </a:rPr>
              <a:t>77</a:t>
            </a:r>
            <a:endParaRPr lang="en-US" altLang="en-US" sz="1000" b="1">
              <a:cs typeface="Times New Roman" pitchFamily="18" charset="0"/>
            </a:endParaRP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5411788" y="4014788"/>
            <a:ext cx="36512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000" b="1">
                <a:cs typeface="Times New Roman" pitchFamily="18" charset="0"/>
              </a:rPr>
              <a:t>x</a:t>
            </a:r>
            <a:r>
              <a:rPr lang="en-US" altLang="en-US" sz="1000" b="1" baseline="-25000">
                <a:cs typeface="Times New Roman" pitchFamily="18" charset="0"/>
              </a:rPr>
              <a:t>88</a:t>
            </a:r>
            <a:endParaRPr lang="en-US" altLang="en-US" sz="1000" b="1">
              <a:cs typeface="Times New Roman" pitchFamily="18" charset="0"/>
            </a:endParaRP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4791075" y="2635250"/>
            <a:ext cx="182563" cy="1857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09" name="Rectangle 108"/>
          <p:cNvSpPr>
            <a:spLocks noChangeArrowheads="1"/>
          </p:cNvSpPr>
          <p:nvPr/>
        </p:nvSpPr>
        <p:spPr bwMode="auto">
          <a:xfrm>
            <a:off x="4791075" y="2925763"/>
            <a:ext cx="182563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10" name="Rectangle 109"/>
          <p:cNvSpPr>
            <a:spLocks noChangeArrowheads="1"/>
          </p:cNvSpPr>
          <p:nvPr/>
        </p:nvSpPr>
        <p:spPr bwMode="auto">
          <a:xfrm>
            <a:off x="4791075" y="3181350"/>
            <a:ext cx="182563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5156200" y="2922588"/>
            <a:ext cx="182563" cy="1857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5156200" y="3182938"/>
            <a:ext cx="182563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5156200" y="3436938"/>
            <a:ext cx="182563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5156200" y="2124075"/>
            <a:ext cx="182563" cy="1857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5156200" y="2384425"/>
            <a:ext cx="182563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5156200" y="2638425"/>
            <a:ext cx="182563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17" name="Rectangle 116"/>
          <p:cNvSpPr>
            <a:spLocks noChangeArrowheads="1"/>
          </p:cNvSpPr>
          <p:nvPr/>
        </p:nvSpPr>
        <p:spPr bwMode="auto">
          <a:xfrm>
            <a:off x="5484813" y="2124075"/>
            <a:ext cx="182562" cy="1857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18" name="Rectangle 117"/>
          <p:cNvSpPr>
            <a:spLocks noChangeArrowheads="1"/>
          </p:cNvSpPr>
          <p:nvPr/>
        </p:nvSpPr>
        <p:spPr bwMode="auto">
          <a:xfrm>
            <a:off x="5484813" y="2384425"/>
            <a:ext cx="182562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19" name="Rectangle 118"/>
          <p:cNvSpPr>
            <a:spLocks noChangeArrowheads="1"/>
          </p:cNvSpPr>
          <p:nvPr/>
        </p:nvSpPr>
        <p:spPr bwMode="auto">
          <a:xfrm>
            <a:off x="5484813" y="2638425"/>
            <a:ext cx="182562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20" name="Rectangle 119"/>
          <p:cNvSpPr>
            <a:spLocks noChangeArrowheads="1"/>
          </p:cNvSpPr>
          <p:nvPr/>
        </p:nvSpPr>
        <p:spPr bwMode="auto">
          <a:xfrm>
            <a:off x="5849938" y="2124075"/>
            <a:ext cx="182562" cy="1857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5849938" y="2384425"/>
            <a:ext cx="182562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5849938" y="2638425"/>
            <a:ext cx="182562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4791075" y="2379663"/>
            <a:ext cx="182563" cy="1857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4791075" y="2087563"/>
            <a:ext cx="182563" cy="1857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5849938" y="3724275"/>
            <a:ext cx="182562" cy="1857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5849938" y="3984625"/>
            <a:ext cx="182562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27" name="Rectangle 126"/>
          <p:cNvSpPr>
            <a:spLocks noChangeArrowheads="1"/>
          </p:cNvSpPr>
          <p:nvPr/>
        </p:nvSpPr>
        <p:spPr bwMode="auto">
          <a:xfrm>
            <a:off x="5849938" y="2925763"/>
            <a:ext cx="182562" cy="1857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5849938" y="3186113"/>
            <a:ext cx="182562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5849938" y="3440113"/>
            <a:ext cx="182562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5521325" y="3725863"/>
            <a:ext cx="182563" cy="1857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5521325" y="2927350"/>
            <a:ext cx="182563" cy="1857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33" name="Rectangle 132"/>
          <p:cNvSpPr>
            <a:spLocks noChangeArrowheads="1"/>
          </p:cNvSpPr>
          <p:nvPr/>
        </p:nvSpPr>
        <p:spPr bwMode="auto">
          <a:xfrm>
            <a:off x="5521325" y="3187700"/>
            <a:ext cx="182563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34" name="Rectangle 133"/>
          <p:cNvSpPr>
            <a:spLocks noChangeArrowheads="1"/>
          </p:cNvSpPr>
          <p:nvPr/>
        </p:nvSpPr>
        <p:spPr bwMode="auto">
          <a:xfrm>
            <a:off x="5521325" y="3441700"/>
            <a:ext cx="182563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cxnSp>
        <p:nvCxnSpPr>
          <p:cNvPr id="27734" name="Straight Connector 77"/>
          <p:cNvCxnSpPr>
            <a:cxnSpLocks noChangeShapeType="1"/>
          </p:cNvCxnSpPr>
          <p:nvPr/>
        </p:nvCxnSpPr>
        <p:spPr bwMode="auto">
          <a:xfrm>
            <a:off x="6215063" y="2343150"/>
            <a:ext cx="32861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735" name="Straight Connector 180"/>
          <p:cNvCxnSpPr>
            <a:cxnSpLocks noChangeShapeType="1"/>
          </p:cNvCxnSpPr>
          <p:nvPr/>
        </p:nvCxnSpPr>
        <p:spPr bwMode="auto">
          <a:xfrm>
            <a:off x="6215063" y="2598738"/>
            <a:ext cx="32861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736" name="Straight Connector 183"/>
          <p:cNvCxnSpPr>
            <a:cxnSpLocks noChangeShapeType="1"/>
          </p:cNvCxnSpPr>
          <p:nvPr/>
        </p:nvCxnSpPr>
        <p:spPr bwMode="auto">
          <a:xfrm>
            <a:off x="6215063" y="3146425"/>
            <a:ext cx="32861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737" name="Straight Connector 187"/>
          <p:cNvCxnSpPr>
            <a:cxnSpLocks noChangeShapeType="1"/>
          </p:cNvCxnSpPr>
          <p:nvPr/>
        </p:nvCxnSpPr>
        <p:spPr bwMode="auto">
          <a:xfrm>
            <a:off x="6215063" y="4241800"/>
            <a:ext cx="32861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9" name="Rectangle 188"/>
          <p:cNvSpPr>
            <a:spLocks noChangeArrowheads="1"/>
          </p:cNvSpPr>
          <p:nvPr/>
        </p:nvSpPr>
        <p:spPr bwMode="auto">
          <a:xfrm>
            <a:off x="6215063" y="2124075"/>
            <a:ext cx="365125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000" b="1">
                <a:solidFill>
                  <a:srgbClr val="0000FF"/>
                </a:solidFill>
                <a:cs typeface="Times New Roman" pitchFamily="18" charset="0"/>
              </a:rPr>
              <a:t>b</a:t>
            </a:r>
            <a:r>
              <a:rPr lang="en-US" altLang="en-US" sz="1000" b="1" baseline="-25000">
                <a:cs typeface="Times New Roman" pitchFamily="18" charset="0"/>
              </a:rPr>
              <a:t>11</a:t>
            </a:r>
            <a:endParaRPr lang="en-US" altLang="en-US" sz="1000" b="1">
              <a:cs typeface="Times New Roman" pitchFamily="18" charset="0"/>
            </a:endParaRPr>
          </a:p>
        </p:txBody>
      </p:sp>
      <p:sp>
        <p:nvSpPr>
          <p:cNvPr id="190" name="Rectangle 189"/>
          <p:cNvSpPr>
            <a:spLocks noChangeArrowheads="1"/>
          </p:cNvSpPr>
          <p:nvPr/>
        </p:nvSpPr>
        <p:spPr bwMode="auto">
          <a:xfrm>
            <a:off x="6215063" y="2408238"/>
            <a:ext cx="36512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000" b="1">
                <a:solidFill>
                  <a:srgbClr val="C00000"/>
                </a:solidFill>
                <a:cs typeface="Times New Roman" pitchFamily="18" charset="0"/>
              </a:rPr>
              <a:t>b</a:t>
            </a:r>
            <a:r>
              <a:rPr lang="en-US" altLang="en-US" sz="1000" b="1" baseline="-25000">
                <a:cs typeface="Times New Roman" pitchFamily="18" charset="0"/>
              </a:rPr>
              <a:t>22</a:t>
            </a:r>
            <a:endParaRPr lang="en-US" altLang="en-US" sz="1000" b="1">
              <a:cs typeface="Times New Roman" pitchFamily="18" charset="0"/>
            </a:endParaRPr>
          </a:p>
        </p:txBody>
      </p:sp>
      <p:cxnSp>
        <p:nvCxnSpPr>
          <p:cNvPr id="27740" name="Straight Connector 77"/>
          <p:cNvCxnSpPr>
            <a:cxnSpLocks noChangeShapeType="1"/>
          </p:cNvCxnSpPr>
          <p:nvPr/>
        </p:nvCxnSpPr>
        <p:spPr bwMode="auto">
          <a:xfrm>
            <a:off x="6215063" y="2854325"/>
            <a:ext cx="32861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93" name="Rectangle 192"/>
          <p:cNvSpPr>
            <a:spLocks noChangeArrowheads="1"/>
          </p:cNvSpPr>
          <p:nvPr/>
        </p:nvSpPr>
        <p:spPr bwMode="auto">
          <a:xfrm>
            <a:off x="6215063" y="2635250"/>
            <a:ext cx="365125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000" b="1">
                <a:solidFill>
                  <a:srgbClr val="800080"/>
                </a:solidFill>
                <a:cs typeface="Times New Roman" pitchFamily="18" charset="0"/>
              </a:rPr>
              <a:t>b</a:t>
            </a:r>
            <a:r>
              <a:rPr lang="en-US" altLang="en-US" sz="1000" b="1" baseline="-25000">
                <a:cs typeface="Times New Roman" pitchFamily="18" charset="0"/>
              </a:rPr>
              <a:t>33</a:t>
            </a:r>
            <a:endParaRPr lang="en-US" altLang="en-US" sz="1000" b="1">
              <a:cs typeface="Times New Roman" pitchFamily="18" charset="0"/>
            </a:endParaRPr>
          </a:p>
        </p:txBody>
      </p:sp>
      <p:sp>
        <p:nvSpPr>
          <p:cNvPr id="194" name="Rectangle 193"/>
          <p:cNvSpPr>
            <a:spLocks noChangeArrowheads="1"/>
          </p:cNvSpPr>
          <p:nvPr/>
        </p:nvSpPr>
        <p:spPr bwMode="auto">
          <a:xfrm>
            <a:off x="6215063" y="2919413"/>
            <a:ext cx="36512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000" b="1">
                <a:solidFill>
                  <a:srgbClr val="00B050"/>
                </a:solidFill>
                <a:cs typeface="Times New Roman" pitchFamily="18" charset="0"/>
              </a:rPr>
              <a:t>b</a:t>
            </a:r>
            <a:r>
              <a:rPr lang="en-US" altLang="en-US" sz="1000" b="1" baseline="-25000">
                <a:cs typeface="Times New Roman" pitchFamily="18" charset="0"/>
              </a:rPr>
              <a:t>44</a:t>
            </a:r>
            <a:endParaRPr lang="en-US" altLang="en-US" sz="1000" b="1">
              <a:cs typeface="Times New Roman" pitchFamily="18" charset="0"/>
            </a:endParaRPr>
          </a:p>
        </p:txBody>
      </p:sp>
      <p:cxnSp>
        <p:nvCxnSpPr>
          <p:cNvPr id="27743" name="Straight Connector 194"/>
          <p:cNvCxnSpPr>
            <a:cxnSpLocks noChangeShapeType="1"/>
          </p:cNvCxnSpPr>
          <p:nvPr/>
        </p:nvCxnSpPr>
        <p:spPr bwMode="auto">
          <a:xfrm>
            <a:off x="6215063" y="3402013"/>
            <a:ext cx="32861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744" name="Straight Connector 196"/>
          <p:cNvCxnSpPr>
            <a:cxnSpLocks noChangeShapeType="1"/>
          </p:cNvCxnSpPr>
          <p:nvPr/>
        </p:nvCxnSpPr>
        <p:spPr bwMode="auto">
          <a:xfrm>
            <a:off x="6215063" y="3986213"/>
            <a:ext cx="32861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98" name="Rectangle 197"/>
          <p:cNvSpPr>
            <a:spLocks noChangeArrowheads="1"/>
          </p:cNvSpPr>
          <p:nvPr/>
        </p:nvSpPr>
        <p:spPr bwMode="auto">
          <a:xfrm>
            <a:off x="6215063" y="3211513"/>
            <a:ext cx="36512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000" b="1">
                <a:solidFill>
                  <a:srgbClr val="0000FF"/>
                </a:solidFill>
                <a:cs typeface="Times New Roman" pitchFamily="18" charset="0"/>
              </a:rPr>
              <a:t>b</a:t>
            </a:r>
            <a:r>
              <a:rPr lang="en-US" altLang="en-US" sz="1000" b="1" baseline="-25000">
                <a:cs typeface="Times New Roman" pitchFamily="18" charset="0"/>
              </a:rPr>
              <a:t>55</a:t>
            </a:r>
            <a:endParaRPr lang="en-US" altLang="en-US" sz="1000" b="1">
              <a:cs typeface="Times New Roman" pitchFamily="18" charset="0"/>
            </a:endParaRPr>
          </a:p>
        </p:txBody>
      </p:sp>
      <p:cxnSp>
        <p:nvCxnSpPr>
          <p:cNvPr id="27746" name="Straight Connector 77"/>
          <p:cNvCxnSpPr>
            <a:cxnSpLocks noChangeShapeType="1"/>
          </p:cNvCxnSpPr>
          <p:nvPr/>
        </p:nvCxnSpPr>
        <p:spPr bwMode="auto">
          <a:xfrm>
            <a:off x="6215063" y="3694113"/>
            <a:ext cx="32861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1" name="Rectangle 200"/>
          <p:cNvSpPr>
            <a:spLocks noChangeArrowheads="1"/>
          </p:cNvSpPr>
          <p:nvPr/>
        </p:nvSpPr>
        <p:spPr bwMode="auto">
          <a:xfrm>
            <a:off x="6215063" y="3467100"/>
            <a:ext cx="365125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000" b="1">
                <a:solidFill>
                  <a:srgbClr val="800080"/>
                </a:solidFill>
                <a:cs typeface="Times New Roman" pitchFamily="18" charset="0"/>
              </a:rPr>
              <a:t>b</a:t>
            </a:r>
            <a:r>
              <a:rPr lang="en-US" altLang="en-US" sz="1000" b="1" baseline="-25000">
                <a:cs typeface="Times New Roman" pitchFamily="18" charset="0"/>
              </a:rPr>
              <a:t>66</a:t>
            </a:r>
            <a:endParaRPr lang="en-US" altLang="en-US" sz="1000" b="1">
              <a:cs typeface="Times New Roman" pitchFamily="18" charset="0"/>
            </a:endParaRPr>
          </a:p>
        </p:txBody>
      </p:sp>
      <p:sp>
        <p:nvSpPr>
          <p:cNvPr id="202" name="Rectangle 201"/>
          <p:cNvSpPr>
            <a:spLocks noChangeArrowheads="1"/>
          </p:cNvSpPr>
          <p:nvPr/>
        </p:nvSpPr>
        <p:spPr bwMode="auto">
          <a:xfrm>
            <a:off x="6215063" y="3759200"/>
            <a:ext cx="365125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000" b="1">
                <a:solidFill>
                  <a:srgbClr val="5B3878"/>
                </a:solidFill>
                <a:cs typeface="Times New Roman" pitchFamily="18" charset="0"/>
              </a:rPr>
              <a:t>b</a:t>
            </a:r>
            <a:r>
              <a:rPr lang="en-US" altLang="en-US" sz="1000" b="1" baseline="-25000">
                <a:cs typeface="Times New Roman" pitchFamily="18" charset="0"/>
              </a:rPr>
              <a:t>77</a:t>
            </a:r>
            <a:endParaRPr lang="en-US" altLang="en-US" sz="1000" b="1">
              <a:cs typeface="Times New Roman" pitchFamily="18" charset="0"/>
            </a:endParaRPr>
          </a:p>
        </p:txBody>
      </p:sp>
      <p:sp>
        <p:nvSpPr>
          <p:cNvPr id="203" name="Rectangle 202"/>
          <p:cNvSpPr>
            <a:spLocks noChangeArrowheads="1"/>
          </p:cNvSpPr>
          <p:nvPr/>
        </p:nvSpPr>
        <p:spPr bwMode="auto">
          <a:xfrm>
            <a:off x="6215063" y="4051300"/>
            <a:ext cx="365125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000" b="1">
                <a:solidFill>
                  <a:srgbClr val="800080"/>
                </a:solidFill>
                <a:cs typeface="Times New Roman" pitchFamily="18" charset="0"/>
              </a:rPr>
              <a:t>b</a:t>
            </a:r>
            <a:r>
              <a:rPr lang="en-US" altLang="en-US" sz="1000" b="1" baseline="-25000">
                <a:cs typeface="Times New Roman" pitchFamily="18" charset="0"/>
              </a:rPr>
              <a:t>88</a:t>
            </a:r>
            <a:endParaRPr lang="en-US" altLang="en-US" sz="1000" b="1">
              <a:cs typeface="Times New Roman" pitchFamily="18" charset="0"/>
            </a:endParaRPr>
          </a:p>
        </p:txBody>
      </p:sp>
      <p:sp>
        <p:nvSpPr>
          <p:cNvPr id="204" name="Rectangle 203"/>
          <p:cNvSpPr>
            <a:spLocks noChangeArrowheads="1"/>
          </p:cNvSpPr>
          <p:nvPr/>
        </p:nvSpPr>
        <p:spPr bwMode="auto">
          <a:xfrm>
            <a:off x="6215063" y="4306888"/>
            <a:ext cx="36512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000" b="1">
                <a:solidFill>
                  <a:srgbClr val="CC9900"/>
                </a:solidFill>
                <a:cs typeface="Times New Roman" pitchFamily="18" charset="0"/>
              </a:rPr>
              <a:t>b</a:t>
            </a:r>
            <a:r>
              <a:rPr lang="en-US" altLang="en-US" sz="1000" b="1" baseline="-25000">
                <a:cs typeface="Times New Roman" pitchFamily="18" charset="0"/>
              </a:rPr>
              <a:t>99</a:t>
            </a:r>
            <a:endParaRPr lang="en-US" altLang="en-US" sz="1000" b="1">
              <a:cs typeface="Times New Roman" pitchFamily="18" charset="0"/>
            </a:endParaRPr>
          </a:p>
        </p:txBody>
      </p:sp>
      <p:sp>
        <p:nvSpPr>
          <p:cNvPr id="205" name="Rectangle 204"/>
          <p:cNvSpPr>
            <a:spLocks noChangeArrowheads="1"/>
          </p:cNvSpPr>
          <p:nvPr/>
        </p:nvSpPr>
        <p:spPr bwMode="auto">
          <a:xfrm>
            <a:off x="3732213" y="4276725"/>
            <a:ext cx="182562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206" name="Rectangle 205"/>
          <p:cNvSpPr>
            <a:spLocks noChangeArrowheads="1"/>
          </p:cNvSpPr>
          <p:nvPr/>
        </p:nvSpPr>
        <p:spPr bwMode="auto">
          <a:xfrm>
            <a:off x="4791075" y="4276725"/>
            <a:ext cx="182563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207" name="Rectangle 206"/>
          <p:cNvSpPr>
            <a:spLocks noChangeArrowheads="1"/>
          </p:cNvSpPr>
          <p:nvPr/>
        </p:nvSpPr>
        <p:spPr bwMode="auto">
          <a:xfrm>
            <a:off x="5521325" y="4276725"/>
            <a:ext cx="182563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208" name="Rectangle 207"/>
          <p:cNvSpPr>
            <a:spLocks noChangeArrowheads="1"/>
          </p:cNvSpPr>
          <p:nvPr/>
        </p:nvSpPr>
        <p:spPr bwMode="auto">
          <a:xfrm>
            <a:off x="5813425" y="4278313"/>
            <a:ext cx="36512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000" b="1">
                <a:cs typeface="Times New Roman" pitchFamily="18" charset="0"/>
              </a:rPr>
              <a:t>x</a:t>
            </a:r>
            <a:r>
              <a:rPr lang="en-US" altLang="en-US" sz="1000" b="1" baseline="-25000">
                <a:cs typeface="Times New Roman" pitchFamily="18" charset="0"/>
              </a:rPr>
              <a:t>99</a:t>
            </a:r>
            <a:endParaRPr lang="en-US" altLang="en-US" sz="1000" b="1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1" grpId="0" animBg="1"/>
      <p:bldP spid="82" grpId="0" animBg="1"/>
      <p:bldP spid="85" grpId="0"/>
      <p:bldP spid="86" grpId="0"/>
      <p:bldP spid="87" grpId="0" animBg="1"/>
      <p:bldP spid="91" grpId="0"/>
      <p:bldP spid="95" grpId="0"/>
      <p:bldP spid="96" grpId="0" animBg="1"/>
      <p:bldP spid="97" grpId="0" animBg="1"/>
      <p:bldP spid="98" grpId="0" animBg="1"/>
      <p:bldP spid="99" grpId="0"/>
      <p:bldP spid="100" grpId="0" animBg="1"/>
      <p:bldP spid="101" grpId="0" animBg="1"/>
      <p:bldP spid="102" grpId="0" animBg="1"/>
      <p:bldP spid="103" grpId="0" animBg="1"/>
      <p:bldP spid="104" grpId="0"/>
      <p:bldP spid="105" grpId="0"/>
      <p:bldP spid="106" grpId="0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2" grpId="0" animBg="1"/>
      <p:bldP spid="133" grpId="0" animBg="1"/>
      <p:bldP spid="134" grpId="0" animBg="1"/>
      <p:bldP spid="189" grpId="0"/>
      <p:bldP spid="190" grpId="0"/>
      <p:bldP spid="193" grpId="0"/>
      <p:bldP spid="194" grpId="0"/>
      <p:bldP spid="198" grpId="0"/>
      <p:bldP spid="201" grpId="0"/>
      <p:bldP spid="202" grpId="0"/>
      <p:bldP spid="203" grpId="0"/>
      <p:bldP spid="204" grpId="0"/>
      <p:bldP spid="206" grpId="0" animBg="1"/>
      <p:bldP spid="207" grpId="0" animBg="1"/>
      <p:bldP spid="20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013F7A2-6386-4635-A4D3-E85A9D8407D5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3" y="274638"/>
            <a:ext cx="8313737" cy="598487"/>
          </a:xfrm>
          <a:prstGeom prst="bevel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 dirty="0" smtClean="0">
                <a:latin typeface="Times New Roman" pitchFamily="18" charset="0"/>
              </a:rPr>
              <a:t>Gauss-Jordan Elimination: </a:t>
            </a:r>
            <a:r>
              <a:rPr lang="en-US" sz="2800" b="1" dirty="0" smtClean="0">
                <a:latin typeface="Times New Roman" pitchFamily="18" charset="0"/>
              </a:rPr>
              <a:t>Example</a:t>
            </a:r>
          </a:p>
        </p:txBody>
      </p:sp>
      <p:graphicFrame>
        <p:nvGraphicFramePr>
          <p:cNvPr id="28676" name="Object 17"/>
          <p:cNvGraphicFramePr>
            <a:graphicFrameLocks noChangeAspect="1"/>
          </p:cNvGraphicFramePr>
          <p:nvPr/>
        </p:nvGraphicFramePr>
        <p:xfrm>
          <a:off x="957263" y="1055688"/>
          <a:ext cx="7342187" cy="1238250"/>
        </p:xfrm>
        <a:graphic>
          <a:graphicData uri="http://schemas.openxmlformats.org/presentationml/2006/ole">
            <p:oleObj spid="_x0000_s74754" name="Equation" r:id="rId3" imgW="4216400" imgH="711200" progId="Equation.3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2032000" y="2390775"/>
          <a:ext cx="2100263" cy="1238250"/>
        </p:xfrm>
        <a:graphic>
          <a:graphicData uri="http://schemas.openxmlformats.org/presentationml/2006/ole">
            <p:oleObj spid="_x0000_s74755" name="Equation" r:id="rId4" imgW="1206500" imgH="711200" progId="Equation.DSMT4">
              <p:embed/>
            </p:oleObj>
          </a:graphicData>
        </a:graphic>
      </p:graphicFrame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227013" y="2789238"/>
            <a:ext cx="1679575" cy="7699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1600" dirty="0">
                <a:cs typeface="Times New Roman" pitchFamily="18" charset="0"/>
              </a:rPr>
              <a:t>R2 </a:t>
            </a:r>
            <a:r>
              <a:rPr lang="en-US" sz="1600" dirty="0">
                <a:cs typeface="Times New Roman" pitchFamily="18" charset="0"/>
                <a:sym typeface="Wingdings" pitchFamily="2" charset="2"/>
              </a:rPr>
              <a:t> </a:t>
            </a:r>
            <a:r>
              <a:rPr lang="en-US" sz="1600" dirty="0">
                <a:cs typeface="Times New Roman" pitchFamily="18" charset="0"/>
              </a:rPr>
              <a:t>R2 - (-1)R1</a:t>
            </a:r>
          </a:p>
          <a:p>
            <a:pPr>
              <a:defRPr/>
            </a:pPr>
            <a:endParaRPr lang="en-US" sz="1100" dirty="0">
              <a:cs typeface="Times New Roman" pitchFamily="18" charset="0"/>
            </a:endParaRPr>
          </a:p>
          <a:p>
            <a:pPr>
              <a:defRPr/>
            </a:pPr>
            <a:r>
              <a:rPr lang="en-US" sz="1600" dirty="0">
                <a:cs typeface="Times New Roman" pitchFamily="18" charset="0"/>
              </a:rPr>
              <a:t>R3 </a:t>
            </a:r>
            <a:r>
              <a:rPr lang="en-US" sz="1600" dirty="0">
                <a:cs typeface="Times New Roman" pitchFamily="18" charset="0"/>
                <a:sym typeface="Wingdings" pitchFamily="2" charset="2"/>
              </a:rPr>
              <a:t> </a:t>
            </a:r>
            <a:r>
              <a:rPr lang="en-US" sz="1600" dirty="0">
                <a:cs typeface="Times New Roman" pitchFamily="18" charset="0"/>
              </a:rPr>
              <a:t>R3 - ( 3)R1 </a:t>
            </a:r>
          </a:p>
        </p:txBody>
      </p:sp>
      <p:sp>
        <p:nvSpPr>
          <p:cNvPr id="135" name="Rectangle 4"/>
          <p:cNvSpPr>
            <a:spLocks noChangeArrowheads="1"/>
          </p:cNvSpPr>
          <p:nvPr/>
        </p:nvSpPr>
        <p:spPr bwMode="auto">
          <a:xfrm>
            <a:off x="4754563" y="2384425"/>
            <a:ext cx="1350962" cy="7699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C00000"/>
                </a:solidFill>
                <a:cs typeface="Times New Roman" pitchFamily="18" charset="0"/>
              </a:rPr>
              <a:t>Scaling R2</a:t>
            </a:r>
            <a:r>
              <a:rPr lang="en-US" sz="1600" dirty="0">
                <a:cs typeface="Times New Roman" pitchFamily="18" charset="0"/>
              </a:rPr>
              <a:t>:</a:t>
            </a:r>
          </a:p>
          <a:p>
            <a:pPr>
              <a:defRPr/>
            </a:pPr>
            <a:endParaRPr lang="en-US" sz="1050" dirty="0">
              <a:cs typeface="Times New Roman" pitchFamily="18" charset="0"/>
            </a:endParaRPr>
          </a:p>
          <a:p>
            <a:pPr>
              <a:defRPr/>
            </a:pPr>
            <a:r>
              <a:rPr lang="en-US" sz="1600" dirty="0">
                <a:cs typeface="Times New Roman" pitchFamily="18" charset="0"/>
              </a:rPr>
              <a:t>R2 </a:t>
            </a:r>
            <a:r>
              <a:rPr lang="en-US" sz="1600" dirty="0">
                <a:cs typeface="Times New Roman" pitchFamily="18" charset="0"/>
                <a:sym typeface="Wingdings" pitchFamily="2" charset="2"/>
              </a:rPr>
              <a:t> </a:t>
            </a:r>
            <a:r>
              <a:rPr lang="en-US" sz="1600" dirty="0">
                <a:cs typeface="Times New Roman" pitchFamily="18" charset="0"/>
              </a:rPr>
              <a:t>R2/(</a:t>
            </a:r>
            <a:r>
              <a:rPr lang="en-US" sz="1600" b="1" dirty="0">
                <a:cs typeface="Times New Roman" pitchFamily="18" charset="0"/>
              </a:rPr>
              <a:t>-1</a:t>
            </a:r>
            <a:r>
              <a:rPr lang="en-US" sz="1600" dirty="0">
                <a:cs typeface="Times New Roman" pitchFamily="18" charset="0"/>
              </a:rPr>
              <a:t>)</a:t>
            </a:r>
          </a:p>
        </p:txBody>
      </p:sp>
      <p:sp>
        <p:nvSpPr>
          <p:cNvPr id="140" name="Rectangle 4"/>
          <p:cNvSpPr>
            <a:spLocks noChangeArrowheads="1"/>
          </p:cNvSpPr>
          <p:nvPr/>
        </p:nvSpPr>
        <p:spPr bwMode="auto">
          <a:xfrm>
            <a:off x="185738" y="3806825"/>
            <a:ext cx="1679575" cy="10779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1600" dirty="0">
                <a:cs typeface="Times New Roman" pitchFamily="18" charset="0"/>
              </a:rPr>
              <a:t>R1 </a:t>
            </a:r>
            <a:r>
              <a:rPr lang="en-US" sz="1600" dirty="0">
                <a:cs typeface="Times New Roman" pitchFamily="18" charset="0"/>
                <a:sym typeface="Wingdings" pitchFamily="2" charset="2"/>
              </a:rPr>
              <a:t> </a:t>
            </a:r>
            <a:r>
              <a:rPr lang="en-US" sz="1600" dirty="0">
                <a:cs typeface="Times New Roman" pitchFamily="18" charset="0"/>
              </a:rPr>
              <a:t>R1 - (1)R2</a:t>
            </a:r>
          </a:p>
          <a:p>
            <a:pPr>
              <a:defRPr/>
            </a:pPr>
            <a:endParaRPr lang="en-US" sz="1600" dirty="0">
              <a:cs typeface="Times New Roman" pitchFamily="18" charset="0"/>
            </a:endParaRPr>
          </a:p>
          <a:p>
            <a:pPr>
              <a:defRPr/>
            </a:pPr>
            <a:endParaRPr lang="en-US" sz="1600" dirty="0">
              <a:cs typeface="Times New Roman" pitchFamily="18" charset="0"/>
            </a:endParaRPr>
          </a:p>
          <a:p>
            <a:pPr>
              <a:defRPr/>
            </a:pPr>
            <a:r>
              <a:rPr lang="en-US" sz="1600" dirty="0">
                <a:cs typeface="Times New Roman" pitchFamily="18" charset="0"/>
              </a:rPr>
              <a:t>R3 </a:t>
            </a:r>
            <a:r>
              <a:rPr lang="en-US" sz="1600" dirty="0">
                <a:cs typeface="Times New Roman" pitchFamily="18" charset="0"/>
                <a:sym typeface="Wingdings" pitchFamily="2" charset="2"/>
              </a:rPr>
              <a:t> </a:t>
            </a:r>
            <a:r>
              <a:rPr lang="en-US" sz="1600" dirty="0">
                <a:cs typeface="Times New Roman" pitchFamily="18" charset="0"/>
              </a:rPr>
              <a:t>R3-(4)R2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6380163" y="2387600"/>
          <a:ext cx="1990725" cy="1238250"/>
        </p:xfrm>
        <a:graphic>
          <a:graphicData uri="http://schemas.openxmlformats.org/presentationml/2006/ole">
            <p:oleObj spid="_x0000_s74756" name="Equation" r:id="rId5" imgW="1143000" imgH="71120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2152650" y="3752850"/>
          <a:ext cx="1857375" cy="1238250"/>
        </p:xfrm>
        <a:graphic>
          <a:graphicData uri="http://schemas.openxmlformats.org/presentationml/2006/ole">
            <p:oleObj spid="_x0000_s74757" name="Equation" r:id="rId6" imgW="1066800" imgH="711200" progId="Equation.3">
              <p:embed/>
            </p:oleObj>
          </a:graphicData>
        </a:graphic>
      </p:graphicFrame>
      <p:sp>
        <p:nvSpPr>
          <p:cNvPr id="141" name="Rectangle 4"/>
          <p:cNvSpPr>
            <a:spLocks noChangeArrowheads="1"/>
          </p:cNvSpPr>
          <p:nvPr/>
        </p:nvSpPr>
        <p:spPr bwMode="auto">
          <a:xfrm>
            <a:off x="4679950" y="4087813"/>
            <a:ext cx="1423988" cy="746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C00000"/>
                </a:solidFill>
                <a:cs typeface="Times New Roman" pitchFamily="18" charset="0"/>
              </a:rPr>
              <a:t>Scaling R3</a:t>
            </a:r>
            <a:r>
              <a:rPr lang="en-US" sz="1600" dirty="0">
                <a:cs typeface="Times New Roman" pitchFamily="18" charset="0"/>
              </a:rPr>
              <a:t>:</a:t>
            </a:r>
          </a:p>
          <a:p>
            <a:pPr>
              <a:defRPr/>
            </a:pPr>
            <a:endParaRPr lang="en-US" sz="1050" dirty="0">
              <a:cs typeface="Times New Roman" pitchFamily="18" charset="0"/>
            </a:endParaRPr>
          </a:p>
          <a:p>
            <a:pPr>
              <a:defRPr/>
            </a:pPr>
            <a:r>
              <a:rPr lang="en-US" sz="1600" dirty="0">
                <a:cs typeface="Times New Roman" pitchFamily="18" charset="0"/>
              </a:rPr>
              <a:t>R3 </a:t>
            </a:r>
            <a:r>
              <a:rPr lang="en-US" sz="1600" dirty="0">
                <a:cs typeface="Times New Roman" pitchFamily="18" charset="0"/>
                <a:sym typeface="Wingdings" pitchFamily="2" charset="2"/>
              </a:rPr>
              <a:t> </a:t>
            </a:r>
            <a:r>
              <a:rPr lang="en-US" sz="1600" dirty="0">
                <a:cs typeface="Times New Roman" pitchFamily="18" charset="0"/>
              </a:rPr>
              <a:t>R3/(</a:t>
            </a:r>
            <a:r>
              <a:rPr lang="en-US" sz="1600" b="1" dirty="0">
                <a:cs typeface="Times New Roman" pitchFamily="18" charset="0"/>
              </a:rPr>
              <a:t>18</a:t>
            </a:r>
            <a:r>
              <a:rPr lang="en-US" sz="1600" dirty="0">
                <a:cs typeface="Times New Roman" pitchFamily="18" charset="0"/>
              </a:rPr>
              <a:t>)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386513" y="3716338"/>
          <a:ext cx="2035175" cy="1238250"/>
        </p:xfrm>
        <a:graphic>
          <a:graphicData uri="http://schemas.openxmlformats.org/presentationml/2006/ole">
            <p:oleObj spid="_x0000_s74758" name="Equation" r:id="rId7" imgW="1168400" imgH="71120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835150" y="5103813"/>
          <a:ext cx="2144713" cy="1238250"/>
        </p:xfrm>
        <a:graphic>
          <a:graphicData uri="http://schemas.openxmlformats.org/presentationml/2006/ole">
            <p:oleObj spid="_x0000_s74759" name="Equation" r:id="rId8" imgW="1231366" imgH="710891" progId="Equation.3">
              <p:embed/>
            </p:oleObj>
          </a:graphicData>
        </a:graphic>
      </p:graphicFrame>
      <p:sp>
        <p:nvSpPr>
          <p:cNvPr id="142" name="Rectangle 4"/>
          <p:cNvSpPr>
            <a:spLocks noChangeArrowheads="1"/>
          </p:cNvSpPr>
          <p:nvPr/>
        </p:nvSpPr>
        <p:spPr bwMode="auto">
          <a:xfrm>
            <a:off x="179388" y="5133975"/>
            <a:ext cx="1679575" cy="7699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1600" dirty="0">
                <a:cs typeface="Times New Roman" pitchFamily="18" charset="0"/>
              </a:rPr>
              <a:t>R1 </a:t>
            </a:r>
            <a:r>
              <a:rPr lang="en-US" sz="1600" dirty="0">
                <a:cs typeface="Times New Roman" pitchFamily="18" charset="0"/>
                <a:sym typeface="Wingdings" pitchFamily="2" charset="2"/>
              </a:rPr>
              <a:t> </a:t>
            </a:r>
            <a:r>
              <a:rPr lang="en-US" sz="1600" dirty="0">
                <a:cs typeface="Times New Roman" pitchFamily="18" charset="0"/>
              </a:rPr>
              <a:t>R1 - (7)R3</a:t>
            </a:r>
          </a:p>
          <a:p>
            <a:pPr>
              <a:defRPr/>
            </a:pPr>
            <a:endParaRPr lang="en-US" sz="1100" dirty="0">
              <a:cs typeface="Times New Roman" pitchFamily="18" charset="0"/>
            </a:endParaRPr>
          </a:p>
          <a:p>
            <a:pPr>
              <a:defRPr/>
            </a:pPr>
            <a:r>
              <a:rPr lang="en-US" sz="1600" dirty="0">
                <a:cs typeface="Times New Roman" pitchFamily="18" charset="0"/>
              </a:rPr>
              <a:t>R2 </a:t>
            </a:r>
            <a:r>
              <a:rPr lang="en-US" sz="1600" dirty="0">
                <a:cs typeface="Times New Roman" pitchFamily="18" charset="0"/>
                <a:sym typeface="Wingdings" pitchFamily="2" charset="2"/>
              </a:rPr>
              <a:t> </a:t>
            </a:r>
            <a:r>
              <a:rPr lang="en-US" sz="1600" dirty="0">
                <a:cs typeface="Times New Roman" pitchFamily="18" charset="0"/>
              </a:rPr>
              <a:t>R2-(-5)R3</a:t>
            </a:r>
          </a:p>
        </p:txBody>
      </p:sp>
      <p:sp>
        <p:nvSpPr>
          <p:cNvPr id="143" name="Rectangle 4"/>
          <p:cNvSpPr>
            <a:spLocks noChangeArrowheads="1"/>
          </p:cNvSpPr>
          <p:nvPr/>
        </p:nvSpPr>
        <p:spPr bwMode="auto">
          <a:xfrm>
            <a:off x="4900613" y="5240338"/>
            <a:ext cx="3451225" cy="922337"/>
          </a:xfrm>
          <a:prstGeom prst="rect">
            <a:avLst/>
          </a:prstGeom>
          <a:solidFill>
            <a:srgbClr val="0099FF">
              <a:alpha val="30196"/>
            </a:srgb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en-US" b="1">
                <a:cs typeface="Times New Roman" pitchFamily="18" charset="0"/>
              </a:rPr>
              <a:t>RESULT:</a:t>
            </a:r>
          </a:p>
          <a:p>
            <a:endParaRPr lang="en-US" altLang="en-US" b="1">
              <a:cs typeface="Times New Roman" pitchFamily="18" charset="0"/>
            </a:endParaRPr>
          </a:p>
          <a:p>
            <a:r>
              <a:rPr lang="en-US" altLang="en-US" b="1" i="1">
                <a:cs typeface="Times New Roman" pitchFamily="18" charset="0"/>
              </a:rPr>
              <a:t>x</a:t>
            </a:r>
            <a:r>
              <a:rPr lang="en-US" altLang="en-US" b="1" baseline="-25000">
                <a:cs typeface="Times New Roman" pitchFamily="18" charset="0"/>
              </a:rPr>
              <a:t>1</a:t>
            </a:r>
            <a:r>
              <a:rPr lang="en-US" altLang="en-US" b="1">
                <a:cs typeface="Times New Roman" pitchFamily="18" charset="0"/>
              </a:rPr>
              <a:t>=8.45,        </a:t>
            </a:r>
            <a:r>
              <a:rPr lang="en-US" altLang="en-US" b="1" i="1">
                <a:cs typeface="Times New Roman" pitchFamily="18" charset="0"/>
              </a:rPr>
              <a:t>x</a:t>
            </a:r>
            <a:r>
              <a:rPr lang="en-US" altLang="en-US" b="1" baseline="-25000">
                <a:cs typeface="Times New Roman" pitchFamily="18" charset="0"/>
              </a:rPr>
              <a:t>2</a:t>
            </a:r>
            <a:r>
              <a:rPr lang="en-US" altLang="en-US" b="1">
                <a:cs typeface="Times New Roman" pitchFamily="18" charset="0"/>
              </a:rPr>
              <a:t>=-2.89,       </a:t>
            </a:r>
            <a:r>
              <a:rPr lang="en-US" altLang="en-US" b="1" i="1">
                <a:cs typeface="Times New Roman" pitchFamily="18" charset="0"/>
              </a:rPr>
              <a:t>x</a:t>
            </a:r>
            <a:r>
              <a:rPr lang="en-US" altLang="en-US" b="1" baseline="-25000">
                <a:cs typeface="Times New Roman" pitchFamily="18" charset="0"/>
              </a:rPr>
              <a:t>3</a:t>
            </a:r>
            <a:r>
              <a:rPr lang="en-US" altLang="en-US" b="1">
                <a:cs typeface="Times New Roman" pitchFamily="18" charset="0"/>
              </a:rPr>
              <a:t>=1.23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519113" y="6443663"/>
            <a:ext cx="7689850" cy="3698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i="1" dirty="0">
                <a:solidFill>
                  <a:srgbClr val="0070C0"/>
                </a:solidFill>
              </a:rPr>
              <a:t>Time Complexity?         </a:t>
            </a:r>
            <a:r>
              <a:rPr lang="en-US" b="1" i="1" dirty="0">
                <a:solidFill>
                  <a:srgbClr val="0070C0"/>
                </a:solidFill>
                <a:sym typeface="Wingdings" pitchFamily="2" charset="2"/>
              </a:rPr>
              <a:t>         O(n</a:t>
            </a:r>
            <a:r>
              <a:rPr lang="en-US" b="1" i="1" baseline="30000" dirty="0">
                <a:solidFill>
                  <a:srgbClr val="0070C0"/>
                </a:solidFill>
                <a:sym typeface="Wingdings" pitchFamily="2" charset="2"/>
              </a:rPr>
              <a:t>3</a:t>
            </a:r>
            <a:r>
              <a:rPr lang="en-US" b="1" i="1" dirty="0">
                <a:solidFill>
                  <a:srgbClr val="0070C0"/>
                </a:solidFill>
                <a:sym typeface="Wingdings" pitchFamily="2" charset="2"/>
              </a:rPr>
              <a:t>)    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animBg="1"/>
      <p:bldP spid="135" grpId="0" animBg="1"/>
      <p:bldP spid="140" grpId="0" animBg="1"/>
      <p:bldP spid="141" grpId="0" animBg="1"/>
      <p:bldP spid="142" grpId="0" animBg="1"/>
      <p:bldP spid="143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933D9CD-2950-43F3-8E3F-D611EA70BFA3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6863"/>
            <a:ext cx="8229600" cy="719137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latin typeface="Times New Roman" pitchFamily="18" charset="0"/>
              </a:rPr>
              <a:t>Systems of Nonlinear Equations</a:t>
            </a:r>
          </a:p>
        </p:txBody>
      </p:sp>
      <p:graphicFrame>
        <p:nvGraphicFramePr>
          <p:cNvPr id="29700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2600325" y="1901825"/>
          <a:ext cx="4418013" cy="2841625"/>
        </p:xfrm>
        <a:graphic>
          <a:graphicData uri="http://schemas.openxmlformats.org/presentationml/2006/ole">
            <p:oleObj spid="_x0000_s75778" name="Equation" r:id="rId3" imgW="1422400" imgH="914400" progId="Equation.3">
              <p:embed/>
            </p:oleObj>
          </a:graphicData>
        </a:graphic>
      </p:graphicFrame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465138" y="1233488"/>
            <a:ext cx="8196262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1450" indent="-171450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400" dirty="0"/>
              <a:t>Locate the roots of a set of simultaneous nonlinear equations:</a:t>
            </a:r>
          </a:p>
        </p:txBody>
      </p:sp>
      <p:graphicFrame>
        <p:nvGraphicFramePr>
          <p:cNvPr id="10243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2062163" y="5122863"/>
          <a:ext cx="5832475" cy="1219200"/>
        </p:xfrm>
        <a:graphic>
          <a:graphicData uri="http://schemas.openxmlformats.org/presentationml/2006/ole">
            <p:oleObj spid="_x0000_s75779" name="Equation" r:id="rId4" imgW="3340100" imgH="698500" progId="Equation.DSMT4">
              <p:embed/>
            </p:oleObj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325438"/>
            <a:ext cx="8229600" cy="727075"/>
          </a:xfrm>
          <a:prstGeom prst="bevel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600" kern="0">
                <a:solidFill>
                  <a:schemeClr val="tx2"/>
                </a:solidFill>
                <a:ea typeface="+mj-ea"/>
                <a:cs typeface="+mj-cs"/>
              </a:rPr>
              <a:t>Systems </a:t>
            </a:r>
            <a:r>
              <a:rPr lang="en-US" sz="3600" kern="0" dirty="0">
                <a:solidFill>
                  <a:schemeClr val="tx2"/>
                </a:solidFill>
                <a:ea typeface="+mj-ea"/>
                <a:cs typeface="+mj-cs"/>
              </a:rPr>
              <a:t>of Nonlinear Equations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22275" y="225425"/>
            <a:ext cx="8458200" cy="251936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228600" indent="-228600" eaLnBrk="1" hangingPunct="1">
              <a:lnSpc>
                <a:spcPct val="90000"/>
              </a:lnSpc>
              <a:defRPr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First-order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Taylor series expansion of a function with more than one variable:</a:t>
            </a:r>
          </a:p>
          <a:p>
            <a:pPr marL="228600" indent="-228600" eaLnBrk="1" hangingPunct="1">
              <a:lnSpc>
                <a:spcPct val="90000"/>
              </a:lnSpc>
              <a:defRPr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228600" indent="-228600" eaLnBrk="1" hangingPunct="1">
              <a:lnSpc>
                <a:spcPct val="90000"/>
              </a:lnSpc>
              <a:defRPr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228600" indent="-228600" eaLnBrk="1" hangingPunct="1">
              <a:lnSpc>
                <a:spcPct val="90000"/>
              </a:lnSpc>
              <a:defRPr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228600" indent="-228600" eaLnBrk="1" hangingPunct="1">
              <a:lnSpc>
                <a:spcPct val="90000"/>
              </a:lnSpc>
              <a:defRPr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228600" indent="-228600" eaLnBrk="1" hangingPunct="1">
              <a:lnSpc>
                <a:spcPct val="90000"/>
              </a:lnSpc>
              <a:buFontTx/>
              <a:buNone/>
              <a:defRPr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228600" indent="-228600" eaLnBrk="1" hangingPunct="1">
              <a:lnSpc>
                <a:spcPct val="90000"/>
              </a:lnSpc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root of the equation occurs at the value of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8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8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where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800" i="1" baseline="-25000" dirty="0" smtClean="0">
                <a:latin typeface="Times New Roman" pitchFamily="18" charset="0"/>
                <a:cs typeface="Times New Roman" pitchFamily="18" charset="0"/>
              </a:rPr>
              <a:t>1(i+1</a:t>
            </a:r>
            <a:r>
              <a:rPr lang="en-US" sz="1800" i="1" baseline="-25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=0 and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8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i="1" baseline="-25000" dirty="0" smtClean="0">
                <a:latin typeface="Times New Roman" pitchFamily="18" charset="0"/>
                <a:cs typeface="Times New Roman" pitchFamily="18" charset="0"/>
              </a:rPr>
              <a:t>(i+1</a:t>
            </a:r>
            <a:r>
              <a:rPr lang="en-US" sz="1800" i="1" baseline="-25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=0 Rearrange to solve for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800" i="1" baseline="-25000" dirty="0" smtClean="0">
                <a:latin typeface="Times New Roman" pitchFamily="18" charset="0"/>
                <a:cs typeface="Times New Roman" pitchFamily="18" charset="0"/>
              </a:rPr>
              <a:t>1(i+1)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800" i="1" baseline="-25000" dirty="0" smtClean="0">
                <a:latin typeface="Times New Roman" pitchFamily="18" charset="0"/>
                <a:cs typeface="Times New Roman" pitchFamily="18" charset="0"/>
              </a:rPr>
              <a:t>2(i+1</a:t>
            </a:r>
            <a:r>
              <a:rPr lang="en-US" sz="1800" i="1" baseline="-250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>
            <p:ph sz="half" idx="2"/>
          </p:nvPr>
        </p:nvGraphicFramePr>
        <p:xfrm>
          <a:off x="1968500" y="620713"/>
          <a:ext cx="5205413" cy="1368425"/>
        </p:xfrm>
        <a:graphic>
          <a:graphicData uri="http://schemas.openxmlformats.org/presentationml/2006/ole">
            <p:oleObj spid="_x0000_s76802" name="Equation" r:id="rId3" imgW="3479800" imgH="914400" progId="Equation.DSMT4">
              <p:embed/>
            </p:oleObj>
          </a:graphicData>
        </a:graphic>
      </p:graphicFrame>
      <p:graphicFrame>
        <p:nvGraphicFramePr>
          <p:cNvPr id="11267" name="Object 5"/>
          <p:cNvGraphicFramePr>
            <a:graphicFrameLocks noChangeAspect="1"/>
          </p:cNvGraphicFramePr>
          <p:nvPr/>
        </p:nvGraphicFramePr>
        <p:xfrm>
          <a:off x="431800" y="2816225"/>
          <a:ext cx="4535488" cy="1282700"/>
        </p:xfrm>
        <a:graphic>
          <a:graphicData uri="http://schemas.openxmlformats.org/presentationml/2006/ole">
            <p:oleObj spid="_x0000_s76803" name="Equation" r:id="rId4" imgW="3238500" imgH="914400" progId="Equation.3">
              <p:embed/>
            </p:oleObj>
          </a:graphicData>
        </a:graphic>
      </p:graphicFrame>
      <p:sp>
        <p:nvSpPr>
          <p:cNvPr id="11272" name="Text Box 5"/>
          <p:cNvSpPr txBox="1">
            <a:spLocks noChangeArrowheads="1"/>
          </p:cNvSpPr>
          <p:nvPr/>
        </p:nvSpPr>
        <p:spPr bwMode="auto">
          <a:xfrm>
            <a:off x="446088" y="5643563"/>
            <a:ext cx="8434387" cy="10620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dirty="0"/>
              <a:t>Since </a:t>
            </a:r>
            <a:r>
              <a:rPr lang="en-US" i="1" dirty="0"/>
              <a:t>x</a:t>
            </a:r>
            <a:r>
              <a:rPr lang="en-US" i="1" baseline="-25000" dirty="0"/>
              <a:t>1(</a:t>
            </a:r>
            <a:r>
              <a:rPr lang="en-US" i="1" baseline="-25000" dirty="0" err="1"/>
              <a:t>i</a:t>
            </a:r>
            <a:r>
              <a:rPr lang="en-US" i="1" baseline="-25000" dirty="0"/>
              <a:t>)</a:t>
            </a:r>
            <a:r>
              <a:rPr lang="en-US" dirty="0"/>
              <a:t>,</a:t>
            </a:r>
            <a:r>
              <a:rPr lang="en-US" i="1" dirty="0"/>
              <a:t> x</a:t>
            </a:r>
            <a:r>
              <a:rPr lang="en-US" i="1" baseline="-25000" dirty="0"/>
              <a:t>2(</a:t>
            </a:r>
            <a:r>
              <a:rPr lang="en-US" i="1" baseline="-25000" dirty="0" err="1"/>
              <a:t>i</a:t>
            </a:r>
            <a:r>
              <a:rPr lang="en-US" i="1" baseline="-25000" dirty="0"/>
              <a:t>)</a:t>
            </a:r>
            <a:r>
              <a:rPr lang="en-US" dirty="0"/>
              <a:t>,</a:t>
            </a:r>
            <a:r>
              <a:rPr lang="en-US" i="1" dirty="0"/>
              <a:t> f</a:t>
            </a:r>
            <a:r>
              <a:rPr lang="en-US" i="1" baseline="-25000" dirty="0"/>
              <a:t>1(</a:t>
            </a:r>
            <a:r>
              <a:rPr lang="en-US" i="1" baseline="-25000" dirty="0" err="1"/>
              <a:t>i</a:t>
            </a:r>
            <a:r>
              <a:rPr lang="en-US" i="1" baseline="-25000" dirty="0"/>
              <a:t>)</a:t>
            </a:r>
            <a:r>
              <a:rPr lang="en-US" dirty="0"/>
              <a:t>, and </a:t>
            </a:r>
            <a:r>
              <a:rPr lang="en-US" i="1" dirty="0"/>
              <a:t>f</a:t>
            </a:r>
            <a:r>
              <a:rPr lang="en-US" i="1" baseline="-25000" dirty="0"/>
              <a:t>2(</a:t>
            </a:r>
            <a:r>
              <a:rPr lang="en-US" i="1" baseline="-25000" dirty="0" err="1"/>
              <a:t>i</a:t>
            </a:r>
            <a:r>
              <a:rPr lang="en-US" i="1" baseline="-25000" dirty="0"/>
              <a:t>)</a:t>
            </a:r>
            <a:r>
              <a:rPr lang="en-US" dirty="0"/>
              <a:t> are all known at the </a:t>
            </a:r>
            <a:r>
              <a:rPr lang="en-US" i="1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iteration, this represents a set of two linear equations with two unknowns, </a:t>
            </a:r>
            <a:r>
              <a:rPr lang="en-US" i="1" dirty="0"/>
              <a:t>x</a:t>
            </a:r>
            <a:r>
              <a:rPr lang="en-US" i="1" baseline="-25000" dirty="0"/>
              <a:t>1(i+1)</a:t>
            </a:r>
            <a:r>
              <a:rPr lang="en-US" dirty="0"/>
              <a:t> and </a:t>
            </a:r>
            <a:r>
              <a:rPr lang="en-US" i="1" dirty="0"/>
              <a:t>x</a:t>
            </a:r>
            <a:r>
              <a:rPr lang="en-US" i="1" baseline="-25000" dirty="0"/>
              <a:t>2(i+1)</a:t>
            </a:r>
            <a:r>
              <a:rPr lang="en-US" dirty="0"/>
              <a:t> </a:t>
            </a:r>
          </a:p>
          <a:p>
            <a:pPr marL="228600" indent="-228600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dirty="0"/>
              <a:t>You may use several techniques to solve these equations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3540125" y="4219575"/>
          <a:ext cx="5267325" cy="1370013"/>
        </p:xfrm>
        <a:graphic>
          <a:graphicData uri="http://schemas.openxmlformats.org/presentationml/2006/ole">
            <p:oleObj spid="_x0000_s76804" name="Equation" r:id="rId5" imgW="3429000" imgH="889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6BB0B96-3916-4A9B-956D-9CD44589EC26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>
          <a:xfrm>
            <a:off x="555625" y="274638"/>
            <a:ext cx="8032750" cy="1073150"/>
          </a:xfrm>
          <a:prstGeom prst="bevel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 dirty="0" smtClean="0"/>
              <a:t>General Representation for the solution of </a:t>
            </a:r>
            <a:br>
              <a:rPr lang="en-US" sz="2800" dirty="0" smtClean="0"/>
            </a:br>
            <a:r>
              <a:rPr lang="en-US" sz="2800" dirty="0" smtClean="0"/>
              <a:t>Nonlinear Systems of Equations</a:t>
            </a:r>
          </a:p>
        </p:txBody>
      </p:sp>
      <p:graphicFrame>
        <p:nvGraphicFramePr>
          <p:cNvPr id="31748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569913" y="1484313"/>
          <a:ext cx="2797175" cy="1798637"/>
        </p:xfrm>
        <a:graphic>
          <a:graphicData uri="http://schemas.openxmlformats.org/presentationml/2006/ole">
            <p:oleObj spid="_x0000_s77826" name="Equation" r:id="rId3" imgW="1422400" imgH="914400" progId="Equation.3">
              <p:embed/>
            </p:oleObj>
          </a:graphicData>
        </a:graphic>
      </p:graphicFrame>
      <p:graphicFrame>
        <p:nvGraphicFramePr>
          <p:cNvPr id="31749" name="Object 4"/>
          <p:cNvGraphicFramePr>
            <a:graphicFrameLocks noChangeAspect="1"/>
          </p:cNvGraphicFramePr>
          <p:nvPr/>
        </p:nvGraphicFramePr>
        <p:xfrm>
          <a:off x="3476625" y="1457325"/>
          <a:ext cx="2114550" cy="1789113"/>
        </p:xfrm>
        <a:graphic>
          <a:graphicData uri="http://schemas.openxmlformats.org/presentationml/2006/ole">
            <p:oleObj spid="_x0000_s77827" name="Equation" r:id="rId4" imgW="1651000" imgH="1397000" progId="Equation.3">
              <p:embed/>
            </p:oleObj>
          </a:graphicData>
        </a:graphic>
      </p:graphicFrame>
      <p:graphicFrame>
        <p:nvGraphicFramePr>
          <p:cNvPr id="13316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5667375" y="2908300"/>
          <a:ext cx="2921000" cy="376238"/>
        </p:xfrm>
        <a:graphic>
          <a:graphicData uri="http://schemas.openxmlformats.org/presentationml/2006/ole">
            <p:oleObj spid="_x0000_s77828" name="Equation" r:id="rId5" imgW="1778000" imgH="228600" progId="Equation.3">
              <p:embed/>
            </p:oleObj>
          </a:graphicData>
        </a:graphic>
      </p:graphicFrame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5630863" y="2043113"/>
            <a:ext cx="2957512" cy="6572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sz="1600" b="1" dirty="0">
                <a:solidFill>
                  <a:schemeClr val="tx2"/>
                </a:solidFill>
                <a:latin typeface="Arial" charset="0"/>
              </a:rPr>
              <a:t>Solve this set of linear equations at each iteration:</a:t>
            </a:r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190500" y="3587750"/>
          <a:ext cx="8763000" cy="2300288"/>
        </p:xfrm>
        <a:graphic>
          <a:graphicData uri="http://schemas.openxmlformats.org/presentationml/2006/ole">
            <p:oleObj spid="_x0000_s77829" name="Equation" r:id="rId6" imgW="5334000" imgH="1397000" progId="Equation.3">
              <p:embed/>
            </p:oleObj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610225" y="1484313"/>
            <a:ext cx="2957513" cy="3286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b="1" dirty="0">
                <a:solidFill>
                  <a:schemeClr val="tx2"/>
                </a:solidFill>
                <a:latin typeface="Arial" charset="0"/>
                <a:sym typeface="Wingdings" pitchFamily="2" charset="2"/>
              </a:rPr>
              <a:t>   </a:t>
            </a:r>
            <a:r>
              <a:rPr lang="en-US" b="1" dirty="0" err="1">
                <a:solidFill>
                  <a:schemeClr val="tx2"/>
                </a:solidFill>
                <a:latin typeface="Arial" charset="0"/>
              </a:rPr>
              <a:t>Jacobian</a:t>
            </a:r>
            <a:r>
              <a:rPr lang="en-US" b="1" dirty="0">
                <a:solidFill>
                  <a:schemeClr val="tx2"/>
                </a:solidFill>
                <a:latin typeface="Arial" charset="0"/>
              </a:rPr>
              <a:t> Matrix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9075" y="5984875"/>
            <a:ext cx="8734425" cy="70802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/>
              <a:t>{X}</a:t>
            </a:r>
            <a:r>
              <a:rPr lang="en-US" sz="1200" baseline="-25000" dirty="0"/>
              <a:t>(i+1) </a:t>
            </a:r>
            <a:r>
              <a:rPr lang="en-US" sz="1200" dirty="0"/>
              <a:t>values are found by solving this system of linear equations. </a:t>
            </a:r>
          </a:p>
          <a:p>
            <a:pPr>
              <a:defRPr/>
            </a:pPr>
            <a:r>
              <a:rPr lang="en-US" sz="1200" dirty="0"/>
              <a:t>These iterations will continue until the convergence is reached; </a:t>
            </a:r>
          </a:p>
          <a:p>
            <a:pPr>
              <a:defRPr/>
            </a:pPr>
            <a:r>
              <a:rPr lang="en-US" sz="1200" dirty="0"/>
              <a:t>which will happen when the </a:t>
            </a:r>
            <a:r>
              <a:rPr lang="en-US" sz="1200" b="1" dirty="0"/>
              <a:t>approximate relative error </a:t>
            </a:r>
            <a:r>
              <a:rPr lang="en-US" sz="1200" dirty="0"/>
              <a:t>(defined on the vector of values) falls below the desired error tolerance </a:t>
            </a:r>
            <a:r>
              <a:rPr lang="el-GR" sz="1600" dirty="0"/>
              <a:t>ε</a:t>
            </a:r>
            <a:r>
              <a:rPr lang="en-US" sz="1200" baseline="-25000" dirty="0" err="1"/>
              <a:t>tol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C98C025-02D6-44FE-86D5-98D5BA773EEC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>
          <a:xfrm>
            <a:off x="555625" y="274638"/>
            <a:ext cx="8120063" cy="850900"/>
          </a:xfrm>
          <a:prstGeom prst="bevel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Solution of Nonlinear Systems of Equations</a:t>
            </a:r>
          </a:p>
        </p:txBody>
      </p:sp>
      <p:graphicFrame>
        <p:nvGraphicFramePr>
          <p:cNvPr id="13316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5724525" y="1376363"/>
          <a:ext cx="2921000" cy="376237"/>
        </p:xfrm>
        <a:graphic>
          <a:graphicData uri="http://schemas.openxmlformats.org/presentationml/2006/ole">
            <p:oleObj spid="_x0000_s78850" name="Equation" r:id="rId3" imgW="1778000" imgH="228600" progId="Equation.3">
              <p:embed/>
            </p:oleObj>
          </a:graphicData>
        </a:graphic>
      </p:graphicFrame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576263" y="1341438"/>
            <a:ext cx="5075237" cy="4556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sz="1600" b="1" dirty="0">
                <a:solidFill>
                  <a:schemeClr val="tx2"/>
                </a:solidFill>
                <a:latin typeface="Arial" charset="0"/>
              </a:rPr>
              <a:t>Solve this set of linear equations at each iteration:</a:t>
            </a: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1243013" y="3309938"/>
          <a:ext cx="7000875" cy="2747962"/>
        </p:xfrm>
        <a:graphic>
          <a:graphicData uri="http://schemas.openxmlformats.org/presentationml/2006/ole">
            <p:oleObj spid="_x0000_s78851" name="Equation" r:id="rId4" imgW="3568700" imgH="1397000" progId="Equation.3">
              <p:embed/>
            </p:oleObj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2484438" y="2024063"/>
          <a:ext cx="2825750" cy="901700"/>
        </p:xfrm>
        <a:graphic>
          <a:graphicData uri="http://schemas.openxmlformats.org/presentationml/2006/ole">
            <p:oleObj spid="_x0000_s78852" name="Equation" r:id="rId5" imgW="1435100" imgH="457200" progId="Equation.3">
              <p:embed/>
            </p:oleObj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76263" y="1989138"/>
            <a:ext cx="15113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sz="1600" b="1" dirty="0">
                <a:solidFill>
                  <a:schemeClr val="tx2"/>
                </a:solidFill>
                <a:latin typeface="Arial" charset="0"/>
              </a:rPr>
              <a:t>Rearrange: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555625" y="1457325"/>
            <a:ext cx="8032750" cy="503872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eaLnBrk="1" hangingPunct="1">
              <a:defRPr/>
            </a:pPr>
            <a:r>
              <a:rPr lang="en-US" sz="1600" b="1" i="1" dirty="0">
                <a:solidFill>
                  <a:schemeClr val="tx2"/>
                </a:solidFill>
                <a:latin typeface="Arial" charset="0"/>
              </a:rPr>
              <a:t>n</a:t>
            </a:r>
            <a:r>
              <a:rPr lang="en-US" sz="1600" b="1" dirty="0">
                <a:solidFill>
                  <a:schemeClr val="tx2"/>
                </a:solidFill>
                <a:latin typeface="Arial" charset="0"/>
              </a:rPr>
              <a:t> non-linear equations</a:t>
            </a:r>
          </a:p>
          <a:p>
            <a:pPr marL="228600" indent="-228600" eaLnBrk="1" hangingPunct="1">
              <a:defRPr/>
            </a:pPr>
            <a:r>
              <a:rPr lang="en-US" sz="1600" b="1" i="1" dirty="0">
                <a:solidFill>
                  <a:schemeClr val="tx2"/>
                </a:solidFill>
                <a:latin typeface="Arial" charset="0"/>
              </a:rPr>
              <a:t>n</a:t>
            </a:r>
            <a:r>
              <a:rPr lang="en-US" sz="1600" b="1" dirty="0">
                <a:solidFill>
                  <a:schemeClr val="tx2"/>
                </a:solidFill>
                <a:latin typeface="Arial" charset="0"/>
              </a:rPr>
              <a:t> unknowns to be solved: </a:t>
            </a:r>
          </a:p>
          <a:p>
            <a:pPr marL="228600" indent="-228600" eaLnBrk="1" hangingPunct="1">
              <a:defRPr/>
            </a:pPr>
            <a:endParaRPr lang="en-US" sz="1600" dirty="0">
              <a:solidFill>
                <a:schemeClr val="tx2"/>
              </a:solidFill>
              <a:latin typeface="Arial" charset="0"/>
            </a:endParaRPr>
          </a:p>
          <a:p>
            <a:pPr marL="228600" indent="-228600" eaLnBrk="1" hangingPunct="1">
              <a:defRPr/>
            </a:pPr>
            <a:r>
              <a:rPr lang="en-US" sz="1600" dirty="0">
                <a:solidFill>
                  <a:schemeClr val="tx2"/>
                </a:solidFill>
                <a:latin typeface="Arial" charset="0"/>
              </a:rPr>
              <a:t>						</a:t>
            </a:r>
            <a:r>
              <a:rPr lang="en-US" sz="1600" b="1" dirty="0">
                <a:solidFill>
                  <a:schemeClr val="tx2"/>
                </a:solidFill>
                <a:latin typeface="Arial" charset="0"/>
              </a:rPr>
              <a:t>       </a:t>
            </a:r>
            <a:r>
              <a:rPr lang="en-US" sz="1600" b="1" dirty="0" err="1">
                <a:solidFill>
                  <a:schemeClr val="tx2"/>
                </a:solidFill>
                <a:latin typeface="Arial" charset="0"/>
              </a:rPr>
              <a:t>Jacobian</a:t>
            </a:r>
            <a:endParaRPr lang="en-US" sz="1600" b="1" dirty="0">
              <a:solidFill>
                <a:schemeClr val="tx2"/>
              </a:solidFill>
              <a:latin typeface="Arial" charset="0"/>
            </a:endParaRPr>
          </a:p>
          <a:p>
            <a:pPr marL="228600" indent="-228600" eaLnBrk="1" hangingPunct="1">
              <a:defRPr/>
            </a:pPr>
            <a:r>
              <a:rPr lang="en-US" sz="1600" b="1" dirty="0">
                <a:solidFill>
                  <a:schemeClr val="tx2"/>
                </a:solidFill>
                <a:latin typeface="Arial" charset="0"/>
              </a:rPr>
              <a:t>						       Matrix:</a:t>
            </a:r>
          </a:p>
          <a:p>
            <a:pPr marL="228600" indent="-228600" eaLnBrk="1" hangingPunct="1"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latin typeface="Arial" charset="0"/>
            </a:endParaRPr>
          </a:p>
          <a:p>
            <a:pPr marL="228600" indent="-228600" eaLnBrk="1" hangingPunct="1"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latin typeface="Arial" charset="0"/>
            </a:endParaRPr>
          </a:p>
          <a:p>
            <a:pPr marL="228600" indent="-228600" eaLnBrk="1" hangingPunct="1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latin typeface="Arial" charset="0"/>
              </a:rPr>
              <a:t>Need to solve this set of 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Linear Equations </a:t>
            </a:r>
            <a:endParaRPr lang="en-US" sz="1600" dirty="0">
              <a:solidFill>
                <a:schemeClr val="tx2"/>
              </a:solidFill>
              <a:latin typeface="Arial" charset="0"/>
            </a:endParaRPr>
          </a:p>
          <a:p>
            <a:pPr marL="228600" indent="-228600" eaLnBrk="1" hangingPunct="1">
              <a:defRPr/>
            </a:pPr>
            <a:r>
              <a:rPr lang="en-US" sz="1600" dirty="0">
                <a:solidFill>
                  <a:schemeClr val="tx2"/>
                </a:solidFill>
                <a:latin typeface="Arial" charset="0"/>
              </a:rPr>
              <a:t>	</a:t>
            </a:r>
          </a:p>
          <a:p>
            <a:pPr marL="228600" indent="-228600" eaLnBrk="1" hangingPunct="1">
              <a:defRPr/>
            </a:pPr>
            <a:r>
              <a:rPr lang="en-US" sz="1600" dirty="0">
                <a:solidFill>
                  <a:schemeClr val="tx2"/>
                </a:solidFill>
                <a:latin typeface="Arial" charset="0"/>
              </a:rPr>
              <a:t>	</a:t>
            </a:r>
          </a:p>
          <a:p>
            <a:pPr marL="228600" indent="-228600" eaLnBrk="1" hangingPunct="1">
              <a:defRPr/>
            </a:pPr>
            <a:r>
              <a:rPr lang="en-US" sz="1600" dirty="0">
                <a:solidFill>
                  <a:schemeClr val="tx2"/>
                </a:solidFill>
                <a:latin typeface="Arial" charset="0"/>
              </a:rPr>
              <a:t>	</a:t>
            </a:r>
          </a:p>
          <a:p>
            <a:pPr marL="228600" indent="-228600" eaLnBrk="1" hangingPunct="1">
              <a:defRPr/>
            </a:pPr>
            <a:r>
              <a:rPr lang="en-US" sz="1600" dirty="0">
                <a:solidFill>
                  <a:schemeClr val="tx2"/>
                </a:solidFill>
                <a:latin typeface="Arial" charset="0"/>
              </a:rPr>
              <a:t>	in each and every iterative solution of the original Non-Linear  system of equations.</a:t>
            </a:r>
          </a:p>
          <a:p>
            <a:pPr marL="228600" indent="-228600" eaLnBrk="1" hangingPunct="1">
              <a:defRPr/>
            </a:pPr>
            <a:endParaRPr lang="en-US" sz="1600" dirty="0">
              <a:solidFill>
                <a:schemeClr val="tx2"/>
              </a:solidFill>
              <a:latin typeface="Arial" charset="0"/>
            </a:endParaRPr>
          </a:p>
          <a:p>
            <a:pPr marL="228600" indent="-228600" eaLnBrk="1" hangingPunct="1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latin typeface="Arial" charset="0"/>
              </a:rPr>
              <a:t>For </a:t>
            </a:r>
            <a:r>
              <a:rPr lang="en-US" sz="1600" i="1" dirty="0">
                <a:solidFill>
                  <a:schemeClr val="tx2"/>
                </a:solidFill>
                <a:latin typeface="Arial" charset="0"/>
              </a:rPr>
              <a:t>n</a:t>
            </a:r>
            <a:r>
              <a:rPr lang="en-US" sz="1600" dirty="0">
                <a:solidFill>
                  <a:schemeClr val="tx2"/>
                </a:solidFill>
                <a:latin typeface="Arial" charset="0"/>
              </a:rPr>
              <a:t> unknowns, the size of the </a:t>
            </a:r>
            <a:r>
              <a:rPr lang="en-US" sz="1600" i="1" dirty="0" err="1">
                <a:solidFill>
                  <a:schemeClr val="tx2"/>
                </a:solidFill>
                <a:latin typeface="Arial" charset="0"/>
              </a:rPr>
              <a:t>Jacobian</a:t>
            </a:r>
            <a:r>
              <a:rPr lang="en-US" sz="1600" dirty="0">
                <a:solidFill>
                  <a:schemeClr val="tx2"/>
                </a:solidFill>
                <a:latin typeface="Arial" charset="0"/>
              </a:rPr>
              <a:t> matrix is </a:t>
            </a:r>
            <a:r>
              <a:rPr lang="en-US" sz="1600" i="1" dirty="0">
                <a:solidFill>
                  <a:schemeClr val="tx2"/>
                </a:solidFill>
                <a:latin typeface="Arial" charset="0"/>
              </a:rPr>
              <a:t>n</a:t>
            </a:r>
            <a:r>
              <a:rPr lang="en-US" sz="1600" i="1" baseline="30000" dirty="0">
                <a:solidFill>
                  <a:schemeClr val="tx2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chemeClr val="tx2"/>
                </a:solidFill>
                <a:latin typeface="Arial" charset="0"/>
              </a:rPr>
              <a:t> and the time it takes to solve the </a:t>
            </a:r>
            <a:r>
              <a:rPr lang="en-US" sz="1600" b="1" i="1" dirty="0">
                <a:solidFill>
                  <a:schemeClr val="tx2"/>
                </a:solidFill>
                <a:latin typeface="Arial" charset="0"/>
              </a:rPr>
              <a:t>linear system of equations </a:t>
            </a:r>
            <a:r>
              <a:rPr lang="en-US" sz="1600" dirty="0">
                <a:solidFill>
                  <a:schemeClr val="tx2"/>
                </a:solidFill>
                <a:latin typeface="Arial" charset="0"/>
              </a:rPr>
              <a:t>(one iteration of the non-linear system) is proportional to </a:t>
            </a:r>
            <a:r>
              <a:rPr lang="en-US" sz="1600" b="1" i="1" dirty="0">
                <a:solidFill>
                  <a:schemeClr val="tx2"/>
                </a:solidFill>
                <a:latin typeface="Arial" charset="0"/>
              </a:rPr>
              <a:t>O(n</a:t>
            </a:r>
            <a:r>
              <a:rPr lang="en-US" sz="1600" b="1" i="1" baseline="30000" dirty="0">
                <a:solidFill>
                  <a:schemeClr val="tx2"/>
                </a:solidFill>
                <a:latin typeface="Arial" charset="0"/>
              </a:rPr>
              <a:t>3</a:t>
            </a:r>
            <a:r>
              <a:rPr lang="en-US" sz="1600" b="1" i="1" dirty="0">
                <a:solidFill>
                  <a:schemeClr val="tx2"/>
                </a:solidFill>
                <a:latin typeface="Arial" charset="0"/>
              </a:rPr>
              <a:t>)</a:t>
            </a:r>
            <a:endParaRPr lang="en-US" sz="1600" dirty="0">
              <a:solidFill>
                <a:srgbClr val="C00000"/>
              </a:solidFill>
              <a:latin typeface="Arial" charset="0"/>
            </a:endParaRPr>
          </a:p>
          <a:p>
            <a:pPr marL="228600" indent="-228600" eaLnBrk="1" hangingPunct="1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latin typeface="Arial" charset="0"/>
              </a:rPr>
              <a:t>There is no guarantee for the convergence of the non-linear system. There may also be slow convergence.</a:t>
            </a:r>
          </a:p>
          <a:p>
            <a:pPr marL="228600" indent="-228600" eaLnBrk="1" hangingPunct="1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latin typeface="Arial" charset="0"/>
              </a:rPr>
              <a:t>In summary, finding the solution set for the Non-Linear system of equations is an extremely compute-intensive task. 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12013" y="6446838"/>
            <a:ext cx="1522412" cy="304800"/>
          </a:xfrm>
          <a:noFill/>
        </p:spPr>
        <p:txBody>
          <a:bodyPr/>
          <a:lstStyle/>
          <a:p>
            <a:fld id="{ED37E15B-8C41-42CA-AD75-85E7F3BB164D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>
          <a:xfrm>
            <a:off x="555625" y="274638"/>
            <a:ext cx="8032750" cy="1073150"/>
          </a:xfrm>
          <a:prstGeom prst="bevel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Notes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on the solution of 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Nonlinear Systems of Equations</a:t>
            </a: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3198813" y="1557338"/>
          <a:ext cx="2286000" cy="1470025"/>
        </p:xfrm>
        <a:graphic>
          <a:graphicData uri="http://schemas.openxmlformats.org/presentationml/2006/ole">
            <p:oleObj spid="_x0000_s79874" name="Equation" r:id="rId3" imgW="1422400" imgH="914400" progId="Equation.3">
              <p:embed/>
            </p:oleObj>
          </a:graphicData>
        </a:graphic>
      </p:graphicFrame>
      <p:graphicFrame>
        <p:nvGraphicFramePr>
          <p:cNvPr id="12291" name="Object 4"/>
          <p:cNvGraphicFramePr>
            <a:graphicFrameLocks noChangeAspect="1"/>
          </p:cNvGraphicFramePr>
          <p:nvPr/>
        </p:nvGraphicFramePr>
        <p:xfrm>
          <a:off x="6673850" y="1566863"/>
          <a:ext cx="1768475" cy="1497012"/>
        </p:xfrm>
        <a:graphic>
          <a:graphicData uri="http://schemas.openxmlformats.org/presentationml/2006/ole">
            <p:oleObj spid="_x0000_s79875" name="Equation" r:id="rId4" imgW="1651000" imgH="1397000" progId="Equation.3">
              <p:embed/>
            </p:oleObj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3151188" y="3590925"/>
          <a:ext cx="2825750" cy="450850"/>
        </p:xfrm>
        <a:graphic>
          <a:graphicData uri="http://schemas.openxmlformats.org/presentationml/2006/ole">
            <p:oleObj spid="_x0000_s79876" name="Equation" r:id="rId5" imgW="14351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3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3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3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3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3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33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33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33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48525" y="6416675"/>
            <a:ext cx="1522413" cy="304800"/>
          </a:xfrm>
          <a:noFill/>
        </p:spPr>
        <p:txBody>
          <a:bodyPr/>
          <a:lstStyle/>
          <a:p>
            <a:fld id="{C0EFAFD3-1B65-4BDC-A297-5FAF50A49C0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>
          <a:xfrm>
            <a:off x="712788" y="434975"/>
            <a:ext cx="7620000" cy="620713"/>
          </a:xfrm>
          <a:prstGeom prst="bevel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dirty="0" smtClean="0">
                <a:latin typeface="Times New Roman" pitchFamily="18" charset="0"/>
              </a:rPr>
              <a:t>Determinants and Cramer’s Rule</a:t>
            </a:r>
          </a:p>
        </p:txBody>
      </p:sp>
      <p:sp>
        <p:nvSpPr>
          <p:cNvPr id="20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21038" y="1420813"/>
            <a:ext cx="5075237" cy="431800"/>
          </a:xfrm>
          <a:solidFill>
            <a:schemeClr val="bg1"/>
          </a:solidFill>
        </p:spPr>
        <p:txBody>
          <a:bodyPr/>
          <a:lstStyle/>
          <a:p>
            <a:pPr marL="228600" indent="-228600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Times New Roman" pitchFamily="18" charset="0"/>
              </a:rPr>
              <a:t>[A] :  </a:t>
            </a:r>
            <a:r>
              <a:rPr lang="en-US" altLang="en-US" sz="2400" b="1" i="1" smtClean="0">
                <a:latin typeface="Times New Roman" pitchFamily="18" charset="0"/>
              </a:rPr>
              <a:t>coefficient matrix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747713" y="1384300"/>
          <a:ext cx="1960562" cy="574675"/>
        </p:xfrm>
        <a:graphic>
          <a:graphicData uri="http://schemas.openxmlformats.org/presentationml/2006/ole">
            <p:oleObj spid="_x0000_s67586" name="Equation" r:id="rId3" imgW="736280" imgH="215806" progId="Equation.3">
              <p:embed/>
            </p:oleObj>
          </a:graphicData>
        </a:graphic>
      </p:graphicFrame>
      <p:graphicFrame>
        <p:nvGraphicFramePr>
          <p:cNvPr id="2051" name="Object 6"/>
          <p:cNvGraphicFramePr>
            <a:graphicFrameLocks noChangeAspect="1"/>
          </p:cNvGraphicFramePr>
          <p:nvPr/>
        </p:nvGraphicFramePr>
        <p:xfrm>
          <a:off x="4911725" y="2151063"/>
          <a:ext cx="3384550" cy="1677987"/>
        </p:xfrm>
        <a:graphic>
          <a:graphicData uri="http://schemas.openxmlformats.org/presentationml/2006/ole">
            <p:oleObj spid="_x0000_s67587" name="Equation" r:id="rId4" imgW="1435100" imgH="711200" progId="Equation.3">
              <p:embed/>
            </p:oleObj>
          </a:graphicData>
        </a:graphic>
      </p:graphicFrame>
      <p:graphicFrame>
        <p:nvGraphicFramePr>
          <p:cNvPr id="2052" name="Object 11"/>
          <p:cNvGraphicFramePr>
            <a:graphicFrameLocks noChangeAspect="1"/>
          </p:cNvGraphicFramePr>
          <p:nvPr/>
        </p:nvGraphicFramePr>
        <p:xfrm>
          <a:off x="749300" y="2187575"/>
          <a:ext cx="2574925" cy="1677988"/>
        </p:xfrm>
        <a:graphic>
          <a:graphicData uri="http://schemas.openxmlformats.org/presentationml/2006/ole">
            <p:oleObj spid="_x0000_s67588" name="Equation" r:id="rId5" imgW="1091726" imgH="710891" progId="Equation.3">
              <p:embed/>
            </p:oleObj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762000" y="4013200"/>
          <a:ext cx="2022475" cy="1887538"/>
        </p:xfrm>
        <a:graphic>
          <a:graphicData uri="http://schemas.openxmlformats.org/presentationml/2006/ole">
            <p:oleObj spid="_x0000_s67589" name="Equation" r:id="rId6" imgW="952087" imgH="888614" progId="Equation.3">
              <p:embed/>
            </p:oleObj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3560763" y="4013200"/>
          <a:ext cx="2020887" cy="1887538"/>
        </p:xfrm>
        <a:graphic>
          <a:graphicData uri="http://schemas.openxmlformats.org/presentationml/2006/ole">
            <p:oleObj spid="_x0000_s67590" name="Equation" r:id="rId7" imgW="952087" imgH="888614" progId="Equation.3">
              <p:embed/>
            </p:oleObj>
          </a:graphicData>
        </a:graphic>
      </p:graphicFrame>
      <p:graphicFrame>
        <p:nvGraphicFramePr>
          <p:cNvPr id="3" name="Object 14"/>
          <p:cNvGraphicFramePr>
            <a:graphicFrameLocks noChangeAspect="1"/>
          </p:cNvGraphicFramePr>
          <p:nvPr/>
        </p:nvGraphicFramePr>
        <p:xfrm>
          <a:off x="6273800" y="4024313"/>
          <a:ext cx="2022475" cy="1887537"/>
        </p:xfrm>
        <a:graphic>
          <a:graphicData uri="http://schemas.openxmlformats.org/presentationml/2006/ole">
            <p:oleObj spid="_x0000_s67591" name="Equation" r:id="rId8" imgW="952087" imgH="888614" progId="Equation.3">
              <p:embed/>
            </p:oleObj>
          </a:graphicData>
        </a:graphic>
      </p:graphicFrame>
      <p:sp>
        <p:nvSpPr>
          <p:cNvPr id="11" name="Right Arrow 10"/>
          <p:cNvSpPr>
            <a:spLocks noChangeArrowheads="1"/>
          </p:cNvSpPr>
          <p:nvPr/>
        </p:nvSpPr>
        <p:spPr bwMode="auto">
          <a:xfrm>
            <a:off x="3622675" y="2698750"/>
            <a:ext cx="977900" cy="484188"/>
          </a:xfrm>
          <a:prstGeom prst="rightArrow">
            <a:avLst>
              <a:gd name="adj1" fmla="val 50000"/>
              <a:gd name="adj2" fmla="val 5002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endParaRPr lang="en-US" altLang="en-US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774700" y="6057900"/>
            <a:ext cx="7521575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/>
              <a:t>D : Determinant of A matrix</a:t>
            </a:r>
            <a:endParaRPr lang="en-US" sz="2000" b="1" i="1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 build="p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795510A-8004-4B8E-A0BC-7882DE02CF8A}" type="slidenum">
              <a:rPr lang="en-US" altLang="en-US"/>
              <a:pPr/>
              <a:t>4</a:t>
            </a:fld>
            <a:endParaRPr lang="en-US" alt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ph idx="1"/>
          </p:nvPr>
        </p:nvGraphicFramePr>
        <p:xfrm>
          <a:off x="5411788" y="401638"/>
          <a:ext cx="2263775" cy="1712912"/>
        </p:xfrm>
        <a:graphic>
          <a:graphicData uri="http://schemas.openxmlformats.org/presentationml/2006/ole">
            <p:oleObj spid="_x0000_s68610" name="Equation" r:id="rId3" imgW="939392" imgH="710891" progId="Equation.3">
              <p:embed/>
            </p:oleObj>
          </a:graphicData>
        </a:graphic>
      </p:graphicFrame>
      <p:graphicFrame>
        <p:nvGraphicFramePr>
          <p:cNvPr id="3075" name="Object 9"/>
          <p:cNvGraphicFramePr>
            <a:graphicFrameLocks noChangeAspect="1"/>
          </p:cNvGraphicFramePr>
          <p:nvPr/>
        </p:nvGraphicFramePr>
        <p:xfrm>
          <a:off x="795338" y="3284538"/>
          <a:ext cx="2754312" cy="1793875"/>
        </p:xfrm>
        <a:graphic>
          <a:graphicData uri="http://schemas.openxmlformats.org/presentationml/2006/ole">
            <p:oleObj spid="_x0000_s68611" name="Equation" r:id="rId4" imgW="1091726" imgH="710891" progId="Equation.3">
              <p:embed/>
            </p:oleObj>
          </a:graphicData>
        </a:graphic>
      </p:graphicFrame>
      <p:graphicFrame>
        <p:nvGraphicFramePr>
          <p:cNvPr id="3076" name="Object 14"/>
          <p:cNvGraphicFramePr>
            <a:graphicFrameLocks noChangeAspect="1"/>
          </p:cNvGraphicFramePr>
          <p:nvPr/>
        </p:nvGraphicFramePr>
        <p:xfrm>
          <a:off x="795338" y="2205038"/>
          <a:ext cx="2736850" cy="788987"/>
        </p:xfrm>
        <a:graphic>
          <a:graphicData uri="http://schemas.openxmlformats.org/presentationml/2006/ole">
            <p:oleObj spid="_x0000_s68612" name="Equation" r:id="rId5" imgW="748975" imgH="215806" progId="Equation.3">
              <p:embed/>
            </p:oleObj>
          </a:graphicData>
        </a:graphic>
      </p:graphicFrame>
      <p:graphicFrame>
        <p:nvGraphicFramePr>
          <p:cNvPr id="3077" name="Object 15"/>
          <p:cNvGraphicFramePr>
            <a:graphicFrameLocks noChangeAspect="1"/>
          </p:cNvGraphicFramePr>
          <p:nvPr/>
        </p:nvGraphicFramePr>
        <p:xfrm>
          <a:off x="555625" y="5473700"/>
          <a:ext cx="8086725" cy="1077913"/>
        </p:xfrm>
        <a:graphic>
          <a:graphicData uri="http://schemas.openxmlformats.org/presentationml/2006/ole">
            <p:oleObj spid="_x0000_s68613" name="Equation" r:id="rId6" imgW="3619500" imgH="482600" progId="Equation.3">
              <p:embed/>
            </p:oleObj>
          </a:graphicData>
        </a:graphic>
      </p:graphicFrame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482600" y="398463"/>
            <a:ext cx="3395663" cy="1446212"/>
          </a:xfrm>
          <a:prstGeom prst="bevel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sz="36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alibri" pitchFamily="34" charset="0"/>
              </a:rPr>
              <a:t>Computing the Determinant</a:t>
            </a:r>
          </a:p>
        </p:txBody>
      </p:sp>
      <p:graphicFrame>
        <p:nvGraphicFramePr>
          <p:cNvPr id="3082" name="Object 6"/>
          <p:cNvGraphicFramePr>
            <a:graphicFrameLocks noChangeAspect="1"/>
          </p:cNvGraphicFramePr>
          <p:nvPr/>
        </p:nvGraphicFramePr>
        <p:xfrm>
          <a:off x="4170363" y="2260600"/>
          <a:ext cx="4235450" cy="1006475"/>
        </p:xfrm>
        <a:graphic>
          <a:graphicData uri="http://schemas.openxmlformats.org/presentationml/2006/ole">
            <p:oleObj spid="_x0000_s68614" name="Equation" r:id="rId7" imgW="1866900" imgH="482600" progId="Equation.3">
              <p:embed/>
            </p:oleObj>
          </a:graphicData>
        </a:graphic>
      </p:graphicFrame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 rot="5400000">
            <a:off x="5503863" y="1258888"/>
            <a:ext cx="1570037" cy="1587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>
            <a:off x="6069013" y="693738"/>
            <a:ext cx="1387475" cy="1587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</p:spPr>
      </p:cxn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4170363" y="3376613"/>
          <a:ext cx="4235450" cy="2027237"/>
        </p:xfrm>
        <a:graphic>
          <a:graphicData uri="http://schemas.openxmlformats.org/presentationml/2006/ole">
            <p:oleObj spid="_x0000_s68615" name="Equation" r:id="rId8" imgW="1854200" imgH="965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F30BD3F-FDA9-4D02-B14B-950B30CE6F2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3" y="274638"/>
            <a:ext cx="8313737" cy="598487"/>
          </a:xfrm>
          <a:prstGeom prst="bevel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dirty="0" smtClean="0">
                <a:latin typeface="Times New Roman" pitchFamily="18" charset="0"/>
              </a:rPr>
              <a:t>Gauss Elimination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088" y="1128713"/>
            <a:ext cx="3614737" cy="54038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171450" indent="-171450" eaLnBrk="1" hangingPunct="1">
              <a:lnSpc>
                <a:spcPct val="80000"/>
              </a:lnSpc>
              <a:defRPr/>
            </a:pPr>
            <a:endParaRPr lang="en-US" sz="2400" dirty="0" smtClean="0">
              <a:latin typeface="Times New Roman" pitchFamily="18" charset="0"/>
            </a:endParaRPr>
          </a:p>
          <a:p>
            <a:pPr marL="171450" indent="-171450" eaLnBrk="1" hangingPunct="1">
              <a:lnSpc>
                <a:spcPct val="80000"/>
              </a:lnSpc>
              <a:defRPr/>
            </a:pPr>
            <a:r>
              <a:rPr lang="en-US" sz="2400" dirty="0" smtClean="0">
                <a:latin typeface="Times New Roman" pitchFamily="18" charset="0"/>
              </a:rPr>
              <a:t>Solve </a:t>
            </a:r>
            <a:r>
              <a:rPr lang="en-US" sz="2400" i="1" dirty="0" smtClean="0">
                <a:latin typeface="Times New Roman" pitchFamily="18" charset="0"/>
              </a:rPr>
              <a:t>Ax</a:t>
            </a:r>
            <a:r>
              <a:rPr lang="en-US" sz="2400" dirty="0" smtClean="0">
                <a:latin typeface="Times New Roman" pitchFamily="18" charset="0"/>
              </a:rPr>
              <a:t> = </a:t>
            </a:r>
            <a:r>
              <a:rPr lang="en-US" sz="2400" i="1" dirty="0" smtClean="0">
                <a:latin typeface="Times New Roman" pitchFamily="18" charset="0"/>
              </a:rPr>
              <a:t>b</a:t>
            </a:r>
            <a:r>
              <a:rPr lang="en-US" sz="2400" dirty="0" smtClean="0">
                <a:latin typeface="Times New Roman" pitchFamily="18" charset="0"/>
              </a:rPr>
              <a:t>  </a:t>
            </a:r>
          </a:p>
          <a:p>
            <a:pPr marL="171450" indent="-171450" eaLnBrk="1" hangingPunct="1">
              <a:lnSpc>
                <a:spcPct val="80000"/>
              </a:lnSpc>
              <a:defRPr/>
            </a:pPr>
            <a:endParaRPr lang="en-US" sz="2400" dirty="0" smtClean="0">
              <a:latin typeface="Times New Roman" pitchFamily="18" charset="0"/>
            </a:endParaRPr>
          </a:p>
          <a:p>
            <a:pPr marL="171450" indent="-171450" eaLnBrk="1" hangingPunct="1">
              <a:lnSpc>
                <a:spcPct val="80000"/>
              </a:lnSpc>
              <a:defRPr/>
            </a:pPr>
            <a:r>
              <a:rPr lang="en-US" sz="2400" dirty="0" smtClean="0">
                <a:latin typeface="Times New Roman" pitchFamily="18" charset="0"/>
              </a:rPr>
              <a:t>Consists of two phases:</a:t>
            </a:r>
          </a:p>
          <a:p>
            <a:pPr marL="514350" lvl="1" indent="-171450" eaLnBrk="1" hangingPunct="1">
              <a:lnSpc>
                <a:spcPct val="80000"/>
              </a:lnSpc>
              <a:defRPr/>
            </a:pPr>
            <a:r>
              <a:rPr lang="en-US" sz="2400" b="1" dirty="0" smtClean="0">
                <a:solidFill>
                  <a:srgbClr val="993300"/>
                </a:solidFill>
                <a:latin typeface="Times New Roman" pitchFamily="18" charset="0"/>
              </a:rPr>
              <a:t>Forward elimination</a:t>
            </a:r>
          </a:p>
          <a:p>
            <a:pPr marL="514350" lvl="1" indent="-171450" eaLnBrk="1" hangingPunct="1">
              <a:lnSpc>
                <a:spcPct val="80000"/>
              </a:lnSpc>
              <a:defRPr/>
            </a:pPr>
            <a:r>
              <a:rPr lang="en-US" sz="2400" b="1" dirty="0" smtClean="0">
                <a:solidFill>
                  <a:srgbClr val="993300"/>
                </a:solidFill>
                <a:latin typeface="Times New Roman" pitchFamily="18" charset="0"/>
              </a:rPr>
              <a:t>Back substitution</a:t>
            </a:r>
            <a:endParaRPr lang="en-US" b="1" dirty="0" smtClean="0">
              <a:solidFill>
                <a:srgbClr val="993300"/>
              </a:solidFill>
            </a:endParaRPr>
          </a:p>
          <a:p>
            <a:pPr marL="171450" indent="-171450" eaLnBrk="1" hangingPunct="1">
              <a:lnSpc>
                <a:spcPct val="80000"/>
              </a:lnSpc>
              <a:defRPr/>
            </a:pPr>
            <a:endParaRPr lang="en-US" sz="2800" b="1" dirty="0" smtClean="0">
              <a:solidFill>
                <a:srgbClr val="993300"/>
              </a:solidFill>
              <a:latin typeface="Times New Roman" pitchFamily="18" charset="0"/>
            </a:endParaRPr>
          </a:p>
          <a:p>
            <a:pPr marL="171450" indent="-171450" eaLnBrk="1" hangingPunct="1">
              <a:lnSpc>
                <a:spcPct val="80000"/>
              </a:lnSpc>
              <a:defRPr/>
            </a:pPr>
            <a:r>
              <a:rPr lang="en-US" sz="2400" i="1" dirty="0" smtClean="0">
                <a:latin typeface="Times New Roman" pitchFamily="18" charset="0"/>
              </a:rPr>
              <a:t>Forward Elimination</a:t>
            </a:r>
          </a:p>
          <a:p>
            <a:pPr marL="171450" indent="-17145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>
                <a:latin typeface="Times New Roman" pitchFamily="18" charset="0"/>
              </a:rPr>
              <a:t>	reduces </a:t>
            </a:r>
            <a:r>
              <a:rPr lang="en-US" sz="2400" i="1" dirty="0" smtClean="0">
                <a:latin typeface="Times New Roman" pitchFamily="18" charset="0"/>
              </a:rPr>
              <a:t>Ax</a:t>
            </a:r>
            <a:r>
              <a:rPr lang="en-US" sz="2400" dirty="0" smtClean="0">
                <a:latin typeface="Times New Roman" pitchFamily="18" charset="0"/>
              </a:rPr>
              <a:t> = </a:t>
            </a:r>
            <a:r>
              <a:rPr lang="en-US" sz="2400" i="1" dirty="0" smtClean="0">
                <a:latin typeface="Times New Roman" pitchFamily="18" charset="0"/>
              </a:rPr>
              <a:t>b</a:t>
            </a:r>
            <a:r>
              <a:rPr lang="en-US" sz="2400" dirty="0" smtClean="0">
                <a:latin typeface="Times New Roman" pitchFamily="18" charset="0"/>
              </a:rPr>
              <a:t> to an upper triangular system </a:t>
            </a:r>
            <a:r>
              <a:rPr lang="en-US" sz="2400" i="1" dirty="0" err="1" smtClean="0">
                <a:latin typeface="Times New Roman" pitchFamily="18" charset="0"/>
              </a:rPr>
              <a:t>Tx</a:t>
            </a:r>
            <a:r>
              <a:rPr lang="en-US" sz="2400" dirty="0" smtClean="0">
                <a:latin typeface="Times New Roman" pitchFamily="18" charset="0"/>
              </a:rPr>
              <a:t> = </a:t>
            </a:r>
            <a:r>
              <a:rPr lang="en-US" sz="2400" i="1" dirty="0" smtClean="0">
                <a:latin typeface="Times New Roman" pitchFamily="18" charset="0"/>
              </a:rPr>
              <a:t>b’</a:t>
            </a:r>
          </a:p>
          <a:p>
            <a:pPr marL="171450" indent="-171450" eaLnBrk="1" hangingPunct="1">
              <a:lnSpc>
                <a:spcPct val="80000"/>
              </a:lnSpc>
              <a:defRPr/>
            </a:pPr>
            <a:endParaRPr lang="en-US" sz="2400" dirty="0" smtClean="0">
              <a:latin typeface="Times New Roman" pitchFamily="18" charset="0"/>
            </a:endParaRPr>
          </a:p>
          <a:p>
            <a:pPr marL="171450" indent="-171450" eaLnBrk="1" hangingPunct="1">
              <a:lnSpc>
                <a:spcPct val="80000"/>
              </a:lnSpc>
              <a:defRPr/>
            </a:pPr>
            <a:r>
              <a:rPr lang="en-US" sz="2400" i="1" dirty="0" smtClean="0">
                <a:latin typeface="Times New Roman" pitchFamily="18" charset="0"/>
              </a:rPr>
              <a:t>Back substitution</a:t>
            </a:r>
            <a:r>
              <a:rPr lang="en-US" sz="2400" dirty="0" smtClean="0">
                <a:latin typeface="Times New Roman" pitchFamily="18" charset="0"/>
              </a:rPr>
              <a:t> can then solve </a:t>
            </a:r>
            <a:r>
              <a:rPr lang="en-US" sz="2400" i="1" dirty="0" err="1" smtClean="0">
                <a:latin typeface="Times New Roman" pitchFamily="18" charset="0"/>
              </a:rPr>
              <a:t>Tx</a:t>
            </a:r>
            <a:r>
              <a:rPr lang="en-US" sz="2400" dirty="0" smtClean="0">
                <a:latin typeface="Times New Roman" pitchFamily="18" charset="0"/>
              </a:rPr>
              <a:t> = </a:t>
            </a:r>
            <a:r>
              <a:rPr lang="en-US" sz="2400" i="1" dirty="0" smtClean="0">
                <a:latin typeface="Times New Roman" pitchFamily="18" charset="0"/>
              </a:rPr>
              <a:t>b’</a:t>
            </a:r>
            <a:r>
              <a:rPr lang="en-US" sz="2400" dirty="0" smtClean="0">
                <a:latin typeface="Times New Roman" pitchFamily="18" charset="0"/>
              </a:rPr>
              <a:t>    for </a:t>
            </a:r>
            <a:r>
              <a:rPr lang="en-US" sz="2400" i="1" dirty="0" smtClean="0">
                <a:latin typeface="Times New Roman" pitchFamily="18" charset="0"/>
              </a:rPr>
              <a:t>x</a:t>
            </a:r>
            <a:endParaRPr lang="en-US" sz="2000" dirty="0" smtClean="0">
              <a:latin typeface="Times New Roman" pitchFamily="18" charset="0"/>
            </a:endParaRP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4535488" y="1128713"/>
          <a:ext cx="2425700" cy="3168650"/>
        </p:xfrm>
        <a:graphic>
          <a:graphicData uri="http://schemas.openxmlformats.org/presentationml/2006/ole">
            <p:oleObj spid="_x0000_s69634" name="Equation" r:id="rId3" imgW="1282700" imgH="1676400" progId="Equation.3">
              <p:embed/>
            </p:oleObj>
          </a:graphicData>
        </a:graphic>
      </p:graphicFrame>
      <p:sp>
        <p:nvSpPr>
          <p:cNvPr id="7" name="Right Brace 6"/>
          <p:cNvSpPr/>
          <p:nvPr/>
        </p:nvSpPr>
        <p:spPr bwMode="auto">
          <a:xfrm>
            <a:off x="6981825" y="1165225"/>
            <a:ext cx="547688" cy="3030538"/>
          </a:xfrm>
          <a:prstGeom prst="rightBrace">
            <a:avLst/>
          </a:prstGeom>
          <a:solidFill>
            <a:schemeClr val="accent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ight Brace 7"/>
          <p:cNvSpPr/>
          <p:nvPr/>
        </p:nvSpPr>
        <p:spPr bwMode="auto">
          <a:xfrm>
            <a:off x="7310438" y="4487863"/>
            <a:ext cx="557212" cy="2008187"/>
          </a:xfrm>
          <a:prstGeom prst="rightBrace">
            <a:avLst/>
          </a:prstGeom>
          <a:solidFill>
            <a:schemeClr val="accent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02538" y="1822450"/>
            <a:ext cx="1274762" cy="6461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dirty="0"/>
              <a:t>Forward</a:t>
            </a:r>
          </a:p>
          <a:p>
            <a:pPr algn="ctr" eaLnBrk="1" hangingPunct="1">
              <a:defRPr/>
            </a:pPr>
            <a:r>
              <a:rPr lang="en-US" dirty="0"/>
              <a:t>Elimination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12075" y="4779963"/>
            <a:ext cx="1300163" cy="646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dirty="0"/>
              <a:t>Back</a:t>
            </a:r>
          </a:p>
          <a:p>
            <a:pPr algn="ctr" eaLnBrk="1" hangingPunct="1">
              <a:defRPr/>
            </a:pPr>
            <a:r>
              <a:rPr lang="en-US" dirty="0"/>
              <a:t>Substitution</a:t>
            </a:r>
          </a:p>
        </p:txBody>
      </p:sp>
      <p:graphicFrame>
        <p:nvGraphicFramePr>
          <p:cNvPr id="4106" name="Object 3"/>
          <p:cNvGraphicFramePr>
            <a:graphicFrameLocks noChangeAspect="1"/>
          </p:cNvGraphicFramePr>
          <p:nvPr/>
        </p:nvGraphicFramePr>
        <p:xfrm>
          <a:off x="4389438" y="4451350"/>
          <a:ext cx="2803525" cy="2051050"/>
        </p:xfrm>
        <a:graphic>
          <a:graphicData uri="http://schemas.openxmlformats.org/presentationml/2006/ole">
            <p:oleObj spid="_x0000_s69635" name="Equation" r:id="rId4" imgW="1562100" imgH="1143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12ADD15-9B77-4B3A-A8F9-B65D9415E93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33375"/>
            <a:ext cx="8229600" cy="719138"/>
          </a:xfrm>
        </p:spPr>
        <p:txBody>
          <a:bodyPr/>
          <a:lstStyle/>
          <a:p>
            <a:pPr eaLnBrk="1" hangingPunct="1"/>
            <a:r>
              <a:rPr lang="en-US" altLang="en-US" sz="3600" b="1" smtClean="0">
                <a:latin typeface="Times New Roman" pitchFamily="18" charset="0"/>
              </a:rPr>
              <a:t>Gaussian Elimination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28650" y="288925"/>
            <a:ext cx="7777163" cy="671513"/>
          </a:xfrm>
          <a:prstGeom prst="bevel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 kern="0" dirty="0">
                <a:solidFill>
                  <a:schemeClr val="tx2"/>
                </a:solidFill>
                <a:ea typeface="+mj-ea"/>
                <a:cs typeface="Times New Roman" pitchFamily="18" charset="0"/>
              </a:rPr>
              <a:t>Forward Elimination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468438" y="1128713"/>
            <a:ext cx="2352675" cy="10160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sz="2000" b="1" i="1" baseline="-25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  -  </a:t>
            </a:r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sz="2000" b="1" i="1" baseline="-25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  +  </a:t>
            </a:r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sz="2000" b="1" i="1" baseline="-250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   = 6</a:t>
            </a:r>
          </a:p>
          <a:p>
            <a:pPr eaLnBrk="1" hangingPunct="1">
              <a:defRPr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 3</a:t>
            </a:r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sz="2000" b="1" i="1" baseline="-25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  + 4</a:t>
            </a:r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sz="2000" b="1" i="1" baseline="-25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 + 2</a:t>
            </a:r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sz="2000" b="1" i="1" baseline="-250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 =  9</a:t>
            </a:r>
          </a:p>
          <a:p>
            <a:pPr eaLnBrk="1" hangingPunct="1">
              <a:defRPr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 2</a:t>
            </a:r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sz="2000" b="1" i="1" baseline="-25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  +  </a:t>
            </a:r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sz="2000" b="1" i="1" baseline="-25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  +  </a:t>
            </a:r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sz="2000" b="1" i="1" baseline="-250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  =  7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94363" y="1128713"/>
            <a:ext cx="2638425" cy="10160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sz="2000" b="1" i="1" baseline="-25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  -  </a:t>
            </a:r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sz="2000" b="1" i="1" baseline="-25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  +  </a:t>
            </a:r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sz="2000" b="1" i="1" baseline="-250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   = 6</a:t>
            </a:r>
          </a:p>
          <a:p>
            <a:pPr eaLnBrk="1" hangingPunct="1">
              <a:defRPr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sz="2000" b="1" dirty="0">
                <a:solidFill>
                  <a:srgbClr val="C00000"/>
                </a:solidFill>
              </a:rPr>
              <a:t>0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   +7</a:t>
            </a:r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sz="2000" b="1" i="1" baseline="-25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   -  </a:t>
            </a:r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sz="2000" b="1" i="1" baseline="-250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  =  -9</a:t>
            </a:r>
          </a:p>
          <a:p>
            <a:pPr eaLnBrk="1" hangingPunct="1">
              <a:defRPr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sz="2000" b="1" dirty="0">
                <a:solidFill>
                  <a:srgbClr val="C00000"/>
                </a:solidFill>
              </a:rPr>
              <a:t>0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   + 3</a:t>
            </a:r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sz="2000" b="1" i="1" baseline="-25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  -  </a:t>
            </a:r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sz="2000" b="1" i="1" baseline="-250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   = -5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99113" y="2297113"/>
            <a:ext cx="2733675" cy="10160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sz="2000" b="1" i="1" baseline="-25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  -  </a:t>
            </a:r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sz="2000" b="1" i="1" baseline="-25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  +  </a:t>
            </a:r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sz="2000" b="1" i="1" baseline="-250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   =  6</a:t>
            </a:r>
          </a:p>
          <a:p>
            <a:pPr eaLnBrk="1" hangingPunct="1">
              <a:defRPr/>
            </a:pPr>
            <a:r>
              <a:rPr lang="en-US" sz="2000" b="1" dirty="0">
                <a:solidFill>
                  <a:srgbClr val="C00000"/>
                </a:solidFill>
              </a:rPr>
              <a:t>    0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     7</a:t>
            </a:r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sz="2000" b="1" i="1" baseline="-25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  -  </a:t>
            </a:r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sz="2000" b="1" i="1" baseline="-250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    =  -9</a:t>
            </a:r>
          </a:p>
          <a:p>
            <a:pPr eaLnBrk="1" hangingPunct="1">
              <a:defRPr/>
            </a:pPr>
            <a:r>
              <a:rPr lang="en-US" sz="2000" b="1" dirty="0">
                <a:solidFill>
                  <a:srgbClr val="C00000"/>
                </a:solidFill>
              </a:rPr>
              <a:t>    0      0 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-(4/7)</a:t>
            </a:r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sz="2000" b="1" i="1" baseline="-250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=-(8/7)</a:t>
            </a:r>
          </a:p>
        </p:txBody>
      </p:sp>
      <p:sp>
        <p:nvSpPr>
          <p:cNvPr id="12" name="Right Arrow 11"/>
          <p:cNvSpPr>
            <a:spLocks noChangeArrowheads="1"/>
          </p:cNvSpPr>
          <p:nvPr/>
        </p:nvSpPr>
        <p:spPr bwMode="auto">
          <a:xfrm>
            <a:off x="4156075" y="1457325"/>
            <a:ext cx="781050" cy="301625"/>
          </a:xfrm>
          <a:prstGeom prst="rightArrow">
            <a:avLst>
              <a:gd name="adj1" fmla="val 50000"/>
              <a:gd name="adj2" fmla="val 5003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endParaRPr lang="en-US" altLang="en-US"/>
          </a:p>
        </p:txBody>
      </p:sp>
      <p:sp>
        <p:nvSpPr>
          <p:cNvPr id="14" name="Right Arrow 13"/>
          <p:cNvSpPr>
            <a:spLocks noChangeArrowheads="1"/>
          </p:cNvSpPr>
          <p:nvPr/>
        </p:nvSpPr>
        <p:spPr bwMode="auto">
          <a:xfrm>
            <a:off x="4503738" y="2662238"/>
            <a:ext cx="782637" cy="301625"/>
          </a:xfrm>
          <a:prstGeom prst="rightArrow">
            <a:avLst>
              <a:gd name="adj1" fmla="val 50000"/>
              <a:gd name="adj2" fmla="val 5014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endParaRPr lang="en-US" altLang="en-US"/>
          </a:p>
        </p:txBody>
      </p:sp>
      <p:sp>
        <p:nvSpPr>
          <p:cNvPr id="15" name="Rectangle 14"/>
          <p:cNvSpPr/>
          <p:nvPr/>
        </p:nvSpPr>
        <p:spPr>
          <a:xfrm>
            <a:off x="749300" y="1457325"/>
            <a:ext cx="646113" cy="3381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 b="1" dirty="0">
                <a:solidFill>
                  <a:srgbClr val="C00000"/>
                </a:solidFill>
                <a:latin typeface="Perpetua Titling MT" pitchFamily="18" charset="0"/>
              </a:rPr>
              <a:t>-(3/1)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8188" y="3538538"/>
            <a:ext cx="8245475" cy="4000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00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**here Solve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using BACK SUBSTITUTION:        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sz="2000" b="1" i="1" baseline="-250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 = 2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         </a:t>
            </a:r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sz="2000" b="1" i="1" baseline="-25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=-1       </a:t>
            </a:r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sz="2000" b="1" i="1" baseline="-25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 =3</a:t>
            </a:r>
            <a:endParaRPr lang="en-US" sz="2000" dirty="0">
              <a:solidFill>
                <a:schemeClr val="accent2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8188" y="1822450"/>
            <a:ext cx="661987" cy="3381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 b="1" dirty="0">
                <a:solidFill>
                  <a:srgbClr val="C00000"/>
                </a:solidFill>
                <a:latin typeface="Perpetua Titling MT" pitchFamily="18" charset="0"/>
              </a:rPr>
              <a:t>-(2/1)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73638" y="1749425"/>
            <a:ext cx="690562" cy="3381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 b="1" dirty="0">
                <a:solidFill>
                  <a:srgbClr val="C00000"/>
                </a:solidFill>
                <a:latin typeface="Perpetua Titling MT" pitchFamily="18" charset="0"/>
              </a:rPr>
              <a:t>-(3/7)</a:t>
            </a:r>
          </a:p>
        </p:txBody>
      </p:sp>
      <p:grpSp>
        <p:nvGrpSpPr>
          <p:cNvPr id="2" name="Group 120"/>
          <p:cNvGrpSpPr>
            <a:grpSpLocks/>
          </p:cNvGrpSpPr>
          <p:nvPr/>
        </p:nvGrpSpPr>
        <p:grpSpPr bwMode="auto">
          <a:xfrm>
            <a:off x="2344738" y="4086225"/>
            <a:ext cx="3213100" cy="2484438"/>
            <a:chOff x="1943064" y="4305313"/>
            <a:chExt cx="2921040" cy="2264601"/>
          </a:xfrm>
        </p:grpSpPr>
        <p:sp>
          <p:nvSpPr>
            <p:cNvPr id="9267" name="Rectangle 20"/>
            <p:cNvSpPr>
              <a:spLocks noChangeArrowheads="1"/>
            </p:cNvSpPr>
            <p:nvPr/>
          </p:nvSpPr>
          <p:spPr bwMode="auto">
            <a:xfrm>
              <a:off x="1943065" y="4305314"/>
              <a:ext cx="2921039" cy="226363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cxnSp>
          <p:nvCxnSpPr>
            <p:cNvPr id="9268" name="Straight Connector 22"/>
            <p:cNvCxnSpPr>
              <a:cxnSpLocks noChangeShapeType="1"/>
            </p:cNvCxnSpPr>
            <p:nvPr/>
          </p:nvCxnSpPr>
          <p:spPr bwMode="auto">
            <a:xfrm rot="5400000">
              <a:off x="1159071" y="5414832"/>
              <a:ext cx="2218286" cy="11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69" name="Straight Connector 23"/>
            <p:cNvCxnSpPr>
              <a:cxnSpLocks noChangeShapeType="1"/>
            </p:cNvCxnSpPr>
            <p:nvPr/>
          </p:nvCxnSpPr>
          <p:spPr bwMode="auto">
            <a:xfrm rot="5400000">
              <a:off x="1482559" y="5414728"/>
              <a:ext cx="2219250" cy="235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70" name="Straight Connector 24"/>
            <p:cNvCxnSpPr>
              <a:cxnSpLocks noChangeShapeType="1"/>
            </p:cNvCxnSpPr>
            <p:nvPr/>
          </p:nvCxnSpPr>
          <p:spPr bwMode="auto">
            <a:xfrm rot="5400000">
              <a:off x="1784927" y="5436920"/>
              <a:ext cx="2263635" cy="235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71" name="Straight Connector 25"/>
            <p:cNvCxnSpPr>
              <a:cxnSpLocks noChangeShapeType="1"/>
            </p:cNvCxnSpPr>
            <p:nvPr/>
          </p:nvCxnSpPr>
          <p:spPr bwMode="auto">
            <a:xfrm rot="5400000">
              <a:off x="2110664" y="5435955"/>
              <a:ext cx="2263635" cy="235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72" name="Straight Connector 26"/>
            <p:cNvCxnSpPr>
              <a:cxnSpLocks noChangeShapeType="1"/>
            </p:cNvCxnSpPr>
            <p:nvPr/>
          </p:nvCxnSpPr>
          <p:spPr bwMode="auto">
            <a:xfrm rot="5400000">
              <a:off x="2434048" y="5437129"/>
              <a:ext cx="2263637" cy="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73" name="Straight Connector 27"/>
            <p:cNvCxnSpPr>
              <a:cxnSpLocks noChangeShapeType="1"/>
            </p:cNvCxnSpPr>
            <p:nvPr/>
          </p:nvCxnSpPr>
          <p:spPr bwMode="auto">
            <a:xfrm rot="5400000">
              <a:off x="2753373" y="5435955"/>
              <a:ext cx="2263635" cy="235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74" name="Straight Connector 28"/>
            <p:cNvCxnSpPr>
              <a:cxnSpLocks noChangeShapeType="1"/>
            </p:cNvCxnSpPr>
            <p:nvPr/>
          </p:nvCxnSpPr>
          <p:spPr bwMode="auto">
            <a:xfrm rot="5400000">
              <a:off x="3076997" y="5435189"/>
              <a:ext cx="2263804" cy="40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75" name="Straight Connector 29"/>
            <p:cNvCxnSpPr>
              <a:cxnSpLocks noChangeShapeType="1"/>
            </p:cNvCxnSpPr>
            <p:nvPr/>
          </p:nvCxnSpPr>
          <p:spPr bwMode="auto">
            <a:xfrm rot="5400000">
              <a:off x="3402493" y="5435955"/>
              <a:ext cx="2263635" cy="235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76" name="Straight Connector 34"/>
            <p:cNvCxnSpPr>
              <a:cxnSpLocks noChangeShapeType="1"/>
            </p:cNvCxnSpPr>
            <p:nvPr/>
          </p:nvCxnSpPr>
          <p:spPr bwMode="auto">
            <a:xfrm>
              <a:off x="1943064" y="4571624"/>
              <a:ext cx="2921039" cy="19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77" name="Straight Connector 35"/>
            <p:cNvCxnSpPr>
              <a:cxnSpLocks noChangeShapeType="1"/>
            </p:cNvCxnSpPr>
            <p:nvPr/>
          </p:nvCxnSpPr>
          <p:spPr bwMode="auto">
            <a:xfrm>
              <a:off x="1943064" y="4793549"/>
              <a:ext cx="2921039" cy="19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78" name="Straight Connector 36"/>
            <p:cNvCxnSpPr>
              <a:cxnSpLocks noChangeShapeType="1"/>
            </p:cNvCxnSpPr>
            <p:nvPr/>
          </p:nvCxnSpPr>
          <p:spPr bwMode="auto">
            <a:xfrm>
              <a:off x="1943064" y="5059859"/>
              <a:ext cx="2921039" cy="19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79" name="Straight Connector 83"/>
            <p:cNvCxnSpPr>
              <a:cxnSpLocks noChangeShapeType="1"/>
            </p:cNvCxnSpPr>
            <p:nvPr/>
          </p:nvCxnSpPr>
          <p:spPr bwMode="auto">
            <a:xfrm>
              <a:off x="1943064" y="5324239"/>
              <a:ext cx="2921039" cy="19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80" name="Straight Connector 84"/>
            <p:cNvCxnSpPr>
              <a:cxnSpLocks noChangeShapeType="1"/>
            </p:cNvCxnSpPr>
            <p:nvPr/>
          </p:nvCxnSpPr>
          <p:spPr bwMode="auto">
            <a:xfrm>
              <a:off x="1943064" y="5546164"/>
              <a:ext cx="2921039" cy="19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81" name="Straight Connector 85"/>
            <p:cNvCxnSpPr>
              <a:cxnSpLocks noChangeShapeType="1"/>
            </p:cNvCxnSpPr>
            <p:nvPr/>
          </p:nvCxnSpPr>
          <p:spPr bwMode="auto">
            <a:xfrm>
              <a:off x="1943064" y="5812474"/>
              <a:ext cx="2921039" cy="19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82" name="Straight Connector 86"/>
            <p:cNvCxnSpPr>
              <a:cxnSpLocks noChangeShapeType="1"/>
            </p:cNvCxnSpPr>
            <p:nvPr/>
          </p:nvCxnSpPr>
          <p:spPr bwMode="auto">
            <a:xfrm>
              <a:off x="1943064" y="6078784"/>
              <a:ext cx="2921039" cy="19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83" name="Straight Connector 87"/>
            <p:cNvCxnSpPr>
              <a:cxnSpLocks noChangeShapeType="1"/>
            </p:cNvCxnSpPr>
            <p:nvPr/>
          </p:nvCxnSpPr>
          <p:spPr bwMode="auto">
            <a:xfrm>
              <a:off x="1943064" y="6300709"/>
              <a:ext cx="2921039" cy="19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109" name="Rectangle 108"/>
          <p:cNvSpPr>
            <a:spLocks noChangeArrowheads="1"/>
          </p:cNvSpPr>
          <p:nvPr/>
        </p:nvSpPr>
        <p:spPr bwMode="auto">
          <a:xfrm>
            <a:off x="2454275" y="4413250"/>
            <a:ext cx="182563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2454275" y="4705350"/>
            <a:ext cx="182563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2454275" y="4960938"/>
            <a:ext cx="182563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2454275" y="5253038"/>
            <a:ext cx="182563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2454275" y="5508625"/>
            <a:ext cx="182563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2454275" y="5800725"/>
            <a:ext cx="182563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27" name="Rectangle 126"/>
          <p:cNvSpPr>
            <a:spLocks noChangeArrowheads="1"/>
          </p:cNvSpPr>
          <p:nvPr/>
        </p:nvSpPr>
        <p:spPr bwMode="auto">
          <a:xfrm>
            <a:off x="2454275" y="6057900"/>
            <a:ext cx="182563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2454275" y="6311900"/>
            <a:ext cx="182563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2819400" y="4706938"/>
            <a:ext cx="182563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2819400" y="4962525"/>
            <a:ext cx="182563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2819400" y="5254625"/>
            <a:ext cx="182563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33" name="Rectangle 132"/>
          <p:cNvSpPr>
            <a:spLocks noChangeArrowheads="1"/>
          </p:cNvSpPr>
          <p:nvPr/>
        </p:nvSpPr>
        <p:spPr bwMode="auto">
          <a:xfrm>
            <a:off x="2819400" y="5510213"/>
            <a:ext cx="182563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34" name="Rectangle 133"/>
          <p:cNvSpPr>
            <a:spLocks noChangeArrowheads="1"/>
          </p:cNvSpPr>
          <p:nvPr/>
        </p:nvSpPr>
        <p:spPr bwMode="auto">
          <a:xfrm>
            <a:off x="2819400" y="5802313"/>
            <a:ext cx="182563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35" name="Rectangle 134"/>
          <p:cNvSpPr>
            <a:spLocks noChangeArrowheads="1"/>
          </p:cNvSpPr>
          <p:nvPr/>
        </p:nvSpPr>
        <p:spPr bwMode="auto">
          <a:xfrm>
            <a:off x="2819400" y="6059488"/>
            <a:ext cx="182563" cy="1857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36" name="Rectangle 135"/>
          <p:cNvSpPr>
            <a:spLocks noChangeArrowheads="1"/>
          </p:cNvSpPr>
          <p:nvPr/>
        </p:nvSpPr>
        <p:spPr bwMode="auto">
          <a:xfrm>
            <a:off x="2819400" y="6313488"/>
            <a:ext cx="182563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37" name="Rectangle 136"/>
          <p:cNvSpPr>
            <a:spLocks noChangeArrowheads="1"/>
          </p:cNvSpPr>
          <p:nvPr/>
        </p:nvSpPr>
        <p:spPr bwMode="auto">
          <a:xfrm>
            <a:off x="3148013" y="4960938"/>
            <a:ext cx="182562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39" name="Rectangle 138"/>
          <p:cNvSpPr>
            <a:spLocks noChangeArrowheads="1"/>
          </p:cNvSpPr>
          <p:nvPr/>
        </p:nvSpPr>
        <p:spPr bwMode="auto">
          <a:xfrm>
            <a:off x="3148013" y="5254625"/>
            <a:ext cx="182562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40" name="Rectangle 139"/>
          <p:cNvSpPr>
            <a:spLocks noChangeArrowheads="1"/>
          </p:cNvSpPr>
          <p:nvPr/>
        </p:nvSpPr>
        <p:spPr bwMode="auto">
          <a:xfrm>
            <a:off x="3148013" y="5510213"/>
            <a:ext cx="182562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41" name="Rectangle 140"/>
          <p:cNvSpPr>
            <a:spLocks noChangeArrowheads="1"/>
          </p:cNvSpPr>
          <p:nvPr/>
        </p:nvSpPr>
        <p:spPr bwMode="auto">
          <a:xfrm>
            <a:off x="3148013" y="5802313"/>
            <a:ext cx="182562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42" name="Rectangle 141"/>
          <p:cNvSpPr>
            <a:spLocks noChangeArrowheads="1"/>
          </p:cNvSpPr>
          <p:nvPr/>
        </p:nvSpPr>
        <p:spPr bwMode="auto">
          <a:xfrm>
            <a:off x="3148013" y="6059488"/>
            <a:ext cx="182562" cy="1857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43" name="Rectangle 142"/>
          <p:cNvSpPr>
            <a:spLocks noChangeArrowheads="1"/>
          </p:cNvSpPr>
          <p:nvPr/>
        </p:nvSpPr>
        <p:spPr bwMode="auto">
          <a:xfrm>
            <a:off x="3148013" y="6313488"/>
            <a:ext cx="182562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50" name="Rectangle 149"/>
          <p:cNvSpPr>
            <a:spLocks noChangeArrowheads="1"/>
          </p:cNvSpPr>
          <p:nvPr/>
        </p:nvSpPr>
        <p:spPr bwMode="auto">
          <a:xfrm>
            <a:off x="3513138" y="5253038"/>
            <a:ext cx="182562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51" name="Rectangle 150"/>
          <p:cNvSpPr>
            <a:spLocks noChangeArrowheads="1"/>
          </p:cNvSpPr>
          <p:nvPr/>
        </p:nvSpPr>
        <p:spPr bwMode="auto">
          <a:xfrm>
            <a:off x="3513138" y="5508625"/>
            <a:ext cx="182562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52" name="Rectangle 151"/>
          <p:cNvSpPr>
            <a:spLocks noChangeArrowheads="1"/>
          </p:cNvSpPr>
          <p:nvPr/>
        </p:nvSpPr>
        <p:spPr bwMode="auto">
          <a:xfrm>
            <a:off x="3513138" y="5800725"/>
            <a:ext cx="182562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53" name="Rectangle 152"/>
          <p:cNvSpPr>
            <a:spLocks noChangeArrowheads="1"/>
          </p:cNvSpPr>
          <p:nvPr/>
        </p:nvSpPr>
        <p:spPr bwMode="auto">
          <a:xfrm>
            <a:off x="3513138" y="6057900"/>
            <a:ext cx="182562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54" name="Rectangle 153"/>
          <p:cNvSpPr>
            <a:spLocks noChangeArrowheads="1"/>
          </p:cNvSpPr>
          <p:nvPr/>
        </p:nvSpPr>
        <p:spPr bwMode="auto">
          <a:xfrm>
            <a:off x="3513138" y="6311900"/>
            <a:ext cx="182562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55" name="Rectangle 154"/>
          <p:cNvSpPr>
            <a:spLocks noChangeArrowheads="1"/>
          </p:cNvSpPr>
          <p:nvPr/>
        </p:nvSpPr>
        <p:spPr bwMode="auto">
          <a:xfrm>
            <a:off x="3878263" y="5508625"/>
            <a:ext cx="182562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57" name="Rectangle 156"/>
          <p:cNvSpPr>
            <a:spLocks noChangeArrowheads="1"/>
          </p:cNvSpPr>
          <p:nvPr/>
        </p:nvSpPr>
        <p:spPr bwMode="auto">
          <a:xfrm>
            <a:off x="3878263" y="5800725"/>
            <a:ext cx="182562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58" name="Rectangle 157"/>
          <p:cNvSpPr>
            <a:spLocks noChangeArrowheads="1"/>
          </p:cNvSpPr>
          <p:nvPr/>
        </p:nvSpPr>
        <p:spPr bwMode="auto">
          <a:xfrm>
            <a:off x="3878263" y="6057900"/>
            <a:ext cx="182562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59" name="Rectangle 158"/>
          <p:cNvSpPr>
            <a:spLocks noChangeArrowheads="1"/>
          </p:cNvSpPr>
          <p:nvPr/>
        </p:nvSpPr>
        <p:spPr bwMode="auto">
          <a:xfrm>
            <a:off x="3878263" y="6311900"/>
            <a:ext cx="182562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60" name="Rectangle 159"/>
          <p:cNvSpPr>
            <a:spLocks noChangeArrowheads="1"/>
          </p:cNvSpPr>
          <p:nvPr/>
        </p:nvSpPr>
        <p:spPr bwMode="auto">
          <a:xfrm>
            <a:off x="4206875" y="5800725"/>
            <a:ext cx="182563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62" name="Rectangle 161"/>
          <p:cNvSpPr>
            <a:spLocks noChangeArrowheads="1"/>
          </p:cNvSpPr>
          <p:nvPr/>
        </p:nvSpPr>
        <p:spPr bwMode="auto">
          <a:xfrm>
            <a:off x="4206875" y="6059488"/>
            <a:ext cx="182563" cy="1857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63" name="Rectangle 162"/>
          <p:cNvSpPr>
            <a:spLocks noChangeArrowheads="1"/>
          </p:cNvSpPr>
          <p:nvPr/>
        </p:nvSpPr>
        <p:spPr bwMode="auto">
          <a:xfrm>
            <a:off x="4206875" y="6313488"/>
            <a:ext cx="182563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64" name="Rectangle 163"/>
          <p:cNvSpPr>
            <a:spLocks noChangeArrowheads="1"/>
          </p:cNvSpPr>
          <p:nvPr/>
        </p:nvSpPr>
        <p:spPr bwMode="auto">
          <a:xfrm>
            <a:off x="4572000" y="6057900"/>
            <a:ext cx="182563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66" name="Rectangle 165"/>
          <p:cNvSpPr>
            <a:spLocks noChangeArrowheads="1"/>
          </p:cNvSpPr>
          <p:nvPr/>
        </p:nvSpPr>
        <p:spPr bwMode="auto">
          <a:xfrm>
            <a:off x="4572000" y="6311900"/>
            <a:ext cx="182563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67" name="Rectangle 166"/>
          <p:cNvSpPr>
            <a:spLocks noChangeArrowheads="1"/>
          </p:cNvSpPr>
          <p:nvPr/>
        </p:nvSpPr>
        <p:spPr bwMode="auto">
          <a:xfrm>
            <a:off x="4937125" y="6313488"/>
            <a:ext cx="182563" cy="184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 eaLnBrk="1" hangingPunct="1"/>
            <a:r>
              <a:rPr lang="en-US" altLang="en-US" sz="1200" b="1">
                <a:solidFill>
                  <a:srgbClr val="C00000"/>
                </a:solidFill>
                <a:cs typeface="Times New Roman" pitchFamily="18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109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7" grpId="0" animBg="1"/>
      <p:bldP spid="158" grpId="0" animBg="1"/>
      <p:bldP spid="159" grpId="0" animBg="1"/>
      <p:bldP spid="160" grpId="0" animBg="1"/>
      <p:bldP spid="162" grpId="0" animBg="1"/>
      <p:bldP spid="163" grpId="0" animBg="1"/>
      <p:bldP spid="164" grpId="0" animBg="1"/>
      <p:bldP spid="166" grpId="0" animBg="1"/>
      <p:bldP spid="1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auto">
          <a:xfrm>
            <a:off x="920750" y="1566863"/>
            <a:ext cx="7412038" cy="46370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FEDD70F-D35D-45D0-84CF-F591E060B233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34975"/>
            <a:ext cx="8229600" cy="766763"/>
          </a:xfrm>
          <a:prstGeom prst="bevel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Back Substitution</a:t>
            </a: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1295400" y="1676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1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0</a:t>
            </a:r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2438400" y="1676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+1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1</a:t>
            </a:r>
          </a:p>
        </p:txBody>
      </p:sp>
      <p:sp>
        <p:nvSpPr>
          <p:cNvPr id="10247" name="Rectangle 5"/>
          <p:cNvSpPr>
            <a:spLocks noChangeArrowheads="1"/>
          </p:cNvSpPr>
          <p:nvPr/>
        </p:nvSpPr>
        <p:spPr bwMode="auto">
          <a:xfrm>
            <a:off x="3581400" y="1676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cs typeface="Times New Roman" pitchFamily="18" charset="0"/>
              </a:rPr>
              <a:t>–</a:t>
            </a:r>
            <a:r>
              <a:rPr lang="en-US" altLang="en-US" sz="2400"/>
              <a:t>1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2</a:t>
            </a:r>
          </a:p>
        </p:txBody>
      </p:sp>
      <p:sp>
        <p:nvSpPr>
          <p:cNvPr id="10248" name="Rectangle 6"/>
          <p:cNvSpPr>
            <a:spLocks noChangeArrowheads="1"/>
          </p:cNvSpPr>
          <p:nvPr/>
        </p:nvSpPr>
        <p:spPr bwMode="auto">
          <a:xfrm>
            <a:off x="4724400" y="1676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+4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3</a:t>
            </a:r>
          </a:p>
        </p:txBody>
      </p:sp>
      <p:sp>
        <p:nvSpPr>
          <p:cNvPr id="10249" name="Rectangle 7"/>
          <p:cNvSpPr>
            <a:spLocks noChangeArrowheads="1"/>
          </p:cNvSpPr>
          <p:nvPr/>
        </p:nvSpPr>
        <p:spPr bwMode="auto">
          <a:xfrm>
            <a:off x="7010400" y="1676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8</a:t>
            </a:r>
            <a:endParaRPr lang="en-US" altLang="en-US" sz="2400" i="1" baseline="-25000"/>
          </a:p>
        </p:txBody>
      </p:sp>
      <p:sp>
        <p:nvSpPr>
          <p:cNvPr id="10250" name="Rectangle 8"/>
          <p:cNvSpPr>
            <a:spLocks noChangeArrowheads="1"/>
          </p:cNvSpPr>
          <p:nvPr/>
        </p:nvSpPr>
        <p:spPr bwMode="auto">
          <a:xfrm>
            <a:off x="5867400" y="1676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=</a:t>
            </a:r>
            <a:endParaRPr lang="en-US" altLang="en-US" sz="2400" i="1" baseline="-25000"/>
          </a:p>
        </p:txBody>
      </p:sp>
      <p:sp>
        <p:nvSpPr>
          <p:cNvPr id="10251" name="Rectangle 9"/>
          <p:cNvSpPr>
            <a:spLocks noChangeArrowheads="1"/>
          </p:cNvSpPr>
          <p:nvPr/>
        </p:nvSpPr>
        <p:spPr bwMode="auto">
          <a:xfrm>
            <a:off x="2438400" y="2819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cs typeface="Times New Roman" pitchFamily="18" charset="0"/>
              </a:rPr>
              <a:t>–</a:t>
            </a:r>
            <a:r>
              <a:rPr lang="en-US" altLang="en-US" sz="2400" i="1"/>
              <a:t> 2x</a:t>
            </a:r>
            <a:r>
              <a:rPr lang="en-US" altLang="en-US" sz="2400" i="1" baseline="-25000"/>
              <a:t>1</a:t>
            </a:r>
          </a:p>
        </p:txBody>
      </p:sp>
      <p:sp>
        <p:nvSpPr>
          <p:cNvPr id="10252" name="Rectangle 10"/>
          <p:cNvSpPr>
            <a:spLocks noChangeArrowheads="1"/>
          </p:cNvSpPr>
          <p:nvPr/>
        </p:nvSpPr>
        <p:spPr bwMode="auto">
          <a:xfrm>
            <a:off x="3581400" y="2819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cs typeface="Times New Roman" pitchFamily="18" charset="0"/>
              </a:rPr>
              <a:t>–</a:t>
            </a:r>
            <a:r>
              <a:rPr lang="en-US" altLang="en-US" sz="2400"/>
              <a:t>3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2</a:t>
            </a:r>
          </a:p>
        </p:txBody>
      </p:sp>
      <p:sp>
        <p:nvSpPr>
          <p:cNvPr id="10253" name="Rectangle 11"/>
          <p:cNvSpPr>
            <a:spLocks noChangeArrowheads="1"/>
          </p:cNvSpPr>
          <p:nvPr/>
        </p:nvSpPr>
        <p:spPr bwMode="auto">
          <a:xfrm>
            <a:off x="4724400" y="2819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+1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3</a:t>
            </a:r>
          </a:p>
        </p:txBody>
      </p:sp>
      <p:sp>
        <p:nvSpPr>
          <p:cNvPr id="10254" name="Rectangle 12"/>
          <p:cNvSpPr>
            <a:spLocks noChangeArrowheads="1"/>
          </p:cNvSpPr>
          <p:nvPr/>
        </p:nvSpPr>
        <p:spPr bwMode="auto">
          <a:xfrm>
            <a:off x="7010400" y="2819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5</a:t>
            </a:r>
            <a:endParaRPr lang="en-US" altLang="en-US" sz="2400" i="1" baseline="-25000"/>
          </a:p>
        </p:txBody>
      </p:sp>
      <p:sp>
        <p:nvSpPr>
          <p:cNvPr id="10255" name="Rectangle 13"/>
          <p:cNvSpPr>
            <a:spLocks noChangeArrowheads="1"/>
          </p:cNvSpPr>
          <p:nvPr/>
        </p:nvSpPr>
        <p:spPr bwMode="auto">
          <a:xfrm>
            <a:off x="5867400" y="2819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=</a:t>
            </a:r>
            <a:endParaRPr lang="en-US" altLang="en-US" sz="2400" i="1" baseline="-25000"/>
          </a:p>
        </p:txBody>
      </p:sp>
      <p:sp>
        <p:nvSpPr>
          <p:cNvPr id="10256" name="Rectangle 14"/>
          <p:cNvSpPr>
            <a:spLocks noChangeArrowheads="1"/>
          </p:cNvSpPr>
          <p:nvPr/>
        </p:nvSpPr>
        <p:spPr bwMode="auto">
          <a:xfrm>
            <a:off x="3581400" y="3962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cs typeface="Times New Roman" pitchFamily="18" charset="0"/>
              </a:rPr>
              <a:t>2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2</a:t>
            </a:r>
          </a:p>
        </p:txBody>
      </p:sp>
      <p:sp>
        <p:nvSpPr>
          <p:cNvPr id="10257" name="Rectangle 15"/>
          <p:cNvSpPr>
            <a:spLocks noChangeArrowheads="1"/>
          </p:cNvSpPr>
          <p:nvPr/>
        </p:nvSpPr>
        <p:spPr bwMode="auto">
          <a:xfrm>
            <a:off x="4724400" y="3962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cs typeface="Times New Roman" pitchFamily="18" charset="0"/>
              </a:rPr>
              <a:t>–</a:t>
            </a:r>
            <a:r>
              <a:rPr lang="en-US" altLang="en-US" sz="2400"/>
              <a:t> 3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3</a:t>
            </a:r>
          </a:p>
        </p:txBody>
      </p:sp>
      <p:sp>
        <p:nvSpPr>
          <p:cNvPr id="10258" name="Rectangle 16"/>
          <p:cNvSpPr>
            <a:spLocks noChangeArrowheads="1"/>
          </p:cNvSpPr>
          <p:nvPr/>
        </p:nvSpPr>
        <p:spPr bwMode="auto">
          <a:xfrm>
            <a:off x="7010400" y="3962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0</a:t>
            </a:r>
            <a:endParaRPr lang="en-US" altLang="en-US" sz="2400" i="1" baseline="-25000"/>
          </a:p>
        </p:txBody>
      </p:sp>
      <p:sp>
        <p:nvSpPr>
          <p:cNvPr id="10259" name="Rectangle 17"/>
          <p:cNvSpPr>
            <a:spLocks noChangeArrowheads="1"/>
          </p:cNvSpPr>
          <p:nvPr/>
        </p:nvSpPr>
        <p:spPr bwMode="auto">
          <a:xfrm>
            <a:off x="5867400" y="3962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=</a:t>
            </a:r>
            <a:endParaRPr lang="en-US" altLang="en-US" sz="2400" i="1" baseline="-25000"/>
          </a:p>
        </p:txBody>
      </p:sp>
      <p:sp>
        <p:nvSpPr>
          <p:cNvPr id="10260" name="Rectangle 18"/>
          <p:cNvSpPr>
            <a:spLocks noChangeArrowheads="1"/>
          </p:cNvSpPr>
          <p:nvPr/>
        </p:nvSpPr>
        <p:spPr bwMode="auto">
          <a:xfrm>
            <a:off x="4724400" y="5105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2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3</a:t>
            </a:r>
          </a:p>
        </p:txBody>
      </p:sp>
      <p:sp>
        <p:nvSpPr>
          <p:cNvPr id="10261" name="Rectangle 19"/>
          <p:cNvSpPr>
            <a:spLocks noChangeArrowheads="1"/>
          </p:cNvSpPr>
          <p:nvPr/>
        </p:nvSpPr>
        <p:spPr bwMode="auto">
          <a:xfrm>
            <a:off x="7010400" y="5105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4</a:t>
            </a:r>
            <a:endParaRPr lang="en-US" altLang="en-US" sz="2400" i="1" baseline="-25000"/>
          </a:p>
        </p:txBody>
      </p:sp>
      <p:sp>
        <p:nvSpPr>
          <p:cNvPr id="10262" name="Rectangle 20"/>
          <p:cNvSpPr>
            <a:spLocks noChangeArrowheads="1"/>
          </p:cNvSpPr>
          <p:nvPr/>
        </p:nvSpPr>
        <p:spPr bwMode="auto">
          <a:xfrm>
            <a:off x="5867400" y="5105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=</a:t>
            </a:r>
            <a:endParaRPr lang="en-US" altLang="en-US" sz="2400" i="1" baseline="-2500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752600" y="5257800"/>
            <a:ext cx="923925" cy="4619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b="1" i="1" dirty="0">
                <a:solidFill>
                  <a:srgbClr val="FF0000"/>
                </a:solidFill>
              </a:rPr>
              <a:t>x</a:t>
            </a:r>
            <a:r>
              <a:rPr lang="en-US" sz="2400" b="1" i="1" baseline="-25000" dirty="0">
                <a:solidFill>
                  <a:srgbClr val="FF0000"/>
                </a:solidFill>
              </a:rPr>
              <a:t>3</a:t>
            </a:r>
            <a:r>
              <a:rPr lang="en-US" sz="2400" b="1" dirty="0">
                <a:solidFill>
                  <a:srgbClr val="FF0000"/>
                </a:solidFill>
              </a:rPr>
              <a:t> 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920750" y="1566863"/>
            <a:ext cx="7412038" cy="46370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8B660DB-BC34-4FA9-90B3-1E272A2832AD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1295400" y="1676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1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0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2438400" y="1676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+1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1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3581400" y="1676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cs typeface="Times New Roman" pitchFamily="18" charset="0"/>
              </a:rPr>
              <a:t>–</a:t>
            </a:r>
            <a:r>
              <a:rPr lang="en-US" altLang="en-US" sz="2400"/>
              <a:t>1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2</a:t>
            </a: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7010400" y="1676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0</a:t>
            </a:r>
            <a:endParaRPr lang="en-US" altLang="en-US" sz="2400" i="1" baseline="-25000"/>
          </a:p>
        </p:txBody>
      </p:sp>
      <p:sp>
        <p:nvSpPr>
          <p:cNvPr id="11272" name="Rectangle 7"/>
          <p:cNvSpPr>
            <a:spLocks noChangeArrowheads="1"/>
          </p:cNvSpPr>
          <p:nvPr/>
        </p:nvSpPr>
        <p:spPr bwMode="auto">
          <a:xfrm>
            <a:off x="5867400" y="1676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=</a:t>
            </a:r>
            <a:endParaRPr lang="en-US" altLang="en-US" sz="2400" i="1" baseline="-25000"/>
          </a:p>
        </p:txBody>
      </p:sp>
      <p:sp>
        <p:nvSpPr>
          <p:cNvPr id="11273" name="Rectangle 8"/>
          <p:cNvSpPr>
            <a:spLocks noChangeArrowheads="1"/>
          </p:cNvSpPr>
          <p:nvPr/>
        </p:nvSpPr>
        <p:spPr bwMode="auto">
          <a:xfrm>
            <a:off x="2438400" y="2819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cs typeface="Times New Roman" pitchFamily="18" charset="0"/>
              </a:rPr>
              <a:t>–</a:t>
            </a:r>
            <a:r>
              <a:rPr lang="en-US" altLang="en-US" sz="2400" i="1"/>
              <a:t> 2x</a:t>
            </a:r>
            <a:r>
              <a:rPr lang="en-US" altLang="en-US" sz="2400" i="1" baseline="-25000"/>
              <a:t>1</a:t>
            </a:r>
          </a:p>
        </p:txBody>
      </p:sp>
      <p:sp>
        <p:nvSpPr>
          <p:cNvPr id="11274" name="Rectangle 9"/>
          <p:cNvSpPr>
            <a:spLocks noChangeArrowheads="1"/>
          </p:cNvSpPr>
          <p:nvPr/>
        </p:nvSpPr>
        <p:spPr bwMode="auto">
          <a:xfrm>
            <a:off x="3581400" y="2819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cs typeface="Times New Roman" pitchFamily="18" charset="0"/>
              </a:rPr>
              <a:t>–</a:t>
            </a:r>
            <a:r>
              <a:rPr lang="en-US" altLang="en-US" sz="2400"/>
              <a:t>3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2</a:t>
            </a:r>
          </a:p>
        </p:txBody>
      </p:sp>
      <p:sp>
        <p:nvSpPr>
          <p:cNvPr id="11275" name="Rectangle 10"/>
          <p:cNvSpPr>
            <a:spLocks noChangeArrowheads="1"/>
          </p:cNvSpPr>
          <p:nvPr/>
        </p:nvSpPr>
        <p:spPr bwMode="auto">
          <a:xfrm>
            <a:off x="7010400" y="2819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3</a:t>
            </a:r>
            <a:endParaRPr lang="en-US" altLang="en-US" sz="2400" i="1" baseline="-25000"/>
          </a:p>
        </p:txBody>
      </p:sp>
      <p:sp>
        <p:nvSpPr>
          <p:cNvPr id="11276" name="Rectangle 11"/>
          <p:cNvSpPr>
            <a:spLocks noChangeArrowheads="1"/>
          </p:cNvSpPr>
          <p:nvPr/>
        </p:nvSpPr>
        <p:spPr bwMode="auto">
          <a:xfrm>
            <a:off x="5867400" y="2819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=</a:t>
            </a:r>
            <a:endParaRPr lang="en-US" altLang="en-US" sz="2400" i="1" baseline="-25000"/>
          </a:p>
        </p:txBody>
      </p:sp>
      <p:sp>
        <p:nvSpPr>
          <p:cNvPr id="11277" name="Rectangle 12"/>
          <p:cNvSpPr>
            <a:spLocks noChangeArrowheads="1"/>
          </p:cNvSpPr>
          <p:nvPr/>
        </p:nvSpPr>
        <p:spPr bwMode="auto">
          <a:xfrm>
            <a:off x="3581400" y="3962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cs typeface="Times New Roman" pitchFamily="18" charset="0"/>
              </a:rPr>
              <a:t>2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2</a:t>
            </a:r>
          </a:p>
        </p:txBody>
      </p:sp>
      <p:sp>
        <p:nvSpPr>
          <p:cNvPr id="11278" name="Rectangle 13"/>
          <p:cNvSpPr>
            <a:spLocks noChangeArrowheads="1"/>
          </p:cNvSpPr>
          <p:nvPr/>
        </p:nvSpPr>
        <p:spPr bwMode="auto">
          <a:xfrm>
            <a:off x="7010400" y="3962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6</a:t>
            </a:r>
            <a:endParaRPr lang="en-US" altLang="en-US" sz="2400" i="1" baseline="-25000"/>
          </a:p>
        </p:txBody>
      </p:sp>
      <p:sp>
        <p:nvSpPr>
          <p:cNvPr id="11279" name="Rectangle 14"/>
          <p:cNvSpPr>
            <a:spLocks noChangeArrowheads="1"/>
          </p:cNvSpPr>
          <p:nvPr/>
        </p:nvSpPr>
        <p:spPr bwMode="auto">
          <a:xfrm>
            <a:off x="5867400" y="3962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=</a:t>
            </a:r>
            <a:endParaRPr lang="en-US" altLang="en-US" sz="2400" i="1" baseline="-25000"/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34975"/>
            <a:ext cx="8229600" cy="766763"/>
          </a:xfrm>
          <a:prstGeom prst="bevel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Back Substitution</a:t>
            </a:r>
            <a:endParaRPr lang="en-US" sz="3600" dirty="0" smtClean="0"/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1752600" y="4122738"/>
            <a:ext cx="923925" cy="4619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b="1" i="1" dirty="0">
                <a:solidFill>
                  <a:srgbClr val="FF0000"/>
                </a:solidFill>
              </a:rPr>
              <a:t>x</a:t>
            </a:r>
            <a:r>
              <a:rPr lang="en-US" sz="2400" b="1" i="1" baseline="-25000" dirty="0">
                <a:solidFill>
                  <a:srgbClr val="FF0000"/>
                </a:solidFill>
              </a:rPr>
              <a:t>2</a:t>
            </a:r>
            <a:r>
              <a:rPr lang="en-US" sz="2400" b="1" dirty="0">
                <a:solidFill>
                  <a:srgbClr val="FF0000"/>
                </a:solidFill>
              </a:rPr>
              <a:t> =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920750" y="1566863"/>
            <a:ext cx="7412038" cy="46370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64DA25F-4198-48C3-BE27-F841FE26BAE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1295400" y="1676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1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0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2438400" y="1676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+1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1</a:t>
            </a: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7010400" y="1676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3</a:t>
            </a:r>
            <a:endParaRPr lang="en-US" altLang="en-US" sz="2400" i="1" baseline="-25000"/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5867400" y="1676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=</a:t>
            </a:r>
            <a:endParaRPr lang="en-US" altLang="en-US" sz="2400" i="1" baseline="-25000"/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auto">
          <a:xfrm>
            <a:off x="2438400" y="2819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cs typeface="Times New Roman" pitchFamily="18" charset="0"/>
              </a:rPr>
              <a:t>–</a:t>
            </a:r>
            <a:r>
              <a:rPr lang="en-US" altLang="en-US" sz="2400" i="1"/>
              <a:t> 2x</a:t>
            </a:r>
            <a:r>
              <a:rPr lang="en-US" altLang="en-US" sz="2400" i="1" baseline="-25000"/>
              <a:t>1</a:t>
            </a:r>
          </a:p>
        </p:txBody>
      </p:sp>
      <p:sp>
        <p:nvSpPr>
          <p:cNvPr id="12297" name="Rectangle 8"/>
          <p:cNvSpPr>
            <a:spLocks noChangeArrowheads="1"/>
          </p:cNvSpPr>
          <p:nvPr/>
        </p:nvSpPr>
        <p:spPr bwMode="auto">
          <a:xfrm>
            <a:off x="7010400" y="2819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12</a:t>
            </a:r>
            <a:endParaRPr lang="en-US" altLang="en-US" sz="2400" i="1" baseline="-25000"/>
          </a:p>
        </p:txBody>
      </p:sp>
      <p:sp>
        <p:nvSpPr>
          <p:cNvPr id="12298" name="Rectangle 9"/>
          <p:cNvSpPr>
            <a:spLocks noChangeArrowheads="1"/>
          </p:cNvSpPr>
          <p:nvPr/>
        </p:nvSpPr>
        <p:spPr bwMode="auto">
          <a:xfrm>
            <a:off x="5867400" y="2819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400"/>
              <a:t>=</a:t>
            </a:r>
            <a:endParaRPr lang="en-US" altLang="en-US" sz="2400" i="1" baseline="-2500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34975"/>
            <a:ext cx="8229600" cy="766763"/>
          </a:xfrm>
          <a:prstGeom prst="bevel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Back Substitution</a:t>
            </a:r>
            <a:endParaRPr lang="en-US" sz="3600" dirty="0" smtClean="0"/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993775" y="3027363"/>
            <a:ext cx="1077913" cy="4619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b="1" i="1" dirty="0">
                <a:solidFill>
                  <a:srgbClr val="FF0000"/>
                </a:solidFill>
              </a:rPr>
              <a:t>x</a:t>
            </a:r>
            <a:r>
              <a:rPr lang="en-US" sz="2400" b="1" i="1" baseline="-25000" dirty="0">
                <a:solidFill>
                  <a:srgbClr val="FF0000"/>
                </a:solidFill>
              </a:rPr>
              <a:t>1</a:t>
            </a:r>
            <a:r>
              <a:rPr lang="en-US" sz="2400" b="1" dirty="0">
                <a:solidFill>
                  <a:srgbClr val="FF0000"/>
                </a:solidFill>
              </a:rPr>
              <a:t> = </a:t>
            </a:r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–</a:t>
            </a:r>
            <a:r>
              <a:rPr lang="en-US" sz="2400" b="1" dirty="0">
                <a:solidFill>
                  <a:srgbClr val="FF0000"/>
                </a:solidFill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1203</Words>
  <Application>Microsoft Office PowerPoint</Application>
  <PresentationFormat>On-screen Show (4:3)</PresentationFormat>
  <Paragraphs>581</Paragraphs>
  <Slides>29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Office Theme</vt:lpstr>
      <vt:lpstr>Microsoft Equation 3.0</vt:lpstr>
      <vt:lpstr>MathType 6.0 Equation</vt:lpstr>
      <vt:lpstr>Slide 1</vt:lpstr>
      <vt:lpstr>Solving Systems of Equations</vt:lpstr>
      <vt:lpstr>Determinants and Cramer’s Rule</vt:lpstr>
      <vt:lpstr>Computing the Determinant</vt:lpstr>
      <vt:lpstr>Gauss Elimination</vt:lpstr>
      <vt:lpstr>Gaussian Elimination</vt:lpstr>
      <vt:lpstr>Back Substitution</vt:lpstr>
      <vt:lpstr>Back Substitution</vt:lpstr>
      <vt:lpstr>Back Substitution</vt:lpstr>
      <vt:lpstr>Back Substitution</vt:lpstr>
      <vt:lpstr>Slide 11</vt:lpstr>
      <vt:lpstr>Gaussian Elimination</vt:lpstr>
      <vt:lpstr>Forward Elimination</vt:lpstr>
      <vt:lpstr>Slide 14</vt:lpstr>
      <vt:lpstr>Slide 15</vt:lpstr>
      <vt:lpstr>Forward Elimination</vt:lpstr>
      <vt:lpstr>Gaussian Elimination</vt:lpstr>
      <vt:lpstr>Pitfalls of Elimination Methods</vt:lpstr>
      <vt:lpstr>Pitfalls (cont.)</vt:lpstr>
      <vt:lpstr>Slide 20</vt:lpstr>
      <vt:lpstr>Slide 21</vt:lpstr>
      <vt:lpstr>Techniques for Improving Solutions</vt:lpstr>
      <vt:lpstr>Gauss-Jordan Elimination</vt:lpstr>
      <vt:lpstr>Gauss-Jordan Elimination: Example</vt:lpstr>
      <vt:lpstr>Systems of Nonlinear Equations</vt:lpstr>
      <vt:lpstr>Slide 26</vt:lpstr>
      <vt:lpstr>General Representation for the solution of  Nonlinear Systems of Equations</vt:lpstr>
      <vt:lpstr>Solution of Nonlinear Systems of Equations</vt:lpstr>
      <vt:lpstr>Notes on the solution of  Nonlinear Systems of Equations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Class Room</cp:lastModifiedBy>
  <cp:revision>15</cp:revision>
  <dcterms:created xsi:type="dcterms:W3CDTF">2006-08-16T00:00:00Z</dcterms:created>
  <dcterms:modified xsi:type="dcterms:W3CDTF">2017-03-10T04:58:37Z</dcterms:modified>
</cp:coreProperties>
</file>