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21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Tv Channel Database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Roll:1505071</a:t>
            </a:r>
          </a:p>
          <a:p>
            <a:r>
              <a:rPr lang="en-US" dirty="0" smtClean="0"/>
              <a:t>        1505072</a:t>
            </a: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 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ERD Diagram with Chen Notation Symbols</a:t>
            </a:r>
          </a:p>
          <a:p>
            <a:r>
              <a:rPr lang="en-US" dirty="0" smtClean="0"/>
              <a:t>Entities</a:t>
            </a:r>
          </a:p>
          <a:p>
            <a:r>
              <a:rPr lang="en-US" dirty="0" smtClean="0"/>
              <a:t>Types of Attributes</a:t>
            </a:r>
          </a:p>
          <a:p>
            <a:r>
              <a:rPr lang="en-US" dirty="0" smtClean="0"/>
              <a:t>Relationship</a:t>
            </a:r>
          </a:p>
          <a:p>
            <a:r>
              <a:rPr lang="en-US" dirty="0" smtClean="0"/>
              <a:t>Connectivity and Cardinalities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92733b9a-2699-4975-8591-bdf20d717d19/pages/0_0?a=936&amp;x=-57&amp;y=-179&amp;w=1689&amp;h=1298&amp;store=1&amp;accept=image%2F*&amp;auth=LCA%20b07121914a0b7060fcf1e38bb8ed775557c10c4b-ts%3D15088159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5073" y="-76200"/>
            <a:ext cx="9483497" cy="729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3886200" y="1600200"/>
            <a:ext cx="2743200" cy="1323439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       </a:t>
            </a:r>
            <a:r>
              <a:rPr lang="en-US" sz="2000" b="1" smtClean="0"/>
              <a:t>Programs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-prgrm_Id(id)</a:t>
            </a:r>
          </a:p>
          <a:p>
            <a:r>
              <a:rPr lang="en-US" sz="2000" dirty="0" smtClean="0"/>
              <a:t>-EmployeeId(id)</a:t>
            </a:r>
            <a:endParaRPr lang="en-US" sz="2000" dirty="0"/>
          </a:p>
        </p:txBody>
      </p:sp>
      <p:sp useBgFill="1">
        <p:nvSpPr>
          <p:cNvPr id="3" name="TextBox 2"/>
          <p:cNvSpPr txBox="1"/>
          <p:nvPr/>
        </p:nvSpPr>
        <p:spPr>
          <a:xfrm>
            <a:off x="762000" y="1600200"/>
            <a:ext cx="2743200" cy="1631216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Reality_show</a:t>
            </a:r>
          </a:p>
          <a:p>
            <a:endParaRPr lang="en-US" sz="2000" b="1" dirty="0" smtClean="0"/>
          </a:p>
          <a:p>
            <a:r>
              <a:rPr lang="en-US" sz="2000" dirty="0" smtClean="0"/>
              <a:t>-Show_id(id)</a:t>
            </a:r>
          </a:p>
          <a:p>
            <a:r>
              <a:rPr lang="en-US" sz="2000" dirty="0" smtClean="0"/>
              <a:t>-Prgrm_name</a:t>
            </a:r>
          </a:p>
          <a:p>
            <a:r>
              <a:rPr lang="en-US" sz="2000" dirty="0" smtClean="0"/>
              <a:t>- -------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762000" y="3429000"/>
            <a:ext cx="2743200" cy="129266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b="1" dirty="0" smtClean="0"/>
              <a:t>Serials</a:t>
            </a:r>
            <a:r>
              <a:rPr lang="en-US" dirty="0" smtClean="0"/>
              <a:t>  </a:t>
            </a:r>
          </a:p>
          <a:p>
            <a:r>
              <a:rPr lang="en-US" sz="2000" dirty="0" smtClean="0"/>
              <a:t>-Serial_Name</a:t>
            </a:r>
          </a:p>
          <a:p>
            <a:r>
              <a:rPr lang="en-US" sz="2000" dirty="0" smtClean="0"/>
              <a:t>-Serial_Id(id)</a:t>
            </a:r>
          </a:p>
          <a:p>
            <a:r>
              <a:rPr lang="en-US" sz="2000" dirty="0" smtClean="0"/>
              <a:t>-    --------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3429000" y="2057400"/>
            <a:ext cx="304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429000" y="2362200"/>
            <a:ext cx="304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2"/>
            <a:endCxn id="4" idx="0"/>
          </p:cNvCxnSpPr>
          <p:nvPr/>
        </p:nvCxnSpPr>
        <p:spPr>
          <a:xfrm rot="5400000">
            <a:off x="2034808" y="3330208"/>
            <a:ext cx="19758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2004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1828800" y="32004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TextBox 34"/>
          <p:cNvSpPr txBox="1"/>
          <p:nvPr/>
        </p:nvSpPr>
        <p:spPr>
          <a:xfrm>
            <a:off x="3810000" y="3352800"/>
            <a:ext cx="2743200" cy="3447098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b="1" dirty="0" smtClean="0">
                <a:latin typeface="+mj-lt"/>
              </a:rPr>
              <a:t>Employees</a:t>
            </a:r>
          </a:p>
          <a:p>
            <a:r>
              <a:rPr lang="en-US" sz="2000" dirty="0" smtClean="0">
                <a:latin typeface="+mj-lt"/>
              </a:rPr>
              <a:t>-Employees_Name</a:t>
            </a:r>
          </a:p>
          <a:p>
            <a:r>
              <a:rPr lang="en-US" sz="2000" dirty="0" smtClean="0">
                <a:latin typeface="+mj-lt"/>
              </a:rPr>
              <a:t>-Employees_id(id)</a:t>
            </a:r>
          </a:p>
          <a:p>
            <a:r>
              <a:rPr lang="en-US" sz="2000" dirty="0" smtClean="0">
                <a:latin typeface="+mj-lt"/>
              </a:rPr>
              <a:t>-Salary</a:t>
            </a:r>
          </a:p>
          <a:p>
            <a:r>
              <a:rPr lang="en-US" sz="2000" dirty="0" smtClean="0">
                <a:latin typeface="+mj-lt"/>
              </a:rPr>
              <a:t>-Job_type</a:t>
            </a:r>
          </a:p>
          <a:p>
            <a:r>
              <a:rPr lang="en-US" sz="2000" dirty="0" smtClean="0">
                <a:latin typeface="+mj-lt"/>
              </a:rPr>
              <a:t>-Job_id</a:t>
            </a:r>
          </a:p>
          <a:p>
            <a:r>
              <a:rPr lang="en-US" sz="2000" dirty="0" smtClean="0">
                <a:latin typeface="+mj-lt"/>
              </a:rPr>
              <a:t>-Hire_date</a:t>
            </a:r>
          </a:p>
          <a:p>
            <a:r>
              <a:rPr lang="en-US" sz="2000" dirty="0" smtClean="0">
                <a:latin typeface="+mj-lt"/>
              </a:rPr>
              <a:t>-Retirement_Date</a:t>
            </a:r>
          </a:p>
          <a:p>
            <a:r>
              <a:rPr lang="en-US" sz="2000" dirty="0" smtClean="0">
                <a:latin typeface="+mj-lt"/>
              </a:rPr>
              <a:t>-</a:t>
            </a:r>
            <a:r>
              <a:rPr lang="en-US" sz="2000" dirty="0" smtClean="0"/>
              <a:t>COMMISSION_PCT, -Mobile_no</a:t>
            </a:r>
          </a:p>
          <a:p>
            <a:r>
              <a:rPr lang="en-US" sz="2000" dirty="0" smtClean="0">
                <a:latin typeface="+mj-lt"/>
              </a:rPr>
              <a:t>-Address</a:t>
            </a:r>
            <a:endParaRPr lang="en-US" sz="20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4853513" y="3147487"/>
            <a:ext cx="505361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5400" y="31242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 flipV="1">
            <a:off x="4800600" y="31242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TextBox 39"/>
          <p:cNvSpPr txBox="1"/>
          <p:nvPr/>
        </p:nvSpPr>
        <p:spPr>
          <a:xfrm>
            <a:off x="762000" y="4648200"/>
            <a:ext cx="2743200" cy="1631216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Talk Show</a:t>
            </a:r>
          </a:p>
          <a:p>
            <a:endParaRPr lang="en-US" sz="2000" b="1" dirty="0" smtClean="0"/>
          </a:p>
          <a:p>
            <a:r>
              <a:rPr lang="en-US" sz="2000" dirty="0" smtClean="0"/>
              <a:t>-TT_TypeId(id)</a:t>
            </a:r>
          </a:p>
          <a:p>
            <a:r>
              <a:rPr lang="en-US" sz="2000" dirty="0" smtClean="0"/>
              <a:t>-TT_name</a:t>
            </a:r>
          </a:p>
          <a:p>
            <a:r>
              <a:rPr lang="en-US" sz="2000" dirty="0" smtClean="0"/>
              <a:t>-   ---------</a:t>
            </a:r>
          </a:p>
        </p:txBody>
      </p:sp>
      <p:cxnSp>
        <p:nvCxnSpPr>
          <p:cNvPr id="56" name="Elbow Connector 55"/>
          <p:cNvCxnSpPr>
            <a:stCxn id="3" idx="1"/>
            <a:endCxn id="40" idx="1"/>
          </p:cNvCxnSpPr>
          <p:nvPr/>
        </p:nvCxnSpPr>
        <p:spPr>
          <a:xfrm rot="10800000" flipV="1">
            <a:off x="762000" y="2415808"/>
            <a:ext cx="1588" cy="3048000"/>
          </a:xfrm>
          <a:prstGeom prst="bentConnector3">
            <a:avLst>
              <a:gd name="adj1" fmla="val 14395466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571500" y="52959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H="1">
            <a:off x="533400" y="5562600"/>
            <a:ext cx="304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TextBox 66"/>
          <p:cNvSpPr txBox="1"/>
          <p:nvPr/>
        </p:nvSpPr>
        <p:spPr>
          <a:xfrm>
            <a:off x="6705600" y="838200"/>
            <a:ext cx="2286000" cy="5852160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News</a:t>
            </a:r>
          </a:p>
          <a:p>
            <a:endParaRPr lang="en-US" sz="2000" b="1" dirty="0" smtClean="0"/>
          </a:p>
          <a:p>
            <a:r>
              <a:rPr lang="en-US" sz="2000" dirty="0" smtClean="0"/>
              <a:t>-News_Reader</a:t>
            </a:r>
          </a:p>
          <a:p>
            <a:r>
              <a:rPr lang="en-US" sz="2000" dirty="0" smtClean="0"/>
              <a:t>-EmployeeId(id)</a:t>
            </a:r>
          </a:p>
          <a:p>
            <a:r>
              <a:rPr lang="en-US" sz="2000" dirty="0" smtClean="0"/>
              <a:t>-Starting_time</a:t>
            </a:r>
          </a:p>
          <a:p>
            <a:r>
              <a:rPr lang="en-US" sz="2000" dirty="0" smtClean="0"/>
              <a:t>-End_time</a:t>
            </a:r>
          </a:p>
          <a:p>
            <a:r>
              <a:rPr lang="en-US" sz="2000" dirty="0" smtClean="0"/>
              <a:t>-TRP</a:t>
            </a:r>
          </a:p>
          <a:p>
            <a:r>
              <a:rPr lang="en-US" sz="2000" dirty="0" smtClean="0"/>
              <a:t>-Advertise</a:t>
            </a:r>
          </a:p>
          <a:p>
            <a:r>
              <a:rPr lang="en-US" sz="2000" dirty="0" smtClean="0"/>
              <a:t>-Date</a:t>
            </a:r>
          </a:p>
          <a:p>
            <a:r>
              <a:rPr lang="en-US" sz="2000" dirty="0" smtClean="0"/>
              <a:t>-Camera_man</a:t>
            </a:r>
          </a:p>
          <a:p>
            <a:r>
              <a:rPr lang="en-US" sz="2000" dirty="0" smtClean="0"/>
              <a:t>-Makeup_Man</a:t>
            </a:r>
          </a:p>
          <a:p>
            <a:r>
              <a:rPr lang="en-US" sz="2000" dirty="0" smtClean="0"/>
              <a:t>-news_Hour</a:t>
            </a:r>
          </a:p>
          <a:p>
            <a:r>
              <a:rPr lang="en-US" sz="2000" dirty="0" smtClean="0"/>
              <a:t>-Director_name</a:t>
            </a:r>
          </a:p>
          <a:p>
            <a:r>
              <a:rPr lang="en-US" sz="2000" dirty="0" smtClean="0"/>
              <a:t>-Producer_Name</a:t>
            </a:r>
          </a:p>
          <a:p>
            <a:r>
              <a:rPr lang="en-US" sz="2000" dirty="0" smtClean="0"/>
              <a:t>-prgrm_TypeId(id)</a:t>
            </a:r>
          </a:p>
          <a:p>
            <a:r>
              <a:rPr lang="en-US" sz="2000" dirty="0" smtClean="0"/>
              <a:t>-Cycle</a:t>
            </a:r>
            <a:endParaRPr lang="en-US" sz="2000" dirty="0"/>
          </a:p>
        </p:txBody>
      </p:sp>
      <p:cxnSp>
        <p:nvCxnSpPr>
          <p:cNvPr id="69" name="Elbow Connector 68"/>
          <p:cNvCxnSpPr>
            <a:stCxn id="3" idx="0"/>
            <a:endCxn id="67" idx="0"/>
          </p:cNvCxnSpPr>
          <p:nvPr/>
        </p:nvCxnSpPr>
        <p:spPr>
          <a:xfrm rot="5400000" flipH="1" flipV="1">
            <a:off x="4610100" y="-1638300"/>
            <a:ext cx="762000" cy="5715000"/>
          </a:xfrm>
          <a:prstGeom prst="bentConnector3">
            <a:avLst>
              <a:gd name="adj1" fmla="val 130000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7696200" y="685800"/>
            <a:ext cx="1524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48600" y="6858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2" idx="1"/>
          </p:cNvCxnSpPr>
          <p:nvPr/>
        </p:nvCxnSpPr>
        <p:spPr>
          <a:xfrm flipV="1">
            <a:off x="3657600" y="2261920"/>
            <a:ext cx="228600" cy="24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5562600" y="1600200"/>
            <a:ext cx="2743200" cy="4708981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Serials</a:t>
            </a:r>
          </a:p>
          <a:p>
            <a:endParaRPr lang="en-US" sz="2000" b="1" dirty="0" smtClean="0"/>
          </a:p>
          <a:p>
            <a:r>
              <a:rPr lang="en-US" sz="2000" dirty="0" smtClean="0"/>
              <a:t>-Serial_name</a:t>
            </a:r>
          </a:p>
          <a:p>
            <a:r>
              <a:rPr lang="en-US" sz="2000" dirty="0" smtClean="0"/>
              <a:t>-Serial_type</a:t>
            </a:r>
          </a:p>
          <a:p>
            <a:r>
              <a:rPr lang="en-US" sz="2000" dirty="0" smtClean="0"/>
              <a:t>-Prgrm_TypeId(fk)</a:t>
            </a:r>
          </a:p>
          <a:p>
            <a:r>
              <a:rPr lang="en-US" sz="2000" dirty="0" smtClean="0"/>
              <a:t>-Serial_id(pk)</a:t>
            </a:r>
          </a:p>
          <a:p>
            <a:r>
              <a:rPr lang="en-US" sz="2000" dirty="0" smtClean="0"/>
              <a:t>-Producer</a:t>
            </a:r>
          </a:p>
          <a:p>
            <a:r>
              <a:rPr lang="en-US" sz="2000" dirty="0" smtClean="0"/>
              <a:t>-Director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-TRP</a:t>
            </a:r>
          </a:p>
          <a:p>
            <a:r>
              <a:rPr lang="en-US" sz="2000" dirty="0" smtClean="0"/>
              <a:t>-Starting_time</a:t>
            </a:r>
          </a:p>
          <a:p>
            <a:r>
              <a:rPr lang="en-US" sz="2000" dirty="0" smtClean="0"/>
              <a:t>-End_Time</a:t>
            </a:r>
          </a:p>
          <a:p>
            <a:r>
              <a:rPr lang="en-US" sz="2000" dirty="0" smtClean="0"/>
              <a:t>-Starting_Date</a:t>
            </a:r>
          </a:p>
          <a:p>
            <a:r>
              <a:rPr lang="en-US" sz="2000" dirty="0" smtClean="0"/>
              <a:t>-End_Date</a:t>
            </a:r>
          </a:p>
          <a:p>
            <a:endParaRPr lang="en-US" sz="2000" dirty="0"/>
          </a:p>
        </p:txBody>
      </p:sp>
      <p:sp useBgFill="1">
        <p:nvSpPr>
          <p:cNvPr id="3" name="TextBox 2"/>
          <p:cNvSpPr txBox="1"/>
          <p:nvPr/>
        </p:nvSpPr>
        <p:spPr>
          <a:xfrm>
            <a:off x="1524000" y="1841242"/>
            <a:ext cx="2743200" cy="193899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Advertisement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-Product_name</a:t>
            </a:r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-Slot</a:t>
            </a:r>
          </a:p>
          <a:p>
            <a:r>
              <a:rPr lang="en-US" sz="2000" dirty="0" smtClean="0"/>
              <a:t>-Sponsor_fee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1524000" y="4038600"/>
            <a:ext cx="2743200" cy="1631216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Casting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-Performer_name</a:t>
            </a:r>
          </a:p>
          <a:p>
            <a:r>
              <a:rPr lang="en-US" sz="2000" dirty="0" smtClean="0"/>
              <a:t>-Performer_id</a:t>
            </a:r>
          </a:p>
          <a:p>
            <a:r>
              <a:rPr lang="en-US" sz="2000" dirty="0" smtClean="0"/>
              <a:t>-Casting_fee</a:t>
            </a:r>
          </a:p>
        </p:txBody>
      </p:sp>
      <p:cxnSp>
        <p:nvCxnSpPr>
          <p:cNvPr id="6" name="Elbow Connector 5"/>
          <p:cNvCxnSpPr>
            <a:stCxn id="3" idx="0"/>
            <a:endCxn id="2" idx="0"/>
          </p:cNvCxnSpPr>
          <p:nvPr/>
        </p:nvCxnSpPr>
        <p:spPr>
          <a:xfrm rot="5400000" flipH="1" flipV="1">
            <a:off x="4794379" y="-298579"/>
            <a:ext cx="241042" cy="4038600"/>
          </a:xfrm>
          <a:prstGeom prst="bentConnector3">
            <a:avLst>
              <a:gd name="adj1" fmla="val 19483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>
            <a:stCxn id="4" idx="2"/>
          </p:cNvCxnSpPr>
          <p:nvPr/>
        </p:nvCxnSpPr>
        <p:spPr>
          <a:xfrm rot="16200000" flipH="1">
            <a:off x="4435108" y="4130308"/>
            <a:ext cx="959584" cy="40386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2" idx="2"/>
          </p:cNvCxnSpPr>
          <p:nvPr/>
        </p:nvCxnSpPr>
        <p:spPr>
          <a:xfrm rot="5400000" flipH="1" flipV="1">
            <a:off x="6774091" y="6469291"/>
            <a:ext cx="320219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67000" y="1600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95600" y="16002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6629400" y="1447800"/>
            <a:ext cx="304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34200" y="14478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552700" y="5676900"/>
            <a:ext cx="3810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2895600" y="5638800"/>
            <a:ext cx="457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34200" y="6324600"/>
            <a:ext cx="304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6705600" y="63246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152400" y="533400"/>
            <a:ext cx="2743200" cy="193899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Advertisement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-Product_name</a:t>
            </a:r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-Slot</a:t>
            </a:r>
          </a:p>
          <a:p>
            <a:r>
              <a:rPr lang="en-US" sz="2000" dirty="0" smtClean="0"/>
              <a:t>-Sponsor_fee</a:t>
            </a:r>
          </a:p>
        </p:txBody>
      </p:sp>
      <p:sp useBgFill="1">
        <p:nvSpPr>
          <p:cNvPr id="3" name="TextBox 2"/>
          <p:cNvSpPr txBox="1"/>
          <p:nvPr/>
        </p:nvSpPr>
        <p:spPr>
          <a:xfrm>
            <a:off x="152400" y="3124200"/>
            <a:ext cx="2743200" cy="255454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Casting</a:t>
            </a:r>
          </a:p>
          <a:p>
            <a:endParaRPr lang="en-US" sz="2000" b="1" dirty="0" smtClean="0"/>
          </a:p>
          <a:p>
            <a:r>
              <a:rPr lang="en-US" sz="2000" dirty="0" smtClean="0"/>
              <a:t>-member_name</a:t>
            </a:r>
          </a:p>
          <a:p>
            <a:r>
              <a:rPr lang="en-US" sz="2000" dirty="0" smtClean="0"/>
              <a:t>-member_id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-Casting_fee</a:t>
            </a:r>
          </a:p>
          <a:p>
            <a:r>
              <a:rPr lang="en-US" sz="2000" dirty="0" smtClean="0"/>
              <a:t>-Designation</a:t>
            </a:r>
          </a:p>
          <a:p>
            <a:r>
              <a:rPr lang="en-US" sz="2000" dirty="0" smtClean="0"/>
              <a:t>-Serial_id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72200" y="457200"/>
            <a:ext cx="2743200" cy="440120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Serials</a:t>
            </a:r>
          </a:p>
          <a:p>
            <a:endParaRPr lang="en-US" sz="2000" b="1" dirty="0" smtClean="0"/>
          </a:p>
          <a:p>
            <a:r>
              <a:rPr lang="en-US" sz="2000" dirty="0" smtClean="0"/>
              <a:t>-Serial_name</a:t>
            </a:r>
          </a:p>
          <a:p>
            <a:r>
              <a:rPr lang="en-US" sz="2000" dirty="0" smtClean="0"/>
              <a:t>-Serial_type</a:t>
            </a:r>
          </a:p>
          <a:p>
            <a:r>
              <a:rPr lang="en-US" sz="2000" dirty="0" smtClean="0"/>
              <a:t>-Serial_id(pk)</a:t>
            </a:r>
          </a:p>
          <a:p>
            <a:r>
              <a:rPr lang="en-US" sz="2000" dirty="0" smtClean="0"/>
              <a:t>-Producer</a:t>
            </a:r>
          </a:p>
          <a:p>
            <a:r>
              <a:rPr lang="en-US" sz="2000" dirty="0" smtClean="0"/>
              <a:t>-Director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-TRP</a:t>
            </a:r>
          </a:p>
          <a:p>
            <a:r>
              <a:rPr lang="en-US" sz="2000" dirty="0" smtClean="0"/>
              <a:t>-Starting_time</a:t>
            </a:r>
          </a:p>
          <a:p>
            <a:r>
              <a:rPr lang="en-US" sz="2000" dirty="0" smtClean="0"/>
              <a:t>-End_Time</a:t>
            </a:r>
          </a:p>
          <a:p>
            <a:r>
              <a:rPr lang="en-US" sz="2000" dirty="0" smtClean="0"/>
              <a:t>-Starting_Date</a:t>
            </a:r>
          </a:p>
          <a:p>
            <a:r>
              <a:rPr lang="en-US" sz="2000" dirty="0" smtClean="0"/>
              <a:t>-End_Date</a:t>
            </a:r>
          </a:p>
          <a:p>
            <a:endParaRPr lang="en-US" sz="2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429000" y="685800"/>
            <a:ext cx="2286000" cy="1600438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000" b="1" dirty="0" smtClean="0"/>
              <a:t>Ad_during_prg</a:t>
            </a:r>
          </a:p>
          <a:p>
            <a:endParaRPr lang="en-US" sz="2000" dirty="0" smtClean="0"/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-prgrm_Id(fk)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3429000" y="3276600"/>
            <a:ext cx="2194560" cy="1015663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</a:t>
            </a:r>
          </a:p>
          <a:p>
            <a:r>
              <a:rPr lang="en-US" sz="2000" dirty="0" smtClean="0"/>
              <a:t>-member_id</a:t>
            </a:r>
          </a:p>
          <a:p>
            <a:r>
              <a:rPr lang="en-US" sz="2000" dirty="0" smtClean="0"/>
              <a:t>-prgrm_id</a:t>
            </a:r>
          </a:p>
        </p:txBody>
      </p:sp>
      <p:cxnSp>
        <p:nvCxnSpPr>
          <p:cNvPr id="10" name="Straight Connector 9"/>
          <p:cNvCxnSpPr>
            <a:stCxn id="2" idx="3"/>
            <a:endCxn id="5" idx="1"/>
          </p:cNvCxnSpPr>
          <p:nvPr/>
        </p:nvCxnSpPr>
        <p:spPr>
          <a:xfrm flipV="1">
            <a:off x="2895600" y="1486019"/>
            <a:ext cx="533400" cy="1687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5715000" y="1486019"/>
            <a:ext cx="457200" cy="379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1"/>
          </p:cNvCxnSpPr>
          <p:nvPr/>
        </p:nvCxnSpPr>
        <p:spPr>
          <a:xfrm flipV="1">
            <a:off x="2895600" y="3784432"/>
            <a:ext cx="533400" cy="25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5623560" y="3733800"/>
            <a:ext cx="548640" cy="5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200400" y="1219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162300" y="1485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3200400" y="35814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3200400" y="38100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676900" y="15621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5638800" y="35814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600700" y="3771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5676900" y="12573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152400" y="533400"/>
            <a:ext cx="2743200" cy="193899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Advertisement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-Product_name</a:t>
            </a:r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-Slot</a:t>
            </a:r>
          </a:p>
          <a:p>
            <a:r>
              <a:rPr lang="en-US" sz="2000" dirty="0" smtClean="0"/>
              <a:t>-Sponsor_fee</a:t>
            </a:r>
          </a:p>
        </p:txBody>
      </p:sp>
      <p:sp useBgFill="1">
        <p:nvSpPr>
          <p:cNvPr id="3" name="TextBox 2"/>
          <p:cNvSpPr txBox="1"/>
          <p:nvPr/>
        </p:nvSpPr>
        <p:spPr>
          <a:xfrm>
            <a:off x="152400" y="3124200"/>
            <a:ext cx="2743200" cy="347787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Guest</a:t>
            </a:r>
          </a:p>
          <a:p>
            <a:endParaRPr lang="en-US" sz="2000" b="1" dirty="0" smtClean="0"/>
          </a:p>
          <a:p>
            <a:r>
              <a:rPr lang="en-US" sz="2000" dirty="0" smtClean="0"/>
              <a:t>-guest_name</a:t>
            </a:r>
          </a:p>
          <a:p>
            <a:r>
              <a:rPr lang="en-US" sz="2000" dirty="0" smtClean="0"/>
              <a:t>-guest_id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-guest_Honourium</a:t>
            </a:r>
          </a:p>
          <a:p>
            <a:r>
              <a:rPr lang="en-US" sz="2000" dirty="0" smtClean="0"/>
              <a:t>-Designation</a:t>
            </a:r>
          </a:p>
          <a:p>
            <a:r>
              <a:rPr lang="en-US" sz="2000" dirty="0" smtClean="0"/>
              <a:t>-TT_id</a:t>
            </a:r>
          </a:p>
          <a:p>
            <a:r>
              <a:rPr lang="en-US" sz="2000" dirty="0" smtClean="0"/>
              <a:t>-Mobile</a:t>
            </a:r>
          </a:p>
          <a:p>
            <a:r>
              <a:rPr lang="en-US" sz="2000" dirty="0" smtClean="0"/>
              <a:t>-Email</a:t>
            </a:r>
          </a:p>
          <a:p>
            <a:r>
              <a:rPr lang="en-US" sz="2000" dirty="0" smtClean="0"/>
              <a:t>-Address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72200" y="457200"/>
            <a:ext cx="2743200" cy="440120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Talk_Show</a:t>
            </a:r>
          </a:p>
          <a:p>
            <a:endParaRPr lang="en-US" sz="2000" b="1" dirty="0" smtClean="0"/>
          </a:p>
          <a:p>
            <a:r>
              <a:rPr lang="en-US" sz="2000" dirty="0" smtClean="0"/>
              <a:t>-TT_name</a:t>
            </a:r>
          </a:p>
          <a:p>
            <a:r>
              <a:rPr lang="en-US" sz="2000" dirty="0" smtClean="0"/>
              <a:t>-TT_type</a:t>
            </a:r>
          </a:p>
          <a:p>
            <a:r>
              <a:rPr lang="en-US" sz="2000" dirty="0" smtClean="0"/>
              <a:t>-TT_id(pk)</a:t>
            </a:r>
          </a:p>
          <a:p>
            <a:r>
              <a:rPr lang="en-US" sz="2000" dirty="0" smtClean="0"/>
              <a:t>-Producer</a:t>
            </a:r>
          </a:p>
          <a:p>
            <a:r>
              <a:rPr lang="en-US" sz="2000" dirty="0" smtClean="0"/>
              <a:t>-Director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-TRP</a:t>
            </a:r>
          </a:p>
          <a:p>
            <a:r>
              <a:rPr lang="en-US" sz="2000" dirty="0" smtClean="0"/>
              <a:t>-Starting_time</a:t>
            </a:r>
          </a:p>
          <a:p>
            <a:r>
              <a:rPr lang="en-US" sz="2000" dirty="0" smtClean="0"/>
              <a:t>-End_Time</a:t>
            </a:r>
          </a:p>
          <a:p>
            <a:r>
              <a:rPr lang="en-US" sz="2000" dirty="0" smtClean="0"/>
              <a:t>-Starting_Date</a:t>
            </a:r>
          </a:p>
          <a:p>
            <a:r>
              <a:rPr lang="en-US" sz="2000" dirty="0" smtClean="0"/>
              <a:t>-End_Date</a:t>
            </a:r>
          </a:p>
          <a:p>
            <a:endParaRPr lang="en-US" sz="2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429000" y="685800"/>
            <a:ext cx="2286000" cy="1600438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000" b="1" dirty="0" smtClean="0"/>
              <a:t>Ad_during_prg</a:t>
            </a:r>
          </a:p>
          <a:p>
            <a:endParaRPr lang="en-US" sz="2000" dirty="0" smtClean="0"/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-prgrm_Id(fk)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3429000" y="3276600"/>
            <a:ext cx="2194560" cy="1015663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</a:t>
            </a:r>
          </a:p>
          <a:p>
            <a:r>
              <a:rPr lang="en-US" sz="2000" dirty="0" smtClean="0"/>
              <a:t>-member_id</a:t>
            </a:r>
          </a:p>
          <a:p>
            <a:r>
              <a:rPr lang="en-US" sz="2000" dirty="0" smtClean="0"/>
              <a:t>-prgrm_id</a:t>
            </a:r>
          </a:p>
        </p:txBody>
      </p:sp>
      <p:cxnSp>
        <p:nvCxnSpPr>
          <p:cNvPr id="7" name="Straight Connector 6"/>
          <p:cNvCxnSpPr>
            <a:stCxn id="2" idx="3"/>
            <a:endCxn id="5" idx="1"/>
          </p:cNvCxnSpPr>
          <p:nvPr/>
        </p:nvCxnSpPr>
        <p:spPr>
          <a:xfrm flipV="1">
            <a:off x="2895600" y="1486019"/>
            <a:ext cx="533400" cy="1687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5715000" y="1486019"/>
            <a:ext cx="457200" cy="379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2895600" y="3784432"/>
            <a:ext cx="533400" cy="25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5623560" y="3733800"/>
            <a:ext cx="548640" cy="5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3200400" y="1219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162300" y="1485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200400" y="35814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200400" y="38100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676900" y="15621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638800" y="35814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600700" y="3771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905500" y="14859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715000" y="12954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152400" y="533400"/>
            <a:ext cx="2743200" cy="1938992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Advertisement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-Product_name</a:t>
            </a:r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-Slot</a:t>
            </a:r>
          </a:p>
          <a:p>
            <a:r>
              <a:rPr lang="en-US" sz="2000" dirty="0" smtClean="0"/>
              <a:t>-Sponsor_fee</a:t>
            </a:r>
          </a:p>
        </p:txBody>
      </p:sp>
      <p:sp useBgFill="1">
        <p:nvSpPr>
          <p:cNvPr id="3" name="TextBox 2"/>
          <p:cNvSpPr txBox="1"/>
          <p:nvPr/>
        </p:nvSpPr>
        <p:spPr>
          <a:xfrm>
            <a:off x="152400" y="3124200"/>
            <a:ext cx="2743200" cy="255454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Casting</a:t>
            </a:r>
          </a:p>
          <a:p>
            <a:endParaRPr lang="en-US" sz="2000" b="1" dirty="0" smtClean="0"/>
          </a:p>
          <a:p>
            <a:r>
              <a:rPr lang="en-US" sz="2000" dirty="0" smtClean="0"/>
              <a:t>-member_name</a:t>
            </a:r>
          </a:p>
          <a:p>
            <a:r>
              <a:rPr lang="en-US" sz="2000" dirty="0" smtClean="0"/>
              <a:t>-member_id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-Casting_fee</a:t>
            </a:r>
          </a:p>
          <a:p>
            <a:r>
              <a:rPr lang="en-US" sz="2000" dirty="0" smtClean="0"/>
              <a:t>-Designation</a:t>
            </a:r>
          </a:p>
          <a:p>
            <a:r>
              <a:rPr lang="en-US" sz="2000" dirty="0" smtClean="0"/>
              <a:t>-Serial_id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72200" y="457200"/>
            <a:ext cx="2743200" cy="4401205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Others</a:t>
            </a:r>
          </a:p>
          <a:p>
            <a:endParaRPr lang="en-US" sz="2000" b="1" dirty="0" smtClean="0"/>
          </a:p>
          <a:p>
            <a:r>
              <a:rPr lang="en-US" sz="2000" dirty="0" smtClean="0"/>
              <a:t>-Prg_name</a:t>
            </a:r>
          </a:p>
          <a:p>
            <a:r>
              <a:rPr lang="en-US" sz="2000" dirty="0" smtClean="0"/>
              <a:t>-Prg_type</a:t>
            </a:r>
          </a:p>
          <a:p>
            <a:r>
              <a:rPr lang="en-US" sz="2000" dirty="0" smtClean="0"/>
              <a:t>-Prg_id(pk)</a:t>
            </a:r>
          </a:p>
          <a:p>
            <a:r>
              <a:rPr lang="en-US" sz="2000" dirty="0" smtClean="0"/>
              <a:t>-Producer</a:t>
            </a:r>
          </a:p>
          <a:p>
            <a:r>
              <a:rPr lang="en-US" sz="2000" dirty="0" smtClean="0"/>
              <a:t>-Director</a:t>
            </a:r>
          </a:p>
          <a:p>
            <a:r>
              <a:rPr lang="en-US" sz="2000" dirty="0" smtClean="0"/>
              <a:t>-Employee_id</a:t>
            </a:r>
          </a:p>
          <a:p>
            <a:r>
              <a:rPr lang="en-US" sz="2000" dirty="0" smtClean="0"/>
              <a:t>-TRP</a:t>
            </a:r>
          </a:p>
          <a:p>
            <a:r>
              <a:rPr lang="en-US" sz="2000" dirty="0" smtClean="0"/>
              <a:t>-Starting_time</a:t>
            </a:r>
          </a:p>
          <a:p>
            <a:r>
              <a:rPr lang="en-US" sz="2000" dirty="0" smtClean="0"/>
              <a:t>-End_Time</a:t>
            </a:r>
          </a:p>
          <a:p>
            <a:r>
              <a:rPr lang="en-US" sz="2000" dirty="0" smtClean="0"/>
              <a:t>-Starting_Date</a:t>
            </a:r>
          </a:p>
          <a:p>
            <a:r>
              <a:rPr lang="en-US" sz="2000" dirty="0" smtClean="0"/>
              <a:t>-End_Date</a:t>
            </a:r>
          </a:p>
          <a:p>
            <a:endParaRPr lang="en-US" sz="2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429000" y="685800"/>
            <a:ext cx="2286000" cy="1600438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2000" b="1" dirty="0" smtClean="0"/>
              <a:t>Ad_during_prg</a:t>
            </a:r>
          </a:p>
          <a:p>
            <a:endParaRPr lang="en-US" sz="2000" dirty="0" smtClean="0"/>
          </a:p>
          <a:p>
            <a:r>
              <a:rPr lang="en-US" sz="2000" dirty="0" smtClean="0"/>
              <a:t>-Product_id(pk)</a:t>
            </a:r>
          </a:p>
          <a:p>
            <a:r>
              <a:rPr lang="en-US" sz="2000" dirty="0" smtClean="0"/>
              <a:t>-prgrm_Id(fk)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3429000" y="3276600"/>
            <a:ext cx="2194560" cy="1015663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sz="2000" b="1" dirty="0" smtClean="0"/>
              <a:t>Cast</a:t>
            </a:r>
          </a:p>
          <a:p>
            <a:r>
              <a:rPr lang="en-US" sz="2000" dirty="0" smtClean="0"/>
              <a:t>-member_id</a:t>
            </a:r>
          </a:p>
          <a:p>
            <a:r>
              <a:rPr lang="en-US" sz="2000" dirty="0" smtClean="0"/>
              <a:t>-prgrm_id</a:t>
            </a:r>
          </a:p>
        </p:txBody>
      </p:sp>
      <p:cxnSp>
        <p:nvCxnSpPr>
          <p:cNvPr id="7" name="Straight Connector 6"/>
          <p:cNvCxnSpPr>
            <a:stCxn id="2" idx="3"/>
            <a:endCxn id="5" idx="1"/>
          </p:cNvCxnSpPr>
          <p:nvPr/>
        </p:nvCxnSpPr>
        <p:spPr>
          <a:xfrm flipV="1">
            <a:off x="2895600" y="1486019"/>
            <a:ext cx="533400" cy="1687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5715000" y="1486019"/>
            <a:ext cx="457200" cy="379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2895600" y="3784432"/>
            <a:ext cx="533400" cy="25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5623560" y="3733800"/>
            <a:ext cx="548640" cy="5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3200400" y="12192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162300" y="1485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200400" y="35814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200400" y="38100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676900" y="15621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638800" y="35814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600700" y="3771900"/>
            <a:ext cx="3048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5676900" y="1257300"/>
            <a:ext cx="3048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324</TotalTime>
  <Words>361</Words>
  <Application>Microsoft Office PowerPoint</Application>
  <PresentationFormat>On-screen Show (4:3)</PresentationFormat>
  <Paragraphs>184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Tv Channel Database Management</vt:lpstr>
      <vt:lpstr>Contents :  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Channel Database Management</dc:title>
  <dc:creator>Juhi</dc:creator>
  <cp:lastModifiedBy>User</cp:lastModifiedBy>
  <cp:revision>23</cp:revision>
  <dcterms:created xsi:type="dcterms:W3CDTF">2006-08-16T00:00:00Z</dcterms:created>
  <dcterms:modified xsi:type="dcterms:W3CDTF">2017-10-24T05:04:57Z</dcterms:modified>
</cp:coreProperties>
</file>