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768" r:id="rId2"/>
    <p:sldId id="770" r:id="rId3"/>
    <p:sldId id="546" r:id="rId4"/>
    <p:sldId id="715" r:id="rId5"/>
    <p:sldId id="660" r:id="rId6"/>
    <p:sldId id="793" r:id="rId7"/>
    <p:sldId id="661" r:id="rId8"/>
    <p:sldId id="559" r:id="rId9"/>
    <p:sldId id="753" r:id="rId10"/>
    <p:sldId id="666" r:id="rId11"/>
    <p:sldId id="755" r:id="rId12"/>
    <p:sldId id="747" r:id="rId13"/>
    <p:sldId id="754" r:id="rId14"/>
    <p:sldId id="807" r:id="rId15"/>
    <p:sldId id="574" r:id="rId16"/>
    <p:sldId id="803" r:id="rId17"/>
    <p:sldId id="804" r:id="rId18"/>
    <p:sldId id="795" r:id="rId19"/>
    <p:sldId id="567" r:id="rId20"/>
    <p:sldId id="743" r:id="rId21"/>
    <p:sldId id="744" r:id="rId22"/>
    <p:sldId id="791" r:id="rId23"/>
    <p:sldId id="757" r:id="rId24"/>
    <p:sldId id="812" r:id="rId25"/>
    <p:sldId id="813" r:id="rId26"/>
    <p:sldId id="814" r:id="rId27"/>
    <p:sldId id="798" r:id="rId28"/>
    <p:sldId id="808" r:id="rId29"/>
    <p:sldId id="809" r:id="rId30"/>
    <p:sldId id="799" r:id="rId31"/>
    <p:sldId id="790" r:id="rId32"/>
    <p:sldId id="800" r:id="rId33"/>
    <p:sldId id="686" r:id="rId34"/>
    <p:sldId id="815" r:id="rId35"/>
    <p:sldId id="801" r:id="rId36"/>
    <p:sldId id="669" r:id="rId37"/>
    <p:sldId id="693" r:id="rId38"/>
    <p:sldId id="655" r:id="rId39"/>
    <p:sldId id="802" r:id="rId40"/>
    <p:sldId id="603" r:id="rId41"/>
    <p:sldId id="740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3E6A54"/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5" autoAdjust="0"/>
    <p:restoredTop sz="97558" autoAdjust="0"/>
  </p:normalViewPr>
  <p:slideViewPr>
    <p:cSldViewPr>
      <p:cViewPr>
        <p:scale>
          <a:sx n="100" d="100"/>
          <a:sy n="100" d="100"/>
        </p:scale>
        <p:origin x="-150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824E9989-4DE8-15E3-E267-C5464B08FC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11E2FE42-42C6-0147-DED5-8BEA8EAF81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>
            <a:extLst>
              <a:ext uri="{FF2B5EF4-FFF2-40B4-BE49-F238E27FC236}">
                <a16:creationId xmlns:a16="http://schemas.microsoft.com/office/drawing/2014/main" id="{5940AE49-5944-1522-EBA5-98EE466912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1" name="Rectangle 5">
            <a:extLst>
              <a:ext uri="{FF2B5EF4-FFF2-40B4-BE49-F238E27FC236}">
                <a16:creationId xmlns:a16="http://schemas.microsoft.com/office/drawing/2014/main" id="{5A01C318-CFA5-4B98-F4B9-E49A90D3869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fld id="{30F7B4ED-C603-48CA-8264-A1CDD3F261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F9ACAC1-00E5-5217-7A57-F98A902EFA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40898BE-25D0-AD8E-0C0D-6B3BF0B0B2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09B2D5AD-E036-8CDB-8881-7420C2DE534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B762A4A-C398-8537-81DC-D9A2421B17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C2EE8ED-EE6A-B502-D9F7-6499BD69A9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71A7F655-FAAB-4E35-7874-FB04A094B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4D4BC3FA-F42C-4076-A470-1C69DDFC49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AB74FC4-B4DC-E465-51FA-6415FD5B3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E199F49-35FB-477F-B34E-BF52DFD6E0AA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id="{5BD98401-56BD-8879-F0BE-4FD229B5131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B7B3829-B025-4D7E-A625-C2518C1BE4BB}" type="slidenum">
              <a:rPr lang="zh-CN" altLang="en-US" sz="1200">
                <a:latin typeface="Times New Roman" panose="02020603050405020304" pitchFamily="18" charset="0"/>
              </a:rPr>
              <a:pPr algn="r"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5D1AB82F-F842-B943-2245-1F91D68750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D33E6370-A3DA-14A0-2E01-5B309741E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09F8E80-8327-DBAA-D15D-1F159A0D9B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DAA760-3AD8-4A7A-9FF5-87FDEA92AF1F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0A58DE4-A69A-4DB3-F16F-E636169334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FDFF459-CD64-074F-EB97-F3FD421C0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5C18471-ED3D-6F3C-DD4D-A7D228F394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F6839A-1781-419A-8DA2-6A9EE9E0270A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BDEF98C-E1A6-C5EE-180E-55D551134B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2D4F5C6-A120-0772-7F3E-E04D9E041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DAAD494-8F46-3D16-BFB8-C59262087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47CBAC1-23CF-4DCF-9205-7C0EE6B32D57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3DB0595-00A2-C787-D2F1-751581CFA3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1FFC75D-4255-5747-E09A-BBC3E0E3E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C6F7A86-823B-0DF5-7BD0-061353D95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AF42DB-8DF1-4043-A4A5-EA68C5AC9FE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8AB7A9E-C7E5-9518-FE0A-148ED29159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142E218-9AB8-84A6-B9C1-A2538DD5E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9169802-6F1B-DDBF-4818-417340552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D54A552-CEF1-4437-9BCE-4FED457A6575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6222AF9-CBEF-3634-B254-B8B7D3686F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83CF0E7-281C-CCE9-2179-E6763F7C8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0717211-94A3-7020-9899-0CF87CC439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76C9BD-F0D1-4085-A1A1-4632B78543DD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830CE76-929D-869D-5077-B7FBD78CAC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434AD3D-D4DF-A86C-2FF5-161820FD8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7DABF0B-BB1C-74C0-A7E8-C8B6EE9B5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DBCE9F-2FBC-4FDC-B4E3-5325E1AF52D9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E1A0DC9-86AE-2B0A-2996-7F6BB25064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9F77BE5-C9DE-7CC7-7559-BEBCED755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EAB9D5C-637C-D3EF-F94B-59A73650C9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3DAFF3D-4AFB-4488-AFF4-7B5F01E87B11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03664CA-16AF-D682-0152-7C7052F68B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08091DD-C18A-43D0-FADE-03BDBD552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CE2D5F1A-09AE-B92B-BDF7-C277E4A67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7CB17BC-368A-4D60-9F55-020B49C27A08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984FDDD-F889-7999-72F0-582940B790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DCB820E-9CCF-99C6-A43D-69A7FDA78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D231594E-4BFF-6352-DE77-F930A58CB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E5E893-BA39-4E3C-BADE-D58881B2C84C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5EC04D5-EEBE-E245-1A8A-8C2652B242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62A22DB-2705-71C8-C73B-AEA33B3F3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 BELIEVE WE MAY NEED TO DO IT IN MORE IN-DEPTH INTRODUCTION, USING SOME EXAMPLES.  So it will take one slide for one function, i.e., one chapter we want to cover.  Do we need to cover chapter 2: preprocessing and 3. Statistical methods?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3B58305-8ACE-537A-BB2D-52905BD1F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515D26-DD80-4A2B-82C1-F4F8C7FB3D39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16464BC-87A6-E744-1522-43C727A909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B228481-DBB9-1554-A252-7E15BB20F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2107DDBD-EE40-7B86-B476-00B11A4E2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E233C6B-2822-4699-8B27-618B3938C1DC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521D806-EC73-176F-C017-463FB1A4B3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71A55A86-328F-F711-1467-428A2E0BF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AF9E54A-9F5B-3309-5264-200DC37C22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86143FF-B58A-4997-ADF1-E695228475C0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DF3B827-E49E-0EFD-0572-FE7665380B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DACCB26-E9C9-7FDF-0B23-F6F541007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F6C2B16C-5F20-2828-E2AC-FBA818FFE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75299A7-31F1-4D9E-8680-94A200C0C4D1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7BC22C02-6EC7-3122-EC51-C6324622DD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865DD1D-88AC-1132-7A54-F345C3C2B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185CE29-CDCC-4BD7-72FD-1ECA83D06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F59030A-B6B2-44CA-B227-E98DA41618B4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5EF0AB7-7645-D651-2D04-51977257CA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754CDF3-EE72-6E40-95F6-88A63AE0E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42FD5CF-636A-E4BF-B419-DCA3DD094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17E99C5-DE57-495B-AD13-8A86B3EF08DA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BF46C8D-7E59-DDEC-BE2B-05C5FA4BF5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B1EB721-E475-3622-0B36-B0B54F904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E260A52-BD34-5EBE-7BA6-78C78C476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AC1692B-1B25-468B-9C52-9C638B8383F4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43FB15B-59F4-8271-ADA8-1E3DA01FB1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5ECB16D-BE7E-4469-5924-B6057659B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This chapter will not be in the new version, will it?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BUT SHOULD WESTILL  INTRODCE THEM SO THAT THEY WILL GET AN OVERALL PICTURE?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68F87473-D76C-F1EA-BD9B-100EBB9B6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A317AFB-A6BD-481B-A47D-BDB1FFE65887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6B1D893-C131-59D9-3089-F3699649B5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C82A502-56E4-4FB5-501C-70D82B709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A83853D-7F62-2F03-5F4D-B2614810E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DA8FF42-C300-4BE7-9653-5DD907748AD6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581E288-B612-28E5-9BCB-3C8CED9DE1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4587420-0D4A-1E3F-7F3E-CB5B85031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7CB4073-B533-17DA-631B-593C1195B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BCF301B-B067-4345-8354-A65A7586B897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09C05D4-1EEB-4FE5-F01B-CB3136F8BF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B05C436-0C16-6F49-708B-E884F0632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C9C1CBDC-E6FD-F93F-D346-F228C5240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0B36D8A-14B2-40AA-9FB7-1BAC479886D3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7A2B1AD-20CF-80E8-9302-41CBF00E51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30F5D91-C701-C3CC-C563-EBEBF3EED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Add a definition/description of “traditional data analysis”.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56430FD-75F0-43BF-9E0F-EF9978988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83F235-98EA-4E61-84A2-F1689E917FDD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BA1A872-D2FF-FC66-B5EF-E04E1D257E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EAB54AE-72AF-F4AD-A03D-3CC1FC675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07E65FC0-3D74-CB92-DFC3-7F684D034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11DD7B-A145-45A0-8A68-0FD29AFB9ABD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EE5EB06-5E1B-2BAF-A288-284ACBF753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42F4C7D-4099-B52A-12C5-17C98B912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B18B6D0-C5E1-C3F5-EE4B-B4D6B8A63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26AE0EA-E069-4AD1-A51D-07634DDB5D43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16F592A6-931C-58E3-7423-0D58FB1E64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7F9E7A9-B914-1C27-947B-36FDD5B83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314DF60-B6DA-0A8F-AEAB-18F60BABE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45CAEBB-E88E-4835-AA74-FBF16A4DA395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8AE7929-FB33-2E3D-239E-951D65D5DC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89E6189E-83E3-A517-4D28-95CA50323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32F728F4-CBD9-DEF7-9566-C7AF09E8BC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A42C25-7E5B-4D9B-B05B-A9A22AE77BE4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24C227D-B162-EE5A-723B-49CA6B62D3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BF26F8C-08A6-1815-EA49-4952CC56E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CD9C0E30-A69F-991B-552E-A0208339C6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00128E9-A9EB-465A-9A9D-FDF9033ACE2A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A6F9325-DA4C-BA3D-CA4B-06FAC59470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4D139F4A-6375-2A0A-EB48-367A958E8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ED064714-AE98-2E8D-9CC6-8F8FE544B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30B038F-521B-42C2-AF85-9AA5F3351ECB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6019462-1AD0-33DD-7A3A-783B4805BB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D6841ED-5033-CFA3-6180-7F620360B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0334FCCC-E6A7-71DA-DBF6-46FD1E7362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17144B-A46C-4CA7-82C4-BC255ABD3891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FDA92D1-54A3-1D40-17FA-09269C1CE4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803A66D8-7283-9A5A-C4E7-330D6080A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A0EA5FD-6BC4-1919-880F-F3A756EF9D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B159AB5-F4BB-49DF-A82F-5B28F2F8AF1A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1FF26B0C-3F4C-AE91-8101-88B8E1F847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E95F17D2-DF74-0F5F-4CAE-6A7EF3B79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2A1968B-C39A-4625-5EA8-3AED3285F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4E9AE73-FCFA-4EC1-9137-A593895F3B1F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A3C86E1-22C5-A599-C468-2CC630A931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0FD6D7F-9098-E732-0838-CE2A5A970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D9DBF91-5740-0053-99EB-F68156E58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47D1F6-0778-4252-B2A7-6B8E684A650C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F43235C0-1DDA-46D6-8016-FC29C5B366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3A967BD-BA26-F23D-FEBB-EB647E510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2E3CA34-9C3F-BC8C-5B05-5CFFE27A99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96EC6F7-A675-44BC-8736-9B848D0FA98F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3371031-DA52-40A6-A53B-A479221141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883E524-E1D6-CB2D-B494-6DDD881B6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84E2A32A-FE6A-A33D-80DF-2F3DC486B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6D6FD57-272E-4D52-81FD-FA4A1F71688B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BB178F1E-B6E3-F1D0-4CD9-5358225BD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065888-82AE-4663-9C78-274CF559E84D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379EDD4-224F-6C18-246E-048C349B30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BADF7408-AE78-1AC6-FD79-A20DB030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350F9A5-A299-D430-E307-018D90C9F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31AE543-9C1E-4113-8B49-E814175E2990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FC90B8B-8BD2-E454-BBEC-C6C890AB83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C3DE273-3CE9-903E-B2CE-424C146D0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altLang="en-US"/>
              <a:t>Two slides should be added after this one</a:t>
            </a:r>
          </a:p>
          <a:p>
            <a:pPr marL="228600" indent="-228600" eaLnBrk="1" hangingPunct="1"/>
            <a:endParaRPr lang="en-US" altLang="en-US"/>
          </a:p>
          <a:p>
            <a:pPr marL="228600" indent="-228600" eaLnBrk="1" hangingPunct="1"/>
            <a:r>
              <a:rPr lang="en-US" altLang="en-US"/>
              <a:t>1.  Evolution of machine learning</a:t>
            </a:r>
          </a:p>
          <a:p>
            <a:pPr marL="228600" indent="-228600" eaLnBrk="1" hangingPunct="1"/>
            <a:r>
              <a:rPr lang="en-US" altLang="en-US"/>
              <a:t>2.  Evolution of statistics methods</a:t>
            </a:r>
          </a:p>
          <a:p>
            <a:pPr marL="228600" indent="-228600" eaLnBrk="1" hangingPunct="1"/>
            <a:endParaRPr lang="en-US" altLang="en-US"/>
          </a:p>
          <a:p>
            <a:pPr marL="228600" indent="-228600" eaLnBrk="1" hangingPunct="1"/>
            <a:endParaRPr lang="en-US" altLang="en-US"/>
          </a:p>
          <a:p>
            <a:pPr marL="228600" indent="-2286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271D93C-3CBB-245E-EC12-CF3DA48B78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C43746-C6F9-4995-9456-CEFB60CF49DD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D7A35D3-2789-0FAF-F7AC-D52D320E25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6A0D039-1AEF-C8B7-0FAD-EC16A6D82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6C289A0-0C3B-9818-B7BD-36153EA140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2F9E5B5-C422-46BE-97F8-A455B6DCBA6E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5FF9829-8DA9-7911-A8D1-7F7EA3F181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602915D-D6EF-98FD-BFD6-0F7DF27B6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7A66630-F367-E597-D5B5-E3376D676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7D47ECB-D4F8-4151-9A12-20BD69161652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D4CC2E1-F0A7-2775-369D-8C481DCF27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4B60203-F386-1A5D-B8A5-737602F40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E3E001A-2CD4-19CA-667A-BB9B3FD36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00CD9B-4DFA-4EB5-9C7E-6C11D79BBA59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1F3B753-D5CD-8C5B-414A-CCEB702CE8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28283EC-FE23-2444-CE53-BFE22A025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5BB9A1A-90FA-B4B6-924B-0CF277263C6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8E12E1E5-7B33-1B0B-F3C8-C45F5199C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8D34694-3956-E082-7959-7B616534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03EC38A5-1CC7-6B62-5AB2-B6F387D11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13B25290-1573-4FA7-9E53-9851A7C1A2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A2516C-3DBD-1553-5A81-8A3F3D7FE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ECE610-A7C9-85CE-1DDA-4623E0862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634F3399-D92F-606C-D67B-D4D375C69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54964E1E-199B-D9F4-22BB-A307104B5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22090A83-B396-5625-6F87-56F70DD5DD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" name="Rectangle 17">
            <a:extLst>
              <a:ext uri="{FF2B5EF4-FFF2-40B4-BE49-F238E27FC236}">
                <a16:creationId xmlns:a16="http://schemas.microsoft.com/office/drawing/2014/main" id="{0E9D3987-9FFB-E13B-0427-F86CF66D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738B74E-452E-4C62-BC54-BA20B99EA23A}" type="slidenum">
              <a:rPr lang="en-US" altLang="en-US" sz="1400">
                <a:solidFill>
                  <a:schemeClr val="bg2"/>
                </a:solidFill>
              </a:rPr>
              <a:pPr eaLnBrk="1" hangingPunct="1"/>
              <a:t>‹#›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F593784-04E8-CC04-0393-D0E0EEF64A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55AC126-3419-4CCB-A2D2-A006641583D8}" type="datetime4">
              <a:rPr lang="en-US"/>
              <a:pPr>
                <a:defRPr/>
              </a:pPr>
              <a:t>October 8, 2022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A1DF7E6-987A-C5F8-B57F-0F8F0B926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E9488DA-0E06-62A7-4406-0D072B6991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F55935-8E95-4405-87D1-F27B0C84D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8733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94108F1-6010-42A7-953A-EB77A51D68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413C3-952B-4A47-B52B-5485C3BE8ED8}" type="datetime4">
              <a:rPr lang="en-US"/>
              <a:pPr>
                <a:defRPr/>
              </a:pPr>
              <a:t>October 8, 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66EFFB4-D9E9-8FC3-5064-D9A059B0A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DACFA6C-E7D2-B13E-8F37-3319B1D6AA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C99A3-3DF7-48C6-BB65-62E4E32057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48852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955951C-82E1-C7A9-690B-42ECF079A5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F5DD8-86D3-4605-B4F3-53E832454728}" type="datetime4">
              <a:rPr lang="en-US"/>
              <a:pPr>
                <a:defRPr/>
              </a:pPr>
              <a:t>October 8, 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807693F-726D-BA4C-9879-7BA78FE017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11A6FD8-6396-A51F-2103-9CA07F340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58068-DD9F-4EAC-8E10-211F1D5A01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91832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1D15525-9B47-7C4A-5C0D-92D4C87818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8C4CA-07DC-4B31-A5AB-1C33A0AD47DA}" type="datetime4">
              <a:rPr lang="en-US"/>
              <a:pPr>
                <a:defRPr/>
              </a:pPr>
              <a:t>October 8, 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435E2DF-91DA-5C73-3668-DCC45FA955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CCF8DB9-EC0F-F439-ADDF-386F70F36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15052-9FC4-4861-8D81-49855DEA02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685027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C4C3FBA-074C-B178-2969-D85362F7F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5DE85-2ADF-41A2-8E3F-4967655BF616}" type="datetime4">
              <a:rPr lang="en-US"/>
              <a:pPr>
                <a:defRPr/>
              </a:pPr>
              <a:t>October 8, 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63B9FE0-BF77-9DAB-5E5B-AC59309FD1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5AC9F59-B363-C5F0-F865-957D46747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D1CEF-02C9-4F55-B0AA-D5C787FE6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81616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11A0F9C-802A-9ECD-3544-0500355A04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EB03C-8AF5-4980-979B-41A48727EE52}" type="datetime4">
              <a:rPr lang="en-US"/>
              <a:pPr>
                <a:defRPr/>
              </a:pPr>
              <a:t>October 8, 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3D14AE3-D1DB-47F0-4575-197C39193C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354A2CA-D6BD-C5C7-FF80-849A5AD00D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1AD12-0DF6-4847-A95E-874D64DE2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74879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C486AD9-B549-BE25-8C52-E55564F65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6D2A3-C622-4788-879E-6B9157BA8A50}" type="datetime4">
              <a:rPr lang="en-US"/>
              <a:pPr>
                <a:defRPr/>
              </a:pPr>
              <a:t>October 8, 2022</a:t>
            </a:fld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3C62DEE-7077-4743-A827-9BFF767D2B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4A024F3-5AF6-CCD3-5B98-B826034C02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5CDEF7-DAED-446F-8BE9-6B133E8E78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69608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D75F41D-5459-3C2F-CDD9-5FF336923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B21CD-A888-4EE1-B903-C4279CE48313}" type="datetime4">
              <a:rPr lang="en-US"/>
              <a:pPr>
                <a:defRPr/>
              </a:pPr>
              <a:t>October 8, 2022</a:t>
            </a:fld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5BFB6DD-C415-03B1-3B69-0FBC531280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86D5FF9-A129-9E68-C0F8-20AB2CA681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5ED9E8-90C8-4EFC-A69E-AEDBA6E46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08681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DA2BA22-A92A-8BBA-371E-134C973F6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8CF19-BC4A-4F08-ACFA-67EEC2DE4A8D}" type="datetime4">
              <a:rPr lang="en-US"/>
              <a:pPr>
                <a:defRPr/>
              </a:pPr>
              <a:t>October 8, 2022</a:t>
            </a:fld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329FB89-99E9-B027-5E02-5205759960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EE39688-FF2C-D3FE-05A7-7C672F7D1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DBBB0-9A16-48B2-B7F0-A7056FD92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46392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BF66B6A-A644-3818-9E5B-0BB715886B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6B1CB-CA93-4B00-A227-78CF0FCC3D9C}" type="datetime4">
              <a:rPr lang="en-US"/>
              <a:pPr>
                <a:defRPr/>
              </a:pPr>
              <a:t>October 8, 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3E83F53-C2FE-B480-C392-E1476974CA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58A248B-7C16-1000-AB17-0C8C7C0F0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5C063-EF7A-4D9F-A634-636413EF20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25137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5CED630-5EC0-9136-95FD-E6CD0D63AE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E9C96-DB4E-42F8-B2D1-7EFCE6A3976C}" type="datetime4">
              <a:rPr lang="en-US"/>
              <a:pPr>
                <a:defRPr/>
              </a:pPr>
              <a:t>October 8, 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2B564F0-4065-7DC1-7A0E-07C2FE835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0D4B2DE-A6AA-146B-A9C8-08207E565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1966A-DC2A-4970-8368-CEE552F878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58469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>
            <a:extLst>
              <a:ext uri="{FF2B5EF4-FFF2-40B4-BE49-F238E27FC236}">
                <a16:creationId xmlns:a16="http://schemas.microsoft.com/office/drawing/2014/main" id="{B26CA496-A313-EE13-AD4F-95AD1BF3D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">
            <a:extLst>
              <a:ext uri="{FF2B5EF4-FFF2-40B4-BE49-F238E27FC236}">
                <a16:creationId xmlns:a16="http://schemas.microsoft.com/office/drawing/2014/main" id="{DF1C1309-EE5D-20AE-CED8-DC69F3164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323055ED-1A76-ADFB-B000-22778EBFCA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0E93CB5D-FD74-46FB-8558-7991A6B17A83}" type="datetime4">
              <a:rPr lang="en-US"/>
              <a:pPr>
                <a:defRPr/>
              </a:pPr>
              <a:t>October 8, 2022</a:t>
            </a:fld>
            <a:endParaRPr lang="en-US"/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E4ABC1DB-8B63-E40E-5BF0-BD4084E903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D0F2D6C4-7CC0-D870-6556-8294516723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89ACD3-0534-4A50-B5C1-D6C7F207A855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1031" name="Object 23">
            <a:extLst>
              <a:ext uri="{FF2B5EF4-FFF2-40B4-BE49-F238E27FC236}">
                <a16:creationId xmlns:a16="http://schemas.microsoft.com/office/drawing/2014/main" id="{FAEA71B0-6B31-731F-1AD1-2A21C274D6A4}"/>
              </a:ext>
            </a:extLst>
          </p:cNvPr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AF747704-6711-809D-B84B-2DDE2BE2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472CEA-3822-4067-BF58-C1EFAA0AB518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id="{B36452AD-6C91-B01E-4132-13B4AD2C68EA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42B14A3-A3D3-4DD7-9B3F-8CAF80143D22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3EB6883C-D87B-F4C4-65B8-E5D68E6F4D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763000" cy="3886200"/>
          </a:xfrm>
        </p:spPr>
        <p:txBody>
          <a:bodyPr/>
          <a:lstStyle/>
          <a:p>
            <a:pPr eaLnBrk="1" hangingPunct="1"/>
            <a:r>
              <a:rPr lang="en-US" altLang="en-US" sz="6000"/>
              <a:t>Data Mining: </a:t>
            </a:r>
            <a:br>
              <a:rPr lang="en-US" altLang="en-US" sz="6000"/>
            </a:br>
            <a:r>
              <a:rPr lang="en-US" altLang="en-US" sz="6000"/>
              <a:t> </a:t>
            </a:r>
            <a:r>
              <a:rPr lang="en-US" altLang="en-US" sz="4800"/>
              <a:t>Concepts and Techniques</a:t>
            </a:r>
            <a:br>
              <a:rPr lang="en-US" altLang="en-US" sz="4800"/>
            </a:br>
            <a:r>
              <a:rPr lang="en-US" altLang="en-US" sz="4800"/>
              <a:t> </a:t>
            </a:r>
            <a:r>
              <a:rPr lang="en-US" altLang="en-US" sz="2800"/>
              <a:t>(3</a:t>
            </a:r>
            <a:r>
              <a:rPr lang="en-US" altLang="en-US" sz="2800" baseline="30000"/>
              <a:t>rd</a:t>
            </a:r>
            <a:r>
              <a:rPr lang="en-US" altLang="en-US" sz="2800"/>
              <a:t> ed.)</a:t>
            </a:r>
            <a:br>
              <a:rPr lang="en-US" altLang="en-US" sz="4800"/>
            </a:br>
            <a:br>
              <a:rPr lang="en-US" altLang="en-US" sz="4800"/>
            </a:br>
            <a:r>
              <a:rPr lang="en-US" altLang="en-US" sz="3200"/>
              <a:t>— Chapter 1</a:t>
            </a:r>
            <a:r>
              <a:rPr lang="en-US" altLang="en-US" sz="2800"/>
              <a:t> —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A147568B-AD63-2200-B380-C20B0504F0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419600"/>
            <a:ext cx="8610600" cy="19050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Jiawei Han, Micheline Kamber, and Jian Pei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University of Illinois at Urbana-Champaign &amp;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Simon Fraser University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©2011 Han, Kamber &amp; Pei.  All rights reserved.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331EBD9A-5DF8-8C15-ECAF-7BA29556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7E1FD6-A066-4441-B9A9-5C6DE94319A2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2C7015C-4FC1-90CB-6391-ECACE2C51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533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 in Business Intelligence</a:t>
            </a:r>
            <a:r>
              <a:rPr lang="en-US" altLang="en-US" sz="2800" b="0"/>
              <a:t> </a:t>
            </a:r>
          </a:p>
        </p:txBody>
      </p:sp>
      <p:sp>
        <p:nvSpPr>
          <p:cNvPr id="12292" name="AutoShape 3">
            <a:extLst>
              <a:ext uri="{FF2B5EF4-FFF2-40B4-BE49-F238E27FC236}">
                <a16:creationId xmlns:a16="http://schemas.microsoft.com/office/drawing/2014/main" id="{6E1BF7C8-7247-5A85-1E8A-B4D0761EE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3" name="Line 4">
            <a:extLst>
              <a:ext uri="{FF2B5EF4-FFF2-40B4-BE49-F238E27FC236}">
                <a16:creationId xmlns:a16="http://schemas.microsoft.com/office/drawing/2014/main" id="{A867C460-674A-3A24-AD72-7B924A2D7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id="{7709C965-E971-80C8-B1C2-5461F327C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id="{818FE282-5FAD-5F93-B99C-0D27D959F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7">
            <a:extLst>
              <a:ext uri="{FF2B5EF4-FFF2-40B4-BE49-F238E27FC236}">
                <a16:creationId xmlns:a16="http://schemas.microsoft.com/office/drawing/2014/main" id="{3BA3B681-B323-7768-E3B5-69CABF0CE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8">
            <a:extLst>
              <a:ext uri="{FF2B5EF4-FFF2-40B4-BE49-F238E27FC236}">
                <a16:creationId xmlns:a16="http://schemas.microsoft.com/office/drawing/2014/main" id="{53F7B15E-C9A0-6699-F127-34A4F94F7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9">
            <a:extLst>
              <a:ext uri="{FF2B5EF4-FFF2-40B4-BE49-F238E27FC236}">
                <a16:creationId xmlns:a16="http://schemas.microsoft.com/office/drawing/2014/main" id="{363CCB7A-F003-C2C4-8BE2-737CB99CD8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0">
            <a:extLst>
              <a:ext uri="{FF2B5EF4-FFF2-40B4-BE49-F238E27FC236}">
                <a16:creationId xmlns:a16="http://schemas.microsoft.com/office/drawing/2014/main" id="{66BFF6EA-B869-6B78-292A-1E5902D390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1">
            <a:extLst>
              <a:ext uri="{FF2B5EF4-FFF2-40B4-BE49-F238E27FC236}">
                <a16:creationId xmlns:a16="http://schemas.microsoft.com/office/drawing/2014/main" id="{FAAAB019-299F-E44B-3EC8-ABCD0843A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b="1">
                <a:latin typeface="Times New Roman" panose="02020603050405020304" pitchFamily="18" charset="0"/>
              </a:rPr>
              <a:t>Increasing potential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to support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business decisions</a:t>
            </a:r>
          </a:p>
        </p:txBody>
      </p:sp>
      <p:sp>
        <p:nvSpPr>
          <p:cNvPr id="12301" name="Text Box 12">
            <a:extLst>
              <a:ext uri="{FF2B5EF4-FFF2-40B4-BE49-F238E27FC236}">
                <a16:creationId xmlns:a16="http://schemas.microsoft.com/office/drawing/2014/main" id="{FF25E59D-7023-CAA9-A9C9-3E1B9B731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588" y="19558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End User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302" name="Text Box 13">
            <a:extLst>
              <a:ext uri="{FF2B5EF4-FFF2-40B4-BE49-F238E27FC236}">
                <a16:creationId xmlns:a16="http://schemas.microsoft.com/office/drawing/2014/main" id="{CCE00E8E-D3F3-48E1-3CBC-57C508241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294640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Business</a:t>
            </a:r>
          </a:p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  Analyst</a:t>
            </a:r>
          </a:p>
        </p:txBody>
      </p:sp>
      <p:sp>
        <p:nvSpPr>
          <p:cNvPr id="12303" name="Text Box 14">
            <a:extLst>
              <a:ext uri="{FF2B5EF4-FFF2-40B4-BE49-F238E27FC236}">
                <a16:creationId xmlns:a16="http://schemas.microsoft.com/office/drawing/2014/main" id="{45BAFEA4-7402-7B88-348A-9D02CE5CD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663" y="3784600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     Data</a:t>
            </a:r>
          </a:p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Analyst</a:t>
            </a:r>
          </a:p>
        </p:txBody>
      </p:sp>
      <p:sp>
        <p:nvSpPr>
          <p:cNvPr id="12304" name="Text Box 15">
            <a:extLst>
              <a:ext uri="{FF2B5EF4-FFF2-40B4-BE49-F238E27FC236}">
                <a16:creationId xmlns:a16="http://schemas.microsoft.com/office/drawing/2014/main" id="{8F9E1A12-3F36-782B-A3A4-0970DA94B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DBA</a:t>
            </a:r>
          </a:p>
        </p:txBody>
      </p:sp>
      <p:sp>
        <p:nvSpPr>
          <p:cNvPr id="12305" name="Text Box 16">
            <a:extLst>
              <a:ext uri="{FF2B5EF4-FFF2-40B4-BE49-F238E27FC236}">
                <a16:creationId xmlns:a16="http://schemas.microsoft.com/office/drawing/2014/main" id="{C62E2FB3-875C-F8DA-ADDF-910EDD922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b="1"/>
              <a:t>Decision</a:t>
            </a:r>
            <a:r>
              <a:rPr lang="en-US" altLang="en-US" sz="1800"/>
              <a:t> </a:t>
            </a:r>
            <a:r>
              <a:rPr lang="en-US" altLang="en-US" sz="1800" b="1"/>
              <a:t>Making</a:t>
            </a:r>
          </a:p>
        </p:txBody>
      </p:sp>
      <p:sp>
        <p:nvSpPr>
          <p:cNvPr id="12306" name="Text Box 17">
            <a:extLst>
              <a:ext uri="{FF2B5EF4-FFF2-40B4-BE49-F238E27FC236}">
                <a16:creationId xmlns:a16="http://schemas.microsoft.com/office/drawing/2014/main" id="{4D1AC326-FCF0-DEA0-FB85-7E405C83B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9924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Presentation</a:t>
            </a:r>
          </a:p>
        </p:txBody>
      </p:sp>
      <p:sp>
        <p:nvSpPr>
          <p:cNvPr id="12307" name="Text Box 18">
            <a:extLst>
              <a:ext uri="{FF2B5EF4-FFF2-40B4-BE49-F238E27FC236}">
                <a16:creationId xmlns:a16="http://schemas.microsoft.com/office/drawing/2014/main" id="{993848B6-D123-C17D-BE7C-CEE339D29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52800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Visualization Techniques</a:t>
            </a:r>
          </a:p>
        </p:txBody>
      </p:sp>
      <p:sp>
        <p:nvSpPr>
          <p:cNvPr id="12308" name="Text Box 19">
            <a:extLst>
              <a:ext uri="{FF2B5EF4-FFF2-40B4-BE49-F238E27FC236}">
                <a16:creationId xmlns:a16="http://schemas.microsoft.com/office/drawing/2014/main" id="{F38A7711-42F8-47C7-DEFD-A8E5223D7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65550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Mining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12309" name="Text Box 20">
            <a:extLst>
              <a:ext uri="{FF2B5EF4-FFF2-40B4-BE49-F238E27FC236}">
                <a16:creationId xmlns:a16="http://schemas.microsoft.com/office/drawing/2014/main" id="{D476EA3D-7247-7B89-E068-1EB326FFC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38600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Information Discovery</a:t>
            </a:r>
          </a:p>
        </p:txBody>
      </p:sp>
      <p:sp>
        <p:nvSpPr>
          <p:cNvPr id="12310" name="Text Box 21">
            <a:extLst>
              <a:ext uri="{FF2B5EF4-FFF2-40B4-BE49-F238E27FC236}">
                <a16:creationId xmlns:a16="http://schemas.microsoft.com/office/drawing/2014/main" id="{2205E65C-CE15-DF8F-9F3E-44C3F5F3B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4572000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b="1"/>
              <a:t>Data Exploration</a:t>
            </a:r>
          </a:p>
        </p:txBody>
      </p:sp>
      <p:sp>
        <p:nvSpPr>
          <p:cNvPr id="12311" name="Text Box 23">
            <a:extLst>
              <a:ext uri="{FF2B5EF4-FFF2-40B4-BE49-F238E27FC236}">
                <a16:creationId xmlns:a16="http://schemas.microsoft.com/office/drawing/2014/main" id="{AA5B5ADA-D08D-6E51-2FC6-F4322EA50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Statistical Summary, Querying, and Reporting</a:t>
            </a:r>
            <a:endParaRPr lang="en-US" altLang="en-US" sz="18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2" name="Text Box 24">
            <a:extLst>
              <a:ext uri="{FF2B5EF4-FFF2-40B4-BE49-F238E27FC236}">
                <a16:creationId xmlns:a16="http://schemas.microsoft.com/office/drawing/2014/main" id="{D35EDA7E-C498-5B99-3883-B95BFF75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10200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Preprocessing/Integration, Data Warehouses</a:t>
            </a:r>
          </a:p>
        </p:txBody>
      </p:sp>
      <p:sp>
        <p:nvSpPr>
          <p:cNvPr id="12313" name="Text Box 25">
            <a:extLst>
              <a:ext uri="{FF2B5EF4-FFF2-40B4-BE49-F238E27FC236}">
                <a16:creationId xmlns:a16="http://schemas.microsoft.com/office/drawing/2014/main" id="{720D1F23-4A73-C6B0-520D-AB87823D6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791200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Sources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id="{925BEE91-2114-3C9D-DC9E-401E87BFC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0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Paper, Files, Web documents, Scientific experiments, Database Systems</a:t>
            </a:r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D84A47C2-EC0B-5CE1-FEA2-B9ECCEFFA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709D83CA-C328-0520-E147-D2A9134B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5CD423-1EA4-4EF0-AC46-2BEC92962511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D105891-C2CF-348C-5FB3-54203430E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Example: Mining vs. Data Exploration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3F3999C-C319-0439-D6B1-AF88E3491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/>
              <a:t>Business intelligence view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Warehouse, data cube, reporting but not much mining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Business objects vs. data mining tools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Supply chain example: tools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Data presentation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Exploration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3723B96A-C156-26AB-FB7B-80C62962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52F2DFF-DA07-46FF-B1DA-18AD6D95AE5C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DC2A0A-D64A-5CC5-EB1F-FDD8DA5EB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KDD Process: A Typical View from ML and Statistics</a:t>
            </a:r>
            <a:endParaRPr lang="en-US" altLang="en-US" sz="3200" b="0"/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9B9BC5CD-A009-6C1F-B235-FE2F9FCD0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35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AB220601-6A0A-B8E1-3DEB-C3A63E4AE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2725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17">
            <a:extLst>
              <a:ext uri="{FF2B5EF4-FFF2-40B4-BE49-F238E27FC236}">
                <a16:creationId xmlns:a16="http://schemas.microsoft.com/office/drawing/2014/main" id="{45317C29-673A-17F7-BA14-78BF06F69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2151063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1"/>
              <a:t>Input Data</a:t>
            </a:r>
            <a:endParaRPr lang="en-US" altLang="en-US" sz="1600"/>
          </a:p>
        </p:txBody>
      </p:sp>
      <p:sp>
        <p:nvSpPr>
          <p:cNvPr id="14343" name="Rectangle 21">
            <a:extLst>
              <a:ext uri="{FF2B5EF4-FFF2-40B4-BE49-F238E27FC236}">
                <a16:creationId xmlns:a16="http://schemas.microsoft.com/office/drawing/2014/main" id="{B94CEDB6-A5DA-0A1E-E050-33C820847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Rectangle 22">
            <a:extLst>
              <a:ext uri="{FF2B5EF4-FFF2-40B4-BE49-F238E27FC236}">
                <a16:creationId xmlns:a16="http://schemas.microsoft.com/office/drawing/2014/main" id="{9B35C374-F5DD-B13D-4B5F-3AEFBA31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WordArt 29">
            <a:extLst>
              <a:ext uri="{FF2B5EF4-FFF2-40B4-BE49-F238E27FC236}">
                <a16:creationId xmlns:a16="http://schemas.microsoft.com/office/drawing/2014/main" id="{FC9D167C-D428-FB68-C488-E934D275E92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823813">
            <a:off x="7096125" y="1676400"/>
            <a:ext cx="1743075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14346" name="Text Box 32">
            <a:extLst>
              <a:ext uri="{FF2B5EF4-FFF2-40B4-BE49-F238E27FC236}">
                <a16:creationId xmlns:a16="http://schemas.microsoft.com/office/drawing/2014/main" id="{FA0873B8-97BE-54E6-8CF4-BBBF5F9B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2057400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hlink"/>
                </a:solidFill>
              </a:rPr>
              <a:t>Data Mining</a:t>
            </a:r>
          </a:p>
        </p:txBody>
      </p:sp>
      <p:sp>
        <p:nvSpPr>
          <p:cNvPr id="14347" name="Text Box 44">
            <a:extLst>
              <a:ext uri="{FF2B5EF4-FFF2-40B4-BE49-F238E27FC236}">
                <a16:creationId xmlns:a16="http://schemas.microsoft.com/office/drawing/2014/main" id="{EEDEC029-A93F-732C-CD1D-BF4534575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2149475"/>
            <a:ext cx="1447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Data Pre-Processing</a:t>
            </a:r>
          </a:p>
        </p:txBody>
      </p:sp>
      <p:sp>
        <p:nvSpPr>
          <p:cNvPr id="14348" name="Line 45">
            <a:extLst>
              <a:ext uri="{FF2B5EF4-FFF2-40B4-BE49-F238E27FC236}">
                <a16:creationId xmlns:a16="http://schemas.microsoft.com/office/drawing/2014/main" id="{49951A95-956A-1CEA-9E2C-8830866C55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37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46">
            <a:extLst>
              <a:ext uri="{FF2B5EF4-FFF2-40B4-BE49-F238E27FC236}">
                <a16:creationId xmlns:a16="http://schemas.microsoft.com/office/drawing/2014/main" id="{056E2311-31A4-D9D5-1EA2-859E6F1CDC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63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47">
            <a:extLst>
              <a:ext uri="{FF2B5EF4-FFF2-40B4-BE49-F238E27FC236}">
                <a16:creationId xmlns:a16="http://schemas.microsoft.com/office/drawing/2014/main" id="{C703D662-937F-68A5-9EAA-C0F44D699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1981200"/>
            <a:ext cx="9906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1" name="Text Box 48">
            <a:extLst>
              <a:ext uri="{FF2B5EF4-FFF2-40B4-BE49-F238E27FC236}">
                <a16:creationId xmlns:a16="http://schemas.microsoft.com/office/drawing/2014/main" id="{8F63F870-92EB-E15B-D8BC-82D15A65D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2085975"/>
            <a:ext cx="129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b="1"/>
              <a:t>Post-Processing</a:t>
            </a:r>
          </a:p>
        </p:txBody>
      </p:sp>
      <p:sp>
        <p:nvSpPr>
          <p:cNvPr id="14352" name="Rectangle 49">
            <a:extLst>
              <a:ext uri="{FF2B5EF4-FFF2-40B4-BE49-F238E27FC236}">
                <a16:creationId xmlns:a16="http://schemas.microsoft.com/office/drawing/2014/main" id="{C4459C97-9FA4-CB74-3E33-0B1710F7F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791200"/>
            <a:ext cx="8153400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1800"/>
              <a:t>This is a view from typical machine learning and statistics communities</a:t>
            </a:r>
          </a:p>
        </p:txBody>
      </p:sp>
      <p:grpSp>
        <p:nvGrpSpPr>
          <p:cNvPr id="14353" name="Group 52">
            <a:extLst>
              <a:ext uri="{FF2B5EF4-FFF2-40B4-BE49-F238E27FC236}">
                <a16:creationId xmlns:a16="http://schemas.microsoft.com/office/drawing/2014/main" id="{DE63616A-FF5F-2E42-8FF8-3023230B66B0}"/>
              </a:ext>
            </a:extLst>
          </p:cNvPr>
          <p:cNvGrpSpPr>
            <a:grpSpLocks/>
          </p:cNvGrpSpPr>
          <p:nvPr/>
        </p:nvGrpSpPr>
        <p:grpSpPr bwMode="auto">
          <a:xfrm>
            <a:off x="542925" y="3886200"/>
            <a:ext cx="2362200" cy="1143000"/>
            <a:chOff x="288" y="2880"/>
            <a:chExt cx="1488" cy="720"/>
          </a:xfrm>
        </p:grpSpPr>
        <p:sp>
          <p:nvSpPr>
            <p:cNvPr id="14362" name="Rectangle 50">
              <a:extLst>
                <a:ext uri="{FF2B5EF4-FFF2-40B4-BE49-F238E27FC236}">
                  <a16:creationId xmlns:a16="http://schemas.microsoft.com/office/drawing/2014/main" id="{FE900081-0E76-DDCB-627B-CA0AB764C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3" name="Text Box 51">
              <a:extLst>
                <a:ext uri="{FF2B5EF4-FFF2-40B4-BE49-F238E27FC236}">
                  <a16:creationId xmlns:a16="http://schemas.microsoft.com/office/drawing/2014/main" id="{2ED50D60-5956-12DA-2377-3824C39B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Dimension reduction</a:t>
              </a:r>
            </a:p>
          </p:txBody>
        </p:sp>
      </p:grpSp>
      <p:sp>
        <p:nvSpPr>
          <p:cNvPr id="14354" name="Rectangle 54">
            <a:extLst>
              <a:ext uri="{FF2B5EF4-FFF2-40B4-BE49-F238E27FC236}">
                <a16:creationId xmlns:a16="http://schemas.microsoft.com/office/drawing/2014/main" id="{C46EB86D-BABE-D656-6FD7-8498548F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3886200"/>
            <a:ext cx="2362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5" name="Text Box 55">
            <a:extLst>
              <a:ext uri="{FF2B5EF4-FFF2-40B4-BE49-F238E27FC236}">
                <a16:creationId xmlns:a16="http://schemas.microsoft.com/office/drawing/2014/main" id="{C8FFE91B-3D48-D632-B131-6DFA9F30D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3962400"/>
            <a:ext cx="24384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… … … …</a:t>
            </a:r>
          </a:p>
        </p:txBody>
      </p:sp>
      <p:grpSp>
        <p:nvGrpSpPr>
          <p:cNvPr id="14356" name="Group 56">
            <a:extLst>
              <a:ext uri="{FF2B5EF4-FFF2-40B4-BE49-F238E27FC236}">
                <a16:creationId xmlns:a16="http://schemas.microsoft.com/office/drawing/2014/main" id="{73EF1517-62D2-D809-6526-27E27FC6097A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3886200"/>
            <a:ext cx="2362200" cy="1143000"/>
            <a:chOff x="288" y="2880"/>
            <a:chExt cx="1488" cy="720"/>
          </a:xfrm>
        </p:grpSpPr>
        <p:sp>
          <p:nvSpPr>
            <p:cNvPr id="14360" name="Rectangle 57">
              <a:extLst>
                <a:ext uri="{FF2B5EF4-FFF2-40B4-BE49-F238E27FC236}">
                  <a16:creationId xmlns:a16="http://schemas.microsoft.com/office/drawing/2014/main" id="{BDCB81E6-5E8D-078E-9B90-D143E82C8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1" name="Text Box 58">
              <a:extLst>
                <a:ext uri="{FF2B5EF4-FFF2-40B4-BE49-F238E27FC236}">
                  <a16:creationId xmlns:a16="http://schemas.microsoft.com/office/drawing/2014/main" id="{270B311A-A047-284A-7DB1-90410250C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Pattern visualization</a:t>
              </a:r>
            </a:p>
          </p:txBody>
        </p:sp>
      </p:grpSp>
      <p:sp>
        <p:nvSpPr>
          <p:cNvPr id="14357" name="AutoShape 62">
            <a:extLst>
              <a:ext uri="{FF2B5EF4-FFF2-40B4-BE49-F238E27FC236}">
                <a16:creationId xmlns:a16="http://schemas.microsoft.com/office/drawing/2014/main" id="{B7B60AC0-C696-EAA7-C057-A2D545010D09}"/>
              </a:ext>
            </a:extLst>
          </p:cNvPr>
          <p:cNvSpPr>
            <a:spLocks noChangeArrowheads="1"/>
          </p:cNvSpPr>
          <p:nvPr/>
        </p:nvSpPr>
        <p:spPr bwMode="auto">
          <a:xfrm rot="-10256010">
            <a:off x="18383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8" name="AutoShape 63">
            <a:extLst>
              <a:ext uri="{FF2B5EF4-FFF2-40B4-BE49-F238E27FC236}">
                <a16:creationId xmlns:a16="http://schemas.microsoft.com/office/drawing/2014/main" id="{9227E57C-B3CF-3137-CB7E-D835D6CDA855}"/>
              </a:ext>
            </a:extLst>
          </p:cNvPr>
          <p:cNvSpPr>
            <a:spLocks noChangeArrowheads="1"/>
          </p:cNvSpPr>
          <p:nvPr/>
        </p:nvSpPr>
        <p:spPr bwMode="auto">
          <a:xfrm rot="-10256010">
            <a:off x="36671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9" name="AutoShape 64">
            <a:extLst>
              <a:ext uri="{FF2B5EF4-FFF2-40B4-BE49-F238E27FC236}">
                <a16:creationId xmlns:a16="http://schemas.microsoft.com/office/drawing/2014/main" id="{924D95D4-5708-25A2-FD8D-EA84F458B3AA}"/>
              </a:ext>
            </a:extLst>
          </p:cNvPr>
          <p:cNvSpPr>
            <a:spLocks noChangeArrowheads="1"/>
          </p:cNvSpPr>
          <p:nvPr/>
        </p:nvSpPr>
        <p:spPr bwMode="auto">
          <a:xfrm rot="-10256010">
            <a:off x="58007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2F99AE11-7DD5-6CAC-1AE3-D23413F3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0C3A491-F4E9-440A-B53B-A763BC7184D0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05B4C36-194E-C7A1-CC6C-83CE14B70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Medical Data Mining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9387E3A-A5D6-9903-CC07-9A1357919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Health care &amp; medical data mining – often adopted such a view in statistics and machine learning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Preprocessing of the data (including feature extraction and dimension reduction)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Classification or/and clustering processes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Post-processing for presentation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369C8EA-A88F-CECE-94F3-46B26C32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D9E90CC-6071-42B0-A485-FCDB73F38609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2C9A7CC-7071-0385-08FA-B48A535F4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B77F12C-5A95-3CAE-5A0C-1C27BF4E4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16389" name="AutoShape 4">
            <a:extLst>
              <a:ext uri="{FF2B5EF4-FFF2-40B4-BE49-F238E27FC236}">
                <a16:creationId xmlns:a16="http://schemas.microsoft.com/office/drawing/2014/main" id="{DF8B9BE3-F4D8-8BB1-CD83-61639E978718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5753100" y="2287588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4CA98AF4-E90D-FF19-A785-041F69B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E8CF11-62AE-44D7-96E6-B05094150103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14623B4-52B0-CAD1-D98A-9D9C72343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Multi-Dimensional View of Data Mining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17490A2-6F21-E5FD-DA46-E395DF72D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5486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000" b="1" u="sng"/>
              <a:t>Data to be mined</a:t>
            </a:r>
            <a:endParaRPr lang="en-US" altLang="en-US" sz="2000"/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Database data (extended-relational, object-oriented, heterogeneous, legacy), data warehouse, transactional data, stream, spatiotemporal, time-series, sequence, text and web, multi-media, graphs &amp; social and information networks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b="1" u="sng"/>
              <a:t>Knowledge to be mined (or: Data mining functions)</a:t>
            </a:r>
            <a:endParaRPr lang="en-US" altLang="en-US" sz="2000"/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Characterization, discrimination, association, classification, clustering, trend/deviation, outlier analysis,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Descriptive vs. predictive data mining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Multiple/integrated functions and mining at multiple levels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b="1" u="sng"/>
              <a:t>Techniques utilized</a:t>
            </a:r>
            <a:endParaRPr lang="en-US" altLang="en-US" sz="2000" b="1"/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Data-intensive, data warehouse (OLAP), machine learning, statistics, pattern recognition, visualization, high-performance,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b="1" u="sng"/>
              <a:t>Applications adapted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Retail, telecommunication, banking, fraud analysis, bio-data mining, stock market analysis, text mining, Web mining, etc.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FE0F4C70-F9F4-31A9-3BC6-0DAC72C2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371DF3-92BC-4454-8597-B15B3916F033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1D9A13D-9B24-42B9-9EF4-F37913C63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725DE47-9730-1F98-E5E3-CB47C2378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18437" name="AutoShape 4">
            <a:extLst>
              <a:ext uri="{FF2B5EF4-FFF2-40B4-BE49-F238E27FC236}">
                <a16:creationId xmlns:a16="http://schemas.microsoft.com/office/drawing/2014/main" id="{6DD7BB7D-427D-6AAB-F662-1146E473B576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4914900" y="28702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2BC600FB-FF54-E0EF-1E3F-E373F994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220351B-ED35-4FA9-B7C1-7BD89FCA902C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DB0A0C1-5D6B-FF24-38BE-509B07553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Mining: On What Kinds of Data?</a:t>
            </a:r>
            <a:endParaRPr lang="en-US" altLang="en-US" sz="3200" b="0" u="sng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DFB11D3-8A5E-389D-7429-EBD16547B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1800"/>
              <a:t>Database-oriented data sets and applications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Relational database, data warehouse, transactional database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800"/>
              <a:t>Advanced data sets and advanced applications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Data streams and sensor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Time-series data, temporal data, sequence data (incl. bio-sequences)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Structure data, graphs, social networks and multi-linked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Object-relational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Heterogeneous databases and legacy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Spatial data and spatiotemporal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Multimedia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Text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The World-Wide Web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A0AF50B0-0C3C-CDB4-FED0-4ABC236C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4EC3AB2-0717-4E5A-9A5B-27FE8BFC413A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E02DDB0-F87B-9014-5524-161C6A8EF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3977012-70C0-3208-B448-087D1FFCC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20485" name="AutoShape 4">
            <a:extLst>
              <a:ext uri="{FF2B5EF4-FFF2-40B4-BE49-F238E27FC236}">
                <a16:creationId xmlns:a16="http://schemas.microsoft.com/office/drawing/2014/main" id="{07AF6F64-6B30-EFC8-B374-73812B65FC3A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5372100" y="33274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1CFF7A9B-D445-2C8F-6173-1AA4A93A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BA666D-9FDF-4D28-A11C-39052D50A0F1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9FA7235-B25D-F497-A053-02F52B2C6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56197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 Function: (1) Generalization</a:t>
            </a:r>
            <a:endParaRPr lang="en-US" altLang="en-US" sz="2800" b="0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E989271-2F7A-3D09-45E2-0168130E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Information integration and data warehouse construction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cleaning, transformation, integration, and multidimensional data model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Data cube technology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Scalable methods for computing (i.e., materializing) multidimensional aggregates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OLAP (online analytical processing)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Multidimensional concept description: Characterization and discrimination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Generalize, summarize, and contrast data characteristics, e.g., dry vs. wet region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7D520D20-571B-864C-1F0C-D0C7D8B9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C784956-C208-46AB-9876-1BD6BAB54FF1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FE71D90-83E3-4457-45C4-4B9248ED9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6B049D1-EB3F-37E0-5A10-B119ACCE9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4101" name="AutoShape 4">
            <a:extLst>
              <a:ext uri="{FF2B5EF4-FFF2-40B4-BE49-F238E27FC236}">
                <a16:creationId xmlns:a16="http://schemas.microsoft.com/office/drawing/2014/main" id="{33D3B934-4A3F-1882-C0E2-EB7480AF5654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3314700" y="13462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C2CC0522-5D15-23CB-3B99-72D65B1E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4A4230-06AB-4CAF-9B2B-6E35C10F88E5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A0BD90D-264B-BDC2-2668-FA52011E1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 Function: (2) Association and Correlation Analysis</a:t>
            </a:r>
            <a:endParaRPr lang="en-US" altLang="en-US" sz="2800" b="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12A593C-0E33-4343-3CAD-CC6EF2C3C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Frequent patterns (or frequent itemsets)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What items are frequently purchased together in your Walmart?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Association, correlation vs. causality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A typical association rule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Diaper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Beer [0.5%, 75%]  (support, confidence)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Are strongly associated items also strongly correlated?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How to mine such patterns and rules efficiently in large datasets?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How to use such patterns for classification, clustering, and other applications?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75CD1CB3-59A2-0EAB-69B9-13ACC4E8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32E602-5112-40C3-B380-63269B616DBA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7F1248D-F178-B20B-0D19-4D6E72E54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 Function: (3) Classification</a:t>
            </a:r>
            <a:endParaRPr lang="en-US" altLang="en-US" sz="2800" b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70D3480-88D2-27FD-EC2F-165A1C734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Classification and label prediction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Construct models (functions) based on some training examples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Describe and distinguish classes or concepts for future prediction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E.g., classify countries based on (climate), or classify cars based on (gas mileage)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Predict some unknown class labels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Typical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Decision trees, naïve Bayesian classification, support vector machines, neural networks, rule-based classification, pattern-based classification, logistic regression,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Typical applications: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Credit card fraud detection, direct marketing, classifying stars, diseases,  web-pages, …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B302DE99-EA96-6B4B-9514-50F38590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F7CE898-9B55-4035-BCA6-7B0FAD899A3A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2A12F55-D588-729E-B10F-EEFB04B13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635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 Function: (4) Cluster Analysis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8B7C5DC-B8A9-45E2-2CF5-006895581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Unsupervised learning (i.e., Class label is unknown)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Group data to form new categories (i.e., clusters), e.g., cluster houses to find distribution patterns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Principle: Maximizing intra-class similarity &amp; minimizing interclass similarity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Many methods and applications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8DBBA007-8A51-3A9C-9FBB-08EB70A5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A07189F-E33F-4819-894C-D6A57EEF8F90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942503E-4507-EE91-F8DE-AE1A70FDA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635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 Function: (5) Outlier Analysis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E4B8329-B60F-2045-C3F9-42C4BAF9C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Outlier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Outlier: A data object that does not comply with the general behavior of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Noise or exception? </a:t>
            </a:r>
            <a:r>
              <a:rPr lang="en-US" altLang="en-US" sz="2000">
                <a:cs typeface="Tahoma" panose="020B0604030504040204" pitchFamily="34" charset="0"/>
              </a:rPr>
              <a:t>― One person’s garbage could be another person’s treasure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Methods: by product of clustering or regression analysis,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Useful in fraud detection, rare events analysis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FEDB5F8F-B24A-0B72-D568-7D4D5BEE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B517972-34C5-4FEC-8ACF-AD540C3DF713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152E9B2-2318-4FA0-3032-694D8575A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Time and Ordering: Sequential Pattern, Trend and Evolution Analysis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E37F144-F60D-648A-5797-B80F1B159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/>
              <a:t>Sequence, trend and evolution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Trend, time-series, and deviation analysis: e.g., regression and value prediction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Sequential pattern mining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/>
              <a:t>e.g., first buy digital camera, then buy </a:t>
            </a:r>
            <a:r>
              <a:rPr lang="en-US" altLang="en-US">
                <a:sym typeface="Wingdings" panose="05000000000000000000" pitchFamily="2" charset="2"/>
              </a:rPr>
              <a:t>large SD memory cards</a:t>
            </a:r>
            <a:endParaRPr lang="en-US" altLang="en-US"/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Periodicity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Motifs and biological sequence analysis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/>
              <a:t>Approximate and consecutive motifs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Similarity-based analysis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Mining data streams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Ordered, time-varying, potentially infinite, data streams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6798A648-24E3-C4D2-D6FC-E4CE7072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97BC9F-9DE2-4537-A214-660097A841ED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976C68C-0FC1-4B69-5941-5CAB4F98A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Structure and Network Analysis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81DC3C0-7C4F-2D52-996E-FBC0D4F35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000"/>
              <a:t>Graph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Finding frequent subgraphs (e.g., chemical compounds), trees (XML), substructures (web fragments)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/>
              <a:t>Information network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Social networks: actors (objects, nodes) and relationships (edges)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/>
              <a:t>e.g., author networks in CS, terrorist networks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Multiple heterogeneous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/>
              <a:t>A person could be multiple information networks: friends, family, classmates, …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Links carry a lot of semantic information: Link mining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/>
              <a:t>Web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Web is a big information network: from PageRank to Google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Analysis of Web information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/>
              <a:t>Web community discovery, opinion mining, usage mining, …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B274E42E-4ACE-F95C-479E-997DF21F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0FCC82F-0945-4F7A-ABAF-DBD2903F64CD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96F1A90-2367-4228-9E68-EB432693B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Knowledge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231547D-AB75-DFD8-117E-2B6B87E44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Are all mined knowledge interesting?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One can mine tremendous amount of “patterns” and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Some may fit only certain dimension space (time, location, …)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Some may not be representative, may be transient, 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Evaluation of mined knowledge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→ directly mine only interesting knowledge?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Descriptive vs. predictive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Coverage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Typicality vs. novelty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Accuracy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Timeliness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…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90DA34F-DF62-9D76-A730-E1F8565B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ADF1E92-6CFE-40F0-8D6A-6D7E83404387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C0AC342-AF8E-C59D-5F14-C72E63A18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734DB88-8187-632A-F4B2-D52371047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29701" name="AutoShape 4">
            <a:extLst>
              <a:ext uri="{FF2B5EF4-FFF2-40B4-BE49-F238E27FC236}">
                <a16:creationId xmlns:a16="http://schemas.microsoft.com/office/drawing/2014/main" id="{768D8AF7-4C8C-6308-0BC2-2D7BC024E7EB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4305300" y="39370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7DFCFCCA-284C-5574-D3FB-A5B4F73F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6DF665A-CD36-4DC9-AF75-2D5F1948BAF3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0987BCB-1ED5-EE09-D643-6A3A394B0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Data Mining: Confluence of Multiple Disciplines</a:t>
            </a:r>
            <a:r>
              <a:rPr lang="en-US" altLang="en-US" sz="3200" b="0"/>
              <a:t> </a:t>
            </a:r>
          </a:p>
        </p:txBody>
      </p:sp>
      <p:sp>
        <p:nvSpPr>
          <p:cNvPr id="30724" name="Oval 19">
            <a:extLst>
              <a:ext uri="{FF2B5EF4-FFF2-40B4-BE49-F238E27FC236}">
                <a16:creationId xmlns:a16="http://schemas.microsoft.com/office/drawing/2014/main" id="{1EF8215F-C783-7873-EBB8-EF8499BD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2286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Data Mining</a:t>
            </a:r>
          </a:p>
        </p:txBody>
      </p:sp>
      <p:sp>
        <p:nvSpPr>
          <p:cNvPr id="30725" name="Line 13">
            <a:extLst>
              <a:ext uri="{FF2B5EF4-FFF2-40B4-BE49-F238E27FC236}">
                <a16:creationId xmlns:a16="http://schemas.microsoft.com/office/drawing/2014/main" id="{96F29550-3871-7F32-99AE-A7E43FB89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" name="Line 14">
            <a:extLst>
              <a:ext uri="{FF2B5EF4-FFF2-40B4-BE49-F238E27FC236}">
                <a16:creationId xmlns:a16="http://schemas.microsoft.com/office/drawing/2014/main" id="{AC2BF10C-BAB9-95EA-3ADB-9C30B4FF3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43840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Line 15">
            <a:extLst>
              <a:ext uri="{FF2B5EF4-FFF2-40B4-BE49-F238E27FC236}">
                <a16:creationId xmlns:a16="http://schemas.microsoft.com/office/drawing/2014/main" id="{554D8FB9-824C-A09F-B820-350C081476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36220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16">
            <a:extLst>
              <a:ext uri="{FF2B5EF4-FFF2-40B4-BE49-F238E27FC236}">
                <a16:creationId xmlns:a16="http://schemas.microsoft.com/office/drawing/2014/main" id="{479AE022-5469-A8E1-1550-4DED6E6A7F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17">
            <a:extLst>
              <a:ext uri="{FF2B5EF4-FFF2-40B4-BE49-F238E27FC236}">
                <a16:creationId xmlns:a16="http://schemas.microsoft.com/office/drawing/2014/main" id="{3393394D-E878-DEF6-E936-8E03A853E6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419100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18">
            <a:extLst>
              <a:ext uri="{FF2B5EF4-FFF2-40B4-BE49-F238E27FC236}">
                <a16:creationId xmlns:a16="http://schemas.microsoft.com/office/drawing/2014/main" id="{25E6103D-D12E-C354-0AE3-8B28474BD1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19100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Oval 21">
            <a:extLst>
              <a:ext uri="{FF2B5EF4-FFF2-40B4-BE49-F238E27FC236}">
                <a16:creationId xmlns:a16="http://schemas.microsoft.com/office/drawing/2014/main" id="{6F94F8CE-A6E7-C60B-CE90-8F60E9D6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00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Machine</a:t>
            </a:r>
          </a:p>
          <a:p>
            <a:pPr algn="ctr" eaLnBrk="1" hangingPunct="1"/>
            <a:r>
              <a:rPr lang="en-US" altLang="en-US" sz="2400"/>
              <a:t>Learning</a:t>
            </a:r>
          </a:p>
        </p:txBody>
      </p:sp>
      <p:sp>
        <p:nvSpPr>
          <p:cNvPr id="30732" name="Oval 22">
            <a:extLst>
              <a:ext uri="{FF2B5EF4-FFF2-40B4-BE49-F238E27FC236}">
                <a16:creationId xmlns:a16="http://schemas.microsoft.com/office/drawing/2014/main" id="{24C5128B-16C5-54E8-E8F0-CDFD59A95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600200"/>
            <a:ext cx="2057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Statistics</a:t>
            </a:r>
          </a:p>
        </p:txBody>
      </p:sp>
      <p:sp>
        <p:nvSpPr>
          <p:cNvPr id="30733" name="Oval 23">
            <a:extLst>
              <a:ext uri="{FF2B5EF4-FFF2-40B4-BE49-F238E27FC236}">
                <a16:creationId xmlns:a16="http://schemas.microsoft.com/office/drawing/2014/main" id="{1E96B5F8-4EAD-DE8D-DDFA-11AF79892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76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Applications</a:t>
            </a:r>
          </a:p>
        </p:txBody>
      </p:sp>
      <p:sp>
        <p:nvSpPr>
          <p:cNvPr id="30734" name="Oval 24">
            <a:extLst>
              <a:ext uri="{FF2B5EF4-FFF2-40B4-BE49-F238E27FC236}">
                <a16:creationId xmlns:a16="http://schemas.microsoft.com/office/drawing/2014/main" id="{270FA944-0994-A991-6812-F7AB65BF6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4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Algorithm</a:t>
            </a:r>
          </a:p>
        </p:txBody>
      </p:sp>
      <p:sp>
        <p:nvSpPr>
          <p:cNvPr id="30735" name="Oval 25">
            <a:extLst>
              <a:ext uri="{FF2B5EF4-FFF2-40B4-BE49-F238E27FC236}">
                <a16:creationId xmlns:a16="http://schemas.microsoft.com/office/drawing/2014/main" id="{1A2444EC-4CEE-BCA8-D660-845CE1C18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Pattern</a:t>
            </a:r>
          </a:p>
          <a:p>
            <a:pPr algn="ctr" eaLnBrk="1" hangingPunct="1"/>
            <a:r>
              <a:rPr lang="en-US" altLang="en-US" sz="2400"/>
              <a:t>Recognition</a:t>
            </a:r>
          </a:p>
        </p:txBody>
      </p:sp>
      <p:sp>
        <p:nvSpPr>
          <p:cNvPr id="30736" name="Oval 26">
            <a:extLst>
              <a:ext uri="{FF2B5EF4-FFF2-40B4-BE49-F238E27FC236}">
                <a16:creationId xmlns:a16="http://schemas.microsoft.com/office/drawing/2014/main" id="{77F4837C-B1D0-C5BF-2191-D9BDAF71A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768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High-Performance</a:t>
            </a:r>
          </a:p>
          <a:p>
            <a:pPr algn="ctr" eaLnBrk="1" hangingPunct="1"/>
            <a:r>
              <a:rPr lang="en-US" altLang="en-US" sz="1800"/>
              <a:t>Computing</a:t>
            </a:r>
          </a:p>
        </p:txBody>
      </p:sp>
      <p:sp>
        <p:nvSpPr>
          <p:cNvPr id="30737" name="Oval 27">
            <a:extLst>
              <a:ext uri="{FF2B5EF4-FFF2-40B4-BE49-F238E27FC236}">
                <a16:creationId xmlns:a16="http://schemas.microsoft.com/office/drawing/2014/main" id="{277949C8-6CF5-643C-94F2-612A92413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/>
              <a:t>Visualization</a:t>
            </a:r>
            <a:endParaRPr lang="en-US" altLang="en-US" sz="2000"/>
          </a:p>
        </p:txBody>
      </p:sp>
      <p:sp>
        <p:nvSpPr>
          <p:cNvPr id="30738" name="Line 28">
            <a:extLst>
              <a:ext uri="{FF2B5EF4-FFF2-40B4-BE49-F238E27FC236}">
                <a16:creationId xmlns:a16="http://schemas.microsoft.com/office/drawing/2014/main" id="{0A94376B-3487-CCBB-4E56-B5E391C5CB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267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9" name="Oval 30">
            <a:extLst>
              <a:ext uri="{FF2B5EF4-FFF2-40B4-BE49-F238E27FC236}">
                <a16:creationId xmlns:a16="http://schemas.microsoft.com/office/drawing/2014/main" id="{3B6F2C4B-0636-9849-5E02-2C3D5EC4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00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Database </a:t>
            </a:r>
          </a:p>
          <a:p>
            <a:pPr algn="ctr" eaLnBrk="1" hangingPunct="1"/>
            <a:r>
              <a:rPr lang="en-US" altLang="en-US" sz="2400"/>
              <a:t>Technology</a:t>
            </a:r>
          </a:p>
        </p:txBody>
      </p:sp>
      <p:sp>
        <p:nvSpPr>
          <p:cNvPr id="30740" name="Line 31">
            <a:extLst>
              <a:ext uri="{FF2B5EF4-FFF2-40B4-BE49-F238E27FC236}">
                <a16:creationId xmlns:a16="http://schemas.microsoft.com/office/drawing/2014/main" id="{0E592911-E937-E14D-E742-0A5B9F525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38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39677BBF-0D1C-661F-8261-DE5250F4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13A17AC-E42B-4788-B257-F546A8C81C8F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48D0C52-0596-6655-E8C7-7A5F7D659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Why Confluence of Multiple Disciplines?</a:t>
            </a:r>
            <a:endParaRPr lang="en-US" altLang="en-US" sz="3200" b="0" u="sng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5ADD744-7ECF-8776-9934-FEC586AC7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/>
              <a:t>Tremendous amount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Algorithms must be highly scalable to handle such as tera-bytes of data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High-dimensionality of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Micro-array may have tens of thousands of dimensions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High complexity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Data streams and sensor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Time-series data, temporal data, sequence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Structure data, graphs, social networks and multi-linked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Heterogeneous databases and legacy databases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Spatial, spatiotemporal, multimedia, text and Web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Software programs, scientific simulations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New and sophisticated applications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1C7089B9-869D-CD66-DF33-FD25A187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347E182-894A-4D2C-B13B-566D7C9D7B35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3AB1036-16BD-D8B8-6982-7A2F64345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Why Data Mining? 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D2FE233-ECA8-D96D-D2D9-C04BB0B36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/>
              <a:t>The Explosive Growth of Data: from terabytes to petabytes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Data collection and data availability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/>
              <a:t>Automated data collection tools, database systems, Web, computerized society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Major sources of abundant data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/>
              <a:t>Business: Web, e-commerce, transactions, stocks, …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/>
              <a:t>Science: Remote sensing, bioinformatics, scientific simulation, …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/>
              <a:t>Society and everyone: news, digital cameras, YouTube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/>
              <a:t>We are drowning in data, but starving for knowledge!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“Necessity is the mother of invention”</a:t>
            </a:r>
            <a:r>
              <a:rPr lang="en-US" altLang="en-US" sz="2000">
                <a:cs typeface="Tahoma" panose="020B0604030504040204" pitchFamily="34" charset="0"/>
              </a:rPr>
              <a:t>—</a:t>
            </a:r>
            <a:r>
              <a:rPr lang="en-US" altLang="en-US" sz="2000"/>
              <a:t>Data mining</a:t>
            </a:r>
            <a:r>
              <a:rPr lang="en-US" altLang="en-US" sz="2000">
                <a:cs typeface="Tahoma" panose="020B0604030504040204" pitchFamily="34" charset="0"/>
              </a:rPr>
              <a:t>—</a:t>
            </a:r>
            <a:r>
              <a:rPr lang="en-US" altLang="en-US" sz="2000"/>
              <a:t>Automated analysis of massive data sets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F6DBDBCE-03E5-F66D-C7A3-CA775C9A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2E7A0B-4E38-4896-9CD9-FA0FFDE60E44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9F0B85C-B49A-DA5E-08E0-169191DCC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C775838-6465-8611-0D97-7794D7D79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32773" name="AutoShape 4">
            <a:extLst>
              <a:ext uri="{FF2B5EF4-FFF2-40B4-BE49-F238E27FC236}">
                <a16:creationId xmlns:a16="http://schemas.microsoft.com/office/drawing/2014/main" id="{4282F023-5E76-F61A-DCA2-17653FD18E37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5600700" y="43942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D221D813-D019-7D21-635F-65307041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1F6AC8-EEDD-4656-8C6A-AB20E9B96C51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4E9D319-3889-787C-07F9-5E39E6829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 of Data Mining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BD03037-17AA-A450-9CC2-6E95C287E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Web page analysis: from web page classification, clustering to PageRank &amp; HITS algorithms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Collaborative analysis &amp; recommender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Basket data analysis to targeted marketing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Biological and medical data analysis: classification, cluster analysis (microarray data analysis),  biological sequence analysis, biological network analysis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 and software engineering (e.g., IEEE Computer, Aug. 2009 issue)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From major dedicated data mining systems/tools (e.g., SAS, MS SQL-Server Analysis Manager, Oracle Data Mining Tools) to invisible data mining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B31E4D5D-DF2C-51F6-7EB5-D7D99883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142F6CB-AFF1-43DC-BDD5-0D175641B8BD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24B8F64-AA86-85E0-53B7-515EC83D0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D6B57C5-D91F-4ED8-9CF3-55C4E2434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34821" name="AutoShape 4">
            <a:extLst>
              <a:ext uri="{FF2B5EF4-FFF2-40B4-BE49-F238E27FC236}">
                <a16:creationId xmlns:a16="http://schemas.microsoft.com/office/drawing/2014/main" id="{56D3096B-8C69-844B-FE7B-DA65319DCD2E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4305300" y="49276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986C6B5C-EE7E-9CBE-0441-82FBF671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B934F74-2570-4AB0-928F-630D3CA6E801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E4FBACE-B915-53B3-90AB-D43524230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Major Issues in Data Mining (1)</a:t>
            </a:r>
            <a:endParaRPr lang="en-US" altLang="en-US" sz="3200" b="0" u="sng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D88FD23-428C-FBE5-4BD1-24A1431E3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Mining Methodology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Mining various and new kinds of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Mining knowledge in multi-dimensional space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Data mining: An interdisciplinary effort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Boosting the power of discovery in a networked environment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Handling noise, uncertainty, and incompleteness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Pattern evaluation and pattern- or constraint-guided mining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User Interaction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Interactive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Incorporation of background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Presentation and visualization of data mining results</a:t>
            </a: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5963C643-1AA5-68F9-41C9-27F0BE79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B92B28A-A857-440A-BFBE-40EDE16A5BD5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61FA2B2-B4B3-8D47-F4DC-A38619081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Major Issues in Data Mining (2)</a:t>
            </a:r>
            <a:endParaRPr lang="en-US" altLang="en-US" sz="3200" b="0" u="sng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3BCEF6E-CD16-2E81-6394-EBFBF3D1B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572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Efficiency and Scalability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Efficiency and scalability of data mining algorithms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Parallel, distributed, stream, and incremental mining methods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Diversity of data types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Handling complex types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Mining dynamic, networked, and global data repositories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 and society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Social impacts of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Privacy-preserving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Invisible data mining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97828826-0C9C-938E-50F9-BFF611E6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03B0BD-116F-4AC3-84E1-774B5683B179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F8E4168-4090-8E00-EB79-BAB1A8A5B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74E6244-560D-54CD-1C8B-BD63EADBD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37893" name="AutoShape 4">
            <a:extLst>
              <a:ext uri="{FF2B5EF4-FFF2-40B4-BE49-F238E27FC236}">
                <a16:creationId xmlns:a16="http://schemas.microsoft.com/office/drawing/2014/main" id="{9B998950-67E4-DFB9-460D-3BDBC3A20709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7277100" y="54610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D6D94857-199E-0C6F-F95E-92E042EA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AF0B57-0D05-4696-8EB2-F1A7D0BBFE9A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FC5482D-FCAC-693D-F9A5-147BCE4E8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3152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A Brief History of Data Mining Society</a:t>
            </a:r>
            <a:endParaRPr lang="en-US" altLang="en-US" sz="2800" b="0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9E05597-27CE-3E82-A695-6891B4C9F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1800"/>
              <a:t>1989 IJCAI Workshop on Knowledge Discovery in Databases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Knowledge Discovery in Databases (G. Piatetsky-Shapiro and W. Frawley, 1991)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1991-1994 Workshops on Knowledge Discovery in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Advances in Knowledge Discovery and Data Mining (U. Fayyad, G. Piatetsky-Shapiro, P. Smyth, and R. Uthurusamy, 1996)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1995-1998 International Conferences on Knowledge Discovery in Databases and Data Mining (KDD’95-98)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Journal of Data Mining and Knowledge Discovery (1997)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ACM SIGKDD conferences since 1998 and SIGKDD Explorations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More conferences on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PAKDD (1997), PKDD (1997), SIAM-Data Mining (2001), (IEEE) ICDM (2001), etc.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ACM Transactions on KDD starting in 2007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DAA55967-FB89-91F3-BF5B-A5E5EBAB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A2002F-4910-4FF3-90E2-841314CF3DFE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76C8DA7-941C-C33E-0E1D-AF31487F8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Conferences and Journals on Data Mining</a:t>
            </a:r>
            <a:endParaRPr lang="en-US" altLang="en-US" sz="2800" b="0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2D1599C-1FE7-1852-9CC8-D26F2BCB9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1800"/>
              <a:t>KDD Conferences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ACM SIGKDD Int. Conf. on Knowledge Discovery in Databases and Data Mining (</a:t>
            </a:r>
            <a:r>
              <a:rPr lang="en-US" altLang="en-US" sz="1800">
                <a:solidFill>
                  <a:schemeClr val="hlink"/>
                </a:solidFill>
              </a:rPr>
              <a:t>KDD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SIAM Data Mining Conf. (</a:t>
            </a:r>
            <a:r>
              <a:rPr lang="en-US" altLang="en-US" sz="1800">
                <a:solidFill>
                  <a:schemeClr val="hlink"/>
                </a:solidFill>
              </a:rPr>
              <a:t>SDM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(IEEE) Int. Conf. on Data Mining (</a:t>
            </a:r>
            <a:r>
              <a:rPr lang="en-US" altLang="en-US" sz="1800">
                <a:solidFill>
                  <a:schemeClr val="hlink"/>
                </a:solidFill>
              </a:rPr>
              <a:t>ICDM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European Conf. on Machine Learning and Principles and practices of Knowledge Discovery and Data Mining (</a:t>
            </a:r>
            <a:r>
              <a:rPr lang="en-US" altLang="en-US" sz="1800">
                <a:solidFill>
                  <a:srgbClr val="FF0000"/>
                </a:solidFill>
              </a:rPr>
              <a:t>ECML</a:t>
            </a:r>
            <a:r>
              <a:rPr lang="en-US" altLang="en-US" sz="1800"/>
              <a:t>-</a:t>
            </a:r>
            <a:r>
              <a:rPr lang="en-US" altLang="en-US" sz="1800">
                <a:solidFill>
                  <a:schemeClr val="hlink"/>
                </a:solidFill>
              </a:rPr>
              <a:t>PKDD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Pacific-Asia Conf. on Knowledge Discovery and Data Mining (</a:t>
            </a:r>
            <a:r>
              <a:rPr lang="en-US" altLang="en-US" sz="1800">
                <a:solidFill>
                  <a:schemeClr val="hlink"/>
                </a:solidFill>
              </a:rPr>
              <a:t>PAKDD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Int. Conf. on Web Search and Data Mining (</a:t>
            </a:r>
            <a:r>
              <a:rPr lang="en-US" altLang="en-US" sz="1800">
                <a:solidFill>
                  <a:srgbClr val="FF0000"/>
                </a:solidFill>
              </a:rPr>
              <a:t>WSDM</a:t>
            </a:r>
            <a:r>
              <a:rPr lang="en-US" altLang="en-US" sz="1800"/>
              <a:t>)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132A1190-C5A1-FEB1-0F0D-6B1138A2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371600"/>
            <a:ext cx="434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/>
              <a:t>Other related conferences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DB conferences: ACM SIGMOD, VLDB, ICDE, EDBT, ICDT, …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Web and IR conferences: WWW, SIGIR, WSDM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ML conferences: ICML, NIPS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PR conferences: CVPR,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/>
              <a:t>Journals 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Data Mining and Knowledge Discovery (DAMI or DMKD)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IEEE Trans. On Knowledge and Data Eng. (TKDE)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KDD Explorations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ACM Trans. on KDD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4EFD16D0-FDF2-86E5-6769-7BE7D6FD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158E2D0-29C9-4789-BDB9-5769B7881B98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CB036DC-2B8F-5864-9709-28E5FF6DA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525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Where to Find References? DBLP, CiteSeer, Google</a:t>
            </a:r>
            <a:endParaRPr lang="en-US" altLang="en-US" sz="2800" b="0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F4B0493-734F-19B2-C779-E6BC89CB5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Data mining and KDD (SIGKDD: CDROM)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ACM-SIGKDD, IEEE-ICDM, SIAM-DM, PKDD, PAKDD,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Journal: Data Mining and Knowledge Discovery, KDD Explorations, ACM TKDD</a:t>
            </a:r>
            <a:endParaRPr lang="en-US" altLang="en-US" sz="1400" u="sng"/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Database systems (SIGMOD: ACM SIGMOD Anthology</a:t>
            </a:r>
            <a:r>
              <a:rPr lang="en-US" altLang="en-US" sz="1600" u="sng"/>
              <a:t>—</a:t>
            </a:r>
            <a:r>
              <a:rPr lang="en-US" altLang="en-US" sz="1800" u="sng"/>
              <a:t>CD ROM)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ACM-SIGMOD, ACM-PODS, VLDB, IEEE-ICDE, EDBT, ICDT, DASFAA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IEEE-TKDE, ACM-TODS/TOIS, JIIS, J. ACM, VLDB J., Info. Sys., etc.</a:t>
            </a:r>
            <a:endParaRPr lang="en-US" altLang="en-US" sz="1400" u="sng"/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AI &amp; Machine Learning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Machine learning (ML), AAAI, IJCAI, COLT (Learning Theory), CVPR, NIPS,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Machine Learning, Artificial Intelligence, Knowledge and Information Systems, IEEE-PAMI,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Web and IR</a:t>
            </a:r>
            <a:r>
              <a:rPr lang="en-US" altLang="en-US" sz="1600" b="1" u="sng"/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SIGIR, WWW, CIKM,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WWW: Internet and Web Information Systems,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Statistics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Joint Stat. Meeting,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Annals of statistics,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Visualization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 proceedings: CHI, ACM-SIGGraph,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IEEE Trans. visualization and computer graphics, etc.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CBB4D1CC-CD42-0CF4-912E-56E8A21E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D160DF3-A69F-4AAF-B527-42E628B4CFC3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CD7725C-6096-AB45-54B3-C823EAA15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0CF83F5-8867-3DE3-198C-0818363D5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41989" name="AutoShape 4">
            <a:extLst>
              <a:ext uri="{FF2B5EF4-FFF2-40B4-BE49-F238E27FC236}">
                <a16:creationId xmlns:a16="http://schemas.microsoft.com/office/drawing/2014/main" id="{9F01F20A-247D-7C6F-FF77-8C0ED3B68522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2171700" y="59944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49AE2184-8A55-F6E6-B694-24B3923C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FE2958-A40E-4190-B61A-0CC158C1FF42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58B976A-06D1-93C3-BEF8-D71F16450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47663"/>
            <a:ext cx="7239000" cy="5667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Evolution of Sciences</a:t>
            </a:r>
            <a:endParaRPr lang="en-US" altLang="en-US" sz="1800" b="0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5DEF9C4-A12F-8B0B-04C1-7BE9025B9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10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1600"/>
              <a:t>Before 1600, </a:t>
            </a:r>
            <a:r>
              <a:rPr lang="en-US" altLang="en-US" sz="1600" b="1"/>
              <a:t>empirical science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/>
              <a:t>1600-1950s, </a:t>
            </a:r>
            <a:r>
              <a:rPr lang="en-US" altLang="en-US" sz="1600" b="1"/>
              <a:t>theoretical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Each discipline has grown a </a:t>
            </a:r>
            <a:r>
              <a:rPr lang="en-US" altLang="en-US" sz="1600" i="1"/>
              <a:t>theoretical </a:t>
            </a:r>
            <a:r>
              <a:rPr lang="en-US" altLang="en-US" sz="1600"/>
              <a:t>component. Theoretical models often motivate experiments and generalize our understanding.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/>
              <a:t>1950s-1990s, </a:t>
            </a:r>
            <a:r>
              <a:rPr lang="en-US" altLang="en-US" sz="1600" b="1"/>
              <a:t>computational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Over the last 50 years, most disciplines have grown a third, </a:t>
            </a:r>
            <a:r>
              <a:rPr lang="en-US" altLang="en-US" sz="1600" i="1"/>
              <a:t>computational </a:t>
            </a:r>
            <a:r>
              <a:rPr lang="en-US" altLang="en-US" sz="1600"/>
              <a:t>branch (e.g. empirical, theoretical, and computational ecology, or physics, or linguistics.)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Computational Science traditionally meant simulation. It grew out of our inability to find closed-form solutions for complex mathematical models.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/>
              <a:t>1990-now, </a:t>
            </a:r>
            <a:r>
              <a:rPr lang="en-US" altLang="en-US" sz="1600" b="1"/>
              <a:t>data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The flood of data from new scientific instruments and simulations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The ability to economically store and manage petabytes of data online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The Internet and computing Grid that makes all these archives universally accessible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Scientific info. management, acquisition, organization, query, and visualization tasks scale almost linearly with data volumes.  </a:t>
            </a:r>
            <a:r>
              <a:rPr lang="en-US" altLang="en-US" sz="1600">
                <a:solidFill>
                  <a:schemeClr val="hlink"/>
                </a:solidFill>
              </a:rPr>
              <a:t>Data mining</a:t>
            </a:r>
            <a:r>
              <a:rPr lang="en-US" altLang="en-US" sz="1600"/>
              <a:t> is a major new challenge!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/>
              <a:t>Jim Gray and Alex Szalay, </a:t>
            </a:r>
            <a:r>
              <a:rPr lang="en-US" altLang="en-US" sz="1600" i="1"/>
              <a:t>The World Wide Telescope: An Archetype for Online Science</a:t>
            </a:r>
            <a:r>
              <a:rPr lang="en-US" altLang="en-US" sz="1600"/>
              <a:t>, Comm. ACM, 45(11): 50-54, Nov. 2002 </a:t>
            </a: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D9A639BD-D981-257F-AA99-FB7338B0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29FAE11-84BD-4F7A-B127-E06D72B3C095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8AAF3E6-40F9-7294-9E78-F37E0DC96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04813"/>
            <a:ext cx="7010400" cy="5286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Summary</a:t>
            </a:r>
            <a:endParaRPr lang="en-US" altLang="en-US" sz="2800" b="0"/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59A21D2-3910-4AFB-95AC-100B679AA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18513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mining: Discovering interesting patterns and knowledge from massive amount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A natural evolution of database technology, in great demand, with wide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A KDD process includes data cleaning, data integration, data selection, transformation, data mining, pattern evaluation, and knowledge 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Mining can be performed in a variety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 functionalities: characterization, discrimination, association, classification, clustering, outlier and trend analysis, etc.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 technologies and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Major issues in data mining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7D327DD5-6D2F-2353-52BE-7D12D05C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6DBA55-CB04-4CB7-9412-372711C61FB7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5BDDA49-34D4-4F3A-E60E-2E8211223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54863" cy="554038"/>
          </a:xfrm>
        </p:spPr>
        <p:txBody>
          <a:bodyPr/>
          <a:lstStyle/>
          <a:p>
            <a:pPr eaLnBrk="1" hangingPunct="1"/>
            <a:r>
              <a:rPr lang="en-US" altLang="en-US" sz="3200"/>
              <a:t>Recommended Reference Books</a:t>
            </a:r>
            <a:endParaRPr lang="en-US" altLang="en-US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905CD0A-2EC4-2666-7171-9AB793731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S. Chakrabarti. Mining the Web: Statistical Analysis of Hypertex and Semi-Structured Data. Morgan Kaufmann, 2002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R. O. Duda, P. E. Hart, and D. G. Stork, Pattern Classification, 2ed., Wiley-Interscience, 2000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T. Dasu and T. Johnson.  Exploratory Data Mining and Data Cleaning. John Wiley &amp; Sons, 2003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U. M. Fayyad, G. Piatetsky-Shapiro, P. Smyth, and R. Uthurusamy. Advances in Knowledge Discovery and Data Mining. AAAI/MIT Press, 1996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U. Fayyad, G. Grinstein, and A. Wierse, Information Visualization in Data Mining and Knowledge Discovery, Morgan Kaufmann, 2001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J. Han and M. Kamber. Data Mining: Concepts and Techniques. Morgan Kaufmann, 3</a:t>
            </a:r>
            <a:r>
              <a:rPr lang="en-US" altLang="en-US" sz="1200" b="1" baseline="30000">
                <a:solidFill>
                  <a:schemeClr val="hlink"/>
                </a:solidFill>
              </a:rPr>
              <a:t>rd</a:t>
            </a:r>
            <a:r>
              <a:rPr lang="en-US" altLang="en-US" sz="1200" b="1">
                <a:solidFill>
                  <a:schemeClr val="hlink"/>
                </a:solidFill>
              </a:rPr>
              <a:t> ed., 2011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D. J. Hand, H. Mannila, and P. Smyth, Principles of Data Mining, MIT Press, 2001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T. Hastie, R. Tibshirani, and J. Friedman, The Elements of Statistical Learning: Data Mining, Inference, and Prediction, 2</a:t>
            </a:r>
            <a:r>
              <a:rPr lang="en-US" altLang="en-US" sz="1200" b="1" baseline="30000">
                <a:solidFill>
                  <a:schemeClr val="hlink"/>
                </a:solidFill>
              </a:rPr>
              <a:t>nd</a:t>
            </a:r>
            <a:r>
              <a:rPr lang="en-US" altLang="en-US" sz="1200" b="1">
                <a:solidFill>
                  <a:schemeClr val="hlink"/>
                </a:solidFill>
              </a:rPr>
              <a:t> ed., Springer-Verlag, 2009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B. Liu, Web Data Mining, Springer 2006.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T. M. Mitchell, Machine Learning, McGraw Hill, 1997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G. Piatetsky-Shapiro and W. J. Frawley. Knowledge Discovery in Databases. AAAI/MIT Press, 1991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P.-N. Tan, M. Steinbach and V. Kumar, Introduction to Data Mining, Wiley, 2005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S. M. Weiss and N. Indurkhya, Predictive Data Mining, Morgan Kaufmann, 1998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I. H. Witten and E. Frank,  Data Mining: Practical Machine Learning Tools and Techniques with Java Implementations, Morgan Kaufmann, 2</a:t>
            </a:r>
            <a:r>
              <a:rPr lang="en-US" altLang="en-US" sz="1200" b="1" baseline="30000">
                <a:solidFill>
                  <a:schemeClr val="hlink"/>
                </a:solidFill>
              </a:rPr>
              <a:t>nd</a:t>
            </a:r>
            <a:r>
              <a:rPr lang="en-US" altLang="en-US" sz="1200" b="1">
                <a:solidFill>
                  <a:schemeClr val="hlink"/>
                </a:solidFill>
              </a:rPr>
              <a:t> ed. 2005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13D35C77-C3B9-C70B-3C4A-08A41BC3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6B1E9A-6410-4656-A33D-E4E7DD5EF890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7171" name="Rectangle 1026">
            <a:extLst>
              <a:ext uri="{FF2B5EF4-FFF2-40B4-BE49-F238E27FC236}">
                <a16:creationId xmlns:a16="http://schemas.microsoft.com/office/drawing/2014/main" id="{FBDD90FD-452B-E3DC-04BC-120FEDACB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47663"/>
            <a:ext cx="7239000" cy="5667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Evolution of Database Technology</a:t>
            </a:r>
            <a:endParaRPr lang="en-US" altLang="en-US" sz="1800" b="0"/>
          </a:p>
        </p:txBody>
      </p:sp>
      <p:sp>
        <p:nvSpPr>
          <p:cNvPr id="7172" name="Rectangle 1027">
            <a:extLst>
              <a:ext uri="{FF2B5EF4-FFF2-40B4-BE49-F238E27FC236}">
                <a16:creationId xmlns:a16="http://schemas.microsoft.com/office/drawing/2014/main" id="{9AA668A2-AAAD-A875-0D24-6823FB87A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1960s: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Data collection, database creation, IMS and network DBMS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1970s: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Relational data model, relational DBMS implementation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1980s: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RDBMS, advanced data models (extended-relational, OO, deductive, etc.)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Application-oriented DBMS (spatial, scientific, engineering, etc.)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1990s: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Data mining, data warehousing, multimedia databases, and Web databases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2000s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Stream data management and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Data mining and its applications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Web technology (XML, data integration) and global information systems</a:t>
            </a:r>
            <a:r>
              <a:rPr lang="en-US" altLang="en-US" sz="90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F161993C-0472-3605-5835-F53C6AB8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48970A-78C4-4AC5-967D-6BC2B5480DC4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6492E7E-18C9-C626-E525-522D01727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F700408-9021-03E8-A0D3-20DF3C0F8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969B85-5B61-92C8-A8B7-1CB6D15F649B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3467100" y="18796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1C11EAF8-C57C-5379-5ADF-4F3CE231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121C3CE-5777-4AA3-B6C9-5C5B6052A97B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C008746-A729-D914-37C5-C931C544D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1700" y="300038"/>
            <a:ext cx="6794500" cy="6191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What Is Data Mining?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E6F5423-AEE1-06C1-AAB8-1DFD9BCAC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Data mining (knowledge discovery from data)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Extraction of interesting </a:t>
            </a:r>
            <a:r>
              <a:rPr lang="en-US" altLang="en-US" sz="1600"/>
              <a:t>(</a:t>
            </a:r>
            <a:r>
              <a:rPr lang="en-GB" altLang="en-US" sz="2000" u="sng"/>
              <a:t>non-trivial,</a:t>
            </a:r>
            <a:r>
              <a:rPr lang="en-GB" altLang="en-US" sz="2000"/>
              <a:t> </a:t>
            </a:r>
            <a:r>
              <a:rPr lang="en-GB" altLang="en-US" sz="2000" u="sng"/>
              <a:t>implicit</a:t>
            </a:r>
            <a:r>
              <a:rPr lang="en-GB" altLang="en-US" sz="2000"/>
              <a:t>, </a:t>
            </a:r>
            <a:r>
              <a:rPr lang="en-GB" altLang="en-US" sz="2000" u="sng"/>
              <a:t>previously unknown</a:t>
            </a:r>
            <a:r>
              <a:rPr lang="en-GB" altLang="en-US" sz="2000"/>
              <a:t> and </a:t>
            </a:r>
            <a:r>
              <a:rPr lang="en-GB" altLang="en-US" sz="2000" u="sng"/>
              <a:t>potentially useful)</a:t>
            </a:r>
            <a:r>
              <a:rPr lang="en-GB" altLang="en-US" sz="2800"/>
              <a:t> </a:t>
            </a:r>
            <a:r>
              <a:rPr lang="en-GB" altLang="en-US" sz="2000"/>
              <a:t>patterns or knowledge from huge amount of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Data mining: a misnomer?</a:t>
            </a:r>
            <a:endParaRPr lang="en-GB" altLang="en-US" sz="1600"/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Alternative names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Knowledge discovery (mining) in databases (KDD), knowledge extraction, data/pattern analysis, data archeology, data dredging, information harvesting, business intelligence, etc.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Watch out: Is everything “data mining”?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Simple search and query processing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(Deductive) expert systems</a:t>
            </a:r>
          </a:p>
        </p:txBody>
      </p:sp>
      <p:graphicFrame>
        <p:nvGraphicFramePr>
          <p:cNvPr id="9221" name="Object 2048">
            <a:extLst>
              <a:ext uri="{FF2B5EF4-FFF2-40B4-BE49-F238E27FC236}">
                <a16:creationId xmlns:a16="http://schemas.microsoft.com/office/drawing/2014/main" id="{68348FCD-8D8B-60C4-F661-91089AE3D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0"/>
          <a:ext cx="1087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Clip" r:id="rId4" imgW="1089050" imgH="1175004" progId="MS_ClipArt_Gallery.2">
                  <p:embed/>
                </p:oleObj>
              </mc:Choice>
              <mc:Fallback>
                <p:oleObj name="Clip" r:id="rId4" imgW="1089050" imgH="1175004" progId="MS_ClipArt_Gallery.2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0874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049">
            <a:extLst>
              <a:ext uri="{FF2B5EF4-FFF2-40B4-BE49-F238E27FC236}">
                <a16:creationId xmlns:a16="http://schemas.microsoft.com/office/drawing/2014/main" id="{35BA0198-AEB4-3406-1708-316494E2E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105400"/>
          <a:ext cx="190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Clip" r:id="rId6" imgW="4582562" imgH="3358836" progId="MS_ClipArt_Gallery.2">
                  <p:embed/>
                </p:oleObj>
              </mc:Choice>
              <mc:Fallback>
                <p:oleObj name="Clip" r:id="rId6" imgW="4582562" imgH="3358836" progId="MS_ClipArt_Gallery.2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05400"/>
                        <a:ext cx="1905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46896708-4A66-653B-6D6E-FE6EB142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43FC9F-952E-4214-8647-1C3D5639298C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0243" name="Rectangle 2050">
            <a:extLst>
              <a:ext uri="{FF2B5EF4-FFF2-40B4-BE49-F238E27FC236}">
                <a16:creationId xmlns:a16="http://schemas.microsoft.com/office/drawing/2014/main" id="{765B6A6F-52B2-BFCF-CEEF-837F93DCE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Knowledge Discovery (KDD) Process</a:t>
            </a:r>
            <a:endParaRPr lang="en-US" altLang="en-US" sz="3200" b="0"/>
          </a:p>
        </p:txBody>
      </p:sp>
      <p:sp>
        <p:nvSpPr>
          <p:cNvPr id="10244" name="Rectangle 2051">
            <a:extLst>
              <a:ext uri="{FF2B5EF4-FFF2-40B4-BE49-F238E27FC236}">
                <a16:creationId xmlns:a16="http://schemas.microsoft.com/office/drawing/2014/main" id="{675C10C0-6ACC-BCB0-8122-007F90C9E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1752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Data mining plays an essential role in the knowledge discovery process</a:t>
            </a:r>
            <a:endParaRPr lang="en-US" altLang="en-US" sz="2000" b="1"/>
          </a:p>
        </p:txBody>
      </p:sp>
      <p:sp>
        <p:nvSpPr>
          <p:cNvPr id="10245" name="Line 2052">
            <a:extLst>
              <a:ext uri="{FF2B5EF4-FFF2-40B4-BE49-F238E27FC236}">
                <a16:creationId xmlns:a16="http://schemas.microsoft.com/office/drawing/2014/main" id="{02C71530-9728-C4D4-A03A-2BD8704A7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2053">
            <a:extLst>
              <a:ext uri="{FF2B5EF4-FFF2-40B4-BE49-F238E27FC236}">
                <a16:creationId xmlns:a16="http://schemas.microsoft.com/office/drawing/2014/main" id="{1DD0C91B-7DF0-F81E-4A08-9D8228D036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2054">
            <a:extLst>
              <a:ext uri="{FF2B5EF4-FFF2-40B4-BE49-F238E27FC236}">
                <a16:creationId xmlns:a16="http://schemas.microsoft.com/office/drawing/2014/main" id="{D868B7EB-04A7-727E-5467-0D66FD37E9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2055">
            <a:extLst>
              <a:ext uri="{FF2B5EF4-FFF2-40B4-BE49-F238E27FC236}">
                <a16:creationId xmlns:a16="http://schemas.microsoft.com/office/drawing/2014/main" id="{22BD6059-CAB3-5AE5-D4D0-71441FE78B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2056">
            <a:extLst>
              <a:ext uri="{FF2B5EF4-FFF2-40B4-BE49-F238E27FC236}">
                <a16:creationId xmlns:a16="http://schemas.microsoft.com/office/drawing/2014/main" id="{7352803D-3DFB-6D7D-EDE4-90E0D76B9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Rectangle 2057">
            <a:extLst>
              <a:ext uri="{FF2B5EF4-FFF2-40B4-BE49-F238E27FC236}">
                <a16:creationId xmlns:a16="http://schemas.microsoft.com/office/drawing/2014/main" id="{2477857E-06AA-A9AD-50FF-06849EBC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Oval 2058">
            <a:extLst>
              <a:ext uri="{FF2B5EF4-FFF2-40B4-BE49-F238E27FC236}">
                <a16:creationId xmlns:a16="http://schemas.microsoft.com/office/drawing/2014/main" id="{68A02ED4-67EA-450E-8406-80451BB39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2" name="Oval 2059">
            <a:extLst>
              <a:ext uri="{FF2B5EF4-FFF2-40B4-BE49-F238E27FC236}">
                <a16:creationId xmlns:a16="http://schemas.microsoft.com/office/drawing/2014/main" id="{42FC52DE-8B4A-D87E-356E-C5A77796F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3" name="Rectangle 2060">
            <a:extLst>
              <a:ext uri="{FF2B5EF4-FFF2-40B4-BE49-F238E27FC236}">
                <a16:creationId xmlns:a16="http://schemas.microsoft.com/office/drawing/2014/main" id="{260949AC-A671-FB1C-386B-D6C220660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4" name="Oval 2061">
            <a:extLst>
              <a:ext uri="{FF2B5EF4-FFF2-40B4-BE49-F238E27FC236}">
                <a16:creationId xmlns:a16="http://schemas.microsoft.com/office/drawing/2014/main" id="{43E2EBD1-8098-C64D-913B-840A02196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5" name="Oval 2062">
            <a:extLst>
              <a:ext uri="{FF2B5EF4-FFF2-40B4-BE49-F238E27FC236}">
                <a16:creationId xmlns:a16="http://schemas.microsoft.com/office/drawing/2014/main" id="{E71033B9-F577-1F8F-95CB-60B525B49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6" name="Rectangle 2063">
            <a:extLst>
              <a:ext uri="{FF2B5EF4-FFF2-40B4-BE49-F238E27FC236}">
                <a16:creationId xmlns:a16="http://schemas.microsoft.com/office/drawing/2014/main" id="{723C5BB2-1329-65D1-A40E-575B7A8BF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7" name="Oval 2064">
            <a:extLst>
              <a:ext uri="{FF2B5EF4-FFF2-40B4-BE49-F238E27FC236}">
                <a16:creationId xmlns:a16="http://schemas.microsoft.com/office/drawing/2014/main" id="{078112C3-FEC6-B03B-2184-E2534756C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8" name="Text Box 2065">
            <a:extLst>
              <a:ext uri="{FF2B5EF4-FFF2-40B4-BE49-F238E27FC236}">
                <a16:creationId xmlns:a16="http://schemas.microsoft.com/office/drawing/2014/main" id="{167AE907-BB99-6CF3-5D8E-065520FB5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Data Cleaning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59" name="Text Box 2066">
            <a:extLst>
              <a:ext uri="{FF2B5EF4-FFF2-40B4-BE49-F238E27FC236}">
                <a16:creationId xmlns:a16="http://schemas.microsoft.com/office/drawing/2014/main" id="{3549D9A9-A4CB-35A4-2A4A-A4299F8B7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Data Integration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60" name="Text Box 2067">
            <a:extLst>
              <a:ext uri="{FF2B5EF4-FFF2-40B4-BE49-F238E27FC236}">
                <a16:creationId xmlns:a16="http://schemas.microsoft.com/office/drawing/2014/main" id="{8ED27A12-2492-CBA4-7DB0-F6309935F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10261" name="Text Box 2068">
            <a:extLst>
              <a:ext uri="{FF2B5EF4-FFF2-40B4-BE49-F238E27FC236}">
                <a16:creationId xmlns:a16="http://schemas.microsoft.com/office/drawing/2014/main" id="{01B39064-60F9-F9F3-4FB3-E1A66620C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0262" name="Rectangle 2069">
            <a:extLst>
              <a:ext uri="{FF2B5EF4-FFF2-40B4-BE49-F238E27FC236}">
                <a16:creationId xmlns:a16="http://schemas.microsoft.com/office/drawing/2014/main" id="{D1F8C2BF-7DD8-8EEE-D39F-D554C8665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3" name="Rectangle 2070">
            <a:extLst>
              <a:ext uri="{FF2B5EF4-FFF2-40B4-BE49-F238E27FC236}">
                <a16:creationId xmlns:a16="http://schemas.microsoft.com/office/drawing/2014/main" id="{4BF90FAB-438D-7C0F-CA76-B7DF4E2DD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4" name="Rectangle 2071">
            <a:extLst>
              <a:ext uri="{FF2B5EF4-FFF2-40B4-BE49-F238E27FC236}">
                <a16:creationId xmlns:a16="http://schemas.microsoft.com/office/drawing/2014/main" id="{82863199-C359-D5ED-1BEF-07C9A41A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5" name="Rectangle 2072">
            <a:extLst>
              <a:ext uri="{FF2B5EF4-FFF2-40B4-BE49-F238E27FC236}">
                <a16:creationId xmlns:a16="http://schemas.microsoft.com/office/drawing/2014/main" id="{61A23F54-EEF5-D259-957F-96CDED335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6" name="Rectangle 2073">
            <a:extLst>
              <a:ext uri="{FF2B5EF4-FFF2-40B4-BE49-F238E27FC236}">
                <a16:creationId xmlns:a16="http://schemas.microsoft.com/office/drawing/2014/main" id="{B7D89FDE-D97E-74FD-DCAF-2C1894C8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7" name="Rectangle 2074">
            <a:extLst>
              <a:ext uri="{FF2B5EF4-FFF2-40B4-BE49-F238E27FC236}">
                <a16:creationId xmlns:a16="http://schemas.microsoft.com/office/drawing/2014/main" id="{6D243351-B79C-5761-5533-D5BA294D6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8" name="Rectangle 2075">
            <a:extLst>
              <a:ext uri="{FF2B5EF4-FFF2-40B4-BE49-F238E27FC236}">
                <a16:creationId xmlns:a16="http://schemas.microsoft.com/office/drawing/2014/main" id="{E79B6B64-4EA7-2358-F10D-15E6B4CA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9" name="Rectangle 2076">
            <a:extLst>
              <a:ext uri="{FF2B5EF4-FFF2-40B4-BE49-F238E27FC236}">
                <a16:creationId xmlns:a16="http://schemas.microsoft.com/office/drawing/2014/main" id="{7C2E88CB-AAE4-8F49-E13A-D5C25E9DF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0" name="WordArt 2077">
            <a:extLst>
              <a:ext uri="{FF2B5EF4-FFF2-40B4-BE49-F238E27FC236}">
                <a16:creationId xmlns:a16="http://schemas.microsoft.com/office/drawing/2014/main" id="{A655053D-0DC1-3505-F33D-6F94FE9E349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10271" name="Text Box 2078">
            <a:extLst>
              <a:ext uri="{FF2B5EF4-FFF2-40B4-BE49-F238E27FC236}">
                <a16:creationId xmlns:a16="http://schemas.microsoft.com/office/drawing/2014/main" id="{8285AAFF-23EE-7050-9F05-12291139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10272" name="Text Box 2079">
            <a:extLst>
              <a:ext uri="{FF2B5EF4-FFF2-40B4-BE49-F238E27FC236}">
                <a16:creationId xmlns:a16="http://schemas.microsoft.com/office/drawing/2014/main" id="{D35BDB83-BC65-D10B-B8D5-3DDFB160B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0273" name="Text Box 2080">
            <a:extLst>
              <a:ext uri="{FF2B5EF4-FFF2-40B4-BE49-F238E27FC236}">
                <a16:creationId xmlns:a16="http://schemas.microsoft.com/office/drawing/2014/main" id="{4B2FBDDE-03C5-8393-5720-4D99B12A3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10274" name="Text Box 2081">
            <a:extLst>
              <a:ext uri="{FF2B5EF4-FFF2-40B4-BE49-F238E27FC236}">
                <a16:creationId xmlns:a16="http://schemas.microsoft.com/office/drawing/2014/main" id="{8B8F5F25-B285-B410-9C4B-E8632465C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676400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10275" name="Line 2082">
            <a:extLst>
              <a:ext uri="{FF2B5EF4-FFF2-40B4-BE49-F238E27FC236}">
                <a16:creationId xmlns:a16="http://schemas.microsoft.com/office/drawing/2014/main" id="{EAC9D14C-8154-5681-181C-FB8A15E9C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2083">
            <a:extLst>
              <a:ext uri="{FF2B5EF4-FFF2-40B4-BE49-F238E27FC236}">
                <a16:creationId xmlns:a16="http://schemas.microsoft.com/office/drawing/2014/main" id="{6BF56E78-0221-9623-9AF5-0B06D11C6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Line 2084">
            <a:extLst>
              <a:ext uri="{FF2B5EF4-FFF2-40B4-BE49-F238E27FC236}">
                <a16:creationId xmlns:a16="http://schemas.microsoft.com/office/drawing/2014/main" id="{C5EA4C88-CFFA-A51C-9709-05FC9DE208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2085">
            <a:extLst>
              <a:ext uri="{FF2B5EF4-FFF2-40B4-BE49-F238E27FC236}">
                <a16:creationId xmlns:a16="http://schemas.microsoft.com/office/drawing/2014/main" id="{6E711753-00BE-CD73-2A63-9A8346354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Line 2086">
            <a:extLst>
              <a:ext uri="{FF2B5EF4-FFF2-40B4-BE49-F238E27FC236}">
                <a16:creationId xmlns:a16="http://schemas.microsoft.com/office/drawing/2014/main" id="{693EFB4E-023B-1D9F-AC3B-FE6C104B4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2087">
            <a:extLst>
              <a:ext uri="{FF2B5EF4-FFF2-40B4-BE49-F238E27FC236}">
                <a16:creationId xmlns:a16="http://schemas.microsoft.com/office/drawing/2014/main" id="{250B6BAF-BBCC-D007-E2BB-2A7FCC04B3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2088">
            <a:extLst>
              <a:ext uri="{FF2B5EF4-FFF2-40B4-BE49-F238E27FC236}">
                <a16:creationId xmlns:a16="http://schemas.microsoft.com/office/drawing/2014/main" id="{63214A41-7DD2-3F02-B22A-BBB531A11C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2089">
            <a:extLst>
              <a:ext uri="{FF2B5EF4-FFF2-40B4-BE49-F238E27FC236}">
                <a16:creationId xmlns:a16="http://schemas.microsoft.com/office/drawing/2014/main" id="{ADE8758F-B3BD-AE1C-4C27-63600E17F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3" name="Line 2090">
            <a:extLst>
              <a:ext uri="{FF2B5EF4-FFF2-40B4-BE49-F238E27FC236}">
                <a16:creationId xmlns:a16="http://schemas.microsoft.com/office/drawing/2014/main" id="{A57A59B6-AD31-FC60-33EC-FA5DEEB51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54057850-FD69-2B40-3818-57B85D2B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2769297-4FCC-4433-B539-CD34BF42A083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340732-8033-F390-B52D-7806ABA7C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Example: A Web Mining Framework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4497501-9EDD-CFD1-1997-212079BB1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Web mining usually involves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integration from multiple sources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Warehousing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cube construction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selection for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Presentation of the mining results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Patterns and knowledge to be used or stored into knowledge-base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4859</TotalTime>
  <Words>3637</Words>
  <Application>Microsoft Office PowerPoint</Application>
  <PresentationFormat>On-screen Show (4:3)</PresentationFormat>
  <Paragraphs>558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Blends</vt:lpstr>
      <vt:lpstr>Data Mining:   Concepts and Techniques  (3rd ed.)  — Chapter 1 —</vt:lpstr>
      <vt:lpstr>Chapter 1.  Introduction</vt:lpstr>
      <vt:lpstr>Why Data Mining? </vt:lpstr>
      <vt:lpstr>Evolution of Sciences</vt:lpstr>
      <vt:lpstr>Evolution of Database Technology</vt:lpstr>
      <vt:lpstr>Chapter 1.  Introduction</vt:lpstr>
      <vt:lpstr>What Is Data Mining?</vt:lpstr>
      <vt:lpstr>Knowledge Discovery (KDD) Process</vt:lpstr>
      <vt:lpstr>Example: A Web Mining Framework</vt:lpstr>
      <vt:lpstr>Data Mining in Business Intelligence </vt:lpstr>
      <vt:lpstr>Example: Mining vs. Data Exploration</vt:lpstr>
      <vt:lpstr>KDD Process: A Typical View from ML and Statistics</vt:lpstr>
      <vt:lpstr>Example: Medical Data Mining </vt:lpstr>
      <vt:lpstr>Chapter 1.  Introduction</vt:lpstr>
      <vt:lpstr>Multi-Dimensional View of Data Mining</vt:lpstr>
      <vt:lpstr>Chapter 1.  Introduction</vt:lpstr>
      <vt:lpstr>Data Mining: On What Kinds of Data?</vt:lpstr>
      <vt:lpstr>Chapter 1.  Introduction</vt:lpstr>
      <vt:lpstr>Data Mining Function: (1) Generalization</vt:lpstr>
      <vt:lpstr>Data Mining Function: (2) Association and Correlation Analysis</vt:lpstr>
      <vt:lpstr>Data Mining Function: (3) Classification</vt:lpstr>
      <vt:lpstr>Data Mining Function: (4) Cluster Analysis</vt:lpstr>
      <vt:lpstr>Data Mining Function: (5) Outlier Analysis</vt:lpstr>
      <vt:lpstr>Time and Ordering: Sequential Pattern, Trend and Evolution Analysis</vt:lpstr>
      <vt:lpstr>Structure and Network Analysis</vt:lpstr>
      <vt:lpstr>Evaluation of Knowledge</vt:lpstr>
      <vt:lpstr>Chapter 1.  Introduction</vt:lpstr>
      <vt:lpstr>Data Mining: Confluence of Multiple Disciplines </vt:lpstr>
      <vt:lpstr>Why Confluence of Multiple Disciplines?</vt:lpstr>
      <vt:lpstr>Chapter 1.  Introduction</vt:lpstr>
      <vt:lpstr>Applications of Data Mining</vt:lpstr>
      <vt:lpstr>Chapter 1.  Introduction</vt:lpstr>
      <vt:lpstr>Major Issues in Data Mining (1)</vt:lpstr>
      <vt:lpstr>Major Issues in Data Mining (2)</vt:lpstr>
      <vt:lpstr>Chapter 1.  Introduction</vt:lpstr>
      <vt:lpstr>A Brief History of Data Mining Society</vt:lpstr>
      <vt:lpstr>Conferences and Journals on Data Mining</vt:lpstr>
      <vt:lpstr>Where to Find References? DBLP, CiteSeer, Google</vt:lpstr>
      <vt:lpstr>Chapter 1.  Introduction</vt:lpstr>
      <vt:lpstr>Summary</vt:lpstr>
      <vt:lpstr>Recommended Reference Books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cs412slides</dc:title>
  <dc:creator>Jiawei Han</dc:creator>
  <cp:lastModifiedBy>Han</cp:lastModifiedBy>
  <cp:revision>425</cp:revision>
  <cp:lastPrinted>2010-08-20T16:00:24Z</cp:lastPrinted>
  <dcterms:created xsi:type="dcterms:W3CDTF">1999-12-01T22:01:55Z</dcterms:created>
  <dcterms:modified xsi:type="dcterms:W3CDTF">2022-10-08T15:44:28Z</dcterms:modified>
</cp:coreProperties>
</file>