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6580" y="440182"/>
            <a:ext cx="645083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F6ECC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F6ECC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F6ECC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F6ECC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228600"/>
            <a:ext cx="304800" cy="6477000"/>
          </a:xfrm>
          <a:custGeom>
            <a:avLst/>
            <a:gdLst/>
            <a:ahLst/>
            <a:cxnLst/>
            <a:rect l="l" t="t" r="r" b="b"/>
            <a:pathLst>
              <a:path w="304800" h="6477000">
                <a:moveTo>
                  <a:pt x="304800" y="0"/>
                </a:moveTo>
                <a:lnTo>
                  <a:pt x="0" y="0"/>
                </a:lnTo>
                <a:lnTo>
                  <a:pt x="0" y="6477000"/>
                </a:lnTo>
                <a:lnTo>
                  <a:pt x="304800" y="6477000"/>
                </a:lnTo>
                <a:lnTo>
                  <a:pt x="304800" y="0"/>
                </a:lnTo>
                <a:close/>
              </a:path>
            </a:pathLst>
          </a:custGeom>
          <a:solidFill>
            <a:srgbClr val="2F6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52599" y="381000"/>
            <a:ext cx="7086600" cy="685800"/>
          </a:xfrm>
          <a:custGeom>
            <a:avLst/>
            <a:gdLst/>
            <a:ahLst/>
            <a:cxnLst/>
            <a:rect l="l" t="t" r="r" b="b"/>
            <a:pathLst>
              <a:path w="7086600" h="685800">
                <a:moveTo>
                  <a:pt x="7086600" y="0"/>
                </a:moveTo>
                <a:lnTo>
                  <a:pt x="0" y="0"/>
                </a:lnTo>
                <a:lnTo>
                  <a:pt x="0" y="685800"/>
                </a:lnTo>
                <a:lnTo>
                  <a:pt x="7086600" y="685800"/>
                </a:lnTo>
                <a:lnTo>
                  <a:pt x="7086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1" y="104165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956">
            <a:solidFill>
              <a:srgbClr val="24A1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040891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1752600" y="0"/>
                </a:moveTo>
                <a:lnTo>
                  <a:pt x="0" y="0"/>
                </a:lnTo>
                <a:lnTo>
                  <a:pt x="0" y="152400"/>
                </a:lnTo>
                <a:lnTo>
                  <a:pt x="1752600" y="152400"/>
                </a:lnTo>
                <a:lnTo>
                  <a:pt x="1752600" y="0"/>
                </a:lnTo>
                <a:close/>
              </a:path>
            </a:pathLst>
          </a:custGeom>
          <a:solidFill>
            <a:srgbClr val="24A1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6580" y="440182"/>
            <a:ext cx="645083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F6ECC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018" y="1269238"/>
            <a:ext cx="7277963" cy="4735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Palladio Uralic"/>
                <a:cs typeface="Palladio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667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pc="-5" dirty="0">
                <a:solidFill>
                  <a:srgbClr val="FF0000"/>
                </a:solidFill>
                <a:latin typeface="Arial"/>
                <a:cs typeface="Arial"/>
              </a:rPr>
              <a:t>Cuckoo search</a:t>
            </a:r>
            <a:r>
              <a:rPr lang="en-US" sz="3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spc="-5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907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62000" y="1266444"/>
            <a:ext cx="7019544" cy="5210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55394" y="440182"/>
            <a:ext cx="476758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/>
              <a:t>Cuckoo </a:t>
            </a:r>
            <a:r>
              <a:rPr sz="2400" dirty="0"/>
              <a:t>search</a:t>
            </a:r>
            <a:r>
              <a:rPr sz="2400" spc="-100" dirty="0"/>
              <a:t> </a:t>
            </a:r>
            <a:r>
              <a:rPr sz="2400" dirty="0"/>
              <a:t>Algorithm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66800" y="3220211"/>
            <a:ext cx="5952744" cy="188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939" y="1307338"/>
            <a:ext cx="79235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871334" algn="l"/>
              </a:tabLst>
            </a:pP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The</a:t>
            </a:r>
            <a:r>
              <a:rPr sz="2400" spc="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follo</a:t>
            </a:r>
            <a:r>
              <a:rPr sz="2400" spc="75" dirty="0">
                <a:solidFill>
                  <a:srgbClr val="FF0000"/>
                </a:solidFill>
                <a:latin typeface="Georgia"/>
                <a:cs typeface="Georgia"/>
              </a:rPr>
              <a:t>wing</a:t>
            </a:r>
            <a:r>
              <a:rPr sz="2400" spc="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steps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descri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th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2400" spc="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main</a:t>
            </a:r>
            <a:r>
              <a:rPr sz="2400" spc="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concepts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 o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f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	</a:t>
            </a:r>
            <a:r>
              <a:rPr sz="2400" spc="110" dirty="0">
                <a:solidFill>
                  <a:srgbClr val="FF0000"/>
                </a:solidFill>
                <a:latin typeface="Georgia"/>
                <a:cs typeface="Georgia"/>
              </a:rPr>
              <a:t>Cu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ckoo 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search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algorithm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AF50"/>
                </a:solidFill>
                <a:latin typeface="Palladio Uralic"/>
                <a:cs typeface="Palladio Uralic"/>
              </a:rPr>
              <a:t>Step1.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Generate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initial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population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n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host</a:t>
            </a:r>
            <a:r>
              <a:rPr sz="2400" spc="22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35" dirty="0">
                <a:solidFill>
                  <a:srgbClr val="0D3E95"/>
                </a:solidFill>
                <a:latin typeface="Georgia"/>
                <a:cs typeface="Georgia"/>
              </a:rPr>
              <a:t>nests.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5715101"/>
            <a:ext cx="5755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95" dirty="0">
                <a:solidFill>
                  <a:srgbClr val="FF0000"/>
                </a:solidFill>
                <a:latin typeface="Georgia"/>
                <a:cs typeface="Georgia"/>
              </a:rPr>
              <a:t>(</a:t>
            </a:r>
            <a:r>
              <a:rPr sz="2400" spc="-495" dirty="0">
                <a:solidFill>
                  <a:srgbClr val="FF0000"/>
                </a:solidFill>
                <a:latin typeface="Arial"/>
                <a:cs typeface="Arial"/>
              </a:rPr>
              <a:t>𝑎𝑖</a:t>
            </a:r>
            <a:r>
              <a:rPr sz="2400" spc="-495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400" spc="-495" dirty="0">
                <a:solidFill>
                  <a:srgbClr val="FF0000"/>
                </a:solidFill>
                <a:latin typeface="Arial"/>
                <a:cs typeface="Arial"/>
              </a:rPr>
              <a:t>𝑟𝑖</a:t>
            </a:r>
            <a:r>
              <a:rPr sz="2400" spc="-495" dirty="0">
                <a:solidFill>
                  <a:srgbClr val="FF0000"/>
                </a:solidFill>
                <a:latin typeface="Georgia"/>
                <a:cs typeface="Georgia"/>
              </a:rPr>
              <a:t>) </a:t>
            </a:r>
            <a:r>
              <a:rPr sz="2400" spc="-150" dirty="0">
                <a:solidFill>
                  <a:srgbClr val="FF0000"/>
                </a:solidFill>
                <a:latin typeface="Georgia"/>
                <a:cs typeface="Georgia"/>
              </a:rPr>
              <a:t>: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a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candidate for optimal</a:t>
            </a:r>
            <a:r>
              <a:rPr sz="2400" spc="-1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parameters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867400" y="1447800"/>
            <a:ext cx="28194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939" y="1385061"/>
            <a:ext cx="564451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Palladio Uralic"/>
                <a:cs typeface="Palladio Uralic"/>
              </a:rPr>
              <a:t>Step2. </a:t>
            </a:r>
            <a:r>
              <a:rPr sz="2400" spc="50" dirty="0">
                <a:solidFill>
                  <a:srgbClr val="FF0000"/>
                </a:solidFill>
                <a:latin typeface="Georgia"/>
                <a:cs typeface="Georgia"/>
              </a:rPr>
              <a:t>Lay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70" dirty="0">
                <a:solidFill>
                  <a:srgbClr val="FF0000"/>
                </a:solidFill>
                <a:latin typeface="Georgia"/>
                <a:cs typeface="Georgia"/>
              </a:rPr>
              <a:t>egg </a:t>
            </a:r>
            <a:r>
              <a:rPr sz="2400" spc="-305" dirty="0">
                <a:solidFill>
                  <a:srgbClr val="FF0000"/>
                </a:solidFill>
                <a:latin typeface="Georgia"/>
                <a:cs typeface="Georgia"/>
              </a:rPr>
              <a:t>(</a:t>
            </a:r>
            <a:r>
              <a:rPr sz="2400" spc="-305" dirty="0">
                <a:solidFill>
                  <a:srgbClr val="FF0000"/>
                </a:solidFill>
                <a:latin typeface="Arial"/>
                <a:cs typeface="Arial"/>
              </a:rPr>
              <a:t>𝑎𝑘</a:t>
            </a:r>
            <a:r>
              <a:rPr sz="2400" spc="-305" dirty="0">
                <a:solidFill>
                  <a:srgbClr val="FF0000"/>
                </a:solidFill>
                <a:latin typeface="Georgia"/>
                <a:cs typeface="Georgia"/>
              </a:rPr>
              <a:t>′,</a:t>
            </a:r>
            <a:r>
              <a:rPr sz="2400" spc="-305" dirty="0">
                <a:solidFill>
                  <a:srgbClr val="FF0000"/>
                </a:solidFill>
                <a:latin typeface="Arial"/>
                <a:cs typeface="Arial"/>
              </a:rPr>
              <a:t>𝑏𝑘</a:t>
            </a:r>
            <a:r>
              <a:rPr sz="2400" spc="-305" dirty="0">
                <a:solidFill>
                  <a:srgbClr val="FF0000"/>
                </a:solidFill>
                <a:latin typeface="Georgia"/>
                <a:cs typeface="Georgia"/>
              </a:rPr>
              <a:t>′)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45" dirty="0">
                <a:solidFill>
                  <a:srgbClr val="FF0000"/>
                </a:solidFill>
                <a:latin typeface="Georgia"/>
                <a:cs typeface="Georgia"/>
              </a:rPr>
              <a:t>k</a:t>
            </a:r>
            <a:r>
              <a:rPr sz="2400" spc="15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35" dirty="0">
                <a:solidFill>
                  <a:srgbClr val="0D3E95"/>
                </a:solidFill>
                <a:latin typeface="Georgia"/>
                <a:cs typeface="Georgia"/>
              </a:rPr>
              <a:t>nest.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Georgia"/>
              <a:cs typeface="Georgia"/>
            </a:endParaRPr>
          </a:p>
          <a:p>
            <a:pPr marL="195580" indent="-182880">
              <a:lnSpc>
                <a:spcPct val="100000"/>
              </a:lnSpc>
              <a:buClr>
                <a:srgbClr val="0D3E95"/>
              </a:buClr>
              <a:buFont typeface="Arial"/>
              <a:buChar char="•"/>
              <a:tabLst>
                <a:tab pos="195580" algn="l"/>
              </a:tabLst>
            </a:pPr>
            <a:r>
              <a:rPr sz="2400" spc="75" dirty="0">
                <a:solidFill>
                  <a:srgbClr val="FF0000"/>
                </a:solidFill>
                <a:latin typeface="Georgia"/>
                <a:cs typeface="Georgia"/>
              </a:rPr>
              <a:t>K </a:t>
            </a:r>
            <a:r>
              <a:rPr sz="2400" spc="-30" dirty="0">
                <a:solidFill>
                  <a:srgbClr val="0D3E95"/>
                </a:solidFill>
                <a:latin typeface="Georgia"/>
                <a:cs typeface="Georgia"/>
              </a:rPr>
              <a:t>nest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is </a:t>
            </a:r>
            <a:r>
              <a:rPr sz="2400" spc="20" dirty="0">
                <a:solidFill>
                  <a:srgbClr val="FF0000"/>
                </a:solidFill>
                <a:latin typeface="Georgia"/>
                <a:cs typeface="Georgia"/>
              </a:rPr>
              <a:t>randomly</a:t>
            </a:r>
            <a:r>
              <a:rPr sz="2400" spc="6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selected.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buClr>
                <a:srgbClr val="0D3E95"/>
              </a:buClr>
              <a:buFont typeface="Arial"/>
              <a:buChar char="•"/>
              <a:tabLst>
                <a:tab pos="195580" algn="l"/>
              </a:tabLst>
            </a:pPr>
            <a:r>
              <a:rPr sz="2400" spc="45" dirty="0">
                <a:solidFill>
                  <a:srgbClr val="FF0000"/>
                </a:solidFill>
                <a:latin typeface="Georgia"/>
                <a:cs typeface="Georgia"/>
              </a:rPr>
              <a:t>Cuckoo’s </a:t>
            </a:r>
            <a:r>
              <a:rPr sz="2400" spc="70" dirty="0">
                <a:solidFill>
                  <a:srgbClr val="0D3E95"/>
                </a:solidFill>
                <a:latin typeface="Georgia"/>
                <a:cs typeface="Georgia"/>
              </a:rPr>
              <a:t>egg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is </a:t>
            </a:r>
            <a:r>
              <a:rPr sz="2400" spc="65" dirty="0">
                <a:solidFill>
                  <a:srgbClr val="0D3E95"/>
                </a:solidFill>
                <a:latin typeface="Georgia"/>
                <a:cs typeface="Georgia"/>
              </a:rPr>
              <a:t>very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similar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to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host </a:t>
            </a:r>
            <a:r>
              <a:rPr sz="2400" spc="40" dirty="0">
                <a:solidFill>
                  <a:srgbClr val="0D3E95"/>
                </a:solidFill>
                <a:latin typeface="Georgia"/>
                <a:cs typeface="Georgia"/>
              </a:rPr>
              <a:t>egg. </a:t>
            </a:r>
            <a:r>
              <a:rPr sz="2400" spc="40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0AF50"/>
                </a:solidFill>
                <a:latin typeface="Georgia"/>
                <a:cs typeface="Georgia"/>
              </a:rPr>
              <a:t>Where</a:t>
            </a:r>
            <a:endParaRPr sz="2400">
              <a:latin typeface="Georgia"/>
              <a:cs typeface="Georgia"/>
            </a:endParaRPr>
          </a:p>
          <a:p>
            <a:pPr marL="551815">
              <a:lnSpc>
                <a:spcPct val="100000"/>
              </a:lnSpc>
              <a:spcBef>
                <a:spcPts val="10"/>
              </a:spcBef>
            </a:pPr>
            <a:r>
              <a:rPr sz="2400" spc="-280" dirty="0">
                <a:solidFill>
                  <a:srgbClr val="0D3E95"/>
                </a:solidFill>
                <a:latin typeface="Arial"/>
                <a:cs typeface="Arial"/>
              </a:rPr>
              <a:t>𝑎𝑘</a:t>
            </a:r>
            <a:r>
              <a:rPr sz="2400" spc="-280" dirty="0">
                <a:solidFill>
                  <a:srgbClr val="0D3E95"/>
                </a:solidFill>
                <a:latin typeface="Georgia"/>
                <a:cs typeface="Georgia"/>
              </a:rPr>
              <a:t>′=</a:t>
            </a:r>
            <a:r>
              <a:rPr sz="2400" spc="-280" dirty="0">
                <a:solidFill>
                  <a:srgbClr val="0D3E95"/>
                </a:solidFill>
                <a:latin typeface="Arial"/>
                <a:cs typeface="Arial"/>
              </a:rPr>
              <a:t>𝑎𝑘</a:t>
            </a:r>
            <a:r>
              <a:rPr sz="2400" spc="-280" dirty="0">
                <a:solidFill>
                  <a:srgbClr val="0D3E95"/>
                </a:solidFill>
                <a:latin typeface="Georgia"/>
                <a:cs typeface="Georgia"/>
              </a:rPr>
              <a:t>+</a:t>
            </a:r>
            <a:r>
              <a:rPr sz="2400" spc="-280" dirty="0">
                <a:solidFill>
                  <a:srgbClr val="00AF50"/>
                </a:solidFill>
                <a:latin typeface="Arial"/>
                <a:cs typeface="Arial"/>
              </a:rPr>
              <a:t>𝑅𝑎𝑛𝑑𝑜𝑚𝑤𝑎𝑙𝑘</a:t>
            </a:r>
            <a:r>
              <a:rPr sz="2400" spc="-280" dirty="0">
                <a:solidFill>
                  <a:srgbClr val="0D3E95"/>
                </a:solidFill>
                <a:latin typeface="Georgia"/>
                <a:cs typeface="Georgia"/>
              </a:rPr>
              <a:t>(</a:t>
            </a:r>
            <a:r>
              <a:rPr sz="2400" spc="-280" dirty="0">
                <a:solidFill>
                  <a:srgbClr val="FF0000"/>
                </a:solidFill>
                <a:latin typeface="Georgia"/>
                <a:cs typeface="Georgia"/>
              </a:rPr>
              <a:t>L</a:t>
            </a:r>
            <a:r>
              <a:rPr sz="2400" spc="-280" dirty="0">
                <a:solidFill>
                  <a:srgbClr val="FF0000"/>
                </a:solidFill>
                <a:latin typeface="WenQuanYi Micro Hei"/>
                <a:cs typeface="WenQuanYi Micro Hei"/>
              </a:rPr>
              <a:t>ѐ</a:t>
            </a:r>
            <a:r>
              <a:rPr sz="2400" spc="-280" dirty="0">
                <a:solidFill>
                  <a:srgbClr val="FF0000"/>
                </a:solidFill>
                <a:latin typeface="Georgia"/>
                <a:cs typeface="Georgia"/>
              </a:rPr>
              <a:t>vy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Georgia"/>
                <a:cs typeface="Georgia"/>
              </a:rPr>
              <a:t>flight</a:t>
            </a:r>
            <a:r>
              <a:rPr sz="2400" spc="-110" dirty="0">
                <a:solidFill>
                  <a:srgbClr val="0D3E95"/>
                </a:solidFill>
                <a:latin typeface="Georgia"/>
                <a:cs typeface="Georgia"/>
              </a:rPr>
              <a:t>)</a:t>
            </a:r>
            <a:r>
              <a:rPr sz="2400" spc="-110" dirty="0">
                <a:solidFill>
                  <a:srgbClr val="0D3E95"/>
                </a:solidFill>
                <a:latin typeface="Arial"/>
                <a:cs typeface="Arial"/>
              </a:rPr>
              <a:t>𝑎𝑘</a:t>
            </a:r>
            <a:endParaRPr sz="2400">
              <a:latin typeface="Arial"/>
              <a:cs typeface="Arial"/>
            </a:endParaRPr>
          </a:p>
          <a:p>
            <a:pPr marL="551815">
              <a:lnSpc>
                <a:spcPct val="100000"/>
              </a:lnSpc>
              <a:spcBef>
                <a:spcPts val="5"/>
              </a:spcBef>
            </a:pPr>
            <a:r>
              <a:rPr sz="2400" spc="-300" dirty="0">
                <a:solidFill>
                  <a:srgbClr val="0D3E95"/>
                </a:solidFill>
                <a:latin typeface="Arial"/>
                <a:cs typeface="Arial"/>
              </a:rPr>
              <a:t>𝑟𝑘</a:t>
            </a:r>
            <a:r>
              <a:rPr sz="2400" spc="-300" dirty="0">
                <a:solidFill>
                  <a:srgbClr val="0D3E95"/>
                </a:solidFill>
                <a:latin typeface="Georgia"/>
                <a:cs typeface="Georgia"/>
              </a:rPr>
              <a:t>′=</a:t>
            </a:r>
            <a:r>
              <a:rPr sz="2400" spc="-300" dirty="0">
                <a:solidFill>
                  <a:srgbClr val="0D3E95"/>
                </a:solidFill>
                <a:latin typeface="Arial"/>
                <a:cs typeface="Arial"/>
              </a:rPr>
              <a:t>𝑟𝑘</a:t>
            </a:r>
            <a:r>
              <a:rPr sz="2400" spc="-300" dirty="0">
                <a:solidFill>
                  <a:srgbClr val="0D3E95"/>
                </a:solidFill>
                <a:latin typeface="Georgia"/>
                <a:cs typeface="Georgia"/>
              </a:rPr>
              <a:t>+</a:t>
            </a:r>
            <a:r>
              <a:rPr sz="2400" spc="-300" dirty="0">
                <a:solidFill>
                  <a:srgbClr val="00AF50"/>
                </a:solidFill>
                <a:latin typeface="Arial"/>
                <a:cs typeface="Arial"/>
              </a:rPr>
              <a:t>𝑅𝑎𝑛𝑑𝑜𝑚𝑤𝑎𝑙𝑘</a:t>
            </a:r>
            <a:r>
              <a:rPr sz="2400" spc="-300" dirty="0">
                <a:solidFill>
                  <a:srgbClr val="0D3E95"/>
                </a:solidFill>
                <a:latin typeface="Georgia"/>
                <a:cs typeface="Georgia"/>
              </a:rPr>
              <a:t>(</a:t>
            </a:r>
            <a:r>
              <a:rPr sz="2400" spc="-300" dirty="0">
                <a:solidFill>
                  <a:srgbClr val="FF0000"/>
                </a:solidFill>
                <a:latin typeface="Georgia"/>
                <a:cs typeface="Georgia"/>
              </a:rPr>
              <a:t>L</a:t>
            </a:r>
            <a:r>
              <a:rPr sz="2400" spc="-300" dirty="0">
                <a:solidFill>
                  <a:srgbClr val="FF0000"/>
                </a:solidFill>
                <a:latin typeface="WenQuanYi Micro Hei"/>
                <a:cs typeface="WenQuanYi Micro Hei"/>
              </a:rPr>
              <a:t>ѐ</a:t>
            </a:r>
            <a:r>
              <a:rPr sz="2400" spc="-300" dirty="0">
                <a:solidFill>
                  <a:srgbClr val="FF0000"/>
                </a:solidFill>
                <a:latin typeface="Georgia"/>
                <a:cs typeface="Georgia"/>
              </a:rPr>
              <a:t>vy</a:t>
            </a:r>
            <a:r>
              <a:rPr sz="2400" spc="-2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130" dirty="0">
                <a:solidFill>
                  <a:srgbClr val="FF0000"/>
                </a:solidFill>
                <a:latin typeface="Georgia"/>
                <a:cs typeface="Georgia"/>
              </a:rPr>
              <a:t>flight</a:t>
            </a:r>
            <a:r>
              <a:rPr sz="2400" spc="-130" dirty="0">
                <a:solidFill>
                  <a:srgbClr val="0D3E95"/>
                </a:solidFill>
                <a:latin typeface="Georgia"/>
                <a:cs typeface="Georgia"/>
              </a:rPr>
              <a:t>)</a:t>
            </a:r>
            <a:r>
              <a:rPr sz="2400" spc="-130" dirty="0">
                <a:solidFill>
                  <a:srgbClr val="0D3E95"/>
                </a:solidFill>
                <a:latin typeface="Arial"/>
                <a:cs typeface="Arial"/>
              </a:rPr>
              <a:t>𝑟𝑘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4939" y="1383538"/>
            <a:ext cx="83769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951220" algn="l"/>
              </a:tabLst>
            </a:pPr>
            <a:r>
              <a:rPr sz="2400" b="1" spc="-5" dirty="0">
                <a:solidFill>
                  <a:srgbClr val="00AF50"/>
                </a:solidFill>
                <a:latin typeface="Palladio Uralic"/>
                <a:cs typeface="Palladio Uralic"/>
              </a:rPr>
              <a:t>Step3. </a:t>
            </a:r>
            <a:r>
              <a:rPr sz="2400" spc="25" dirty="0">
                <a:solidFill>
                  <a:srgbClr val="FF0000"/>
                </a:solidFill>
                <a:latin typeface="Georgia"/>
                <a:cs typeface="Georgia"/>
              </a:rPr>
              <a:t>Compare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fitness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</a:t>
            </a:r>
            <a:r>
              <a:rPr sz="2400" spc="15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25" dirty="0">
                <a:solidFill>
                  <a:srgbClr val="FF0000"/>
                </a:solidFill>
                <a:latin typeface="Georgia"/>
                <a:cs typeface="Georgia"/>
              </a:rPr>
              <a:t>cuckoo’s</a:t>
            </a:r>
            <a:r>
              <a:rPr sz="2400" spc="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FF0000"/>
                </a:solidFill>
                <a:latin typeface="Georgia"/>
                <a:cs typeface="Georgia"/>
              </a:rPr>
              <a:t>egg	</a:t>
            </a:r>
            <a:r>
              <a:rPr sz="2400" spc="45" dirty="0">
                <a:solidFill>
                  <a:srgbClr val="0D3E95"/>
                </a:solidFill>
                <a:latin typeface="Georgia"/>
                <a:cs typeface="Georgia"/>
              </a:rPr>
              <a:t>with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fitness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host</a:t>
            </a:r>
            <a:r>
              <a:rPr sz="2400" spc="7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40" dirty="0">
                <a:solidFill>
                  <a:srgbClr val="0D3E95"/>
                </a:solidFill>
                <a:latin typeface="Georgia"/>
                <a:cs typeface="Georgia"/>
              </a:rPr>
              <a:t>egg.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Root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Mean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Square </a:t>
            </a:r>
            <a:r>
              <a:rPr sz="2400" spc="-40" dirty="0">
                <a:solidFill>
                  <a:srgbClr val="FF0000"/>
                </a:solidFill>
                <a:latin typeface="Georgia"/>
                <a:cs typeface="Georgia"/>
              </a:rPr>
              <a:t>Error</a:t>
            </a:r>
            <a:r>
              <a:rPr sz="2400" spc="1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Georgia"/>
                <a:cs typeface="Georgia"/>
              </a:rPr>
              <a:t>(RMSE)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2600" y="2476500"/>
            <a:ext cx="2895600" cy="3015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13843" y="228600"/>
            <a:ext cx="9173210" cy="6477000"/>
            <a:chOff x="-13843" y="228600"/>
            <a:chExt cx="9173210" cy="6477000"/>
          </a:xfrm>
        </p:grpSpPr>
        <p:sp>
          <p:nvSpPr>
            <p:cNvPr id="5" name="object 5"/>
            <p:cNvSpPr/>
            <p:nvPr/>
          </p:nvSpPr>
          <p:spPr>
            <a:xfrm>
              <a:off x="8839200" y="228600"/>
              <a:ext cx="304800" cy="6477000"/>
            </a:xfrm>
            <a:custGeom>
              <a:avLst/>
              <a:gdLst/>
              <a:ahLst/>
              <a:cxnLst/>
              <a:rect l="l" t="t" r="r" b="b"/>
              <a:pathLst>
                <a:path w="304800" h="6477000">
                  <a:moveTo>
                    <a:pt x="304800" y="0"/>
                  </a:moveTo>
                  <a:lnTo>
                    <a:pt x="0" y="0"/>
                  </a:lnTo>
                  <a:lnTo>
                    <a:pt x="0" y="6477000"/>
                  </a:lnTo>
                  <a:lnTo>
                    <a:pt x="304800" y="6477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2F6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2599" y="381000"/>
              <a:ext cx="7086600" cy="685800"/>
            </a:xfrm>
            <a:custGeom>
              <a:avLst/>
              <a:gdLst/>
              <a:ahLst/>
              <a:cxnLst/>
              <a:rect l="l" t="t" r="r" b="b"/>
              <a:pathLst>
                <a:path w="7086600" h="685800">
                  <a:moveTo>
                    <a:pt x="7086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7086600" y="685800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1041653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8956">
              <a:solidFill>
                <a:srgbClr val="24A1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040891"/>
              <a:ext cx="1752600" cy="152400"/>
            </a:xfrm>
            <a:custGeom>
              <a:avLst/>
              <a:gdLst/>
              <a:ahLst/>
              <a:cxnLst/>
              <a:rect l="l" t="t" r="r" b="b"/>
              <a:pathLst>
                <a:path w="1752600" h="152400">
                  <a:moveTo>
                    <a:pt x="17526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752600" y="152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24A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95400" y="2438400"/>
            <a:ext cx="6553200" cy="3849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4939" y="1383538"/>
            <a:ext cx="78847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Palladio Uralic"/>
                <a:cs typeface="Palladio Uralic"/>
              </a:rPr>
              <a:t>Step4. </a:t>
            </a:r>
            <a:r>
              <a:rPr sz="2400" spc="-55" dirty="0">
                <a:solidFill>
                  <a:srgbClr val="0D3E95"/>
                </a:solidFill>
                <a:latin typeface="Georgia"/>
                <a:cs typeface="Georgia"/>
              </a:rPr>
              <a:t>If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fitness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25" dirty="0">
                <a:solidFill>
                  <a:srgbClr val="0D3E95"/>
                </a:solidFill>
                <a:latin typeface="Georgia"/>
                <a:cs typeface="Georgia"/>
              </a:rPr>
              <a:t>cuckoo’s </a:t>
            </a:r>
            <a:r>
              <a:rPr sz="2400" spc="70" dirty="0">
                <a:solidFill>
                  <a:srgbClr val="FF0000"/>
                </a:solidFill>
                <a:latin typeface="Georgia"/>
                <a:cs typeface="Georgia"/>
              </a:rPr>
              <a:t>egg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is </a:t>
            </a:r>
            <a:r>
              <a:rPr sz="2400" spc="-35" dirty="0">
                <a:solidFill>
                  <a:srgbClr val="FF0000"/>
                </a:solidFill>
                <a:latin typeface="Georgia"/>
                <a:cs typeface="Georgia"/>
              </a:rPr>
              <a:t>better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than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host </a:t>
            </a:r>
            <a:r>
              <a:rPr sz="2400" spc="40" dirty="0">
                <a:solidFill>
                  <a:srgbClr val="0D3E95"/>
                </a:solidFill>
                <a:latin typeface="Georgia"/>
                <a:cs typeface="Georgia"/>
              </a:rPr>
              <a:t>egg, 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replace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70" dirty="0">
                <a:solidFill>
                  <a:srgbClr val="FF0000"/>
                </a:solidFill>
                <a:latin typeface="Georgia"/>
                <a:cs typeface="Georgia"/>
              </a:rPr>
              <a:t>egg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30" dirty="0">
                <a:solidFill>
                  <a:srgbClr val="FF0000"/>
                </a:solidFill>
                <a:latin typeface="Georgia"/>
                <a:cs typeface="Georgia"/>
              </a:rPr>
              <a:t>nest </a:t>
            </a:r>
            <a:r>
              <a:rPr sz="2400" spc="50" dirty="0">
                <a:solidFill>
                  <a:srgbClr val="FF0000"/>
                </a:solidFill>
                <a:latin typeface="Georgia"/>
                <a:cs typeface="Georgia"/>
              </a:rPr>
              <a:t>k </a:t>
            </a:r>
            <a:r>
              <a:rPr sz="2400" spc="65" dirty="0">
                <a:solidFill>
                  <a:srgbClr val="0D3E95"/>
                </a:solidFill>
                <a:latin typeface="Georgia"/>
                <a:cs typeface="Georgia"/>
              </a:rPr>
              <a:t>by </a:t>
            </a:r>
            <a:r>
              <a:rPr sz="2400" spc="25" dirty="0">
                <a:solidFill>
                  <a:srgbClr val="FF0000"/>
                </a:solidFill>
                <a:latin typeface="Georgia"/>
                <a:cs typeface="Georgia"/>
              </a:rPr>
              <a:t>cuckoo’s</a:t>
            </a:r>
            <a:r>
              <a:rPr sz="2400" spc="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40" dirty="0">
                <a:solidFill>
                  <a:srgbClr val="FF0000"/>
                </a:solidFill>
                <a:latin typeface="Georgia"/>
                <a:cs typeface="Georgia"/>
              </a:rPr>
              <a:t>egg.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4939" y="1383538"/>
            <a:ext cx="79413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Palladio Uralic"/>
                <a:cs typeface="Palladio Uralic"/>
              </a:rPr>
              <a:t>Step5. </a:t>
            </a:r>
            <a:r>
              <a:rPr sz="2400" spc="-55" dirty="0">
                <a:solidFill>
                  <a:srgbClr val="0D3E95"/>
                </a:solidFill>
                <a:latin typeface="Georgia"/>
                <a:cs typeface="Georgia"/>
              </a:rPr>
              <a:t>If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host 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bird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notice </a:t>
            </a:r>
            <a:r>
              <a:rPr sz="2400" spc="-40" dirty="0">
                <a:solidFill>
                  <a:srgbClr val="0D3E95"/>
                </a:solidFill>
                <a:latin typeface="Georgia"/>
                <a:cs typeface="Georgia"/>
              </a:rPr>
              <a:t>it,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30" dirty="0">
                <a:solidFill>
                  <a:srgbClr val="FF0000"/>
                </a:solidFill>
                <a:latin typeface="Georgia"/>
                <a:cs typeface="Georgia"/>
              </a:rPr>
              <a:t>nest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is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abandoned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and </a:t>
            </a:r>
            <a:r>
              <a:rPr sz="2400" spc="60" dirty="0">
                <a:solidFill>
                  <a:srgbClr val="FF0000"/>
                </a:solidFill>
                <a:latin typeface="Georgia"/>
                <a:cs typeface="Georgia"/>
              </a:rPr>
              <a:t>new 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one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built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.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(p </a:t>
            </a:r>
            <a:r>
              <a:rPr sz="2400" spc="-125" dirty="0">
                <a:solidFill>
                  <a:srgbClr val="0D3E95"/>
                </a:solidFill>
                <a:latin typeface="Georgia"/>
                <a:cs typeface="Georgia"/>
              </a:rPr>
              <a:t>&lt;0.25) </a:t>
            </a:r>
            <a:r>
              <a:rPr sz="2400" spc="-45" dirty="0">
                <a:solidFill>
                  <a:srgbClr val="0D3E95"/>
                </a:solidFill>
                <a:latin typeface="Georgia"/>
                <a:cs typeface="Georgia"/>
              </a:rPr>
              <a:t>(</a:t>
            </a:r>
            <a:r>
              <a:rPr sz="2400" spc="-45" dirty="0">
                <a:solidFill>
                  <a:srgbClr val="FF0000"/>
                </a:solidFill>
                <a:latin typeface="Georgia"/>
                <a:cs typeface="Georgia"/>
              </a:rPr>
              <a:t>to </a:t>
            </a:r>
            <a:r>
              <a:rPr sz="2400" spc="50" dirty="0">
                <a:solidFill>
                  <a:srgbClr val="FF0000"/>
                </a:solidFill>
                <a:latin typeface="Georgia"/>
                <a:cs typeface="Georgia"/>
              </a:rPr>
              <a:t>avoid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local</a:t>
            </a:r>
            <a:r>
              <a:rPr sz="2400" spc="3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optimization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118353"/>
            <a:ext cx="728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0000"/>
                </a:solidFill>
                <a:latin typeface="Georgia"/>
                <a:cs typeface="Georgia"/>
              </a:rPr>
              <a:t>Iterate </a:t>
            </a:r>
            <a:r>
              <a:rPr sz="2400" b="1" dirty="0">
                <a:solidFill>
                  <a:srgbClr val="00AF50"/>
                </a:solidFill>
                <a:latin typeface="Palladio Uralic"/>
                <a:cs typeface="Palladio Uralic"/>
              </a:rPr>
              <a:t>steps 2 to 5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until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termination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criterion</a:t>
            </a:r>
            <a:r>
              <a:rPr sz="2400" spc="2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satisfied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2590800"/>
            <a:ext cx="41148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1594" y="475234"/>
            <a:ext cx="53416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/>
              <a:t>Application of the </a:t>
            </a:r>
            <a:r>
              <a:rPr sz="2400" spc="-10" dirty="0"/>
              <a:t>CS</a:t>
            </a:r>
            <a:r>
              <a:rPr sz="2400" spc="20" dirty="0"/>
              <a:t> </a:t>
            </a:r>
            <a:r>
              <a:rPr sz="2400" spc="-5" dirty="0"/>
              <a:t>Algorithm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154939" y="1383538"/>
            <a:ext cx="733742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Engineering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optimization</a:t>
            </a:r>
            <a:r>
              <a:rPr sz="2400" spc="10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problems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3E95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65" dirty="0">
                <a:solidFill>
                  <a:srgbClr val="0D3E95"/>
                </a:solidFill>
                <a:latin typeface="Georgia"/>
                <a:cs typeface="Georgia"/>
              </a:rPr>
              <a:t>NP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hard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combinatorial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optimization</a:t>
            </a:r>
            <a:r>
              <a:rPr sz="2400" spc="90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problems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3E95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Data </a:t>
            </a:r>
            <a:r>
              <a:rPr sz="2400" spc="10" dirty="0">
                <a:solidFill>
                  <a:srgbClr val="0D3E95"/>
                </a:solidFill>
                <a:latin typeface="Georgia"/>
                <a:cs typeface="Georgia"/>
              </a:rPr>
              <a:t>fusion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wireless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sensor</a:t>
            </a:r>
            <a:r>
              <a:rPr sz="2400" spc="90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networks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3E95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Nanoelectronic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technology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based</a:t>
            </a:r>
            <a:r>
              <a:rPr sz="2400" spc="5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operation-amplifier</a:t>
            </a:r>
            <a:endParaRPr sz="2400">
              <a:latin typeface="Georgia"/>
              <a:cs typeface="Georgia"/>
            </a:endParaRPr>
          </a:p>
          <a:p>
            <a:pPr marL="195580" indent="-182880">
              <a:lnSpc>
                <a:spcPct val="100000"/>
              </a:lnSpc>
              <a:buSzPct val="95833"/>
              <a:buFont typeface="Arial"/>
              <a:buChar char="•"/>
              <a:tabLst>
                <a:tab pos="195580" algn="l"/>
              </a:tabLst>
            </a:pP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(OP-AMP)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3E95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  <a:tab pos="1944370" algn="l"/>
              </a:tabLst>
            </a:pP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Train</a:t>
            </a:r>
            <a:r>
              <a:rPr sz="2400" spc="50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neural	</a:t>
            </a:r>
            <a:r>
              <a:rPr sz="2400" spc="20" dirty="0">
                <a:solidFill>
                  <a:srgbClr val="0D3E95"/>
                </a:solidFill>
                <a:latin typeface="Georgia"/>
                <a:cs typeface="Georgia"/>
              </a:rPr>
              <a:t>network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3E95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Manufacturing</a:t>
            </a:r>
            <a:r>
              <a:rPr sz="2400" spc="4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scheduling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D3E95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25" dirty="0">
                <a:solidFill>
                  <a:srgbClr val="0D3E95"/>
                </a:solidFill>
                <a:latin typeface="Georgia"/>
                <a:cs typeface="Georgia"/>
              </a:rPr>
              <a:t>Nurse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scheduling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problem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3843" y="228600"/>
            <a:ext cx="9173210" cy="6477000"/>
            <a:chOff x="-13843" y="228600"/>
            <a:chExt cx="9173210" cy="6477000"/>
          </a:xfrm>
        </p:grpSpPr>
        <p:sp>
          <p:nvSpPr>
            <p:cNvPr id="6" name="object 6"/>
            <p:cNvSpPr/>
            <p:nvPr/>
          </p:nvSpPr>
          <p:spPr>
            <a:xfrm>
              <a:off x="8839200" y="228600"/>
              <a:ext cx="304800" cy="6477000"/>
            </a:xfrm>
            <a:custGeom>
              <a:avLst/>
              <a:gdLst/>
              <a:ahLst/>
              <a:cxnLst/>
              <a:rect l="l" t="t" r="r" b="b"/>
              <a:pathLst>
                <a:path w="304800" h="6477000">
                  <a:moveTo>
                    <a:pt x="304800" y="0"/>
                  </a:moveTo>
                  <a:lnTo>
                    <a:pt x="0" y="0"/>
                  </a:lnTo>
                  <a:lnTo>
                    <a:pt x="0" y="6477000"/>
                  </a:lnTo>
                  <a:lnTo>
                    <a:pt x="304800" y="6477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2F6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599" y="381000"/>
              <a:ext cx="7086600" cy="685800"/>
            </a:xfrm>
            <a:custGeom>
              <a:avLst/>
              <a:gdLst/>
              <a:ahLst/>
              <a:cxnLst/>
              <a:rect l="l" t="t" r="r" b="b"/>
              <a:pathLst>
                <a:path w="7086600" h="685800">
                  <a:moveTo>
                    <a:pt x="7086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7086600" y="685800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1041653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8956">
              <a:solidFill>
                <a:srgbClr val="24A1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040891"/>
              <a:ext cx="1752600" cy="152400"/>
            </a:xfrm>
            <a:custGeom>
              <a:avLst/>
              <a:gdLst/>
              <a:ahLst/>
              <a:cxnLst/>
              <a:rect l="l" t="t" r="r" b="b"/>
              <a:pathLst>
                <a:path w="1752600" h="152400">
                  <a:moveTo>
                    <a:pt x="17526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752600" y="152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24A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755394" y="440182"/>
            <a:ext cx="6962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Cuckoo </a:t>
            </a:r>
            <a:r>
              <a:rPr dirty="0"/>
              <a:t>search </a:t>
            </a:r>
            <a:r>
              <a:rPr dirty="0" smtClean="0"/>
              <a:t>algorithm</a:t>
            </a:r>
            <a:endParaRPr sz="1600" dirty="0"/>
          </a:p>
        </p:txBody>
      </p:sp>
      <p:sp>
        <p:nvSpPr>
          <p:cNvPr id="17" name="object 17"/>
          <p:cNvSpPr txBox="1"/>
          <p:nvPr/>
        </p:nvSpPr>
        <p:spPr>
          <a:xfrm>
            <a:off x="154939" y="1078738"/>
            <a:ext cx="647192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254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method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global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optimization 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based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on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behavior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10" dirty="0">
                <a:solidFill>
                  <a:srgbClr val="0D3E95"/>
                </a:solidFill>
                <a:latin typeface="Georgia"/>
                <a:cs typeface="Georgia"/>
              </a:rPr>
              <a:t>cuckoos </a:t>
            </a:r>
            <a:r>
              <a:rPr sz="2400" spc="65" dirty="0">
                <a:solidFill>
                  <a:srgbClr val="0D3E95"/>
                </a:solidFill>
                <a:latin typeface="Georgia"/>
                <a:cs typeface="Georgia"/>
              </a:rPr>
              <a:t>was </a:t>
            </a:r>
            <a:r>
              <a:rPr sz="2400" spc="20" dirty="0">
                <a:solidFill>
                  <a:srgbClr val="0D3E95"/>
                </a:solidFill>
                <a:latin typeface="Georgia"/>
                <a:cs typeface="Georgia"/>
              </a:rPr>
              <a:t>proposed </a:t>
            </a:r>
            <a:r>
              <a:rPr sz="2400" spc="65" dirty="0">
                <a:solidFill>
                  <a:srgbClr val="0D3E95"/>
                </a:solidFill>
                <a:latin typeface="Georgia"/>
                <a:cs typeface="Georgia"/>
              </a:rPr>
              <a:t>by </a:t>
            </a:r>
            <a:r>
              <a:rPr sz="2400" spc="45" dirty="0">
                <a:solidFill>
                  <a:srgbClr val="FF0000"/>
                </a:solidFill>
                <a:latin typeface="Georgia"/>
                <a:cs typeface="Georgia"/>
              </a:rPr>
              <a:t>Yang </a:t>
            </a:r>
            <a:r>
              <a:rPr sz="2400" spc="160" dirty="0">
                <a:solidFill>
                  <a:srgbClr val="FF0000"/>
                </a:solidFill>
                <a:latin typeface="Georgia"/>
                <a:cs typeface="Georgia"/>
              </a:rPr>
              <a:t>&amp; 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Deb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160" dirty="0">
                <a:solidFill>
                  <a:srgbClr val="FF0000"/>
                </a:solidFill>
                <a:latin typeface="Georgia"/>
                <a:cs typeface="Georgia"/>
              </a:rPr>
              <a:t>(2009).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3E95"/>
              </a:buClr>
              <a:buFont typeface="Arial"/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5715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original </a:t>
            </a:r>
            <a:r>
              <a:rPr sz="2400" spc="45" dirty="0">
                <a:solidFill>
                  <a:srgbClr val="0D3E95"/>
                </a:solidFill>
                <a:latin typeface="Georgia"/>
                <a:cs typeface="Georgia"/>
              </a:rPr>
              <a:t>“</a:t>
            </a:r>
            <a:r>
              <a:rPr sz="2400" spc="45" dirty="0">
                <a:solidFill>
                  <a:srgbClr val="FF0000"/>
                </a:solidFill>
                <a:latin typeface="Georgia"/>
                <a:cs typeface="Georgia"/>
              </a:rPr>
              <a:t>cuckoo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search </a:t>
            </a:r>
            <a:r>
              <a:rPr sz="2400" spc="-40" dirty="0">
                <a:solidFill>
                  <a:srgbClr val="FF0000"/>
                </a:solidFill>
                <a:latin typeface="Georgia"/>
                <a:cs typeface="Georgia"/>
              </a:rPr>
              <a:t>(CS) </a:t>
            </a:r>
            <a:r>
              <a:rPr sz="2400" spc="25" dirty="0">
                <a:solidFill>
                  <a:srgbClr val="FF0000"/>
                </a:solidFill>
                <a:latin typeface="Georgia"/>
                <a:cs typeface="Georgia"/>
              </a:rPr>
              <a:t>algorithm</a:t>
            </a:r>
            <a:r>
              <a:rPr sz="2400" spc="25" dirty="0">
                <a:solidFill>
                  <a:srgbClr val="0D3E95"/>
                </a:solidFill>
                <a:latin typeface="Georgia"/>
                <a:cs typeface="Georgia"/>
              </a:rPr>
              <a:t>” 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is 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based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on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idea of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40" dirty="0">
                <a:solidFill>
                  <a:srgbClr val="0D3E95"/>
                </a:solidFill>
                <a:latin typeface="Georgia"/>
                <a:cs typeface="Georgia"/>
              </a:rPr>
              <a:t>following</a:t>
            </a:r>
            <a:r>
              <a:rPr sz="2400" spc="23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125" dirty="0">
                <a:solidFill>
                  <a:srgbClr val="0D3E95"/>
                </a:solidFill>
                <a:latin typeface="Georgia"/>
                <a:cs typeface="Georgia"/>
              </a:rPr>
              <a:t>:-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Georgia"/>
              <a:cs typeface="Georgia"/>
            </a:endParaRPr>
          </a:p>
          <a:p>
            <a:pPr marL="330835" indent="-318770" algn="just">
              <a:lnSpc>
                <a:spcPct val="100000"/>
              </a:lnSpc>
              <a:buFont typeface="Wingdings"/>
              <a:buChar char=""/>
              <a:tabLst>
                <a:tab pos="331470" algn="l"/>
              </a:tabLst>
            </a:pPr>
            <a:r>
              <a:rPr sz="2400" spc="90" dirty="0">
                <a:solidFill>
                  <a:srgbClr val="0D3E95"/>
                </a:solidFill>
                <a:latin typeface="Georgia"/>
                <a:cs typeface="Georgia"/>
              </a:rPr>
              <a:t>How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cuckoos </a:t>
            </a:r>
            <a:r>
              <a:rPr sz="2400" spc="50" dirty="0">
                <a:solidFill>
                  <a:srgbClr val="FF0000"/>
                </a:solidFill>
                <a:latin typeface="Georgia"/>
                <a:cs typeface="Georgia"/>
              </a:rPr>
              <a:t>lay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their </a:t>
            </a:r>
            <a:r>
              <a:rPr sz="2400" spc="45" dirty="0">
                <a:solidFill>
                  <a:srgbClr val="FF0000"/>
                </a:solidFill>
                <a:latin typeface="Georgia"/>
                <a:cs typeface="Georgia"/>
              </a:rPr>
              <a:t>eggs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host</a:t>
            </a:r>
            <a:r>
              <a:rPr sz="2400" spc="16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Georgia"/>
                <a:cs typeface="Georgia"/>
              </a:rPr>
              <a:t>nests</a:t>
            </a:r>
            <a:r>
              <a:rPr sz="2400" spc="-35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D3E95"/>
              </a:buClr>
              <a:buFont typeface="Wingdings"/>
              <a:buChar char=""/>
            </a:pPr>
            <a:endParaRPr sz="2500" dirty="0">
              <a:latin typeface="Georgia"/>
              <a:cs typeface="Georgia"/>
            </a:endParaRPr>
          </a:p>
          <a:p>
            <a:pPr marL="12700" marR="6350" algn="just">
              <a:lnSpc>
                <a:spcPct val="100000"/>
              </a:lnSpc>
              <a:buFont typeface="Wingdings"/>
              <a:buChar char=""/>
              <a:tabLst>
                <a:tab pos="255904" algn="l"/>
              </a:tabLst>
            </a:pPr>
            <a:r>
              <a:rPr sz="2400" spc="55" dirty="0">
                <a:solidFill>
                  <a:srgbClr val="0D3E95"/>
                </a:solidFill>
                <a:latin typeface="Georgia"/>
                <a:cs typeface="Georgia"/>
              </a:rPr>
              <a:t>How, 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if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not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detected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and 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destroyed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,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45" dirty="0">
                <a:solidFill>
                  <a:srgbClr val="FF0000"/>
                </a:solidFill>
                <a:latin typeface="Georgia"/>
                <a:cs typeface="Georgia"/>
              </a:rPr>
              <a:t>eggs </a:t>
            </a:r>
            <a:r>
              <a:rPr sz="2400" spc="4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hatched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to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chicks </a:t>
            </a:r>
            <a:r>
              <a:rPr sz="2400" spc="65" dirty="0">
                <a:solidFill>
                  <a:srgbClr val="FF0000"/>
                </a:solidFill>
                <a:latin typeface="Georgia"/>
                <a:cs typeface="Georgia"/>
              </a:rPr>
              <a:t>by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</a:t>
            </a:r>
            <a:r>
              <a:rPr sz="2400" spc="114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hosts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3E95"/>
              </a:buClr>
              <a:buFont typeface="Wingdings"/>
              <a:buChar char=""/>
            </a:pPr>
            <a:endParaRPr sz="2500" dirty="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buFont typeface="Wingdings"/>
              <a:buChar char=""/>
              <a:tabLst>
                <a:tab pos="255904" algn="l"/>
              </a:tabLst>
            </a:pPr>
            <a:r>
              <a:rPr sz="2400" spc="90" dirty="0">
                <a:solidFill>
                  <a:srgbClr val="0D3E95"/>
                </a:solidFill>
                <a:latin typeface="Georgia"/>
                <a:cs typeface="Georgia"/>
              </a:rPr>
              <a:t>How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search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algorithm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based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on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such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 scheme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can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be </a:t>
            </a:r>
            <a:r>
              <a:rPr sz="2400" spc="25" dirty="0">
                <a:solidFill>
                  <a:srgbClr val="0D3E95"/>
                </a:solidFill>
                <a:latin typeface="Georgia"/>
                <a:cs typeface="Georgia"/>
              </a:rPr>
              <a:t>used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to </a:t>
            </a:r>
            <a:r>
              <a:rPr sz="2400" spc="20" dirty="0">
                <a:solidFill>
                  <a:srgbClr val="FF0000"/>
                </a:solidFill>
                <a:latin typeface="Georgia"/>
                <a:cs typeface="Georgia"/>
              </a:rPr>
              <a:t>find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20" dirty="0">
                <a:solidFill>
                  <a:srgbClr val="FF0000"/>
                </a:solidFill>
                <a:latin typeface="Georgia"/>
                <a:cs typeface="Georgia"/>
              </a:rPr>
              <a:t>global 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optimum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 of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</a:t>
            </a:r>
            <a:r>
              <a:rPr sz="2400" spc="2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function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3843" y="228600"/>
            <a:ext cx="9173210" cy="6477000"/>
            <a:chOff x="-13843" y="228600"/>
            <a:chExt cx="9173210" cy="6477000"/>
          </a:xfrm>
        </p:grpSpPr>
        <p:sp>
          <p:nvSpPr>
            <p:cNvPr id="6" name="object 6"/>
            <p:cNvSpPr/>
            <p:nvPr/>
          </p:nvSpPr>
          <p:spPr>
            <a:xfrm>
              <a:off x="8839200" y="228600"/>
              <a:ext cx="304800" cy="6477000"/>
            </a:xfrm>
            <a:custGeom>
              <a:avLst/>
              <a:gdLst/>
              <a:ahLst/>
              <a:cxnLst/>
              <a:rect l="l" t="t" r="r" b="b"/>
              <a:pathLst>
                <a:path w="304800" h="6477000">
                  <a:moveTo>
                    <a:pt x="304800" y="0"/>
                  </a:moveTo>
                  <a:lnTo>
                    <a:pt x="0" y="0"/>
                  </a:lnTo>
                  <a:lnTo>
                    <a:pt x="0" y="6477000"/>
                  </a:lnTo>
                  <a:lnTo>
                    <a:pt x="304800" y="6477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2F6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599" y="381000"/>
              <a:ext cx="7086600" cy="685800"/>
            </a:xfrm>
            <a:custGeom>
              <a:avLst/>
              <a:gdLst/>
              <a:ahLst/>
              <a:cxnLst/>
              <a:rect l="l" t="t" r="r" b="b"/>
              <a:pathLst>
                <a:path w="7086600" h="685800">
                  <a:moveTo>
                    <a:pt x="7086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7086600" y="685800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1041653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8956">
              <a:solidFill>
                <a:srgbClr val="24A1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040891"/>
              <a:ext cx="1752600" cy="152400"/>
            </a:xfrm>
            <a:custGeom>
              <a:avLst/>
              <a:gdLst/>
              <a:ahLst/>
              <a:cxnLst/>
              <a:rect l="l" t="t" r="r" b="b"/>
              <a:pathLst>
                <a:path w="1752600" h="152400">
                  <a:moveTo>
                    <a:pt x="17526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752600" y="152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24A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852159" y="1219200"/>
            <a:ext cx="2782824" cy="5638798"/>
            <a:chOff x="5852159" y="1219200"/>
            <a:chExt cx="2782824" cy="5638798"/>
          </a:xfrm>
        </p:grpSpPr>
        <p:sp>
          <p:nvSpPr>
            <p:cNvPr id="13" name="object 13"/>
            <p:cNvSpPr/>
            <p:nvPr/>
          </p:nvSpPr>
          <p:spPr>
            <a:xfrm>
              <a:off x="5852159" y="3494532"/>
              <a:ext cx="2735580" cy="2316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7400" y="1219200"/>
              <a:ext cx="2705100" cy="2286000"/>
            </a:xfrm>
            <a:custGeom>
              <a:avLst/>
              <a:gdLst/>
              <a:ahLst/>
              <a:cxnLst/>
              <a:rect l="l" t="t" r="r" b="b"/>
              <a:pathLst>
                <a:path w="2705100" h="2286000">
                  <a:moveTo>
                    <a:pt x="2508630" y="0"/>
                  </a:moveTo>
                  <a:lnTo>
                    <a:pt x="196469" y="0"/>
                  </a:lnTo>
                  <a:lnTo>
                    <a:pt x="151435" y="5191"/>
                  </a:lnTo>
                  <a:lnTo>
                    <a:pt x="110088" y="19977"/>
                  </a:lnTo>
                  <a:lnTo>
                    <a:pt x="73608" y="43177"/>
                  </a:lnTo>
                  <a:lnTo>
                    <a:pt x="43177" y="73608"/>
                  </a:lnTo>
                  <a:lnTo>
                    <a:pt x="19977" y="110088"/>
                  </a:lnTo>
                  <a:lnTo>
                    <a:pt x="5191" y="151435"/>
                  </a:lnTo>
                  <a:lnTo>
                    <a:pt x="0" y="196469"/>
                  </a:lnTo>
                  <a:lnTo>
                    <a:pt x="0" y="2089530"/>
                  </a:lnTo>
                  <a:lnTo>
                    <a:pt x="5191" y="2134564"/>
                  </a:lnTo>
                  <a:lnTo>
                    <a:pt x="19977" y="2175911"/>
                  </a:lnTo>
                  <a:lnTo>
                    <a:pt x="43177" y="2212391"/>
                  </a:lnTo>
                  <a:lnTo>
                    <a:pt x="73608" y="2242822"/>
                  </a:lnTo>
                  <a:lnTo>
                    <a:pt x="110088" y="2266022"/>
                  </a:lnTo>
                  <a:lnTo>
                    <a:pt x="151435" y="2280808"/>
                  </a:lnTo>
                  <a:lnTo>
                    <a:pt x="196469" y="2286000"/>
                  </a:lnTo>
                  <a:lnTo>
                    <a:pt x="2508630" y="2286000"/>
                  </a:lnTo>
                  <a:lnTo>
                    <a:pt x="2553664" y="2280808"/>
                  </a:lnTo>
                  <a:lnTo>
                    <a:pt x="2595011" y="2266022"/>
                  </a:lnTo>
                  <a:lnTo>
                    <a:pt x="2631491" y="2242822"/>
                  </a:lnTo>
                  <a:lnTo>
                    <a:pt x="2661922" y="2212391"/>
                  </a:lnTo>
                  <a:lnTo>
                    <a:pt x="2685122" y="2175911"/>
                  </a:lnTo>
                  <a:lnTo>
                    <a:pt x="2699908" y="2134564"/>
                  </a:lnTo>
                  <a:lnTo>
                    <a:pt x="2705100" y="2089530"/>
                  </a:lnTo>
                  <a:lnTo>
                    <a:pt x="2705100" y="196469"/>
                  </a:lnTo>
                  <a:lnTo>
                    <a:pt x="2699908" y="151435"/>
                  </a:lnTo>
                  <a:lnTo>
                    <a:pt x="2685122" y="110088"/>
                  </a:lnTo>
                  <a:lnTo>
                    <a:pt x="2661922" y="73608"/>
                  </a:lnTo>
                  <a:lnTo>
                    <a:pt x="2631491" y="43177"/>
                  </a:lnTo>
                  <a:lnTo>
                    <a:pt x="2595011" y="19977"/>
                  </a:lnTo>
                  <a:lnTo>
                    <a:pt x="2553664" y="5191"/>
                  </a:lnTo>
                  <a:lnTo>
                    <a:pt x="250863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7400" y="1219200"/>
              <a:ext cx="2705100" cy="2286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52159" y="6009130"/>
              <a:ext cx="2782824" cy="8488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7400" y="3733800"/>
              <a:ext cx="2752725" cy="2286000"/>
            </a:xfrm>
            <a:custGeom>
              <a:avLst/>
              <a:gdLst/>
              <a:ahLst/>
              <a:cxnLst/>
              <a:rect l="l" t="t" r="r" b="b"/>
              <a:pathLst>
                <a:path w="2752725" h="2286000">
                  <a:moveTo>
                    <a:pt x="2555875" y="0"/>
                  </a:moveTo>
                  <a:lnTo>
                    <a:pt x="196469" y="0"/>
                  </a:lnTo>
                  <a:lnTo>
                    <a:pt x="151435" y="5191"/>
                  </a:lnTo>
                  <a:lnTo>
                    <a:pt x="110088" y="19977"/>
                  </a:lnTo>
                  <a:lnTo>
                    <a:pt x="73608" y="43177"/>
                  </a:lnTo>
                  <a:lnTo>
                    <a:pt x="43177" y="73608"/>
                  </a:lnTo>
                  <a:lnTo>
                    <a:pt x="19977" y="110088"/>
                  </a:lnTo>
                  <a:lnTo>
                    <a:pt x="5191" y="151435"/>
                  </a:lnTo>
                  <a:lnTo>
                    <a:pt x="0" y="196469"/>
                  </a:lnTo>
                  <a:lnTo>
                    <a:pt x="0" y="2089543"/>
                  </a:lnTo>
                  <a:lnTo>
                    <a:pt x="5191" y="2134588"/>
                  </a:lnTo>
                  <a:lnTo>
                    <a:pt x="19977" y="2175938"/>
                  </a:lnTo>
                  <a:lnTo>
                    <a:pt x="43177" y="2212415"/>
                  </a:lnTo>
                  <a:lnTo>
                    <a:pt x="73608" y="2242839"/>
                  </a:lnTo>
                  <a:lnTo>
                    <a:pt x="110088" y="2266031"/>
                  </a:lnTo>
                  <a:lnTo>
                    <a:pt x="151435" y="2280811"/>
                  </a:lnTo>
                  <a:lnTo>
                    <a:pt x="196469" y="2286000"/>
                  </a:lnTo>
                  <a:lnTo>
                    <a:pt x="2555875" y="2286000"/>
                  </a:lnTo>
                  <a:lnTo>
                    <a:pt x="2600908" y="2280811"/>
                  </a:lnTo>
                  <a:lnTo>
                    <a:pt x="2642255" y="2266031"/>
                  </a:lnTo>
                  <a:lnTo>
                    <a:pt x="2678735" y="2242839"/>
                  </a:lnTo>
                  <a:lnTo>
                    <a:pt x="2709166" y="2212415"/>
                  </a:lnTo>
                  <a:lnTo>
                    <a:pt x="2732366" y="2175938"/>
                  </a:lnTo>
                  <a:lnTo>
                    <a:pt x="2747152" y="2134588"/>
                  </a:lnTo>
                  <a:lnTo>
                    <a:pt x="2752344" y="2089543"/>
                  </a:lnTo>
                  <a:lnTo>
                    <a:pt x="2752344" y="196469"/>
                  </a:lnTo>
                  <a:lnTo>
                    <a:pt x="2747152" y="151435"/>
                  </a:lnTo>
                  <a:lnTo>
                    <a:pt x="2732366" y="110088"/>
                  </a:lnTo>
                  <a:lnTo>
                    <a:pt x="2709166" y="73608"/>
                  </a:lnTo>
                  <a:lnTo>
                    <a:pt x="2678735" y="43177"/>
                  </a:lnTo>
                  <a:lnTo>
                    <a:pt x="2642255" y="19977"/>
                  </a:lnTo>
                  <a:lnTo>
                    <a:pt x="2600908" y="5191"/>
                  </a:lnTo>
                  <a:lnTo>
                    <a:pt x="255587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7400" y="3733800"/>
              <a:ext cx="2752344" cy="2286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755394" y="440182"/>
            <a:ext cx="547941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/>
              <a:t>Behavior </a:t>
            </a:r>
            <a:r>
              <a:rPr sz="2400" spc="-5" dirty="0"/>
              <a:t>of Cuckoo</a:t>
            </a:r>
            <a:r>
              <a:rPr sz="2400" spc="-100" dirty="0"/>
              <a:t> </a:t>
            </a:r>
            <a:r>
              <a:rPr sz="2400" dirty="0"/>
              <a:t>breeding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4939" y="1154938"/>
            <a:ext cx="563499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35" dirty="0">
                <a:solidFill>
                  <a:srgbClr val="FF0000"/>
                </a:solidFill>
                <a:latin typeface="Georgia"/>
                <a:cs typeface="Georgia"/>
              </a:rPr>
              <a:t>CS </a:t>
            </a:r>
            <a:r>
              <a:rPr sz="2400" spc="65" dirty="0">
                <a:solidFill>
                  <a:srgbClr val="0D3E95"/>
                </a:solidFill>
                <a:latin typeface="Georgia"/>
                <a:cs typeface="Georgia"/>
              </a:rPr>
              <a:t>was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inspired </a:t>
            </a:r>
            <a:r>
              <a:rPr sz="2400" spc="65" dirty="0">
                <a:solidFill>
                  <a:srgbClr val="0D3E95"/>
                </a:solidFill>
                <a:latin typeface="Georgia"/>
                <a:cs typeface="Georgia"/>
              </a:rPr>
              <a:t>by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obligate  brood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parasitism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some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cuckoo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species  </a:t>
            </a:r>
            <a:r>
              <a:rPr sz="2400" spc="65" dirty="0">
                <a:solidFill>
                  <a:srgbClr val="0D3E95"/>
                </a:solidFill>
                <a:latin typeface="Georgia"/>
                <a:cs typeface="Georgia"/>
              </a:rPr>
              <a:t>by </a:t>
            </a:r>
            <a:r>
              <a:rPr sz="2400" spc="40" dirty="0">
                <a:solidFill>
                  <a:srgbClr val="FF0000"/>
                </a:solidFill>
                <a:latin typeface="Georgia"/>
                <a:cs typeface="Georgia"/>
              </a:rPr>
              <a:t>laying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their </a:t>
            </a:r>
            <a:r>
              <a:rPr sz="2400" spc="45" dirty="0">
                <a:solidFill>
                  <a:srgbClr val="FF0000"/>
                </a:solidFill>
                <a:latin typeface="Georgia"/>
                <a:cs typeface="Georgia"/>
              </a:rPr>
              <a:t>eggs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30" dirty="0">
                <a:solidFill>
                  <a:srgbClr val="FF0000"/>
                </a:solidFill>
                <a:latin typeface="Georgia"/>
                <a:cs typeface="Georgia"/>
              </a:rPr>
              <a:t>nests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host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birds.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3E95"/>
              </a:buClr>
              <a:buFont typeface="Arial"/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Some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cuckoos </a:t>
            </a:r>
            <a:r>
              <a:rPr sz="2400" spc="30" dirty="0">
                <a:solidFill>
                  <a:srgbClr val="0D3E95"/>
                </a:solidFill>
                <a:latin typeface="Georgia"/>
                <a:cs typeface="Georgia"/>
              </a:rPr>
              <a:t>have </a:t>
            </a:r>
            <a:r>
              <a:rPr sz="2400" spc="60" dirty="0">
                <a:solidFill>
                  <a:srgbClr val="FF0000"/>
                </a:solidFill>
                <a:latin typeface="Georgia"/>
                <a:cs typeface="Georgia"/>
              </a:rPr>
              <a:t>evolved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such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 </a:t>
            </a:r>
            <a:r>
              <a:rPr sz="2400" spc="125" dirty="0">
                <a:solidFill>
                  <a:srgbClr val="0D3E95"/>
                </a:solidFill>
                <a:latin typeface="Georgia"/>
                <a:cs typeface="Georgia"/>
              </a:rPr>
              <a:t>way </a:t>
            </a:r>
            <a:r>
              <a:rPr sz="2400" spc="-30" dirty="0">
                <a:solidFill>
                  <a:srgbClr val="0D3E95"/>
                </a:solidFill>
                <a:latin typeface="Georgia"/>
                <a:cs typeface="Georgia"/>
              </a:rPr>
              <a:t>that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female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parasitic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cuckoos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can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 imitate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colors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and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patterns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 </a:t>
            </a:r>
            <a:r>
              <a:rPr sz="2400" spc="45" dirty="0">
                <a:solidFill>
                  <a:srgbClr val="0D3E95"/>
                </a:solidFill>
                <a:latin typeface="Georgia"/>
                <a:cs typeface="Georgia"/>
              </a:rPr>
              <a:t>eggs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80" dirty="0">
                <a:solidFill>
                  <a:srgbClr val="0D3E95"/>
                </a:solidFill>
                <a:latin typeface="Georgia"/>
                <a:cs typeface="Georgia"/>
              </a:rPr>
              <a:t>few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chosen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host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species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3E95"/>
              </a:buClr>
              <a:buFont typeface="Arial"/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762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This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reduces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probability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45" dirty="0">
                <a:solidFill>
                  <a:srgbClr val="0D3E95"/>
                </a:solidFill>
                <a:latin typeface="Georgia"/>
                <a:cs typeface="Georgia"/>
              </a:rPr>
              <a:t>eggs 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being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abandoned</a:t>
            </a:r>
            <a:r>
              <a:rPr sz="2400" spc="59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and,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therefore,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 increases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their </a:t>
            </a:r>
            <a:r>
              <a:rPr sz="2400" spc="20" dirty="0">
                <a:solidFill>
                  <a:srgbClr val="FF0000"/>
                </a:solidFill>
                <a:latin typeface="Georgia"/>
                <a:cs typeface="Georgia"/>
              </a:rPr>
              <a:t>reproductivity</a:t>
            </a:r>
            <a:r>
              <a:rPr sz="2400" spc="1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0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54939" y="1154938"/>
            <a:ext cx="8531861" cy="3367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60" dirty="0">
                <a:solidFill>
                  <a:srgbClr val="0D3E95"/>
                </a:solidFill>
                <a:latin typeface="Georgia"/>
                <a:cs typeface="Georgia"/>
              </a:rPr>
              <a:t>If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host 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birds 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discover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45" dirty="0">
                <a:solidFill>
                  <a:srgbClr val="FF0000"/>
                </a:solidFill>
                <a:latin typeface="Georgia"/>
                <a:cs typeface="Georgia"/>
              </a:rPr>
              <a:t>eggs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are not 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their </a:t>
            </a:r>
            <a:r>
              <a:rPr sz="2400" spc="40" dirty="0">
                <a:solidFill>
                  <a:srgbClr val="FF0000"/>
                </a:solidFill>
                <a:latin typeface="Georgia"/>
                <a:cs typeface="Georgia"/>
              </a:rPr>
              <a:t>own</a:t>
            </a:r>
            <a:r>
              <a:rPr sz="2400" spc="40" dirty="0">
                <a:solidFill>
                  <a:srgbClr val="0D3E95"/>
                </a:solidFill>
                <a:latin typeface="Georgia"/>
                <a:cs typeface="Georgia"/>
              </a:rPr>
              <a:t>, </a:t>
            </a:r>
            <a:r>
              <a:rPr sz="2400" spc="20" dirty="0">
                <a:solidFill>
                  <a:srgbClr val="0D3E95"/>
                </a:solidFill>
                <a:latin typeface="Georgia"/>
                <a:cs typeface="Georgia"/>
              </a:rPr>
              <a:t>they </a:t>
            </a:r>
            <a:r>
              <a:rPr sz="2400" spc="60" dirty="0">
                <a:solidFill>
                  <a:srgbClr val="0D3E95"/>
                </a:solidFill>
                <a:latin typeface="Georgia"/>
                <a:cs typeface="Georgia"/>
              </a:rPr>
              <a:t>will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either </a:t>
            </a:r>
            <a:r>
              <a:rPr sz="2400" spc="30" dirty="0">
                <a:solidFill>
                  <a:srgbClr val="FF0000"/>
                </a:solidFill>
                <a:latin typeface="Georgia"/>
                <a:cs typeface="Georgia"/>
              </a:rPr>
              <a:t>throw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them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Georgia"/>
                <a:cs typeface="Georgia"/>
              </a:rPr>
              <a:t>away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or </a:t>
            </a:r>
            <a:r>
              <a:rPr sz="2400" spc="35" dirty="0">
                <a:solidFill>
                  <a:srgbClr val="0D3E95"/>
                </a:solidFill>
                <a:latin typeface="Georgia"/>
                <a:cs typeface="Georgia"/>
              </a:rPr>
              <a:t>simply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abandon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their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nests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and  </a:t>
            </a:r>
            <a:r>
              <a:rPr sz="2400" spc="25" dirty="0">
                <a:solidFill>
                  <a:srgbClr val="0D3E95"/>
                </a:solidFill>
                <a:latin typeface="Georgia"/>
                <a:cs typeface="Georgia"/>
              </a:rPr>
              <a:t>build </a:t>
            </a:r>
            <a:r>
              <a:rPr sz="2400" spc="60" dirty="0">
                <a:solidFill>
                  <a:srgbClr val="FF0000"/>
                </a:solidFill>
                <a:latin typeface="Georgia"/>
                <a:cs typeface="Georgia"/>
              </a:rPr>
              <a:t>new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ones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6985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Parasitic </a:t>
            </a:r>
            <a:r>
              <a:rPr sz="2400" spc="10" dirty="0">
                <a:solidFill>
                  <a:srgbClr val="0D3E95"/>
                </a:solidFill>
                <a:latin typeface="Georgia"/>
                <a:cs typeface="Georgia"/>
              </a:rPr>
              <a:t>cuckoos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often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choose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-30" dirty="0">
                <a:solidFill>
                  <a:srgbClr val="0D3E95"/>
                </a:solidFill>
                <a:latin typeface="Georgia"/>
                <a:cs typeface="Georgia"/>
              </a:rPr>
              <a:t>nest  </a:t>
            </a:r>
            <a:r>
              <a:rPr sz="2400" spc="35" dirty="0">
                <a:solidFill>
                  <a:srgbClr val="0D3E95"/>
                </a:solidFill>
                <a:latin typeface="Georgia"/>
                <a:cs typeface="Georgia"/>
              </a:rPr>
              <a:t>where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host 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bird </a:t>
            </a:r>
            <a:r>
              <a:rPr sz="2400" spc="-35" dirty="0">
                <a:solidFill>
                  <a:srgbClr val="0D3E95"/>
                </a:solidFill>
                <a:latin typeface="Georgia"/>
                <a:cs typeface="Georgia"/>
              </a:rPr>
              <a:t>just </a:t>
            </a:r>
            <a:r>
              <a:rPr sz="2400" spc="20" dirty="0">
                <a:solidFill>
                  <a:srgbClr val="FF0000"/>
                </a:solidFill>
                <a:latin typeface="Georgia"/>
                <a:cs typeface="Georgia"/>
              </a:rPr>
              <a:t>laid </a:t>
            </a:r>
            <a:r>
              <a:rPr sz="2400" spc="-30" dirty="0">
                <a:solidFill>
                  <a:srgbClr val="0D3E95"/>
                </a:solidFill>
                <a:latin typeface="Georgia"/>
                <a:cs typeface="Georgia"/>
              </a:rPr>
              <a:t>its </a:t>
            </a:r>
            <a:r>
              <a:rPr sz="2400" spc="75" dirty="0">
                <a:solidFill>
                  <a:srgbClr val="0D3E95"/>
                </a:solidFill>
                <a:latin typeface="Georgia"/>
                <a:cs typeface="Georgia"/>
              </a:rPr>
              <a:t>own </a:t>
            </a:r>
            <a:r>
              <a:rPr sz="2400" spc="7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25" dirty="0">
                <a:solidFill>
                  <a:srgbClr val="FF0000"/>
                </a:solidFill>
                <a:latin typeface="Georgia"/>
                <a:cs typeface="Georgia"/>
              </a:rPr>
              <a:t>eggs</a:t>
            </a:r>
            <a:r>
              <a:rPr sz="2400" spc="25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8255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80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general,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cuckoo </a:t>
            </a:r>
            <a:r>
              <a:rPr sz="2400" spc="45" dirty="0">
                <a:solidFill>
                  <a:srgbClr val="FF0000"/>
                </a:solidFill>
                <a:latin typeface="Georgia"/>
                <a:cs typeface="Georgia"/>
              </a:rPr>
              <a:t>eggs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hatch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20" dirty="0">
                <a:solidFill>
                  <a:srgbClr val="0D3E95"/>
                </a:solidFill>
                <a:latin typeface="Georgia"/>
                <a:cs typeface="Georgia"/>
              </a:rPr>
              <a:t>slightly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earlier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than their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host</a:t>
            </a:r>
            <a:r>
              <a:rPr sz="2400" spc="229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25" dirty="0">
                <a:solidFill>
                  <a:srgbClr val="FF0000"/>
                </a:solidFill>
                <a:latin typeface="Georgia"/>
                <a:cs typeface="Georgia"/>
              </a:rPr>
              <a:t>eggs</a:t>
            </a:r>
            <a:r>
              <a:rPr sz="2400" spc="25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54939" y="1154938"/>
            <a:ext cx="8227061" cy="373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  <a:tab pos="757555" algn="l"/>
                <a:tab pos="1227455" algn="l"/>
                <a:tab pos="2324735" algn="l"/>
                <a:tab pos="3868420" algn="l"/>
                <a:tab pos="4425315" algn="l"/>
                <a:tab pos="5170170" algn="l"/>
              </a:tabLst>
            </a:pP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Once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first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cuckoo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chick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hatched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, 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his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first </a:t>
            </a:r>
            <a:r>
              <a:rPr sz="2400" spc="-30" dirty="0">
                <a:solidFill>
                  <a:srgbClr val="FF0000"/>
                </a:solidFill>
                <a:latin typeface="Georgia"/>
                <a:cs typeface="Georgia"/>
              </a:rPr>
              <a:t>instinct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action is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to 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evict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host  </a:t>
            </a:r>
            <a:r>
              <a:rPr sz="2400" spc="45" dirty="0">
                <a:solidFill>
                  <a:srgbClr val="FF0000"/>
                </a:solidFill>
                <a:latin typeface="Georgia"/>
                <a:cs typeface="Georgia"/>
              </a:rPr>
              <a:t>eggs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	</a:t>
            </a:r>
            <a:r>
              <a:rPr sz="2400" spc="65" dirty="0">
                <a:solidFill>
                  <a:srgbClr val="0D3E95"/>
                </a:solidFill>
                <a:latin typeface="Georgia"/>
                <a:cs typeface="Georgia"/>
              </a:rPr>
              <a:t>by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l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2400" spc="-30" dirty="0">
                <a:solidFill>
                  <a:srgbClr val="FF0000"/>
                </a:solidFill>
                <a:latin typeface="Georgia"/>
                <a:cs typeface="Georgia"/>
              </a:rPr>
              <a:t>n</a:t>
            </a:r>
            <a:r>
              <a:rPr sz="2400" spc="65" dirty="0">
                <a:solidFill>
                  <a:srgbClr val="FF0000"/>
                </a:solidFill>
                <a:latin typeface="Georgia"/>
                <a:cs typeface="Georgia"/>
              </a:rPr>
              <a:t>d</a:t>
            </a:r>
            <a:r>
              <a:rPr sz="2400" spc="35" dirty="0">
                <a:solidFill>
                  <a:srgbClr val="FF0000"/>
                </a:solidFill>
                <a:latin typeface="Georgia"/>
                <a:cs typeface="Georgia"/>
              </a:rPr>
              <a:t>l</a:t>
            </a:r>
            <a:r>
              <a:rPr sz="2400" spc="150" dirty="0">
                <a:solidFill>
                  <a:srgbClr val="FF0000"/>
                </a:solidFill>
                <a:latin typeface="Georgia"/>
                <a:cs typeface="Georgia"/>
              </a:rPr>
              <a:t>y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	</a:t>
            </a:r>
            <a:r>
              <a:rPr sz="2400" spc="25" dirty="0">
                <a:solidFill>
                  <a:srgbClr val="FF0000"/>
                </a:solidFill>
                <a:latin typeface="Georgia"/>
                <a:cs typeface="Georgia"/>
              </a:rPr>
              <a:t>pro</a:t>
            </a:r>
            <a:r>
              <a:rPr sz="2400" spc="40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elli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n</a:t>
            </a:r>
            <a:r>
              <a:rPr sz="2400" spc="110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	</a:t>
            </a:r>
            <a:r>
              <a:rPr sz="2400" spc="-45" dirty="0">
                <a:solidFill>
                  <a:srgbClr val="0D3E95"/>
                </a:solidFill>
                <a:latin typeface="Georgia"/>
                <a:cs typeface="Georgia"/>
              </a:rPr>
              <a:t>t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h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	</a:t>
            </a:r>
            <a:r>
              <a:rPr sz="2400" spc="45" dirty="0">
                <a:solidFill>
                  <a:srgbClr val="0D3E95"/>
                </a:solidFill>
                <a:latin typeface="Georgia"/>
                <a:cs typeface="Georgia"/>
              </a:rPr>
              <a:t>eggs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	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out 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</a:t>
            </a:r>
            <a:r>
              <a:rPr sz="2400" spc="40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Georgia"/>
                <a:cs typeface="Georgia"/>
              </a:rPr>
              <a:t>nest</a:t>
            </a:r>
            <a:r>
              <a:rPr sz="2400" spc="-35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3E95"/>
              </a:buClr>
              <a:buFont typeface="Arial"/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5715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This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action 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results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increasing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cuckoo </a:t>
            </a:r>
            <a:r>
              <a:rPr sz="2400" spc="10" dirty="0">
                <a:solidFill>
                  <a:srgbClr val="0D3E95"/>
                </a:solidFill>
                <a:latin typeface="Georgia"/>
                <a:cs typeface="Georgia"/>
              </a:rPr>
              <a:t>chick’s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share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30" dirty="0">
                <a:solidFill>
                  <a:srgbClr val="FF0000"/>
                </a:solidFill>
                <a:latin typeface="Georgia"/>
                <a:cs typeface="Georgia"/>
              </a:rPr>
              <a:t>food </a:t>
            </a:r>
            <a:r>
              <a:rPr sz="2400" spc="45" dirty="0">
                <a:solidFill>
                  <a:srgbClr val="FF0000"/>
                </a:solidFill>
                <a:latin typeface="Georgia"/>
                <a:cs typeface="Georgia"/>
              </a:rPr>
              <a:t>provided </a:t>
            </a:r>
            <a:r>
              <a:rPr sz="2400" spc="55" dirty="0">
                <a:solidFill>
                  <a:srgbClr val="0D3E95"/>
                </a:solidFill>
                <a:latin typeface="Georgia"/>
                <a:cs typeface="Georgia"/>
              </a:rPr>
              <a:t>by  </a:t>
            </a:r>
            <a:r>
              <a:rPr sz="2400" spc="-30" dirty="0">
                <a:solidFill>
                  <a:srgbClr val="0D3E95"/>
                </a:solidFill>
                <a:latin typeface="Georgia"/>
                <a:cs typeface="Georgia"/>
              </a:rPr>
              <a:t>its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host 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bird</a:t>
            </a:r>
            <a:r>
              <a:rPr sz="2400" spc="120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50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3E95"/>
              </a:buClr>
              <a:buFont typeface="Arial"/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10" dirty="0">
                <a:solidFill>
                  <a:srgbClr val="0D3E95"/>
                </a:solidFill>
                <a:latin typeface="Georgia"/>
                <a:cs typeface="Georgia"/>
              </a:rPr>
              <a:t>Moreover,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studies </a:t>
            </a:r>
            <a:r>
              <a:rPr sz="2400" spc="55" dirty="0">
                <a:solidFill>
                  <a:srgbClr val="0D3E95"/>
                </a:solidFill>
                <a:latin typeface="Georgia"/>
                <a:cs typeface="Georgia"/>
              </a:rPr>
              <a:t>show </a:t>
            </a:r>
            <a:r>
              <a:rPr sz="2400" spc="-30" dirty="0">
                <a:solidFill>
                  <a:srgbClr val="0D3E95"/>
                </a:solidFill>
                <a:latin typeface="Georgia"/>
                <a:cs typeface="Georgia"/>
              </a:rPr>
              <a:t>that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cuckoo 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chick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can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imitate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call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host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chicks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to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gain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access to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more </a:t>
            </a:r>
            <a:r>
              <a:rPr sz="2400" spc="20" dirty="0">
                <a:solidFill>
                  <a:srgbClr val="FF0000"/>
                </a:solidFill>
                <a:latin typeface="Georgia"/>
                <a:cs typeface="Georgia"/>
              </a:rPr>
              <a:t>feeding</a:t>
            </a:r>
            <a:r>
              <a:rPr sz="2400" spc="1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10" dirty="0">
                <a:solidFill>
                  <a:srgbClr val="0D3E95"/>
                </a:solidFill>
                <a:latin typeface="Georgia"/>
                <a:cs typeface="Georgia"/>
              </a:rPr>
              <a:t>opportunity.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55394" y="440182"/>
            <a:ext cx="604266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Characteristics of Cuckoo</a:t>
            </a:r>
            <a:r>
              <a:rPr sz="2800" spc="-60" dirty="0"/>
              <a:t> </a:t>
            </a:r>
            <a:r>
              <a:rPr sz="2800" dirty="0"/>
              <a:t>search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939" y="1154938"/>
            <a:ext cx="8608061" cy="412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35" dirty="0">
                <a:solidFill>
                  <a:srgbClr val="0D3E95"/>
                </a:solidFill>
                <a:latin typeface="Georgia"/>
                <a:cs typeface="Georgia"/>
              </a:rPr>
              <a:t>Each </a:t>
            </a:r>
            <a:r>
              <a:rPr sz="2400" spc="70" dirty="0">
                <a:solidFill>
                  <a:srgbClr val="FF0000"/>
                </a:solidFill>
                <a:latin typeface="Georgia"/>
                <a:cs typeface="Georgia"/>
              </a:rPr>
              <a:t>egg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-30" dirty="0">
                <a:solidFill>
                  <a:srgbClr val="0D3E95"/>
                </a:solidFill>
                <a:latin typeface="Georgia"/>
                <a:cs typeface="Georgia"/>
              </a:rPr>
              <a:t>nest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represents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solution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, 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and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cuckoo </a:t>
            </a:r>
            <a:r>
              <a:rPr sz="2400" spc="70" dirty="0">
                <a:solidFill>
                  <a:srgbClr val="0D3E95"/>
                </a:solidFill>
                <a:latin typeface="Georgia"/>
                <a:cs typeface="Georgia"/>
              </a:rPr>
              <a:t>egg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represents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60" dirty="0">
                <a:solidFill>
                  <a:srgbClr val="FF0000"/>
                </a:solidFill>
                <a:latin typeface="Georgia"/>
                <a:cs typeface="Georgia"/>
              </a:rPr>
              <a:t>new 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solution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3E95"/>
              </a:buClr>
              <a:buFont typeface="Arial"/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aim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is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to </a:t>
            </a:r>
            <a:r>
              <a:rPr sz="2400" spc="40" dirty="0">
                <a:solidFill>
                  <a:srgbClr val="FF0000"/>
                </a:solidFill>
                <a:latin typeface="Georgia"/>
                <a:cs typeface="Georgia"/>
              </a:rPr>
              <a:t>employ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65" dirty="0">
                <a:solidFill>
                  <a:srgbClr val="FF0000"/>
                </a:solidFill>
                <a:latin typeface="Georgia"/>
                <a:cs typeface="Georgia"/>
              </a:rPr>
              <a:t>new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and 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potentially </a:t>
            </a:r>
            <a:r>
              <a:rPr sz="2400" spc="-35" dirty="0">
                <a:solidFill>
                  <a:srgbClr val="0D3E95"/>
                </a:solidFill>
                <a:latin typeface="Georgia"/>
                <a:cs typeface="Georgia"/>
              </a:rPr>
              <a:t>better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solutions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(cuckoos)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to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replace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not-so-good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solutions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</a:t>
            </a:r>
            <a:r>
              <a:rPr sz="2400" spc="23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Georgia"/>
                <a:cs typeface="Georgia"/>
              </a:rPr>
              <a:t>nests</a:t>
            </a:r>
            <a:r>
              <a:rPr sz="2400" spc="-35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3E95"/>
              </a:buClr>
              <a:buFont typeface="Arial"/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5715" algn="just">
              <a:lnSpc>
                <a:spcPct val="100000"/>
              </a:lnSpc>
              <a:buSzPct val="95833"/>
              <a:buFont typeface="Arial"/>
              <a:buChar char="•"/>
              <a:tabLst>
                <a:tab pos="195580" algn="l"/>
              </a:tabLst>
            </a:pPr>
            <a:r>
              <a:rPr sz="2400" spc="-80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simplest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form,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each </a:t>
            </a:r>
            <a:r>
              <a:rPr sz="2400" spc="-30" dirty="0">
                <a:solidFill>
                  <a:srgbClr val="FF0000"/>
                </a:solidFill>
                <a:latin typeface="Georgia"/>
                <a:cs typeface="Georgia"/>
              </a:rPr>
              <a:t>nest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has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one  </a:t>
            </a:r>
            <a:r>
              <a:rPr sz="2400" spc="40" dirty="0">
                <a:solidFill>
                  <a:srgbClr val="FF0000"/>
                </a:solidFill>
                <a:latin typeface="Georgia"/>
                <a:cs typeface="Georgia"/>
              </a:rPr>
              <a:t>egg</a:t>
            </a:r>
            <a:r>
              <a:rPr sz="2400" spc="40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3E95"/>
              </a:buClr>
              <a:buFont typeface="Arial"/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5715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  <a:tab pos="1445260" algn="l"/>
                <a:tab pos="2342515" algn="l"/>
                <a:tab pos="4331970" algn="l"/>
                <a:tab pos="4768215" algn="l"/>
                <a:tab pos="5426710" algn="l"/>
              </a:tabLst>
            </a:pP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algorithm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can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be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extended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to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more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complicated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cases in </a:t>
            </a:r>
            <a:r>
              <a:rPr sz="2400" spc="40" dirty="0">
                <a:solidFill>
                  <a:srgbClr val="0D3E95"/>
                </a:solidFill>
                <a:latin typeface="Georgia"/>
                <a:cs typeface="Georgia"/>
              </a:rPr>
              <a:t>which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each </a:t>
            </a:r>
            <a:r>
              <a:rPr sz="2400" spc="-30" dirty="0">
                <a:solidFill>
                  <a:srgbClr val="FF0000"/>
                </a:solidFill>
                <a:latin typeface="Georgia"/>
                <a:cs typeface="Georgia"/>
              </a:rPr>
              <a:t>nest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has </a:t>
            </a:r>
            <a:r>
              <a:rPr sz="2400" spc="5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multip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l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	</a:t>
            </a:r>
            <a:r>
              <a:rPr sz="2400" spc="45" dirty="0">
                <a:solidFill>
                  <a:srgbClr val="0D3E95"/>
                </a:solidFill>
                <a:latin typeface="Georgia"/>
                <a:cs typeface="Georgia"/>
              </a:rPr>
              <a:t>eggs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repr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s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ntin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	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	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set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	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of 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solutions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54939" y="1078738"/>
            <a:ext cx="8760461" cy="486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The </a:t>
            </a:r>
            <a:r>
              <a:rPr sz="2400" spc="35" dirty="0">
                <a:solidFill>
                  <a:srgbClr val="FF0000"/>
                </a:solidFill>
                <a:latin typeface="Georgia"/>
                <a:cs typeface="Georgia"/>
              </a:rPr>
              <a:t>CS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is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based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on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three </a:t>
            </a:r>
            <a:r>
              <a:rPr sz="2400" spc="30" dirty="0">
                <a:solidFill>
                  <a:srgbClr val="FF0000"/>
                </a:solidFill>
                <a:latin typeface="Georgia"/>
                <a:cs typeface="Georgia"/>
              </a:rPr>
              <a:t>idealized</a:t>
            </a:r>
            <a:r>
              <a:rPr sz="2400" spc="1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rules:</a:t>
            </a:r>
            <a:endParaRPr sz="2400" dirty="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292100" algn="l"/>
              </a:tabLst>
            </a:pPr>
            <a:r>
              <a:rPr sz="2400" spc="-35" dirty="0">
                <a:solidFill>
                  <a:srgbClr val="0D3E95"/>
                </a:solidFill>
                <a:latin typeface="Georgia"/>
                <a:cs typeface="Georgia"/>
              </a:rPr>
              <a:t>Each </a:t>
            </a:r>
            <a:r>
              <a:rPr sz="2400" spc="10" dirty="0">
                <a:solidFill>
                  <a:srgbClr val="0D3E95"/>
                </a:solidFill>
                <a:latin typeface="Georgia"/>
                <a:cs typeface="Georgia"/>
              </a:rPr>
              <a:t>cuckoo </a:t>
            </a:r>
            <a:r>
              <a:rPr sz="2400" spc="30" dirty="0">
                <a:solidFill>
                  <a:srgbClr val="FF0000"/>
                </a:solidFill>
                <a:latin typeface="Georgia"/>
                <a:cs typeface="Georgia"/>
              </a:rPr>
              <a:t>lays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one </a:t>
            </a:r>
            <a:r>
              <a:rPr sz="2400" spc="70" dirty="0">
                <a:solidFill>
                  <a:srgbClr val="FF0000"/>
                </a:solidFill>
                <a:latin typeface="Georgia"/>
                <a:cs typeface="Georgia"/>
              </a:rPr>
              <a:t>egg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at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time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,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and 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40" dirty="0">
                <a:solidFill>
                  <a:srgbClr val="FF0000"/>
                </a:solidFill>
                <a:latin typeface="Georgia"/>
                <a:cs typeface="Georgia"/>
              </a:rPr>
              <a:t>dumps </a:t>
            </a:r>
            <a:r>
              <a:rPr sz="2400" spc="-30" dirty="0">
                <a:solidFill>
                  <a:srgbClr val="0D3E95"/>
                </a:solidFill>
                <a:latin typeface="Georgia"/>
                <a:cs typeface="Georgia"/>
              </a:rPr>
              <a:t>it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20" dirty="0">
                <a:solidFill>
                  <a:srgbClr val="FF0000"/>
                </a:solidFill>
                <a:latin typeface="Georgia"/>
                <a:cs typeface="Georgia"/>
              </a:rPr>
              <a:t>randomly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chosen</a:t>
            </a:r>
            <a:r>
              <a:rPr sz="2400" spc="12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30" dirty="0">
                <a:solidFill>
                  <a:srgbClr val="0D3E95"/>
                </a:solidFill>
                <a:latin typeface="Georgia"/>
                <a:cs typeface="Georgia"/>
              </a:rPr>
              <a:t>nest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3E95"/>
              </a:buClr>
              <a:buFont typeface="Georgia"/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5715" algn="just">
              <a:lnSpc>
                <a:spcPct val="100000"/>
              </a:lnSpc>
              <a:buChar char="•"/>
              <a:tabLst>
                <a:tab pos="293370" algn="l"/>
              </a:tabLst>
            </a:pP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best </a:t>
            </a:r>
            <a:r>
              <a:rPr sz="2400" spc="-30" dirty="0">
                <a:solidFill>
                  <a:srgbClr val="0D3E95"/>
                </a:solidFill>
                <a:latin typeface="Georgia"/>
                <a:cs typeface="Georgia"/>
              </a:rPr>
              <a:t>nests </a:t>
            </a:r>
            <a:r>
              <a:rPr sz="2400" spc="45" dirty="0">
                <a:solidFill>
                  <a:srgbClr val="0D3E95"/>
                </a:solidFill>
                <a:latin typeface="Georgia"/>
                <a:cs typeface="Georgia"/>
              </a:rPr>
              <a:t>with </a:t>
            </a:r>
            <a:r>
              <a:rPr sz="2400" spc="20" dirty="0">
                <a:solidFill>
                  <a:srgbClr val="FF0000"/>
                </a:solidFill>
                <a:latin typeface="Georgia"/>
                <a:cs typeface="Georgia"/>
              </a:rPr>
              <a:t>high quality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45" dirty="0">
                <a:solidFill>
                  <a:srgbClr val="0D3E95"/>
                </a:solidFill>
                <a:latin typeface="Georgia"/>
                <a:cs typeface="Georgia"/>
              </a:rPr>
              <a:t>eggs 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(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solutions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) </a:t>
            </a:r>
            <a:r>
              <a:rPr sz="2400" spc="60" dirty="0">
                <a:solidFill>
                  <a:srgbClr val="0D3E95"/>
                </a:solidFill>
                <a:latin typeface="Georgia"/>
                <a:cs typeface="Georgia"/>
              </a:rPr>
              <a:t>will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carry</a:t>
            </a:r>
            <a:r>
              <a:rPr sz="2400" spc="59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30" dirty="0">
                <a:solidFill>
                  <a:srgbClr val="FF0000"/>
                </a:solidFill>
                <a:latin typeface="Georgia"/>
                <a:cs typeface="Georgia"/>
              </a:rPr>
              <a:t>over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to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next 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generations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D3E95"/>
              </a:buClr>
              <a:buFont typeface="Georgia"/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5080" algn="just">
              <a:lnSpc>
                <a:spcPct val="100299"/>
              </a:lnSpc>
              <a:buChar char="•"/>
              <a:tabLst>
                <a:tab pos="346710" algn="l"/>
              </a:tabLst>
            </a:pP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number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available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host </a:t>
            </a:r>
            <a:r>
              <a:rPr sz="2400" spc="-30" dirty="0">
                <a:solidFill>
                  <a:srgbClr val="0D3E95"/>
                </a:solidFill>
                <a:latin typeface="Georgia"/>
                <a:cs typeface="Georgia"/>
              </a:rPr>
              <a:t>nests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is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fixed</a:t>
            </a:r>
            <a:r>
              <a:rPr sz="2400" spc="10" dirty="0">
                <a:solidFill>
                  <a:srgbClr val="0D3E95"/>
                </a:solidFill>
                <a:latin typeface="Georgia"/>
                <a:cs typeface="Georgia"/>
              </a:rPr>
              <a:t>,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and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host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can </a:t>
            </a:r>
            <a:r>
              <a:rPr sz="2400" spc="20" dirty="0">
                <a:solidFill>
                  <a:srgbClr val="FF0000"/>
                </a:solidFill>
                <a:latin typeface="Georgia"/>
                <a:cs typeface="Georgia"/>
              </a:rPr>
              <a:t>discover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an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alien </a:t>
            </a:r>
            <a:r>
              <a:rPr sz="2400" spc="70" dirty="0">
                <a:solidFill>
                  <a:srgbClr val="0D3E95"/>
                </a:solidFill>
                <a:latin typeface="Georgia"/>
                <a:cs typeface="Georgia"/>
              </a:rPr>
              <a:t>egg  </a:t>
            </a:r>
            <a:r>
              <a:rPr sz="2400" spc="45" dirty="0">
                <a:solidFill>
                  <a:srgbClr val="0D3E95"/>
                </a:solidFill>
                <a:latin typeface="Georgia"/>
                <a:cs typeface="Georgia"/>
              </a:rPr>
              <a:t>with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probability </a:t>
            </a:r>
            <a:r>
              <a:rPr sz="2400" spc="70" dirty="0">
                <a:solidFill>
                  <a:srgbClr val="FF0000"/>
                </a:solidFill>
                <a:latin typeface="Georgia"/>
                <a:cs typeface="Georgia"/>
              </a:rPr>
              <a:t>p </a:t>
            </a:r>
            <a:r>
              <a:rPr sz="2400" spc="-990" dirty="0">
                <a:solidFill>
                  <a:srgbClr val="FF0000"/>
                </a:solidFill>
                <a:latin typeface="Arial"/>
                <a:cs typeface="Arial"/>
              </a:rPr>
              <a:t>ϵ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Georgia"/>
                <a:cs typeface="Georgia"/>
              </a:rPr>
              <a:t>[0,1]</a:t>
            </a:r>
            <a:r>
              <a:rPr sz="2400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0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Georgia"/>
              <a:cs typeface="Georgia"/>
            </a:endParaRPr>
          </a:p>
          <a:p>
            <a:pPr marL="12700" marR="5715" algn="just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2400" spc="-80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this case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, the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host 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bird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can either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30" dirty="0">
                <a:solidFill>
                  <a:srgbClr val="FF0000"/>
                </a:solidFill>
                <a:latin typeface="Georgia"/>
                <a:cs typeface="Georgia"/>
              </a:rPr>
              <a:t>throw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70" dirty="0">
                <a:solidFill>
                  <a:srgbClr val="0D3E95"/>
                </a:solidFill>
                <a:latin typeface="Georgia"/>
                <a:cs typeface="Georgia"/>
              </a:rPr>
              <a:t>egg </a:t>
            </a:r>
            <a:r>
              <a:rPr sz="2400" spc="90" dirty="0">
                <a:solidFill>
                  <a:srgbClr val="FF0000"/>
                </a:solidFill>
                <a:latin typeface="Georgia"/>
                <a:cs typeface="Georgia"/>
              </a:rPr>
              <a:t>away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or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abandon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30" dirty="0">
                <a:solidFill>
                  <a:srgbClr val="0D3E95"/>
                </a:solidFill>
                <a:latin typeface="Georgia"/>
                <a:cs typeface="Georgia"/>
              </a:rPr>
              <a:t>nest 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to </a:t>
            </a:r>
            <a:r>
              <a:rPr sz="2400" spc="25" dirty="0">
                <a:solidFill>
                  <a:srgbClr val="FF0000"/>
                </a:solidFill>
                <a:latin typeface="Georgia"/>
                <a:cs typeface="Georgia"/>
              </a:rPr>
              <a:t>build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completely </a:t>
            </a:r>
            <a:r>
              <a:rPr sz="2400" spc="60" dirty="0">
                <a:solidFill>
                  <a:srgbClr val="FF0000"/>
                </a:solidFill>
                <a:latin typeface="Georgia"/>
                <a:cs typeface="Georgia"/>
              </a:rPr>
              <a:t>new </a:t>
            </a:r>
            <a:r>
              <a:rPr sz="2400" spc="-30" dirty="0">
                <a:solidFill>
                  <a:srgbClr val="0D3E95"/>
                </a:solidFill>
                <a:latin typeface="Georgia"/>
                <a:cs typeface="Georgia"/>
              </a:rPr>
              <a:t>nest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60" dirty="0">
                <a:solidFill>
                  <a:srgbClr val="FF0000"/>
                </a:solidFill>
                <a:latin typeface="Georgia"/>
                <a:cs typeface="Georgia"/>
              </a:rPr>
              <a:t>new 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location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55394" y="443230"/>
            <a:ext cx="232918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25" dirty="0"/>
              <a:t>L</a:t>
            </a:r>
            <a:r>
              <a:rPr sz="2400" b="0" spc="25" dirty="0">
                <a:latin typeface="Tuffy"/>
                <a:cs typeface="Tuffy"/>
              </a:rPr>
              <a:t>ѐ</a:t>
            </a:r>
            <a:r>
              <a:rPr sz="2400" spc="25" dirty="0"/>
              <a:t>vy</a:t>
            </a:r>
            <a:r>
              <a:rPr sz="2400" spc="-85" dirty="0"/>
              <a:t> </a:t>
            </a:r>
            <a:r>
              <a:rPr sz="2400" spc="-5" dirty="0"/>
              <a:t>Flights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738" y="1154938"/>
            <a:ext cx="8608061" cy="373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80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nature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,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animals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search 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for </a:t>
            </a:r>
            <a:r>
              <a:rPr sz="2400" spc="30" dirty="0">
                <a:solidFill>
                  <a:srgbClr val="FF0000"/>
                </a:solidFill>
                <a:latin typeface="Georgia"/>
                <a:cs typeface="Georgia"/>
              </a:rPr>
              <a:t>food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random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quasi-random</a:t>
            </a:r>
            <a:r>
              <a:rPr sz="2400" spc="1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manner.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Generally</a:t>
            </a:r>
            <a:r>
              <a:rPr sz="2400" spc="10" dirty="0">
                <a:solidFill>
                  <a:srgbClr val="0D3E95"/>
                </a:solidFill>
                <a:latin typeface="Georgia"/>
                <a:cs typeface="Georgia"/>
              </a:rPr>
              <a:t>,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20" dirty="0">
                <a:solidFill>
                  <a:srgbClr val="FF0000"/>
                </a:solidFill>
                <a:latin typeface="Georgia"/>
                <a:cs typeface="Georgia"/>
              </a:rPr>
              <a:t>foraging 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path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an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animal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is  </a:t>
            </a:r>
            <a:r>
              <a:rPr sz="2400" spc="20" dirty="0">
                <a:solidFill>
                  <a:srgbClr val="0D3E95"/>
                </a:solidFill>
                <a:latin typeface="Georgia"/>
                <a:cs typeface="Georgia"/>
              </a:rPr>
              <a:t>effectively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random </a:t>
            </a:r>
            <a:r>
              <a:rPr sz="2400" spc="70" dirty="0">
                <a:solidFill>
                  <a:srgbClr val="FF0000"/>
                </a:solidFill>
                <a:latin typeface="Georgia"/>
                <a:cs typeface="Georgia"/>
              </a:rPr>
              <a:t>walk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because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next  </a:t>
            </a:r>
            <a:r>
              <a:rPr sz="2400" spc="40" dirty="0">
                <a:solidFill>
                  <a:srgbClr val="FF0000"/>
                </a:solidFill>
                <a:latin typeface="Georgia"/>
                <a:cs typeface="Georgia"/>
              </a:rPr>
              <a:t>move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is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based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on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both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current 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location/state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and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transition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probability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to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next</a:t>
            </a:r>
            <a:r>
              <a:rPr sz="2400" spc="12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location.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chosen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direction </a:t>
            </a:r>
            <a:r>
              <a:rPr sz="2400" spc="15" dirty="0">
                <a:solidFill>
                  <a:srgbClr val="FF0000"/>
                </a:solidFill>
                <a:latin typeface="Georgia"/>
                <a:cs typeface="Georgia"/>
              </a:rPr>
              <a:t>implicitly </a:t>
            </a:r>
            <a:r>
              <a:rPr sz="2400" spc="25" dirty="0">
                <a:solidFill>
                  <a:srgbClr val="0D3E95"/>
                </a:solidFill>
                <a:latin typeface="Georgia"/>
                <a:cs typeface="Georgia"/>
              </a:rPr>
              <a:t>depends 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on 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probability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, </a:t>
            </a:r>
            <a:r>
              <a:rPr sz="2400" spc="40" dirty="0">
                <a:solidFill>
                  <a:srgbClr val="0D3E95"/>
                </a:solidFill>
                <a:latin typeface="Georgia"/>
                <a:cs typeface="Georgia"/>
              </a:rPr>
              <a:t>which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can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be </a:t>
            </a:r>
            <a:r>
              <a:rPr sz="2400" spc="25" dirty="0">
                <a:solidFill>
                  <a:srgbClr val="FF0000"/>
                </a:solidFill>
                <a:latin typeface="Georgia"/>
                <a:cs typeface="Georgia"/>
              </a:rPr>
              <a:t>modeled 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mathematically</a:t>
            </a:r>
            <a:r>
              <a:rPr sz="2400" spc="-5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78739" y="1154938"/>
            <a:ext cx="8608061" cy="1874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254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80" dirty="0">
                <a:solidFill>
                  <a:srgbClr val="0D3E95"/>
                </a:solidFill>
                <a:latin typeface="Georgia"/>
                <a:cs typeface="Georgia"/>
              </a:rPr>
              <a:t>Lévy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flight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is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random </a:t>
            </a:r>
            <a:r>
              <a:rPr sz="2400" spc="70" dirty="0">
                <a:solidFill>
                  <a:srgbClr val="FF0000"/>
                </a:solidFill>
                <a:latin typeface="Georgia"/>
                <a:cs typeface="Georgia"/>
              </a:rPr>
              <a:t>walk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in </a:t>
            </a:r>
            <a:r>
              <a:rPr sz="2400" spc="40" dirty="0">
                <a:solidFill>
                  <a:srgbClr val="0D3E95"/>
                </a:solidFill>
                <a:latin typeface="Georgia"/>
                <a:cs typeface="Georgia"/>
              </a:rPr>
              <a:t>which 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step-lengths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are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distributed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according 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to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heavy-tailed </a:t>
            </a:r>
            <a:r>
              <a:rPr sz="2400" spc="5" dirty="0">
                <a:solidFill>
                  <a:srgbClr val="0D3E95"/>
                </a:solidFill>
                <a:latin typeface="Georgia"/>
                <a:cs typeface="Georgia"/>
              </a:rPr>
              <a:t>probability</a:t>
            </a:r>
            <a:r>
              <a:rPr sz="2400" spc="145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distribution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3E95"/>
              </a:buClr>
              <a:buFont typeface="Arial"/>
              <a:buChar char="•"/>
            </a:pPr>
            <a:endParaRPr sz="2500" dirty="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35" dirty="0">
                <a:solidFill>
                  <a:srgbClr val="0D3E95"/>
                </a:solidFill>
                <a:latin typeface="Georgia"/>
                <a:cs typeface="Georgia"/>
              </a:rPr>
              <a:t>After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large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number </a:t>
            </a:r>
            <a:r>
              <a:rPr sz="2400" spc="20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-15" dirty="0">
                <a:solidFill>
                  <a:srgbClr val="0D3E95"/>
                </a:solidFill>
                <a:latin typeface="Georgia"/>
                <a:cs typeface="Georgia"/>
              </a:rPr>
              <a:t>steps, </a:t>
            </a:r>
            <a:r>
              <a:rPr sz="2400" spc="-25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distance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D3E95"/>
                </a:solidFill>
                <a:latin typeface="Georgia"/>
                <a:cs typeface="Georgia"/>
              </a:rPr>
              <a:t>from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10" dirty="0">
                <a:solidFill>
                  <a:srgbClr val="FF0000"/>
                </a:solidFill>
                <a:latin typeface="Georgia"/>
                <a:cs typeface="Georgia"/>
              </a:rPr>
              <a:t>origin </a:t>
            </a:r>
            <a:r>
              <a:rPr sz="2400" spc="15" dirty="0">
                <a:solidFill>
                  <a:srgbClr val="0D3E95"/>
                </a:solidFill>
                <a:latin typeface="Georgia"/>
                <a:cs typeface="Georgia"/>
              </a:rPr>
              <a:t>of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the </a:t>
            </a:r>
            <a:r>
              <a:rPr sz="2400" spc="5" dirty="0">
                <a:solidFill>
                  <a:srgbClr val="FF0000"/>
                </a:solidFill>
                <a:latin typeface="Georgia"/>
                <a:cs typeface="Georgia"/>
              </a:rPr>
              <a:t>random </a:t>
            </a:r>
            <a:r>
              <a:rPr sz="2400" spc="70" dirty="0">
                <a:solidFill>
                  <a:srgbClr val="FF0000"/>
                </a:solidFill>
                <a:latin typeface="Georgia"/>
                <a:cs typeface="Georgia"/>
              </a:rPr>
              <a:t>walk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tends  </a:t>
            </a:r>
            <a:r>
              <a:rPr sz="2400" spc="-20" dirty="0">
                <a:solidFill>
                  <a:srgbClr val="0D3E95"/>
                </a:solidFill>
                <a:latin typeface="Georgia"/>
                <a:cs typeface="Georgia"/>
              </a:rPr>
              <a:t>to 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a </a:t>
            </a:r>
            <a:r>
              <a:rPr sz="2400" spc="-15" dirty="0">
                <a:solidFill>
                  <a:srgbClr val="FF0000"/>
                </a:solidFill>
                <a:latin typeface="Georgia"/>
                <a:cs typeface="Georgia"/>
              </a:rPr>
              <a:t>stable</a:t>
            </a:r>
            <a:r>
              <a:rPr sz="2400" spc="9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Georgia"/>
                <a:cs typeface="Georgia"/>
              </a:rPr>
              <a:t>distribution</a:t>
            </a:r>
            <a:r>
              <a:rPr sz="2400" spc="-10" dirty="0">
                <a:solidFill>
                  <a:srgbClr val="0D3E95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686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Georgia</vt:lpstr>
      <vt:lpstr>Palladio Uralic</vt:lpstr>
      <vt:lpstr>Tuffy</vt:lpstr>
      <vt:lpstr>WenQuanYi Micro Hei</vt:lpstr>
      <vt:lpstr>Wingdings</vt:lpstr>
      <vt:lpstr>Office Theme</vt:lpstr>
      <vt:lpstr>PowerPoint Presentation</vt:lpstr>
      <vt:lpstr>Cuckoo search algorithm</vt:lpstr>
      <vt:lpstr>Behavior of Cuckoo breeding</vt:lpstr>
      <vt:lpstr>PowerPoint Presentation</vt:lpstr>
      <vt:lpstr>PowerPoint Presentation</vt:lpstr>
      <vt:lpstr>Characteristics of Cuckoo search</vt:lpstr>
      <vt:lpstr>PowerPoint Presentation</vt:lpstr>
      <vt:lpstr>Lѐvy Flights</vt:lpstr>
      <vt:lpstr>PowerPoint Presentation</vt:lpstr>
      <vt:lpstr>Cuckoo search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of the CS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Amrish</dc:creator>
  <cp:lastModifiedBy>Dr. Amrish</cp:lastModifiedBy>
  <cp:revision>1</cp:revision>
  <dcterms:created xsi:type="dcterms:W3CDTF">2020-11-11T08:35:08Z</dcterms:created>
  <dcterms:modified xsi:type="dcterms:W3CDTF">2020-11-11T08:43:59Z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2020-11-11T00:00:00Z</vt:filetime>
  </property>
</Properties>
</file>