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7" r:id="rId6"/>
    <p:sldId id="268" r:id="rId7"/>
    <p:sldId id="269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B5EC-B19A-4ACB-96F9-00E56FCE56D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49CD-B528-41F7-8A36-68C79485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>
            <a:off x="2502353" y="1752459"/>
            <a:ext cx="7023784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Firefly Algorithm </a:t>
            </a:r>
            <a:r>
              <a:rPr sz="2400" spc="-50" dirty="0">
                <a:solidFill>
                  <a:srgbClr val="0D3E95"/>
                </a:solidFill>
                <a:latin typeface="Times New Roman"/>
                <a:cs typeface="Times New Roman"/>
              </a:rPr>
              <a:t>(FA)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was first developed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Xin-She 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Yang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in late 2007,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which was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based on 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flashing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behavior</a:t>
            </a:r>
            <a:r>
              <a:rPr sz="2400" spc="-7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of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fireflies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Firefly algorithm is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metaheuristic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population based</a:t>
            </a:r>
            <a:r>
              <a:rPr sz="2400" spc="-5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method.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8"/>
          <p:cNvSpPr txBox="1">
            <a:spLocks/>
          </p:cNvSpPr>
          <p:nvPr/>
        </p:nvSpPr>
        <p:spPr>
          <a:xfrm>
            <a:off x="2502353" y="555118"/>
            <a:ext cx="71634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 smtClean="0">
                <a:solidFill>
                  <a:srgbClr val="2F6ECC"/>
                </a:solidFill>
              </a:rPr>
              <a:t>Firefly algorithm </a:t>
            </a:r>
            <a:r>
              <a:rPr lang="en-US" sz="2800" b="1" dirty="0" smtClean="0">
                <a:solidFill>
                  <a:srgbClr val="FF0000"/>
                </a:solidFill>
              </a:rPr>
              <a:t>(History </a:t>
            </a:r>
            <a:r>
              <a:rPr lang="en-US" sz="2800" b="1" spc="-5" dirty="0" smtClean="0">
                <a:solidFill>
                  <a:srgbClr val="FF0000"/>
                </a:solidFill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main</a:t>
            </a:r>
            <a:r>
              <a:rPr lang="en-US" sz="2800" b="1" spc="-114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idea)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0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94903" y="1371600"/>
            <a:ext cx="2231136" cy="5486398"/>
            <a:chOff x="6470903" y="1371600"/>
            <a:chExt cx="2231136" cy="5486398"/>
          </a:xfrm>
        </p:grpSpPr>
        <p:sp>
          <p:nvSpPr>
            <p:cNvPr id="5" name="object 5"/>
            <p:cNvSpPr/>
            <p:nvPr/>
          </p:nvSpPr>
          <p:spPr>
            <a:xfrm>
              <a:off x="6470903" y="5475730"/>
              <a:ext cx="2231136" cy="1382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86144" y="1371600"/>
              <a:ext cx="2200910" cy="4114800"/>
            </a:xfrm>
            <a:custGeom>
              <a:avLst/>
              <a:gdLst/>
              <a:ahLst/>
              <a:cxnLst/>
              <a:rect l="l" t="t" r="r" b="b"/>
              <a:pathLst>
                <a:path w="2200909" h="4114800">
                  <a:moveTo>
                    <a:pt x="2011552" y="0"/>
                  </a:moveTo>
                  <a:lnTo>
                    <a:pt x="189102" y="0"/>
                  </a:lnTo>
                  <a:lnTo>
                    <a:pt x="138847" y="6758"/>
                  </a:lnTo>
                  <a:lnTo>
                    <a:pt x="93678" y="25828"/>
                  </a:lnTo>
                  <a:lnTo>
                    <a:pt x="55403" y="55403"/>
                  </a:lnTo>
                  <a:lnTo>
                    <a:pt x="25828" y="93678"/>
                  </a:lnTo>
                  <a:lnTo>
                    <a:pt x="6758" y="138847"/>
                  </a:lnTo>
                  <a:lnTo>
                    <a:pt x="0" y="189102"/>
                  </a:lnTo>
                  <a:lnTo>
                    <a:pt x="0" y="3925697"/>
                  </a:lnTo>
                  <a:lnTo>
                    <a:pt x="6758" y="3975952"/>
                  </a:lnTo>
                  <a:lnTo>
                    <a:pt x="25828" y="4021121"/>
                  </a:lnTo>
                  <a:lnTo>
                    <a:pt x="55403" y="4059396"/>
                  </a:lnTo>
                  <a:lnTo>
                    <a:pt x="93678" y="4088971"/>
                  </a:lnTo>
                  <a:lnTo>
                    <a:pt x="138847" y="4108041"/>
                  </a:lnTo>
                  <a:lnTo>
                    <a:pt x="189102" y="4114800"/>
                  </a:lnTo>
                  <a:lnTo>
                    <a:pt x="2011552" y="4114800"/>
                  </a:lnTo>
                  <a:lnTo>
                    <a:pt x="2061808" y="4108041"/>
                  </a:lnTo>
                  <a:lnTo>
                    <a:pt x="2106977" y="4088971"/>
                  </a:lnTo>
                  <a:lnTo>
                    <a:pt x="2145252" y="4059396"/>
                  </a:lnTo>
                  <a:lnTo>
                    <a:pt x="2174827" y="4021121"/>
                  </a:lnTo>
                  <a:lnTo>
                    <a:pt x="2193897" y="3975952"/>
                  </a:lnTo>
                  <a:lnTo>
                    <a:pt x="2200655" y="3925697"/>
                  </a:lnTo>
                  <a:lnTo>
                    <a:pt x="2200655" y="189102"/>
                  </a:lnTo>
                  <a:lnTo>
                    <a:pt x="2193897" y="138847"/>
                  </a:lnTo>
                  <a:lnTo>
                    <a:pt x="2174827" y="93678"/>
                  </a:lnTo>
                  <a:lnTo>
                    <a:pt x="2145252" y="55403"/>
                  </a:lnTo>
                  <a:lnTo>
                    <a:pt x="2106977" y="25828"/>
                  </a:lnTo>
                  <a:lnTo>
                    <a:pt x="2061808" y="6758"/>
                  </a:lnTo>
                  <a:lnTo>
                    <a:pt x="20115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6144" y="1371600"/>
              <a:ext cx="2200655" cy="411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71386" y="1201673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76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	I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39" y="1201674"/>
            <a:ext cx="45478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410"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  <a:tab pos="1388745" algn="l"/>
                <a:tab pos="257111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Dig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tal	I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age	Co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ion  Processing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Feature selection and fault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Antenna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Structural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Scheduling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Semantic 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Web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Composition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Chemical Phase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equilibrium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Dynamic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Rigid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Registration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55595" y="-11182"/>
            <a:ext cx="5824855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 </a:t>
            </a:r>
            <a:r>
              <a:rPr dirty="0"/>
              <a:t>of </a:t>
            </a:r>
            <a:r>
              <a:rPr spc="-10" dirty="0"/>
              <a:t>the </a:t>
            </a:r>
            <a:r>
              <a:rPr spc="-5" dirty="0"/>
              <a:t>firefly</a:t>
            </a:r>
            <a:r>
              <a:rPr spc="70" dirty="0"/>
              <a:t> </a:t>
            </a:r>
            <a:r>
              <a:rPr spc="-5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6742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5"/>
          <p:cNvSpPr txBox="1"/>
          <p:nvPr/>
        </p:nvSpPr>
        <p:spPr>
          <a:xfrm>
            <a:off x="982639" y="1274788"/>
            <a:ext cx="9171295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sky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filled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light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fireflies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is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marvelous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sight in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the summer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the  moderately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temperature</a:t>
            </a:r>
            <a:r>
              <a:rPr sz="2400" spc="-4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regions.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There are near 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thousand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firefly 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species,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0D3E95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them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produce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short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rhythmic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flashes.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observed for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these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flashes </a:t>
            </a:r>
            <a:r>
              <a:rPr sz="2400" spc="-1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unique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0D3E95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>
                <a:solidFill>
                  <a:srgbClr val="0D3E95"/>
                </a:solidFill>
                <a:latin typeface="Times New Roman"/>
                <a:cs typeface="Times New Roman"/>
              </a:rPr>
              <a:t>times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specific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species.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Females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species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respond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individual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pattern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male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same</a:t>
            </a:r>
            <a:r>
              <a:rPr sz="2400" spc="-7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species.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14"/>
          <p:cNvSpPr txBox="1">
            <a:spLocks/>
          </p:cNvSpPr>
          <p:nvPr/>
        </p:nvSpPr>
        <p:spPr>
          <a:xfrm>
            <a:off x="3987940" y="391345"/>
            <a:ext cx="3458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2F6ECC"/>
                </a:solidFill>
              </a:rPr>
              <a:t>Behavior of</a:t>
            </a:r>
            <a:r>
              <a:rPr lang="en-US" sz="3200" spc="-90" dirty="0" smtClean="0">
                <a:solidFill>
                  <a:srgbClr val="2F6ECC"/>
                </a:solidFill>
              </a:rPr>
              <a:t> </a:t>
            </a:r>
            <a:r>
              <a:rPr lang="en-US" sz="3200" dirty="0" smtClean="0">
                <a:solidFill>
                  <a:srgbClr val="2F6ECC"/>
                </a:solidFill>
              </a:rPr>
              <a:t>fireflies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25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 txBox="1">
            <a:spLocks/>
          </p:cNvSpPr>
          <p:nvPr/>
        </p:nvSpPr>
        <p:spPr>
          <a:xfrm>
            <a:off x="2623164" y="467545"/>
            <a:ext cx="6090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mtClean="0">
                <a:solidFill>
                  <a:srgbClr val="2F6ECC"/>
                </a:solidFill>
              </a:rPr>
              <a:t>Characteristics of firefly</a:t>
            </a:r>
            <a:r>
              <a:rPr lang="en-US" sz="3200" spc="-80" smtClean="0">
                <a:solidFill>
                  <a:srgbClr val="2F6ECC"/>
                </a:solidFill>
              </a:rPr>
              <a:t> </a:t>
            </a:r>
            <a:r>
              <a:rPr lang="en-US" sz="3200" smtClean="0">
                <a:solidFill>
                  <a:srgbClr val="2F6ECC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object 17"/>
          <p:cNvSpPr txBox="1"/>
          <p:nvPr/>
        </p:nvSpPr>
        <p:spPr>
          <a:xfrm>
            <a:off x="1192169" y="1546354"/>
            <a:ext cx="9180130" cy="446160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45"/>
              </a:spcBef>
              <a:buSzPct val="109090"/>
              <a:buFont typeface="Arial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Fireflies are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unisex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so that 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one firefly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be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attracted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fireflies regardless 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2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sex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177800" algn="l"/>
              </a:tabLst>
            </a:pP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attractiveness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proportional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to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brightness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, and </a:t>
            </a:r>
            <a:r>
              <a:rPr sz="2200" spc="-10" dirty="0">
                <a:solidFill>
                  <a:srgbClr val="0D3E95"/>
                </a:solidFill>
                <a:latin typeface="Times New Roman"/>
                <a:cs typeface="Times New Roman"/>
              </a:rPr>
              <a:t>they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both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decrease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as their  distance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increases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For any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flashing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fireflies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,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less brighter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will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move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towards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brighter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one.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111760" indent="-99060" algn="just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If there is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brighter </a:t>
            </a:r>
            <a:r>
              <a:rPr sz="2200" dirty="0">
                <a:solidFill>
                  <a:srgbClr val="0D3E95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than a</a:t>
            </a:r>
            <a:r>
              <a:rPr sz="2200" spc="11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particular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D3E95"/>
                </a:solidFill>
                <a:latin typeface="Times New Roman"/>
                <a:cs typeface="Times New Roman"/>
              </a:rPr>
              <a:t>firefly, </a:t>
            </a:r>
            <a:r>
              <a:rPr sz="2200" spc="-5" dirty="0">
                <a:solidFill>
                  <a:srgbClr val="0D3E95"/>
                </a:solidFill>
                <a:latin typeface="Times New Roman"/>
                <a:cs typeface="Times New Roman"/>
              </a:rPr>
              <a:t>it will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move</a:t>
            </a:r>
            <a:r>
              <a:rPr sz="22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randomly</a:t>
            </a:r>
            <a:r>
              <a:rPr sz="2200" spc="-20" dirty="0">
                <a:solidFill>
                  <a:srgbClr val="0D3E95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brightness </a:t>
            </a:r>
            <a:r>
              <a:rPr sz="2000" spc="-5" dirty="0">
                <a:solidFill>
                  <a:srgbClr val="0D3E95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0D3E95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firefly </a:t>
            </a:r>
            <a:r>
              <a:rPr sz="2000" spc="-5" dirty="0">
                <a:solidFill>
                  <a:srgbClr val="0D3E95"/>
                </a:solidFill>
                <a:latin typeface="Times New Roman"/>
                <a:cs typeface="Times New Roman"/>
              </a:rPr>
              <a:t>is determined </a:t>
            </a:r>
            <a:r>
              <a:rPr sz="2000" dirty="0">
                <a:solidFill>
                  <a:srgbClr val="0D3E95"/>
                </a:solidFill>
                <a:latin typeface="Times New Roman"/>
                <a:cs typeface="Times New Roman"/>
              </a:rPr>
              <a:t>by the  landscape of the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objective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sz="2000" dirty="0">
                <a:solidFill>
                  <a:srgbClr val="0D3E9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62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054" r="3041" b="5426"/>
          <a:stretch/>
        </p:blipFill>
        <p:spPr>
          <a:xfrm>
            <a:off x="2117617" y="1596788"/>
            <a:ext cx="8398535" cy="5036024"/>
          </a:xfrm>
          <a:prstGeom prst="rect">
            <a:avLst/>
          </a:prstGeom>
        </p:spPr>
      </p:pic>
      <p:sp>
        <p:nvSpPr>
          <p:cNvPr id="4" name="object 19"/>
          <p:cNvSpPr txBox="1">
            <a:spLocks/>
          </p:cNvSpPr>
          <p:nvPr/>
        </p:nvSpPr>
        <p:spPr>
          <a:xfrm>
            <a:off x="1620026" y="395785"/>
            <a:ext cx="93937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The </a:t>
            </a:r>
            <a:r>
              <a:rPr lang="en-US" sz="3600" spc="-5" dirty="0" smtClean="0"/>
              <a:t>basic </a:t>
            </a:r>
            <a:r>
              <a:rPr lang="en-US" sz="3600" dirty="0" smtClean="0"/>
              <a:t>steps of the </a:t>
            </a:r>
            <a:r>
              <a:rPr lang="en-US" sz="3600" spc="-5" dirty="0" smtClean="0"/>
              <a:t>firefly</a:t>
            </a:r>
            <a:r>
              <a:rPr lang="en-US" sz="3600" spc="-10" dirty="0" smtClean="0"/>
              <a:t> </a:t>
            </a:r>
            <a:r>
              <a:rPr lang="en-US" sz="3600" spc="-5" dirty="0" smtClean="0"/>
              <a:t>Algorithm</a:t>
            </a:r>
            <a:endParaRPr lang="en-US" sz="3600" spc="-5" dirty="0"/>
          </a:p>
        </p:txBody>
      </p:sp>
    </p:spTree>
    <p:extLst>
      <p:ext uri="{BB962C8B-B14F-4D97-AF65-F5344CB8AC3E}">
        <p14:creationId xmlns:p14="http://schemas.microsoft.com/office/powerpoint/2010/main" val="39720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540" y="3762502"/>
            <a:ext cx="597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342265" algn="l"/>
              </a:tabLst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firefly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attractiveness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value 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 =  0	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γ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media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light absorption 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coefficient.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3084" y="151113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basic </a:t>
            </a:r>
            <a:r>
              <a:rPr dirty="0"/>
              <a:t>steps of the </a:t>
            </a:r>
            <a:r>
              <a:rPr spc="-5" dirty="0"/>
              <a:t>firefly</a:t>
            </a:r>
            <a:r>
              <a:rPr spc="-1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8940" y="610271"/>
            <a:ext cx="5940425" cy="208026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689100" algn="just">
              <a:spcBef>
                <a:spcPts val="1125"/>
              </a:spcBef>
            </a:pP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attractiveness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230"/>
              </a:spcBef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 </a:t>
            </a:r>
            <a:r>
              <a:rPr sz="2400" spc="-15" dirty="0">
                <a:solidFill>
                  <a:srgbClr val="0D3E95"/>
                </a:solidFill>
                <a:latin typeface="Times New Roman"/>
                <a:cs typeface="Times New Roman"/>
              </a:rPr>
              <a:t>firefly’s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attractiveness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proportional </a:t>
            </a:r>
            <a:r>
              <a:rPr sz="2400" spc="5" dirty="0">
                <a:solidFill>
                  <a:srgbClr val="0D3E95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light intensity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seen by adjacent fireflies, the  attractiveness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function of the firefly </a:t>
            </a:r>
            <a:r>
              <a:rPr sz="2400" spc="-15" dirty="0">
                <a:solidFill>
                  <a:srgbClr val="0D3E95"/>
                </a:solidFill>
                <a:latin typeface="Times New Roman"/>
                <a:cs typeface="Times New Roman"/>
              </a:rPr>
              <a:t>is 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established</a:t>
            </a:r>
            <a:r>
              <a:rPr sz="2400" spc="-3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by: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76600" y="1219200"/>
            <a:ext cx="6949440" cy="5638800"/>
            <a:chOff x="1752600" y="1219200"/>
            <a:chExt cx="6949440" cy="5638800"/>
          </a:xfrm>
        </p:grpSpPr>
        <p:sp>
          <p:nvSpPr>
            <p:cNvPr id="8" name="object 8"/>
            <p:cNvSpPr/>
            <p:nvPr/>
          </p:nvSpPr>
          <p:spPr>
            <a:xfrm>
              <a:off x="6295644" y="4942330"/>
              <a:ext cx="2406396" cy="1915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0884" y="1219200"/>
              <a:ext cx="2376170" cy="3733800"/>
            </a:xfrm>
            <a:custGeom>
              <a:avLst/>
              <a:gdLst/>
              <a:ahLst/>
              <a:cxnLst/>
              <a:rect l="l" t="t" r="r" b="b"/>
              <a:pathLst>
                <a:path w="2376170" h="3733800">
                  <a:moveTo>
                    <a:pt x="2171699" y="0"/>
                  </a:moveTo>
                  <a:lnTo>
                    <a:pt x="204215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3529583"/>
                  </a:lnTo>
                  <a:lnTo>
                    <a:pt x="5393" y="3576405"/>
                  </a:lnTo>
                  <a:lnTo>
                    <a:pt x="20758" y="3619388"/>
                  </a:lnTo>
                  <a:lnTo>
                    <a:pt x="44866" y="3657306"/>
                  </a:lnTo>
                  <a:lnTo>
                    <a:pt x="76493" y="3688933"/>
                  </a:lnTo>
                  <a:lnTo>
                    <a:pt x="114411" y="3713041"/>
                  </a:lnTo>
                  <a:lnTo>
                    <a:pt x="157394" y="3728406"/>
                  </a:lnTo>
                  <a:lnTo>
                    <a:pt x="204215" y="3733800"/>
                  </a:lnTo>
                  <a:lnTo>
                    <a:pt x="2171699" y="3733800"/>
                  </a:lnTo>
                  <a:lnTo>
                    <a:pt x="2218521" y="3728406"/>
                  </a:lnTo>
                  <a:lnTo>
                    <a:pt x="2261504" y="3713041"/>
                  </a:lnTo>
                  <a:lnTo>
                    <a:pt x="2299422" y="3688933"/>
                  </a:lnTo>
                  <a:lnTo>
                    <a:pt x="2331049" y="3657306"/>
                  </a:lnTo>
                  <a:lnTo>
                    <a:pt x="2355157" y="3619388"/>
                  </a:lnTo>
                  <a:lnTo>
                    <a:pt x="2370522" y="3576405"/>
                  </a:lnTo>
                  <a:lnTo>
                    <a:pt x="2375916" y="3529583"/>
                  </a:lnTo>
                  <a:lnTo>
                    <a:pt x="2375916" y="204215"/>
                  </a:lnTo>
                  <a:lnTo>
                    <a:pt x="2370522" y="157394"/>
                  </a:lnTo>
                  <a:lnTo>
                    <a:pt x="2355157" y="114411"/>
                  </a:lnTo>
                  <a:lnTo>
                    <a:pt x="2331049" y="76493"/>
                  </a:lnTo>
                  <a:lnTo>
                    <a:pt x="2299422" y="44866"/>
                  </a:lnTo>
                  <a:lnTo>
                    <a:pt x="2261504" y="20758"/>
                  </a:lnTo>
                  <a:lnTo>
                    <a:pt x="2218521" y="5393"/>
                  </a:lnTo>
                  <a:lnTo>
                    <a:pt x="21716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0884" y="1219200"/>
              <a:ext cx="2375916" cy="373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2971800"/>
              <a:ext cx="3585972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799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3209" y="10304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basic </a:t>
            </a:r>
            <a:r>
              <a:rPr dirty="0"/>
              <a:t>steps of the </a:t>
            </a:r>
            <a:r>
              <a:rPr spc="-5" dirty="0"/>
              <a:t>firefly</a:t>
            </a:r>
            <a:r>
              <a:rPr spc="-1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8939" y="610271"/>
            <a:ext cx="5942330" cy="208026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689100" algn="just">
              <a:spcBef>
                <a:spcPts val="112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(movement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230"/>
              </a:spcBef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Fireflies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movement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the principles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attractiveness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: when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firefly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attractive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than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firefly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movement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determined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by the  following</a:t>
            </a:r>
            <a:r>
              <a:rPr sz="2400" spc="-1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equation: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09800" y="1371600"/>
            <a:ext cx="8045450" cy="5486400"/>
            <a:chOff x="685800" y="1371600"/>
            <a:chExt cx="8045450" cy="5486400"/>
          </a:xfrm>
        </p:grpSpPr>
        <p:sp>
          <p:nvSpPr>
            <p:cNvPr id="7" name="object 7"/>
            <p:cNvSpPr/>
            <p:nvPr/>
          </p:nvSpPr>
          <p:spPr>
            <a:xfrm>
              <a:off x="6233159" y="5399530"/>
              <a:ext cx="2497836" cy="1458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0" y="1371600"/>
              <a:ext cx="2467610" cy="4038600"/>
            </a:xfrm>
            <a:custGeom>
              <a:avLst/>
              <a:gdLst/>
              <a:ahLst/>
              <a:cxnLst/>
              <a:rect l="l" t="t" r="r" b="b"/>
              <a:pathLst>
                <a:path w="2467609" h="4038600">
                  <a:moveTo>
                    <a:pt x="2255266" y="0"/>
                  </a:moveTo>
                  <a:lnTo>
                    <a:pt x="212089" y="0"/>
                  </a:lnTo>
                  <a:lnTo>
                    <a:pt x="163472" y="5603"/>
                  </a:lnTo>
                  <a:lnTo>
                    <a:pt x="118835" y="21564"/>
                  </a:lnTo>
                  <a:lnTo>
                    <a:pt x="79455" y="46606"/>
                  </a:lnTo>
                  <a:lnTo>
                    <a:pt x="46606" y="79455"/>
                  </a:lnTo>
                  <a:lnTo>
                    <a:pt x="21564" y="118835"/>
                  </a:lnTo>
                  <a:lnTo>
                    <a:pt x="5603" y="163472"/>
                  </a:lnTo>
                  <a:lnTo>
                    <a:pt x="0" y="212089"/>
                  </a:lnTo>
                  <a:lnTo>
                    <a:pt x="0" y="3826510"/>
                  </a:lnTo>
                  <a:lnTo>
                    <a:pt x="5603" y="3875127"/>
                  </a:lnTo>
                  <a:lnTo>
                    <a:pt x="21564" y="3919764"/>
                  </a:lnTo>
                  <a:lnTo>
                    <a:pt x="46606" y="3959144"/>
                  </a:lnTo>
                  <a:lnTo>
                    <a:pt x="79455" y="3991993"/>
                  </a:lnTo>
                  <a:lnTo>
                    <a:pt x="118835" y="4017035"/>
                  </a:lnTo>
                  <a:lnTo>
                    <a:pt x="163472" y="4032996"/>
                  </a:lnTo>
                  <a:lnTo>
                    <a:pt x="212089" y="4038600"/>
                  </a:lnTo>
                  <a:lnTo>
                    <a:pt x="2255266" y="4038600"/>
                  </a:lnTo>
                  <a:lnTo>
                    <a:pt x="2303883" y="4032996"/>
                  </a:lnTo>
                  <a:lnTo>
                    <a:pt x="2348520" y="4017035"/>
                  </a:lnTo>
                  <a:lnTo>
                    <a:pt x="2387900" y="3991993"/>
                  </a:lnTo>
                  <a:lnTo>
                    <a:pt x="2420749" y="3959144"/>
                  </a:lnTo>
                  <a:lnTo>
                    <a:pt x="2445791" y="3919764"/>
                  </a:lnTo>
                  <a:lnTo>
                    <a:pt x="2461752" y="3875127"/>
                  </a:lnTo>
                  <a:lnTo>
                    <a:pt x="2467355" y="3826510"/>
                  </a:lnTo>
                  <a:lnTo>
                    <a:pt x="2467355" y="212089"/>
                  </a:lnTo>
                  <a:lnTo>
                    <a:pt x="2461752" y="163472"/>
                  </a:lnTo>
                  <a:lnTo>
                    <a:pt x="2445791" y="118835"/>
                  </a:lnTo>
                  <a:lnTo>
                    <a:pt x="2420749" y="79455"/>
                  </a:lnTo>
                  <a:lnTo>
                    <a:pt x="2387900" y="46606"/>
                  </a:lnTo>
                  <a:lnTo>
                    <a:pt x="2348520" y="21564"/>
                  </a:lnTo>
                  <a:lnTo>
                    <a:pt x="2303883" y="5603"/>
                  </a:lnTo>
                  <a:lnTo>
                    <a:pt x="225526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8400" y="1371600"/>
              <a:ext cx="2467355" cy="403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2933700"/>
              <a:ext cx="5105400" cy="140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05941" y="4366642"/>
            <a:ext cx="56661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  <a:tabLst>
                <a:tab pos="2134870" algn="l"/>
              </a:tabLst>
            </a:pP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 =1,2,...,D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is dimension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problem),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are the scaling</a:t>
            </a:r>
            <a:r>
              <a:rPr sz="2400" spc="-9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parameters 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rand</a:t>
            </a:r>
            <a:r>
              <a:rPr sz="24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ik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rand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random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between 0  and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784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7603" y="172972"/>
            <a:ext cx="7337425" cy="87459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basic </a:t>
            </a:r>
            <a:r>
              <a:rPr sz="3600" dirty="0"/>
              <a:t>steps of the </a:t>
            </a:r>
            <a:r>
              <a:rPr sz="3600" spc="-5" dirty="0"/>
              <a:t>firefly Algorithm</a:t>
            </a:r>
            <a:r>
              <a:rPr sz="3600" spc="35" dirty="0"/>
              <a:t> </a:t>
            </a:r>
            <a:r>
              <a:rPr sz="2000" dirty="0">
                <a:solidFill>
                  <a:srgbClr val="FF0000"/>
                </a:solidFill>
              </a:rPr>
              <a:t>(</a:t>
            </a:r>
            <a:r>
              <a:rPr sz="2000" dirty="0" smtClean="0">
                <a:solidFill>
                  <a:srgbClr val="FF0000"/>
                </a:solidFill>
              </a:rPr>
              <a:t>distanc</a:t>
            </a:r>
            <a:r>
              <a:rPr lang="en-US" sz="2000" dirty="0" smtClean="0">
                <a:solidFill>
                  <a:srgbClr val="FF0000"/>
                </a:solidFill>
              </a:rPr>
              <a:t>e)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1640839" y="610271"/>
            <a:ext cx="5815330" cy="13487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727200">
              <a:spcBef>
                <a:spcPts val="1125"/>
              </a:spcBef>
            </a:pPr>
            <a:endParaRPr sz="2000" dirty="0" smtClean="0">
              <a:latin typeface="Times New Roman"/>
              <a:cs typeface="Times New Roman"/>
            </a:endParaRPr>
          </a:p>
          <a:p>
            <a:pPr marL="50800" marR="43180">
              <a:spcBef>
                <a:spcPts val="1230"/>
              </a:spcBef>
            </a:pPr>
            <a:r>
              <a:rPr sz="2400" spc="-5" dirty="0" smtClean="0">
                <a:solidFill>
                  <a:srgbClr val="0D3E95"/>
                </a:solidFill>
                <a:latin typeface="Times New Roman"/>
                <a:cs typeface="Times New Roman"/>
              </a:rPr>
              <a:t>Distance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ij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between fireflies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obtained 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Cartesian distance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by: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62200" y="1219200"/>
            <a:ext cx="7749540" cy="5638800"/>
            <a:chOff x="838200" y="1219200"/>
            <a:chExt cx="7749540" cy="5638800"/>
          </a:xfrm>
        </p:grpSpPr>
        <p:sp>
          <p:nvSpPr>
            <p:cNvPr id="7" name="object 7"/>
            <p:cNvSpPr/>
            <p:nvPr/>
          </p:nvSpPr>
          <p:spPr>
            <a:xfrm>
              <a:off x="6537959" y="4713730"/>
              <a:ext cx="2049779" cy="2144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0" y="1219200"/>
              <a:ext cx="2019300" cy="3505200"/>
            </a:xfrm>
            <a:custGeom>
              <a:avLst/>
              <a:gdLst/>
              <a:ahLst/>
              <a:cxnLst/>
              <a:rect l="l" t="t" r="r" b="b"/>
              <a:pathLst>
                <a:path w="2019300" h="3505200">
                  <a:moveTo>
                    <a:pt x="1845818" y="0"/>
                  </a:moveTo>
                  <a:lnTo>
                    <a:pt x="173481" y="0"/>
                  </a:lnTo>
                  <a:lnTo>
                    <a:pt x="127382" y="6200"/>
                  </a:lnTo>
                  <a:lnTo>
                    <a:pt x="85946" y="23697"/>
                  </a:lnTo>
                  <a:lnTo>
                    <a:pt x="50831" y="50831"/>
                  </a:lnTo>
                  <a:lnTo>
                    <a:pt x="23697" y="85946"/>
                  </a:lnTo>
                  <a:lnTo>
                    <a:pt x="6200" y="127382"/>
                  </a:lnTo>
                  <a:lnTo>
                    <a:pt x="0" y="173482"/>
                  </a:lnTo>
                  <a:lnTo>
                    <a:pt x="0" y="3331718"/>
                  </a:lnTo>
                  <a:lnTo>
                    <a:pt x="6200" y="3377817"/>
                  </a:lnTo>
                  <a:lnTo>
                    <a:pt x="23697" y="3419253"/>
                  </a:lnTo>
                  <a:lnTo>
                    <a:pt x="50831" y="3454368"/>
                  </a:lnTo>
                  <a:lnTo>
                    <a:pt x="85946" y="3481502"/>
                  </a:lnTo>
                  <a:lnTo>
                    <a:pt x="127382" y="3498999"/>
                  </a:lnTo>
                  <a:lnTo>
                    <a:pt x="173481" y="3505200"/>
                  </a:lnTo>
                  <a:lnTo>
                    <a:pt x="1845818" y="3505200"/>
                  </a:lnTo>
                  <a:lnTo>
                    <a:pt x="1891917" y="3498999"/>
                  </a:lnTo>
                  <a:lnTo>
                    <a:pt x="1933353" y="3481502"/>
                  </a:lnTo>
                  <a:lnTo>
                    <a:pt x="1968468" y="3454368"/>
                  </a:lnTo>
                  <a:lnTo>
                    <a:pt x="1995602" y="3419253"/>
                  </a:lnTo>
                  <a:lnTo>
                    <a:pt x="2013099" y="3377817"/>
                  </a:lnTo>
                  <a:lnTo>
                    <a:pt x="2019300" y="3331718"/>
                  </a:lnTo>
                  <a:lnTo>
                    <a:pt x="2019300" y="173482"/>
                  </a:lnTo>
                  <a:lnTo>
                    <a:pt x="2013099" y="127382"/>
                  </a:lnTo>
                  <a:lnTo>
                    <a:pt x="1995602" y="85946"/>
                  </a:lnTo>
                  <a:lnTo>
                    <a:pt x="1968468" y="50831"/>
                  </a:lnTo>
                  <a:lnTo>
                    <a:pt x="1933353" y="23697"/>
                  </a:lnTo>
                  <a:lnTo>
                    <a:pt x="1891917" y="6200"/>
                  </a:lnTo>
                  <a:lnTo>
                    <a:pt x="184581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1219200"/>
              <a:ext cx="2019300" cy="3505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2667000"/>
              <a:ext cx="5167884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68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9074" y="356231"/>
            <a:ext cx="7292975" cy="11823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basic </a:t>
            </a:r>
            <a:r>
              <a:rPr sz="3600" dirty="0"/>
              <a:t>steps of the </a:t>
            </a:r>
            <a:r>
              <a:rPr sz="3600" spc="-5" dirty="0"/>
              <a:t>firefly Algorithm</a:t>
            </a:r>
            <a:r>
              <a:rPr sz="3600" spc="25" dirty="0"/>
              <a:t> </a:t>
            </a:r>
            <a:r>
              <a:rPr sz="2000" dirty="0">
                <a:solidFill>
                  <a:srgbClr val="FF0000"/>
                </a:solidFill>
              </a:rPr>
              <a:t>(</a:t>
            </a:r>
            <a:r>
              <a:rPr sz="2000" dirty="0" smtClean="0">
                <a:solidFill>
                  <a:srgbClr val="FF0000"/>
                </a:solidFill>
              </a:rPr>
              <a:t>special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lang="en-US" sz="2000" b="1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1442657" y="1936925"/>
            <a:ext cx="5559425" cy="16068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70815" indent="-107950">
              <a:spcBef>
                <a:spcPts val="944"/>
              </a:spcBef>
              <a:buSzPct val="95833"/>
              <a:buFont typeface="Arial"/>
              <a:buChar char="•"/>
              <a:tabLst>
                <a:tab pos="171450" algn="l"/>
              </a:tabLst>
            </a:pPr>
            <a:r>
              <a:rPr sz="2400" dirty="0" smtClean="0">
                <a:solidFill>
                  <a:srgbClr val="0D3E95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becomes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2400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walk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70815" indent="-107950">
              <a:buSzPct val="95833"/>
              <a:buFont typeface="Arial"/>
              <a:buChar char="•"/>
              <a:tabLst>
                <a:tab pos="171450" algn="l"/>
                <a:tab pos="2850515" algn="l"/>
              </a:tabLst>
            </a:pP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On the other</a:t>
            </a:r>
            <a:r>
              <a:rPr sz="2400" spc="-2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hand,</a:t>
            </a:r>
            <a:r>
              <a:rPr sz="2400" spc="5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if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γ =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it reduces to</a:t>
            </a:r>
            <a:r>
              <a:rPr sz="2400" spc="-9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63500"/>
            <a:r>
              <a:rPr sz="2400" dirty="0">
                <a:solidFill>
                  <a:srgbClr val="0D3E95"/>
                </a:solidFill>
                <a:latin typeface="Times New Roman"/>
                <a:cs typeface="Times New Roman"/>
              </a:rPr>
              <a:t>variant of particle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swarm</a:t>
            </a:r>
            <a:r>
              <a:rPr sz="2400" spc="-80" dirty="0">
                <a:solidFill>
                  <a:srgbClr val="0D3E9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Times New Roman"/>
                <a:cs typeface="Times New Roman"/>
              </a:rPr>
              <a:t>optimization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8559" y="1295400"/>
            <a:ext cx="2506980" cy="5562600"/>
            <a:chOff x="6004559" y="1295400"/>
            <a:chExt cx="2506980" cy="5562600"/>
          </a:xfrm>
        </p:grpSpPr>
        <p:sp>
          <p:nvSpPr>
            <p:cNvPr id="7" name="object 7"/>
            <p:cNvSpPr/>
            <p:nvPr/>
          </p:nvSpPr>
          <p:spPr>
            <a:xfrm>
              <a:off x="6004559" y="5399530"/>
              <a:ext cx="2506980" cy="1458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9799" y="1295400"/>
              <a:ext cx="2476500" cy="4114800"/>
            </a:xfrm>
            <a:custGeom>
              <a:avLst/>
              <a:gdLst/>
              <a:ahLst/>
              <a:cxnLst/>
              <a:rect l="l" t="t" r="r" b="b"/>
              <a:pathLst>
                <a:path w="2476500" h="4114800">
                  <a:moveTo>
                    <a:pt x="2263648" y="0"/>
                  </a:moveTo>
                  <a:lnTo>
                    <a:pt x="212851" y="0"/>
                  </a:lnTo>
                  <a:lnTo>
                    <a:pt x="164032" y="5619"/>
                  </a:lnTo>
                  <a:lnTo>
                    <a:pt x="119224" y="21626"/>
                  </a:lnTo>
                  <a:lnTo>
                    <a:pt x="79704" y="46746"/>
                  </a:lnTo>
                  <a:lnTo>
                    <a:pt x="46746" y="79704"/>
                  </a:lnTo>
                  <a:lnTo>
                    <a:pt x="21626" y="119224"/>
                  </a:lnTo>
                  <a:lnTo>
                    <a:pt x="5619" y="164032"/>
                  </a:lnTo>
                  <a:lnTo>
                    <a:pt x="0" y="212851"/>
                  </a:lnTo>
                  <a:lnTo>
                    <a:pt x="0" y="3901948"/>
                  </a:lnTo>
                  <a:lnTo>
                    <a:pt x="5619" y="3950767"/>
                  </a:lnTo>
                  <a:lnTo>
                    <a:pt x="21626" y="3995575"/>
                  </a:lnTo>
                  <a:lnTo>
                    <a:pt x="46746" y="4035095"/>
                  </a:lnTo>
                  <a:lnTo>
                    <a:pt x="79704" y="4068053"/>
                  </a:lnTo>
                  <a:lnTo>
                    <a:pt x="119224" y="4093173"/>
                  </a:lnTo>
                  <a:lnTo>
                    <a:pt x="164032" y="4109180"/>
                  </a:lnTo>
                  <a:lnTo>
                    <a:pt x="212851" y="4114800"/>
                  </a:lnTo>
                  <a:lnTo>
                    <a:pt x="2263648" y="4114800"/>
                  </a:lnTo>
                  <a:lnTo>
                    <a:pt x="2312467" y="4109180"/>
                  </a:lnTo>
                  <a:lnTo>
                    <a:pt x="2357275" y="4093173"/>
                  </a:lnTo>
                  <a:lnTo>
                    <a:pt x="2396795" y="4068053"/>
                  </a:lnTo>
                  <a:lnTo>
                    <a:pt x="2429753" y="4035095"/>
                  </a:lnTo>
                  <a:lnTo>
                    <a:pt x="2454873" y="3995575"/>
                  </a:lnTo>
                  <a:lnTo>
                    <a:pt x="2470880" y="3950767"/>
                  </a:lnTo>
                  <a:lnTo>
                    <a:pt x="2476500" y="3901948"/>
                  </a:lnTo>
                  <a:lnTo>
                    <a:pt x="2476500" y="212851"/>
                  </a:lnTo>
                  <a:lnTo>
                    <a:pt x="2470880" y="164032"/>
                  </a:lnTo>
                  <a:lnTo>
                    <a:pt x="2454873" y="119224"/>
                  </a:lnTo>
                  <a:lnTo>
                    <a:pt x="2429753" y="79704"/>
                  </a:lnTo>
                  <a:lnTo>
                    <a:pt x="2396795" y="46746"/>
                  </a:lnTo>
                  <a:lnTo>
                    <a:pt x="2357275" y="21626"/>
                  </a:lnTo>
                  <a:lnTo>
                    <a:pt x="2312467" y="5619"/>
                  </a:lnTo>
                  <a:lnTo>
                    <a:pt x="226364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9799" y="1295400"/>
              <a:ext cx="2476500" cy="411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69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285749"/>
            <a:ext cx="100012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105"/>
              </a:lnSpc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1171955"/>
            <a:ext cx="7772400" cy="553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6400" y="117729"/>
            <a:ext cx="10515600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basic </a:t>
            </a:r>
            <a:r>
              <a:rPr dirty="0"/>
              <a:t>steps of the </a:t>
            </a:r>
            <a:r>
              <a:rPr spc="-5" dirty="0"/>
              <a:t>firefly</a:t>
            </a:r>
            <a:r>
              <a:rPr spc="-10" dirty="0"/>
              <a:t> </a:t>
            </a:r>
            <a:r>
              <a:rPr spc="-5" dirty="0"/>
              <a:t>Algorithm</a:t>
            </a:r>
          </a:p>
          <a:p>
            <a:pPr marL="906144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F0000"/>
                </a:solidFill>
              </a:rPr>
              <a:t>(algorithm)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273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12822</TotalTime>
  <Words>398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The basic steps of the firefly Algorithm</vt:lpstr>
      <vt:lpstr>The basic steps of the firefly Algorithm</vt:lpstr>
      <vt:lpstr>The basic steps of the firefly Algorithm (distance)</vt:lpstr>
      <vt:lpstr>The basic steps of the firefly Algorithm (special case ) </vt:lpstr>
      <vt:lpstr>The basic steps of the firefly Algorithm (algorithm)</vt:lpstr>
      <vt:lpstr>Application of the firefly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Amrish</dc:creator>
  <cp:lastModifiedBy>Dr. Amrish</cp:lastModifiedBy>
  <cp:revision>6</cp:revision>
  <dcterms:created xsi:type="dcterms:W3CDTF">2020-11-02T10:23:39Z</dcterms:created>
  <dcterms:modified xsi:type="dcterms:W3CDTF">2020-11-11T08:06:05Z</dcterms:modified>
</cp:coreProperties>
</file>