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2569" y="172288"/>
            <a:ext cx="254127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336" y="1254252"/>
            <a:ext cx="10184130" cy="425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icr.org/article/myth-human-evolu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359"/>
            <a:ext cx="7769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95" dirty="0">
                <a:latin typeface="Trebuchet MS"/>
                <a:cs typeface="Trebuchet MS"/>
              </a:rPr>
              <a:t>Training</a:t>
            </a:r>
            <a:r>
              <a:rPr sz="4400" b="0" spc="-490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a</a:t>
            </a:r>
            <a:r>
              <a:rPr sz="4400" b="0" spc="-420" dirty="0">
                <a:latin typeface="Trebuchet MS"/>
                <a:cs typeface="Trebuchet MS"/>
              </a:rPr>
              <a:t> </a:t>
            </a:r>
            <a:r>
              <a:rPr sz="4400" b="0" spc="-125" dirty="0">
                <a:latin typeface="Trebuchet MS"/>
                <a:cs typeface="Trebuchet MS"/>
              </a:rPr>
              <a:t>Machine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Learning</a:t>
            </a:r>
            <a:r>
              <a:rPr sz="4400" b="0" spc="-530" dirty="0">
                <a:latin typeface="Trebuchet MS"/>
                <a:cs typeface="Trebuchet MS"/>
              </a:rPr>
              <a:t> </a:t>
            </a:r>
            <a:r>
              <a:rPr sz="4400" b="0" spc="-55" dirty="0">
                <a:latin typeface="Trebuchet MS"/>
                <a:cs typeface="Trebuchet MS"/>
              </a:rPr>
              <a:t>Model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1039" y="1996185"/>
          <a:ext cx="8129903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-40" dirty="0">
                          <a:latin typeface="DejaVu Sans"/>
                          <a:cs typeface="DejaVu Sans"/>
                        </a:rPr>
                        <a:t>𝒙</a:t>
                      </a:r>
                      <a:r>
                        <a:rPr sz="3300" spc="-60" baseline="-15151" dirty="0">
                          <a:latin typeface="DejaVu Sans"/>
                          <a:cs typeface="DejaVu Sans"/>
                        </a:rPr>
                        <a:t>𝟏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422909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5" dirty="0">
                          <a:latin typeface="DejaVu Sans"/>
                          <a:cs typeface="DejaVu Sans"/>
                        </a:rPr>
                        <a:t>𝒙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𝟐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5" dirty="0">
                          <a:latin typeface="DejaVu Sans"/>
                          <a:cs typeface="DejaVu Sans"/>
                        </a:rPr>
                        <a:t>𝒙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𝟑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-45" dirty="0">
                          <a:latin typeface="DejaVu Sans"/>
                          <a:cs typeface="DejaVu Sans"/>
                        </a:rPr>
                        <a:t>𝒙</a:t>
                      </a:r>
                      <a:r>
                        <a:rPr sz="3300" spc="-67" baseline="-15151" dirty="0">
                          <a:latin typeface="DejaVu Sans"/>
                          <a:cs typeface="DejaVu Sans"/>
                        </a:rPr>
                        <a:t>𝟒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-45" dirty="0">
                          <a:latin typeface="DejaVu Sans"/>
                          <a:cs typeface="DejaVu Sans"/>
                        </a:rPr>
                        <a:t>𝒙</a:t>
                      </a:r>
                      <a:r>
                        <a:rPr sz="3300" spc="-67" baseline="-15151" dirty="0">
                          <a:latin typeface="DejaVu Sans"/>
                          <a:cs typeface="DejaVu Sans"/>
                        </a:rPr>
                        <a:t>𝟓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-45" dirty="0">
                          <a:latin typeface="DejaVu Sans"/>
                          <a:cs typeface="DejaVu Sans"/>
                        </a:rPr>
                        <a:t>𝒙</a:t>
                      </a:r>
                      <a:r>
                        <a:rPr sz="3300" spc="-67" baseline="-15151" dirty="0">
                          <a:latin typeface="DejaVu Sans"/>
                          <a:cs typeface="DejaVu Sans"/>
                        </a:rPr>
                        <a:t>𝟔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-15" dirty="0">
                          <a:latin typeface="DejaVu Sans"/>
                          <a:cs typeface="DejaVu Sans"/>
                        </a:rPr>
                        <a:t>𝒚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44.1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7244" y="3424250"/>
            <a:ext cx="10365740" cy="261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DejaVu Sans"/>
                <a:cs typeface="DejaVu Sans"/>
              </a:rPr>
              <a:t>𝒚 </a:t>
            </a:r>
            <a:r>
              <a:rPr sz="4000" spc="-365" dirty="0">
                <a:latin typeface="DejaVu Sans"/>
                <a:cs typeface="DejaVu Sans"/>
              </a:rPr>
              <a:t>=</a:t>
            </a:r>
            <a:r>
              <a:rPr sz="4000" spc="-310" dirty="0">
                <a:latin typeface="DejaVu Sans"/>
                <a:cs typeface="DejaVu Sans"/>
              </a:rPr>
              <a:t> 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𝟏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𝟏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𝟐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𝟐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𝟑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𝟑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𝟒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𝟒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𝟓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𝟓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𝟔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𝟔</a:t>
            </a:r>
            <a:endParaRPr sz="4350" baseline="-16283">
              <a:latin typeface="DejaVu Sans"/>
              <a:cs typeface="DejaVu Sans"/>
            </a:endParaRPr>
          </a:p>
          <a:p>
            <a:pPr marL="241300" marR="5080" indent="-228600">
              <a:lnSpc>
                <a:spcPts val="2990"/>
              </a:lnSpc>
              <a:spcBef>
                <a:spcPts val="2935"/>
              </a:spcBef>
              <a:buChar char="•"/>
              <a:tabLst>
                <a:tab pos="241300" algn="l"/>
              </a:tabLst>
            </a:pPr>
            <a:r>
              <a:rPr sz="2800" spc="-175" dirty="0">
                <a:latin typeface="Arial"/>
                <a:cs typeface="Arial"/>
              </a:rPr>
              <a:t>Goal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find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5" dirty="0">
                <a:latin typeface="Arial"/>
                <a:cs typeface="Arial"/>
              </a:rPr>
              <a:t>parameters </a:t>
            </a:r>
            <a:r>
              <a:rPr sz="2800" spc="155" dirty="0">
                <a:latin typeface="Arial"/>
                <a:cs typeface="Arial"/>
              </a:rPr>
              <a:t>(</a:t>
            </a:r>
            <a:r>
              <a:rPr sz="2800" spc="155" dirty="0">
                <a:latin typeface="DejaVu Sans"/>
                <a:cs typeface="DejaVu Sans"/>
              </a:rPr>
              <a:t>𝒘</a:t>
            </a:r>
            <a:r>
              <a:rPr sz="3075" spc="232" baseline="-16260" dirty="0">
                <a:latin typeface="DejaVu Sans"/>
                <a:cs typeface="DejaVu Sans"/>
              </a:rPr>
              <a:t>𝟏</a:t>
            </a:r>
            <a:r>
              <a:rPr sz="2800" spc="155" dirty="0">
                <a:latin typeface="Arial"/>
                <a:cs typeface="Arial"/>
              </a:rPr>
              <a:t>:</a:t>
            </a:r>
            <a:r>
              <a:rPr sz="2800" spc="155" dirty="0">
                <a:latin typeface="DejaVu Sans"/>
                <a:cs typeface="DejaVu Sans"/>
              </a:rPr>
              <a:t>𝒘</a:t>
            </a:r>
            <a:r>
              <a:rPr sz="3075" spc="232" baseline="-16260" dirty="0">
                <a:latin typeface="DejaVu Sans"/>
                <a:cs typeface="DejaVu Sans"/>
              </a:rPr>
              <a:t>𝟔</a:t>
            </a:r>
            <a:r>
              <a:rPr sz="2800" spc="155" dirty="0">
                <a:latin typeface="Arial"/>
                <a:cs typeface="Arial"/>
              </a:rPr>
              <a:t>) </a:t>
            </a:r>
            <a:r>
              <a:rPr sz="2800" spc="-10" dirty="0">
                <a:latin typeface="Arial"/>
                <a:cs typeface="Arial"/>
              </a:rPr>
              <a:t>that </a:t>
            </a:r>
            <a:r>
              <a:rPr sz="2800" spc="-180" dirty="0">
                <a:latin typeface="Arial"/>
                <a:cs typeface="Arial"/>
              </a:rPr>
              <a:t>maps </a:t>
            </a:r>
            <a:r>
              <a:rPr sz="2800" spc="-3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following  </a:t>
            </a:r>
            <a:r>
              <a:rPr sz="2800" spc="-10" dirty="0">
                <a:latin typeface="Arial"/>
                <a:cs typeface="Arial"/>
              </a:rPr>
              <a:t>input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its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output.</a:t>
            </a:r>
            <a:endParaRPr sz="2800">
              <a:latin typeface="Arial"/>
              <a:cs typeface="Arial"/>
            </a:endParaRPr>
          </a:p>
          <a:p>
            <a:pPr marR="117475" algn="ctr">
              <a:lnSpc>
                <a:spcPct val="100000"/>
              </a:lnSpc>
              <a:spcBef>
                <a:spcPts val="1895"/>
              </a:spcBef>
            </a:pPr>
            <a:r>
              <a:rPr sz="4000" spc="175" dirty="0">
                <a:latin typeface="DejaVu Sans"/>
                <a:cs typeface="DejaVu Sans"/>
              </a:rPr>
              <a:t>𝒚</a:t>
            </a:r>
            <a:r>
              <a:rPr sz="4350" spc="262" baseline="28735" dirty="0">
                <a:latin typeface="DejaVu Sans"/>
                <a:cs typeface="DejaVu Sans"/>
              </a:rPr>
              <a:t>′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240" dirty="0">
                <a:latin typeface="DejaVu Sans"/>
                <a:cs typeface="DejaVu Sans"/>
              </a:rPr>
              <a:t>𝟒𝒘</a:t>
            </a:r>
            <a:r>
              <a:rPr sz="4350" spc="359" baseline="-16283" dirty="0">
                <a:latin typeface="DejaVu Sans"/>
                <a:cs typeface="DejaVu Sans"/>
              </a:rPr>
              <a:t>𝟏 </a:t>
            </a:r>
            <a:r>
              <a:rPr sz="4000" spc="-365" dirty="0">
                <a:latin typeface="DejaVu Sans"/>
                <a:cs typeface="DejaVu Sans"/>
              </a:rPr>
              <a:t>− </a:t>
            </a:r>
            <a:r>
              <a:rPr sz="4000" spc="235" dirty="0">
                <a:latin typeface="DejaVu Sans"/>
                <a:cs typeface="DejaVu Sans"/>
              </a:rPr>
              <a:t>𝟐𝒘</a:t>
            </a:r>
            <a:r>
              <a:rPr sz="4350" spc="352" baseline="-16283" dirty="0">
                <a:latin typeface="DejaVu Sans"/>
                <a:cs typeface="DejaVu Sans"/>
              </a:rPr>
              <a:t>𝟐 </a:t>
            </a:r>
            <a:r>
              <a:rPr sz="4000" spc="-365" dirty="0">
                <a:latin typeface="DejaVu Sans"/>
                <a:cs typeface="DejaVu Sans"/>
              </a:rPr>
              <a:t>+ </a:t>
            </a:r>
            <a:r>
              <a:rPr sz="4000" spc="240" dirty="0">
                <a:latin typeface="DejaVu Sans"/>
                <a:cs typeface="DejaVu Sans"/>
              </a:rPr>
              <a:t>𝟕𝒘</a:t>
            </a:r>
            <a:r>
              <a:rPr sz="4350" spc="359" baseline="-16283" dirty="0">
                <a:latin typeface="DejaVu Sans"/>
                <a:cs typeface="DejaVu Sans"/>
              </a:rPr>
              <a:t>𝟑 </a:t>
            </a:r>
            <a:r>
              <a:rPr sz="4000" spc="-365" dirty="0">
                <a:latin typeface="DejaVu Sans"/>
                <a:cs typeface="DejaVu Sans"/>
              </a:rPr>
              <a:t>+ </a:t>
            </a:r>
            <a:r>
              <a:rPr sz="4000" spc="240" dirty="0">
                <a:latin typeface="DejaVu Sans"/>
                <a:cs typeface="DejaVu Sans"/>
              </a:rPr>
              <a:t>𝟓𝒘</a:t>
            </a:r>
            <a:r>
              <a:rPr sz="4350" spc="359" baseline="-16283" dirty="0">
                <a:latin typeface="DejaVu Sans"/>
                <a:cs typeface="DejaVu Sans"/>
              </a:rPr>
              <a:t>𝟒 </a:t>
            </a:r>
            <a:r>
              <a:rPr sz="4000" spc="-365" dirty="0">
                <a:latin typeface="DejaVu Sans"/>
                <a:cs typeface="DejaVu Sans"/>
              </a:rPr>
              <a:t>+ </a:t>
            </a:r>
            <a:r>
              <a:rPr sz="4000" spc="170" dirty="0">
                <a:latin typeface="DejaVu Sans"/>
                <a:cs typeface="DejaVu Sans"/>
              </a:rPr>
              <a:t>𝟏𝟏𝒘</a:t>
            </a:r>
            <a:r>
              <a:rPr sz="4350" spc="254" baseline="-16283" dirty="0">
                <a:latin typeface="DejaVu Sans"/>
                <a:cs typeface="DejaVu Sans"/>
              </a:rPr>
              <a:t>𝟓 </a:t>
            </a:r>
            <a:r>
              <a:rPr sz="4000" spc="-365" dirty="0">
                <a:latin typeface="DejaVu Sans"/>
                <a:cs typeface="DejaVu Sans"/>
              </a:rPr>
              <a:t>+</a:t>
            </a:r>
            <a:r>
              <a:rPr sz="4000" spc="-400" dirty="0">
                <a:latin typeface="DejaVu Sans"/>
                <a:cs typeface="DejaVu Sans"/>
              </a:rPr>
              <a:t> </a:t>
            </a:r>
            <a:r>
              <a:rPr sz="4000" spc="365" dirty="0">
                <a:latin typeface="DejaVu Sans"/>
                <a:cs typeface="DejaVu Sans"/>
              </a:rPr>
              <a:t>𝒘</a:t>
            </a:r>
            <a:r>
              <a:rPr sz="4350" spc="547" baseline="-16283" dirty="0">
                <a:latin typeface="DejaVu Sans"/>
                <a:cs typeface="DejaVu Sans"/>
              </a:rPr>
              <a:t>𝟔</a:t>
            </a:r>
            <a:endParaRPr sz="4350" baseline="-16283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772" y="2253995"/>
            <a:ext cx="1161415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334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20"/>
              </a:spcBef>
            </a:pPr>
            <a:r>
              <a:rPr sz="3000" b="1" spc="-130" dirty="0">
                <a:latin typeface="Trebuchet MS"/>
                <a:cs typeface="Trebuchet MS"/>
              </a:rPr>
              <a:t>Data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359"/>
            <a:ext cx="4700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0" dirty="0">
                <a:latin typeface="Trebuchet MS"/>
                <a:cs typeface="Trebuchet MS"/>
              </a:rPr>
              <a:t>What </a:t>
            </a:r>
            <a:r>
              <a:rPr sz="4400" b="0" spc="-254" dirty="0">
                <a:latin typeface="Trebuchet MS"/>
                <a:cs typeface="Trebuchet MS"/>
              </a:rPr>
              <a:t>are </a:t>
            </a:r>
            <a:r>
              <a:rPr sz="4400" b="0" spc="-225" dirty="0">
                <a:latin typeface="Trebuchet MS"/>
                <a:cs typeface="Trebuchet MS"/>
              </a:rPr>
              <a:t>the</a:t>
            </a:r>
            <a:r>
              <a:rPr sz="4400" b="0" spc="-965" dirty="0">
                <a:latin typeface="Trebuchet MS"/>
                <a:cs typeface="Trebuchet MS"/>
              </a:rPr>
              <a:t> </a:t>
            </a:r>
            <a:r>
              <a:rPr sz="4400" b="0" spc="-100" dirty="0">
                <a:latin typeface="Trebuchet MS"/>
                <a:cs typeface="Trebuchet MS"/>
              </a:rPr>
              <a:t>Genes?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916379"/>
            <a:ext cx="10365105" cy="225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DejaVu Sans"/>
                <a:cs typeface="DejaVu Sans"/>
              </a:rPr>
              <a:t>𝒚 </a:t>
            </a:r>
            <a:r>
              <a:rPr sz="4000" spc="-365" dirty="0">
                <a:latin typeface="DejaVu Sans"/>
                <a:cs typeface="DejaVu Sans"/>
              </a:rPr>
              <a:t>=</a:t>
            </a:r>
            <a:r>
              <a:rPr sz="4000" spc="-310" dirty="0">
                <a:latin typeface="DejaVu Sans"/>
                <a:cs typeface="DejaVu Sans"/>
              </a:rPr>
              <a:t> 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𝟏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𝟏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𝟐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𝟐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𝟑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𝟑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𝟒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𝟒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𝟓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𝟓</a:t>
            </a:r>
            <a:r>
              <a:rPr sz="4000" b="1" spc="135" dirty="0">
                <a:latin typeface="Trebuchet MS"/>
                <a:cs typeface="Trebuchet MS"/>
              </a:rPr>
              <a:t>+</a:t>
            </a:r>
            <a:r>
              <a:rPr sz="4000" spc="135" dirty="0">
                <a:latin typeface="DejaVu Sans"/>
                <a:cs typeface="DejaVu Sans"/>
              </a:rPr>
              <a:t>𝒘</a:t>
            </a:r>
            <a:r>
              <a:rPr sz="4350" spc="202" baseline="-16283" dirty="0">
                <a:latin typeface="DejaVu Sans"/>
                <a:cs typeface="DejaVu Sans"/>
              </a:rPr>
              <a:t>𝟔</a:t>
            </a:r>
            <a:r>
              <a:rPr sz="4000" spc="135" dirty="0">
                <a:latin typeface="DejaVu Sans"/>
                <a:cs typeface="DejaVu Sans"/>
              </a:rPr>
              <a:t>𝒙</a:t>
            </a:r>
            <a:r>
              <a:rPr sz="4350" spc="202" baseline="-16283" dirty="0">
                <a:latin typeface="DejaVu Sans"/>
                <a:cs typeface="DejaVu Sans"/>
              </a:rPr>
              <a:t>𝟔</a:t>
            </a:r>
            <a:endParaRPr sz="4350" baseline="-16283">
              <a:latin typeface="DejaVu Sans"/>
              <a:cs typeface="DejaVu Sans"/>
            </a:endParaRPr>
          </a:p>
          <a:p>
            <a:pPr marL="241300" indent="-228600">
              <a:lnSpc>
                <a:spcPct val="100000"/>
              </a:lnSpc>
              <a:spcBef>
                <a:spcPts val="229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Gene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is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anything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40" dirty="0">
                <a:latin typeface="Arial"/>
                <a:cs typeface="Arial"/>
              </a:rPr>
              <a:t> 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able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enhance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results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when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changed.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Char char="•"/>
              <a:tabLst>
                <a:tab pos="241300" algn="l"/>
              </a:tabLst>
            </a:pPr>
            <a:r>
              <a:rPr sz="2800" spc="-260" dirty="0">
                <a:latin typeface="Arial"/>
                <a:cs typeface="Arial"/>
              </a:rPr>
              <a:t>By </a:t>
            </a:r>
            <a:r>
              <a:rPr sz="2800" spc="-90" dirty="0">
                <a:latin typeface="Arial"/>
                <a:cs typeface="Arial"/>
              </a:rPr>
              <a:t>exploring </a:t>
            </a:r>
            <a:r>
              <a:rPr sz="2800" spc="-3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following </a:t>
            </a:r>
            <a:r>
              <a:rPr sz="2800" spc="-85" dirty="0">
                <a:latin typeface="Arial"/>
                <a:cs typeface="Arial"/>
              </a:rPr>
              <a:t>model, </a:t>
            </a:r>
            <a:r>
              <a:rPr sz="2800" spc="-3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6 </a:t>
            </a:r>
            <a:r>
              <a:rPr sz="2800" spc="-100" dirty="0">
                <a:latin typeface="Arial"/>
                <a:cs typeface="Arial"/>
              </a:rPr>
              <a:t>weights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25" dirty="0">
                <a:latin typeface="Arial"/>
                <a:cs typeface="Arial"/>
              </a:rPr>
              <a:t>able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enhance 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results.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Thus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each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weight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will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represent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gene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GA.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9844" y="4376928"/>
          <a:ext cx="794385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3975"/>
                <a:gridCol w="1323975"/>
                <a:gridCol w="1323975"/>
                <a:gridCol w="1323975"/>
                <a:gridCol w="1323975"/>
              </a:tblGrid>
              <a:tr h="472440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50" b="1" spc="-125" dirty="0">
                          <a:latin typeface="Trebuchet MS"/>
                          <a:cs typeface="Trebuchet MS"/>
                        </a:rPr>
                        <a:t>Gene</a:t>
                      </a:r>
                      <a:r>
                        <a:rPr sz="2450" b="1" spc="-180" dirty="0">
                          <a:latin typeface="Trebuchet MS"/>
                          <a:cs typeface="Trebuchet MS"/>
                        </a:rPr>
                        <a:t> 0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50" b="1" spc="-125" dirty="0">
                          <a:latin typeface="Trebuchet MS"/>
                          <a:cs typeface="Trebuchet MS"/>
                        </a:rPr>
                        <a:t>Gene</a:t>
                      </a:r>
                      <a:r>
                        <a:rPr sz="2450" b="1" spc="-180" dirty="0">
                          <a:latin typeface="Trebuchet MS"/>
                          <a:cs typeface="Trebuchet MS"/>
                        </a:rPr>
                        <a:t> 1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50" b="1" spc="-125" dirty="0">
                          <a:latin typeface="Trebuchet MS"/>
                          <a:cs typeface="Trebuchet MS"/>
                        </a:rPr>
                        <a:t>Gene</a:t>
                      </a:r>
                      <a:r>
                        <a:rPr sz="2450" b="1" spc="-180" dirty="0">
                          <a:latin typeface="Trebuchet MS"/>
                          <a:cs typeface="Trebuchet MS"/>
                        </a:rPr>
                        <a:t> 2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50" b="1" spc="-125" dirty="0">
                          <a:latin typeface="Trebuchet MS"/>
                          <a:cs typeface="Trebuchet MS"/>
                        </a:rPr>
                        <a:t>Gene</a:t>
                      </a:r>
                      <a:r>
                        <a:rPr sz="2450" b="1" spc="-180" dirty="0">
                          <a:latin typeface="Trebuchet MS"/>
                          <a:cs typeface="Trebuchet MS"/>
                        </a:rPr>
                        <a:t> 3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50" b="1" spc="-125" dirty="0">
                          <a:latin typeface="Trebuchet MS"/>
                          <a:cs typeface="Trebuchet MS"/>
                        </a:rPr>
                        <a:t>Gene</a:t>
                      </a:r>
                      <a:r>
                        <a:rPr sz="2450" b="1" spc="-180" dirty="0">
                          <a:latin typeface="Trebuchet MS"/>
                          <a:cs typeface="Trebuchet MS"/>
                        </a:rPr>
                        <a:t> 4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50" b="1" spc="-125" dirty="0">
                          <a:latin typeface="Trebuchet MS"/>
                          <a:cs typeface="Trebuchet MS"/>
                        </a:rPr>
                        <a:t>Gene</a:t>
                      </a:r>
                      <a:r>
                        <a:rPr sz="2450" b="1" spc="-180" dirty="0">
                          <a:latin typeface="Trebuchet MS"/>
                          <a:cs typeface="Trebuchet MS"/>
                        </a:rPr>
                        <a:t> 5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𝟏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𝟐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𝟑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𝟒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𝟓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𝟔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8976" y="3040379"/>
            <a:ext cx="3937000" cy="4667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481330">
              <a:lnSpc>
                <a:spcPts val="3454"/>
              </a:lnSpc>
            </a:pPr>
            <a:r>
              <a:rPr sz="3000" b="1" spc="-150" dirty="0">
                <a:latin typeface="Trebuchet MS"/>
                <a:cs typeface="Trebuchet MS"/>
              </a:rPr>
              <a:t>Population </a:t>
            </a:r>
            <a:r>
              <a:rPr sz="3000" b="1" spc="-250" dirty="0">
                <a:latin typeface="Trebuchet MS"/>
                <a:cs typeface="Trebuchet MS"/>
              </a:rPr>
              <a:t>Size </a:t>
            </a:r>
            <a:r>
              <a:rPr sz="3000" b="1" spc="-270" dirty="0">
                <a:latin typeface="Trebuchet MS"/>
                <a:cs typeface="Trebuchet MS"/>
              </a:rPr>
              <a:t>=</a:t>
            </a:r>
            <a:r>
              <a:rPr sz="3000" b="1" spc="-240" dirty="0">
                <a:latin typeface="Trebuchet MS"/>
                <a:cs typeface="Trebuchet MS"/>
              </a:rPr>
              <a:t> </a:t>
            </a:r>
            <a:r>
              <a:rPr sz="3000" b="1" spc="-245" dirty="0">
                <a:latin typeface="Trebuchet MS"/>
                <a:cs typeface="Trebuchet MS"/>
              </a:rPr>
              <a:t>6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6800" y="2546604"/>
            <a:ext cx="2624455" cy="4667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255270">
              <a:lnSpc>
                <a:spcPts val="3470"/>
              </a:lnSpc>
            </a:pPr>
            <a:r>
              <a:rPr sz="3000" b="1" spc="-150" dirty="0">
                <a:latin typeface="Trebuchet MS"/>
                <a:cs typeface="Trebuchet MS"/>
              </a:rPr>
              <a:t>Chromosome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8371" y="2587751"/>
            <a:ext cx="1033780" cy="365760"/>
          </a:xfrm>
          <a:custGeom>
            <a:avLst/>
            <a:gdLst/>
            <a:ahLst/>
            <a:cxnLst/>
            <a:rect l="l" t="t" r="r" b="b"/>
            <a:pathLst>
              <a:path w="1033779" h="365760">
                <a:moveTo>
                  <a:pt x="182879" y="0"/>
                </a:moveTo>
                <a:lnTo>
                  <a:pt x="0" y="182880"/>
                </a:lnTo>
                <a:lnTo>
                  <a:pt x="182879" y="365760"/>
                </a:lnTo>
                <a:lnTo>
                  <a:pt x="182879" y="274320"/>
                </a:lnTo>
                <a:lnTo>
                  <a:pt x="1033272" y="274320"/>
                </a:lnTo>
                <a:lnTo>
                  <a:pt x="1033272" y="91439"/>
                </a:lnTo>
                <a:lnTo>
                  <a:pt x="182879" y="91439"/>
                </a:lnTo>
                <a:lnTo>
                  <a:pt x="1828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08976" y="1773935"/>
            <a:ext cx="1138555" cy="4667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3435"/>
              </a:lnSpc>
            </a:pPr>
            <a:r>
              <a:rPr sz="2950" b="1" spc="-150" dirty="0">
                <a:latin typeface="Trebuchet MS"/>
                <a:cs typeface="Trebuchet MS"/>
              </a:rPr>
              <a:t>Gene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2330" y="2182114"/>
            <a:ext cx="627380" cy="590550"/>
          </a:xfrm>
          <a:custGeom>
            <a:avLst/>
            <a:gdLst/>
            <a:ahLst/>
            <a:cxnLst/>
            <a:rect l="l" t="t" r="r" b="b"/>
            <a:pathLst>
              <a:path w="627379" h="590550">
                <a:moveTo>
                  <a:pt x="90677" y="345694"/>
                </a:moveTo>
                <a:lnTo>
                  <a:pt x="0" y="590169"/>
                </a:lnTo>
                <a:lnTo>
                  <a:pt x="249936" y="516127"/>
                </a:lnTo>
                <a:lnTo>
                  <a:pt x="221692" y="485901"/>
                </a:lnTo>
                <a:lnTo>
                  <a:pt x="168528" y="485901"/>
                </a:lnTo>
                <a:lnTo>
                  <a:pt x="115443" y="429006"/>
                </a:lnTo>
                <a:lnTo>
                  <a:pt x="143774" y="402516"/>
                </a:lnTo>
                <a:lnTo>
                  <a:pt x="90677" y="345694"/>
                </a:lnTo>
                <a:close/>
              </a:path>
              <a:path w="627379" h="590550">
                <a:moveTo>
                  <a:pt x="143774" y="402516"/>
                </a:moveTo>
                <a:lnTo>
                  <a:pt x="115443" y="429006"/>
                </a:lnTo>
                <a:lnTo>
                  <a:pt x="168528" y="485901"/>
                </a:lnTo>
                <a:lnTo>
                  <a:pt x="196903" y="459373"/>
                </a:lnTo>
                <a:lnTo>
                  <a:pt x="143774" y="402516"/>
                </a:lnTo>
                <a:close/>
              </a:path>
              <a:path w="627379" h="590550">
                <a:moveTo>
                  <a:pt x="196903" y="459373"/>
                </a:moveTo>
                <a:lnTo>
                  <a:pt x="168528" y="485901"/>
                </a:lnTo>
                <a:lnTo>
                  <a:pt x="221692" y="485901"/>
                </a:lnTo>
                <a:lnTo>
                  <a:pt x="196903" y="459373"/>
                </a:lnTo>
                <a:close/>
              </a:path>
              <a:path w="627379" h="590550">
                <a:moveTo>
                  <a:pt x="574294" y="0"/>
                </a:moveTo>
                <a:lnTo>
                  <a:pt x="143774" y="402516"/>
                </a:lnTo>
                <a:lnTo>
                  <a:pt x="196903" y="459373"/>
                </a:lnTo>
                <a:lnTo>
                  <a:pt x="627379" y="56896"/>
                </a:lnTo>
                <a:lnTo>
                  <a:pt x="57429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268" y="1650492"/>
            <a:ext cx="3850004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sz="3000" b="1" spc="-165" dirty="0">
                <a:latin typeface="Trebuchet MS"/>
                <a:cs typeface="Trebuchet MS"/>
              </a:rPr>
              <a:t>Survival </a:t>
            </a:r>
            <a:r>
              <a:rPr sz="3000" b="1" spc="-125" dirty="0">
                <a:latin typeface="Trebuchet MS"/>
                <a:cs typeface="Trebuchet MS"/>
              </a:rPr>
              <a:t>of </a:t>
            </a:r>
            <a:r>
              <a:rPr sz="3000" b="1" spc="-180" dirty="0">
                <a:latin typeface="Trebuchet MS"/>
                <a:cs typeface="Trebuchet MS"/>
              </a:rPr>
              <a:t>the</a:t>
            </a:r>
            <a:r>
              <a:rPr sz="3000" b="1" spc="-425" dirty="0">
                <a:latin typeface="Trebuchet MS"/>
                <a:cs typeface="Trebuchet MS"/>
              </a:rPr>
              <a:t> </a:t>
            </a:r>
            <a:r>
              <a:rPr sz="3000" b="1" spc="-210" dirty="0">
                <a:latin typeface="Trebuchet MS"/>
                <a:cs typeface="Trebuchet MS"/>
              </a:rPr>
              <a:t>Fittest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6700" y="2688335"/>
            <a:ext cx="3845560" cy="6083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425"/>
              </a:spcBef>
            </a:pPr>
            <a:r>
              <a:rPr sz="3000" b="1" spc="-185" dirty="0">
                <a:latin typeface="Trebuchet MS"/>
                <a:cs typeface="Trebuchet MS"/>
              </a:rPr>
              <a:t>Fitness</a:t>
            </a:r>
            <a:r>
              <a:rPr sz="3000" b="1" spc="-210" dirty="0">
                <a:latin typeface="Trebuchet MS"/>
                <a:cs typeface="Trebuchet MS"/>
              </a:rPr>
              <a:t> </a:t>
            </a:r>
            <a:r>
              <a:rPr sz="3000" b="1" spc="-195" dirty="0">
                <a:latin typeface="Trebuchet MS"/>
                <a:cs typeface="Trebuchet MS"/>
              </a:rPr>
              <a:t>Function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2347" y="2276855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90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5" y="0"/>
                </a:lnTo>
                <a:lnTo>
                  <a:pt x="74295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82128" y="3694176"/>
            <a:ext cx="3845560" cy="60388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0800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400"/>
              </a:spcBef>
            </a:pPr>
            <a:r>
              <a:rPr sz="3000" b="1" spc="-185" dirty="0">
                <a:latin typeface="Trebuchet MS"/>
                <a:cs typeface="Trebuchet MS"/>
              </a:rPr>
              <a:t>Fitness</a:t>
            </a:r>
            <a:r>
              <a:rPr sz="3000" b="1" spc="-204" dirty="0">
                <a:latin typeface="Trebuchet MS"/>
                <a:cs typeface="Trebuchet MS"/>
              </a:rPr>
              <a:t> </a:t>
            </a:r>
            <a:r>
              <a:rPr sz="3000" b="1" spc="-190" dirty="0">
                <a:latin typeface="Trebuchet MS"/>
                <a:cs typeface="Trebuchet MS"/>
              </a:rPr>
              <a:t>Value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42347" y="3305555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90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5" y="0"/>
                </a:lnTo>
                <a:lnTo>
                  <a:pt x="74295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91271" y="4773167"/>
            <a:ext cx="3850004" cy="8413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3145"/>
              </a:lnSpc>
            </a:pPr>
            <a:r>
              <a:rPr sz="3000" b="1" spc="-250" dirty="0">
                <a:latin typeface="Trebuchet MS"/>
                <a:cs typeface="Trebuchet MS"/>
              </a:rPr>
              <a:t>The </a:t>
            </a:r>
            <a:r>
              <a:rPr sz="3000" b="1" spc="-175" dirty="0">
                <a:latin typeface="Trebuchet MS"/>
                <a:cs typeface="Trebuchet MS"/>
              </a:rPr>
              <a:t>Higher the</a:t>
            </a:r>
            <a:r>
              <a:rPr sz="3000" b="1" spc="-270" dirty="0">
                <a:latin typeface="Trebuchet MS"/>
                <a:cs typeface="Trebuchet MS"/>
              </a:rPr>
              <a:t> </a:t>
            </a:r>
            <a:r>
              <a:rPr sz="3000" b="1" spc="-215" dirty="0">
                <a:latin typeface="Trebuchet MS"/>
                <a:cs typeface="Trebuchet MS"/>
              </a:rPr>
              <a:t>Value,</a:t>
            </a:r>
            <a:endParaRPr sz="3000">
              <a:latin typeface="Trebuchet MS"/>
              <a:cs typeface="Trebuchet MS"/>
            </a:endParaRPr>
          </a:p>
          <a:p>
            <a:pPr marL="3175" algn="ctr">
              <a:lnSpc>
                <a:spcPts val="3479"/>
              </a:lnSpc>
            </a:pPr>
            <a:r>
              <a:rPr sz="3000" b="1" spc="-175" dirty="0">
                <a:latin typeface="Trebuchet MS"/>
                <a:cs typeface="Trebuchet MS"/>
              </a:rPr>
              <a:t>the </a:t>
            </a:r>
            <a:r>
              <a:rPr sz="3000" b="1" spc="-195" dirty="0">
                <a:latin typeface="Trebuchet MS"/>
                <a:cs typeface="Trebuchet MS"/>
              </a:rPr>
              <a:t>Better </a:t>
            </a:r>
            <a:r>
              <a:rPr sz="3000" b="1" spc="-175" dirty="0">
                <a:latin typeface="Trebuchet MS"/>
                <a:cs typeface="Trebuchet MS"/>
              </a:rPr>
              <a:t>the</a:t>
            </a:r>
            <a:r>
              <a:rPr sz="3000" b="1" spc="-390" dirty="0">
                <a:latin typeface="Trebuchet MS"/>
                <a:cs typeface="Trebuchet MS"/>
              </a:rPr>
              <a:t> </a:t>
            </a:r>
            <a:r>
              <a:rPr sz="3000" b="1" spc="-140" dirty="0">
                <a:latin typeface="Trebuchet MS"/>
                <a:cs typeface="Trebuchet MS"/>
              </a:rPr>
              <a:t>Solution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51492" y="4347971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97179" y="221741"/>
                </a:moveTo>
                <a:lnTo>
                  <a:pt x="0" y="221741"/>
                </a:lnTo>
                <a:lnTo>
                  <a:pt x="148589" y="370331"/>
                </a:lnTo>
                <a:lnTo>
                  <a:pt x="297179" y="221741"/>
                </a:lnTo>
                <a:close/>
              </a:path>
              <a:path w="297179" h="370839">
                <a:moveTo>
                  <a:pt x="222884" y="0"/>
                </a:moveTo>
                <a:lnTo>
                  <a:pt x="74294" y="0"/>
                </a:lnTo>
                <a:lnTo>
                  <a:pt x="74294" y="221741"/>
                </a:lnTo>
                <a:lnTo>
                  <a:pt x="222884" y="221741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268" y="1650492"/>
            <a:ext cx="3850004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sz="3000" b="1" spc="-165" dirty="0">
                <a:latin typeface="Trebuchet MS"/>
                <a:cs typeface="Trebuchet MS"/>
              </a:rPr>
              <a:t>Survival </a:t>
            </a:r>
            <a:r>
              <a:rPr sz="3000" b="1" spc="-125" dirty="0">
                <a:latin typeface="Trebuchet MS"/>
                <a:cs typeface="Trebuchet MS"/>
              </a:rPr>
              <a:t>of </a:t>
            </a:r>
            <a:r>
              <a:rPr sz="3000" b="1" spc="-180" dirty="0">
                <a:latin typeface="Trebuchet MS"/>
                <a:cs typeface="Trebuchet MS"/>
              </a:rPr>
              <a:t>the</a:t>
            </a:r>
            <a:r>
              <a:rPr sz="3000" b="1" spc="-425" dirty="0">
                <a:latin typeface="Trebuchet MS"/>
                <a:cs typeface="Trebuchet MS"/>
              </a:rPr>
              <a:t> </a:t>
            </a:r>
            <a:r>
              <a:rPr sz="3000" b="1" spc="-210" dirty="0">
                <a:latin typeface="Trebuchet MS"/>
                <a:cs typeface="Trebuchet MS"/>
              </a:rPr>
              <a:t>Fittest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6700" y="2688335"/>
            <a:ext cx="3845560" cy="6083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425"/>
              </a:spcBef>
            </a:pPr>
            <a:r>
              <a:rPr sz="3000" b="1" spc="-185" dirty="0">
                <a:latin typeface="Trebuchet MS"/>
                <a:cs typeface="Trebuchet MS"/>
              </a:rPr>
              <a:t>Fitness</a:t>
            </a:r>
            <a:r>
              <a:rPr sz="3000" b="1" spc="-210" dirty="0">
                <a:latin typeface="Trebuchet MS"/>
                <a:cs typeface="Trebuchet MS"/>
              </a:rPr>
              <a:t> </a:t>
            </a:r>
            <a:r>
              <a:rPr sz="3000" b="1" spc="-195" dirty="0">
                <a:latin typeface="Trebuchet MS"/>
                <a:cs typeface="Trebuchet MS"/>
              </a:rPr>
              <a:t>Function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2128" y="3694176"/>
            <a:ext cx="3845560" cy="60388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0800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400"/>
              </a:spcBef>
            </a:pPr>
            <a:r>
              <a:rPr sz="3000" b="1" spc="-185" dirty="0">
                <a:latin typeface="Trebuchet MS"/>
                <a:cs typeface="Trebuchet MS"/>
              </a:rPr>
              <a:t>Fitness</a:t>
            </a:r>
            <a:r>
              <a:rPr sz="3000" b="1" spc="-204" dirty="0">
                <a:latin typeface="Trebuchet MS"/>
                <a:cs typeface="Trebuchet MS"/>
              </a:rPr>
              <a:t> </a:t>
            </a:r>
            <a:r>
              <a:rPr sz="3000" b="1" spc="-190" dirty="0">
                <a:latin typeface="Trebuchet MS"/>
                <a:cs typeface="Trebuchet MS"/>
              </a:rPr>
              <a:t>Value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1271" y="4773167"/>
            <a:ext cx="3850004" cy="8413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3145"/>
              </a:lnSpc>
            </a:pPr>
            <a:r>
              <a:rPr sz="3000" b="1" spc="-250" dirty="0">
                <a:latin typeface="Trebuchet MS"/>
                <a:cs typeface="Trebuchet MS"/>
              </a:rPr>
              <a:t>The </a:t>
            </a:r>
            <a:r>
              <a:rPr sz="3000" b="1" spc="-175" dirty="0">
                <a:latin typeface="Trebuchet MS"/>
                <a:cs typeface="Trebuchet MS"/>
              </a:rPr>
              <a:t>Higher the</a:t>
            </a:r>
            <a:r>
              <a:rPr sz="3000" b="1" spc="-270" dirty="0">
                <a:latin typeface="Trebuchet MS"/>
                <a:cs typeface="Trebuchet MS"/>
              </a:rPr>
              <a:t> </a:t>
            </a:r>
            <a:r>
              <a:rPr sz="3000" b="1" spc="-215" dirty="0">
                <a:latin typeface="Trebuchet MS"/>
                <a:cs typeface="Trebuchet MS"/>
              </a:rPr>
              <a:t>Value,</a:t>
            </a:r>
            <a:endParaRPr sz="3000">
              <a:latin typeface="Trebuchet MS"/>
              <a:cs typeface="Trebuchet MS"/>
            </a:endParaRPr>
          </a:p>
          <a:p>
            <a:pPr marL="3175" algn="ctr">
              <a:lnSpc>
                <a:spcPts val="3479"/>
              </a:lnSpc>
            </a:pPr>
            <a:r>
              <a:rPr sz="3000" b="1" spc="-175" dirty="0">
                <a:latin typeface="Trebuchet MS"/>
                <a:cs typeface="Trebuchet MS"/>
              </a:rPr>
              <a:t>the </a:t>
            </a:r>
            <a:r>
              <a:rPr sz="3000" b="1" spc="-195" dirty="0">
                <a:latin typeface="Trebuchet MS"/>
                <a:cs typeface="Trebuchet MS"/>
              </a:rPr>
              <a:t>Better </a:t>
            </a:r>
            <a:r>
              <a:rPr sz="3000" b="1" spc="-175" dirty="0">
                <a:latin typeface="Trebuchet MS"/>
                <a:cs typeface="Trebuchet MS"/>
              </a:rPr>
              <a:t>the</a:t>
            </a:r>
            <a:r>
              <a:rPr sz="3000" b="1" spc="-390" dirty="0">
                <a:latin typeface="Trebuchet MS"/>
                <a:cs typeface="Trebuchet MS"/>
              </a:rPr>
              <a:t> </a:t>
            </a:r>
            <a:r>
              <a:rPr sz="3000" b="1" spc="-140" dirty="0">
                <a:latin typeface="Trebuchet MS"/>
                <a:cs typeface="Trebuchet MS"/>
              </a:rPr>
              <a:t>Solution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42347" y="2276855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90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5" y="0"/>
                </a:lnTo>
                <a:lnTo>
                  <a:pt x="74295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42347" y="3305555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90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5" y="0"/>
                </a:lnTo>
                <a:lnTo>
                  <a:pt x="74295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1492" y="4347971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97179" y="221741"/>
                </a:moveTo>
                <a:lnTo>
                  <a:pt x="0" y="221741"/>
                </a:lnTo>
                <a:lnTo>
                  <a:pt x="148589" y="370331"/>
                </a:lnTo>
                <a:lnTo>
                  <a:pt x="297179" y="221741"/>
                </a:lnTo>
                <a:close/>
              </a:path>
              <a:path w="297179" h="370839">
                <a:moveTo>
                  <a:pt x="222884" y="0"/>
                </a:moveTo>
                <a:lnTo>
                  <a:pt x="74294" y="0"/>
                </a:lnTo>
                <a:lnTo>
                  <a:pt x="74294" y="221741"/>
                </a:lnTo>
                <a:lnTo>
                  <a:pt x="222884" y="221741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6607" y="6043599"/>
            <a:ext cx="438784" cy="351790"/>
          </a:xfrm>
          <a:custGeom>
            <a:avLst/>
            <a:gdLst/>
            <a:ahLst/>
            <a:cxnLst/>
            <a:rect l="l" t="t" r="r" b="b"/>
            <a:pathLst>
              <a:path w="438785" h="351789">
                <a:moveTo>
                  <a:pt x="326136" y="0"/>
                </a:moveTo>
                <a:lnTo>
                  <a:pt x="321056" y="14262"/>
                </a:lnTo>
                <a:lnTo>
                  <a:pt x="341439" y="23091"/>
                </a:lnTo>
                <a:lnTo>
                  <a:pt x="358965" y="35313"/>
                </a:lnTo>
                <a:lnTo>
                  <a:pt x="385444" y="69938"/>
                </a:lnTo>
                <a:lnTo>
                  <a:pt x="400986" y="116657"/>
                </a:lnTo>
                <a:lnTo>
                  <a:pt x="406145" y="173977"/>
                </a:lnTo>
                <a:lnTo>
                  <a:pt x="404838" y="204983"/>
                </a:lnTo>
                <a:lnTo>
                  <a:pt x="394412" y="258443"/>
                </a:lnTo>
                <a:lnTo>
                  <a:pt x="373554" y="300191"/>
                </a:lnTo>
                <a:lnTo>
                  <a:pt x="341741" y="328352"/>
                </a:lnTo>
                <a:lnTo>
                  <a:pt x="321691" y="337223"/>
                </a:lnTo>
                <a:lnTo>
                  <a:pt x="326136" y="351497"/>
                </a:lnTo>
                <a:lnTo>
                  <a:pt x="374062" y="329003"/>
                </a:lnTo>
                <a:lnTo>
                  <a:pt x="409320" y="290067"/>
                </a:lnTo>
                <a:lnTo>
                  <a:pt x="431038" y="237931"/>
                </a:lnTo>
                <a:lnTo>
                  <a:pt x="438277" y="175831"/>
                </a:lnTo>
                <a:lnTo>
                  <a:pt x="436447" y="143610"/>
                </a:lnTo>
                <a:lnTo>
                  <a:pt x="421882" y="86498"/>
                </a:lnTo>
                <a:lnTo>
                  <a:pt x="393144" y="40004"/>
                </a:lnTo>
                <a:lnTo>
                  <a:pt x="351615" y="9201"/>
                </a:lnTo>
                <a:lnTo>
                  <a:pt x="326136" y="0"/>
                </a:lnTo>
                <a:close/>
              </a:path>
              <a:path w="438785" h="351789">
                <a:moveTo>
                  <a:pt x="112014" y="0"/>
                </a:moveTo>
                <a:lnTo>
                  <a:pt x="64198" y="22536"/>
                </a:lnTo>
                <a:lnTo>
                  <a:pt x="28956" y="61607"/>
                </a:lnTo>
                <a:lnTo>
                  <a:pt x="7239" y="113833"/>
                </a:lnTo>
                <a:lnTo>
                  <a:pt x="0" y="175831"/>
                </a:lnTo>
                <a:lnTo>
                  <a:pt x="1807" y="208125"/>
                </a:lnTo>
                <a:lnTo>
                  <a:pt x="16234" y="265246"/>
                </a:lnTo>
                <a:lnTo>
                  <a:pt x="44880" y="311589"/>
                </a:lnTo>
                <a:lnTo>
                  <a:pt x="86461" y="342306"/>
                </a:lnTo>
                <a:lnTo>
                  <a:pt x="112014" y="351497"/>
                </a:lnTo>
                <a:lnTo>
                  <a:pt x="116459" y="337223"/>
                </a:lnTo>
                <a:lnTo>
                  <a:pt x="96480" y="328352"/>
                </a:lnTo>
                <a:lnTo>
                  <a:pt x="79216" y="316009"/>
                </a:lnTo>
                <a:lnTo>
                  <a:pt x="52831" y="280898"/>
                </a:lnTo>
                <a:lnTo>
                  <a:pt x="37226" y="233138"/>
                </a:lnTo>
                <a:lnTo>
                  <a:pt x="32004" y="173977"/>
                </a:lnTo>
                <a:lnTo>
                  <a:pt x="33311" y="143992"/>
                </a:lnTo>
                <a:lnTo>
                  <a:pt x="43737" y="91972"/>
                </a:lnTo>
                <a:lnTo>
                  <a:pt x="64694" y="50929"/>
                </a:lnTo>
                <a:lnTo>
                  <a:pt x="96801" y="23091"/>
                </a:lnTo>
                <a:lnTo>
                  <a:pt x="117093" y="14262"/>
                </a:lnTo>
                <a:lnTo>
                  <a:pt x="112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9333" y="5936691"/>
            <a:ext cx="61531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105" dirty="0">
                <a:latin typeface="DejaVu Sans"/>
                <a:cs typeface="DejaVu Sans"/>
              </a:rPr>
              <a:t>𝑭</a:t>
            </a:r>
            <a:r>
              <a:rPr sz="3000" spc="180" dirty="0">
                <a:latin typeface="DejaVu Sans"/>
                <a:cs typeface="DejaVu Sans"/>
              </a:rPr>
              <a:t> </a:t>
            </a:r>
            <a:r>
              <a:rPr sz="3000" spc="-295" dirty="0">
                <a:latin typeface="DejaVu Sans"/>
                <a:cs typeface="DejaVu Sans"/>
              </a:rPr>
              <a:t>𝒄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4475" y="6217615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70">
                <a:moveTo>
                  <a:pt x="0" y="0"/>
                </a:moveTo>
                <a:lnTo>
                  <a:pt x="1042415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5239" y="6217615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79">
                <a:moveTo>
                  <a:pt x="0" y="0"/>
                </a:moveTo>
                <a:lnTo>
                  <a:pt x="1261871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4678" y="5648959"/>
            <a:ext cx="3219450" cy="1025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6225" algn="ctr">
              <a:lnSpc>
                <a:spcPts val="2880"/>
              </a:lnSpc>
              <a:spcBef>
                <a:spcPts val="135"/>
              </a:spcBef>
              <a:tabLst>
                <a:tab pos="1927225" algn="l"/>
              </a:tabLst>
            </a:pPr>
            <a:r>
              <a:rPr sz="2950" spc="15" dirty="0">
                <a:latin typeface="DejaVu Sans"/>
                <a:cs typeface="DejaVu Sans"/>
              </a:rPr>
              <a:t>𝟏	𝟏</a:t>
            </a:r>
            <a:endParaRPr sz="2950">
              <a:latin typeface="DejaVu Sans"/>
              <a:cs typeface="DejaVu Sans"/>
            </a:endParaRPr>
          </a:p>
          <a:p>
            <a:pPr marL="12700">
              <a:lnSpc>
                <a:spcPts val="2150"/>
              </a:lnSpc>
              <a:tabLst>
                <a:tab pos="1553210" algn="l"/>
              </a:tabLst>
            </a:pPr>
            <a:r>
              <a:rPr sz="3000" spc="-280" dirty="0">
                <a:latin typeface="DejaVu Sans"/>
                <a:cs typeface="DejaVu Sans"/>
              </a:rPr>
              <a:t>=	=</a:t>
            </a:r>
            <a:endParaRPr sz="3000">
              <a:latin typeface="DejaVu Sans"/>
              <a:cs typeface="DejaVu Sans"/>
            </a:endParaRPr>
          </a:p>
          <a:p>
            <a:pPr marL="388620" algn="ctr">
              <a:lnSpc>
                <a:spcPts val="2810"/>
              </a:lnSpc>
              <a:tabLst>
                <a:tab pos="1929764" algn="l"/>
              </a:tabLst>
            </a:pPr>
            <a:r>
              <a:rPr sz="3000" spc="-160" dirty="0">
                <a:latin typeface="DejaVu Sans"/>
                <a:cs typeface="DejaVu Sans"/>
              </a:rPr>
              <a:t>𝒆𝒓𝒓𝒐𝒓	</a:t>
            </a:r>
            <a:r>
              <a:rPr sz="3000" spc="-50" dirty="0">
                <a:latin typeface="DejaVu Sans"/>
                <a:cs typeface="DejaVu Sans"/>
              </a:rPr>
              <a:t>|𝒚 </a:t>
            </a:r>
            <a:r>
              <a:rPr sz="3000" spc="-280" dirty="0">
                <a:latin typeface="DejaVu Sans"/>
                <a:cs typeface="DejaVu Sans"/>
              </a:rPr>
              <a:t>−</a:t>
            </a:r>
            <a:r>
              <a:rPr sz="3000" spc="-605" dirty="0">
                <a:latin typeface="DejaVu Sans"/>
                <a:cs typeface="DejaVu Sans"/>
              </a:rPr>
              <a:t> </a:t>
            </a:r>
            <a:r>
              <a:rPr sz="3000" spc="110" dirty="0">
                <a:latin typeface="DejaVu Sans"/>
                <a:cs typeface="DejaVu Sans"/>
              </a:rPr>
              <a:t>𝒚</a:t>
            </a:r>
            <a:r>
              <a:rPr sz="3300" spc="165" baseline="22727" dirty="0">
                <a:latin typeface="DejaVu Sans"/>
                <a:cs typeface="DejaVu Sans"/>
              </a:rPr>
              <a:t>′</a:t>
            </a:r>
            <a:r>
              <a:rPr sz="3000" spc="110" dirty="0">
                <a:latin typeface="DejaVu Sans"/>
                <a:cs typeface="DejaVu Sans"/>
              </a:rPr>
              <a:t>|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268" y="1254252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3025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2336" y="1254252"/>
          <a:ext cx="10145390" cy="423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61414"/>
                <a:gridCol w="1161414"/>
                <a:gridCol w="1161414"/>
                <a:gridCol w="1161414"/>
                <a:gridCol w="1151890"/>
                <a:gridCol w="84454"/>
                <a:gridCol w="1541145"/>
                <a:gridCol w="1541145"/>
              </a:tblGrid>
              <a:tr h="61150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32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650">
                <a:tc rowSpan="3"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4608" y="5507228"/>
            <a:ext cx="6992620" cy="1073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>
              <a:lnSpc>
                <a:spcPts val="2855"/>
              </a:lnSpc>
              <a:spcBef>
                <a:spcPts val="135"/>
              </a:spcBef>
            </a:pPr>
            <a:r>
              <a:rPr sz="2450" spc="114" dirty="0">
                <a:latin typeface="DejaVu Sans"/>
                <a:cs typeface="DejaVu Sans"/>
              </a:rPr>
              <a:t>𝒚</a:t>
            </a:r>
            <a:r>
              <a:rPr sz="2700" spc="172" baseline="27777" dirty="0">
                <a:latin typeface="DejaVu Sans"/>
                <a:cs typeface="DejaVu Sans"/>
              </a:rPr>
              <a:t>′ </a:t>
            </a:r>
            <a:r>
              <a:rPr sz="2450" spc="-200" dirty="0">
                <a:latin typeface="DejaVu Sans"/>
                <a:cs typeface="DejaVu Sans"/>
              </a:rPr>
              <a:t>= </a:t>
            </a:r>
            <a:r>
              <a:rPr sz="2450" spc="160" dirty="0">
                <a:latin typeface="DejaVu Sans"/>
                <a:cs typeface="DejaVu Sans"/>
              </a:rPr>
              <a:t>𝟒𝒘</a:t>
            </a:r>
            <a:r>
              <a:rPr sz="2700" spc="240" baseline="-15432" dirty="0">
                <a:latin typeface="DejaVu Sans"/>
                <a:cs typeface="DejaVu Sans"/>
              </a:rPr>
              <a:t>𝟏 </a:t>
            </a:r>
            <a:r>
              <a:rPr sz="2450" spc="-200" dirty="0">
                <a:latin typeface="DejaVu Sans"/>
                <a:cs typeface="DejaVu Sans"/>
              </a:rPr>
              <a:t>− </a:t>
            </a:r>
            <a:r>
              <a:rPr sz="2450" spc="165" dirty="0">
                <a:latin typeface="DejaVu Sans"/>
                <a:cs typeface="DejaVu Sans"/>
              </a:rPr>
              <a:t>𝟐𝒘</a:t>
            </a:r>
            <a:r>
              <a:rPr sz="2700" spc="247" baseline="-15432" dirty="0">
                <a:latin typeface="DejaVu Sans"/>
                <a:cs typeface="DejaVu Sans"/>
              </a:rPr>
              <a:t>𝟐 </a:t>
            </a:r>
            <a:r>
              <a:rPr sz="2450" spc="-200" dirty="0">
                <a:latin typeface="DejaVu Sans"/>
                <a:cs typeface="DejaVu Sans"/>
              </a:rPr>
              <a:t>+ </a:t>
            </a:r>
            <a:r>
              <a:rPr sz="2450" spc="170" dirty="0">
                <a:latin typeface="DejaVu Sans"/>
                <a:cs typeface="DejaVu Sans"/>
              </a:rPr>
              <a:t>𝟕𝒘</a:t>
            </a:r>
            <a:r>
              <a:rPr sz="2700" spc="254" baseline="-15432" dirty="0">
                <a:latin typeface="DejaVu Sans"/>
                <a:cs typeface="DejaVu Sans"/>
              </a:rPr>
              <a:t>𝟑 </a:t>
            </a:r>
            <a:r>
              <a:rPr sz="2450" spc="-200" dirty="0">
                <a:latin typeface="DejaVu Sans"/>
                <a:cs typeface="DejaVu Sans"/>
              </a:rPr>
              <a:t>+ </a:t>
            </a:r>
            <a:r>
              <a:rPr sz="2450" spc="160" dirty="0">
                <a:latin typeface="DejaVu Sans"/>
                <a:cs typeface="DejaVu Sans"/>
              </a:rPr>
              <a:t>𝟓𝒘</a:t>
            </a:r>
            <a:r>
              <a:rPr sz="2700" spc="240" baseline="-15432" dirty="0">
                <a:latin typeface="DejaVu Sans"/>
                <a:cs typeface="DejaVu Sans"/>
              </a:rPr>
              <a:t>𝟒 </a:t>
            </a:r>
            <a:r>
              <a:rPr sz="2450" spc="-200" dirty="0">
                <a:latin typeface="DejaVu Sans"/>
                <a:cs typeface="DejaVu Sans"/>
              </a:rPr>
              <a:t>+ </a:t>
            </a:r>
            <a:r>
              <a:rPr sz="2450" spc="130" dirty="0">
                <a:latin typeface="DejaVu Sans"/>
                <a:cs typeface="DejaVu Sans"/>
              </a:rPr>
              <a:t>𝟏𝟏𝒘</a:t>
            </a:r>
            <a:r>
              <a:rPr sz="2700" spc="195" baseline="-15432" dirty="0">
                <a:latin typeface="DejaVu Sans"/>
                <a:cs typeface="DejaVu Sans"/>
              </a:rPr>
              <a:t>𝟓 </a:t>
            </a:r>
            <a:r>
              <a:rPr sz="2450" spc="-200" dirty="0">
                <a:latin typeface="DejaVu Sans"/>
                <a:cs typeface="DejaVu Sans"/>
              </a:rPr>
              <a:t>+</a:t>
            </a:r>
            <a:r>
              <a:rPr sz="2450" spc="-140" dirty="0">
                <a:latin typeface="DejaVu Sans"/>
                <a:cs typeface="DejaVu Sans"/>
              </a:rPr>
              <a:t> </a:t>
            </a:r>
            <a:r>
              <a:rPr sz="2450" spc="229" dirty="0">
                <a:latin typeface="DejaVu Sans"/>
                <a:cs typeface="DejaVu Sans"/>
              </a:rPr>
              <a:t>𝒘</a:t>
            </a:r>
            <a:r>
              <a:rPr sz="2700" spc="345" baseline="-15432" dirty="0">
                <a:latin typeface="DejaVu Sans"/>
                <a:cs typeface="DejaVu Sans"/>
              </a:rPr>
              <a:t>𝟔</a:t>
            </a:r>
            <a:endParaRPr sz="2700" baseline="-15432">
              <a:latin typeface="DejaVu Sans"/>
              <a:cs typeface="DejaVu Sans"/>
            </a:endParaRPr>
          </a:p>
          <a:p>
            <a:pPr marL="12700">
              <a:lnSpc>
                <a:spcPts val="2635"/>
              </a:lnSpc>
            </a:pPr>
            <a:r>
              <a:rPr sz="2450" spc="114" dirty="0">
                <a:latin typeface="DejaVu Sans"/>
                <a:cs typeface="DejaVu Sans"/>
              </a:rPr>
              <a:t>𝒚</a:t>
            </a:r>
            <a:r>
              <a:rPr sz="2700" spc="172" baseline="27777" dirty="0">
                <a:latin typeface="DejaVu Sans"/>
                <a:cs typeface="DejaVu Sans"/>
              </a:rPr>
              <a:t>′</a:t>
            </a:r>
            <a:r>
              <a:rPr sz="2700" spc="382" baseline="27777" dirty="0">
                <a:latin typeface="DejaVu Sans"/>
                <a:cs typeface="DejaVu Sans"/>
              </a:rPr>
              <a:t> </a:t>
            </a:r>
            <a:r>
              <a:rPr sz="2450" spc="-200" dirty="0">
                <a:latin typeface="DejaVu Sans"/>
                <a:cs typeface="DejaVu Sans"/>
              </a:rPr>
              <a:t>=</a:t>
            </a:r>
            <a:r>
              <a:rPr sz="2450" spc="-80" dirty="0">
                <a:latin typeface="DejaVu Sans"/>
                <a:cs typeface="DejaVu Sans"/>
              </a:rPr>
              <a:t> </a:t>
            </a:r>
            <a:r>
              <a:rPr sz="2450" spc="15" dirty="0">
                <a:latin typeface="DejaVu Sans"/>
                <a:cs typeface="DejaVu Sans"/>
              </a:rPr>
              <a:t>𝟒</a:t>
            </a:r>
            <a:r>
              <a:rPr sz="2450" spc="-215" dirty="0">
                <a:latin typeface="DejaVu Sans"/>
                <a:cs typeface="DejaVu Sans"/>
              </a:rPr>
              <a:t> </a:t>
            </a:r>
            <a:r>
              <a:rPr sz="2450" spc="-855" dirty="0">
                <a:latin typeface="DejaVu Sans"/>
                <a:cs typeface="DejaVu Sans"/>
              </a:rPr>
              <a:t>∗</a:t>
            </a:r>
            <a:r>
              <a:rPr sz="2450" spc="-215" dirty="0">
                <a:latin typeface="DejaVu Sans"/>
                <a:cs typeface="DejaVu Sans"/>
              </a:rPr>
              <a:t> </a:t>
            </a:r>
            <a:r>
              <a:rPr sz="2450" spc="-114" dirty="0">
                <a:latin typeface="DejaVu Sans"/>
                <a:cs typeface="DejaVu Sans"/>
              </a:rPr>
              <a:t>𝟐.</a:t>
            </a:r>
            <a:r>
              <a:rPr sz="2450" spc="-360" dirty="0">
                <a:latin typeface="DejaVu Sans"/>
                <a:cs typeface="DejaVu Sans"/>
              </a:rPr>
              <a:t> </a:t>
            </a:r>
            <a:r>
              <a:rPr sz="2450" spc="15" dirty="0">
                <a:latin typeface="DejaVu Sans"/>
                <a:cs typeface="DejaVu Sans"/>
              </a:rPr>
              <a:t>𝟒</a:t>
            </a:r>
            <a:r>
              <a:rPr sz="2450" spc="-215" dirty="0">
                <a:latin typeface="DejaVu Sans"/>
                <a:cs typeface="DejaVu Sans"/>
              </a:rPr>
              <a:t> </a:t>
            </a:r>
            <a:r>
              <a:rPr sz="2450" spc="-180" dirty="0">
                <a:latin typeface="DejaVu Sans"/>
                <a:cs typeface="DejaVu Sans"/>
              </a:rPr>
              <a:t>−</a:t>
            </a:r>
            <a:r>
              <a:rPr sz="2450" b="1" spc="-180" dirty="0">
                <a:latin typeface="Trebuchet MS"/>
                <a:cs typeface="Trebuchet MS"/>
              </a:rPr>
              <a:t>2</a:t>
            </a:r>
            <a:r>
              <a:rPr sz="2450" b="1" spc="-200" dirty="0">
                <a:latin typeface="Trebuchet MS"/>
                <a:cs typeface="Trebuchet MS"/>
              </a:rPr>
              <a:t> </a:t>
            </a:r>
            <a:r>
              <a:rPr sz="2450" spc="-855" dirty="0">
                <a:latin typeface="DejaVu Sans"/>
                <a:cs typeface="DejaVu Sans"/>
              </a:rPr>
              <a:t>∗</a:t>
            </a:r>
            <a:r>
              <a:rPr sz="2450" spc="-215" dirty="0">
                <a:latin typeface="DejaVu Sans"/>
                <a:cs typeface="DejaVu Sans"/>
              </a:rPr>
              <a:t> </a:t>
            </a:r>
            <a:r>
              <a:rPr sz="2450" b="1" spc="-204" dirty="0">
                <a:latin typeface="Trebuchet MS"/>
                <a:cs typeface="Trebuchet MS"/>
              </a:rPr>
              <a:t>0.7</a:t>
            </a:r>
            <a:r>
              <a:rPr sz="2450" b="1" spc="-160" dirty="0">
                <a:latin typeface="Trebuchet MS"/>
                <a:cs typeface="Trebuchet MS"/>
              </a:rPr>
              <a:t> </a:t>
            </a:r>
            <a:r>
              <a:rPr sz="2450" spc="-200" dirty="0">
                <a:latin typeface="DejaVu Sans"/>
                <a:cs typeface="DejaVu Sans"/>
              </a:rPr>
              <a:t>+</a:t>
            </a:r>
            <a:r>
              <a:rPr sz="2450" spc="-229" dirty="0">
                <a:latin typeface="DejaVu Sans"/>
                <a:cs typeface="DejaVu Sans"/>
              </a:rPr>
              <a:t> </a:t>
            </a:r>
            <a:r>
              <a:rPr sz="2450" b="1" spc="-180" dirty="0">
                <a:latin typeface="Trebuchet MS"/>
                <a:cs typeface="Trebuchet MS"/>
              </a:rPr>
              <a:t>7</a:t>
            </a:r>
            <a:r>
              <a:rPr sz="2450" b="1" spc="-165" dirty="0">
                <a:latin typeface="Trebuchet MS"/>
                <a:cs typeface="Trebuchet MS"/>
              </a:rPr>
              <a:t> </a:t>
            </a:r>
            <a:r>
              <a:rPr sz="2450" spc="-855" dirty="0">
                <a:latin typeface="DejaVu Sans"/>
                <a:cs typeface="DejaVu Sans"/>
              </a:rPr>
              <a:t>∗</a:t>
            </a:r>
            <a:r>
              <a:rPr sz="2450" spc="-215" dirty="0">
                <a:latin typeface="DejaVu Sans"/>
                <a:cs typeface="DejaVu Sans"/>
              </a:rPr>
              <a:t> </a:t>
            </a:r>
            <a:r>
              <a:rPr sz="2450" b="1" spc="-180" dirty="0">
                <a:latin typeface="Trebuchet MS"/>
                <a:cs typeface="Trebuchet MS"/>
              </a:rPr>
              <a:t>8</a:t>
            </a:r>
            <a:r>
              <a:rPr sz="2450" b="1" spc="-165" dirty="0">
                <a:latin typeface="Trebuchet MS"/>
                <a:cs typeface="Trebuchet MS"/>
              </a:rPr>
              <a:t> </a:t>
            </a:r>
            <a:r>
              <a:rPr sz="2450" spc="-200" dirty="0">
                <a:latin typeface="DejaVu Sans"/>
                <a:cs typeface="DejaVu Sans"/>
              </a:rPr>
              <a:t>+</a:t>
            </a:r>
            <a:r>
              <a:rPr sz="2450" spc="-225" dirty="0">
                <a:latin typeface="DejaVu Sans"/>
                <a:cs typeface="DejaVu Sans"/>
              </a:rPr>
              <a:t> </a:t>
            </a:r>
            <a:r>
              <a:rPr sz="2450" b="1" spc="-180" dirty="0">
                <a:latin typeface="Trebuchet MS"/>
                <a:cs typeface="Trebuchet MS"/>
              </a:rPr>
              <a:t>5</a:t>
            </a:r>
            <a:r>
              <a:rPr sz="2450" b="1" spc="-170" dirty="0">
                <a:latin typeface="Trebuchet MS"/>
                <a:cs typeface="Trebuchet MS"/>
              </a:rPr>
              <a:t> </a:t>
            </a:r>
            <a:r>
              <a:rPr sz="2450" spc="-855" dirty="0">
                <a:latin typeface="DejaVu Sans"/>
                <a:cs typeface="DejaVu Sans"/>
              </a:rPr>
              <a:t>∗</a:t>
            </a:r>
            <a:r>
              <a:rPr sz="2450" spc="-215" dirty="0">
                <a:latin typeface="DejaVu Sans"/>
                <a:cs typeface="DejaVu Sans"/>
              </a:rPr>
              <a:t> </a:t>
            </a:r>
            <a:r>
              <a:rPr sz="2450" b="1" spc="-165" dirty="0">
                <a:latin typeface="Trebuchet MS"/>
                <a:cs typeface="Trebuchet MS"/>
              </a:rPr>
              <a:t>-2</a:t>
            </a:r>
            <a:r>
              <a:rPr sz="2450" b="1" spc="-200" dirty="0">
                <a:latin typeface="Trebuchet MS"/>
                <a:cs typeface="Trebuchet MS"/>
              </a:rPr>
              <a:t> </a:t>
            </a:r>
            <a:r>
              <a:rPr sz="2450" spc="-200" dirty="0">
                <a:latin typeface="DejaVu Sans"/>
                <a:cs typeface="DejaVu Sans"/>
              </a:rPr>
              <a:t>+</a:t>
            </a:r>
            <a:r>
              <a:rPr sz="2450" spc="-225" dirty="0">
                <a:latin typeface="DejaVu Sans"/>
                <a:cs typeface="DejaVu Sans"/>
              </a:rPr>
              <a:t> </a:t>
            </a:r>
            <a:r>
              <a:rPr sz="2450" b="1" spc="-180" dirty="0">
                <a:latin typeface="Trebuchet MS"/>
                <a:cs typeface="Trebuchet MS"/>
              </a:rPr>
              <a:t>11</a:t>
            </a:r>
            <a:r>
              <a:rPr sz="2450" b="1" spc="-165" dirty="0">
                <a:latin typeface="Trebuchet MS"/>
                <a:cs typeface="Trebuchet MS"/>
              </a:rPr>
              <a:t> </a:t>
            </a:r>
            <a:r>
              <a:rPr sz="2450" spc="-855" dirty="0">
                <a:latin typeface="DejaVu Sans"/>
                <a:cs typeface="DejaVu Sans"/>
              </a:rPr>
              <a:t>∗</a:t>
            </a:r>
            <a:r>
              <a:rPr sz="2450" spc="-215" dirty="0">
                <a:latin typeface="DejaVu Sans"/>
                <a:cs typeface="DejaVu Sans"/>
              </a:rPr>
              <a:t> </a:t>
            </a:r>
            <a:r>
              <a:rPr sz="2450" b="1" spc="-180" dirty="0">
                <a:latin typeface="Trebuchet MS"/>
                <a:cs typeface="Trebuchet MS"/>
              </a:rPr>
              <a:t>5</a:t>
            </a:r>
            <a:r>
              <a:rPr sz="2450" b="1" spc="-165" dirty="0">
                <a:latin typeface="Trebuchet MS"/>
                <a:cs typeface="Trebuchet MS"/>
              </a:rPr>
              <a:t> </a:t>
            </a:r>
            <a:r>
              <a:rPr sz="2450" spc="-200" dirty="0">
                <a:latin typeface="DejaVu Sans"/>
                <a:cs typeface="DejaVu Sans"/>
              </a:rPr>
              <a:t>+</a:t>
            </a:r>
            <a:r>
              <a:rPr sz="2450" spc="-225" dirty="0">
                <a:latin typeface="DejaVu Sans"/>
                <a:cs typeface="DejaVu Sans"/>
              </a:rPr>
              <a:t> </a:t>
            </a:r>
            <a:r>
              <a:rPr sz="2450" spc="-135" dirty="0">
                <a:latin typeface="DejaVu Sans"/>
                <a:cs typeface="DejaVu Sans"/>
              </a:rPr>
              <a:t>𝟏.</a:t>
            </a:r>
            <a:r>
              <a:rPr sz="2450" spc="-355" dirty="0">
                <a:latin typeface="DejaVu Sans"/>
                <a:cs typeface="DejaVu Sans"/>
              </a:rPr>
              <a:t> </a:t>
            </a:r>
            <a:r>
              <a:rPr sz="2450" spc="15" dirty="0">
                <a:latin typeface="DejaVu Sans"/>
                <a:cs typeface="DejaVu Sans"/>
              </a:rPr>
              <a:t>𝟏</a:t>
            </a:r>
            <a:endParaRPr sz="2450">
              <a:latin typeface="DejaVu Sans"/>
              <a:cs typeface="DejaVu Sans"/>
            </a:endParaRPr>
          </a:p>
          <a:p>
            <a:pPr marL="42545">
              <a:lnSpc>
                <a:spcPts val="2715"/>
              </a:lnSpc>
            </a:pPr>
            <a:r>
              <a:rPr sz="2450" spc="114" dirty="0">
                <a:latin typeface="DejaVu Sans"/>
                <a:cs typeface="DejaVu Sans"/>
              </a:rPr>
              <a:t>𝒚</a:t>
            </a:r>
            <a:r>
              <a:rPr sz="2700" spc="172" baseline="27777" dirty="0">
                <a:latin typeface="DejaVu Sans"/>
                <a:cs typeface="DejaVu Sans"/>
              </a:rPr>
              <a:t>′ </a:t>
            </a:r>
            <a:r>
              <a:rPr sz="2450" spc="-200" dirty="0">
                <a:latin typeface="DejaVu Sans"/>
                <a:cs typeface="DejaVu Sans"/>
              </a:rPr>
              <a:t>= </a:t>
            </a:r>
            <a:r>
              <a:rPr sz="2450" spc="-50" dirty="0">
                <a:latin typeface="DejaVu Sans"/>
                <a:cs typeface="DejaVu Sans"/>
              </a:rPr>
              <a:t>𝟏𝟏𝟎.</a:t>
            </a:r>
            <a:r>
              <a:rPr sz="2450" spc="-95" dirty="0">
                <a:latin typeface="DejaVu Sans"/>
                <a:cs typeface="DejaVu Sans"/>
              </a:rPr>
              <a:t> </a:t>
            </a:r>
            <a:r>
              <a:rPr sz="2450" spc="15" dirty="0">
                <a:latin typeface="DejaVu Sans"/>
                <a:cs typeface="DejaVu Sans"/>
              </a:rPr>
              <a:t>𝟑</a:t>
            </a:r>
            <a:endParaRPr sz="2450">
              <a:latin typeface="DejaVu Sans"/>
              <a:cs typeface="DejaVu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2336" y="1254252"/>
          <a:ext cx="10145390" cy="423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61414"/>
                <a:gridCol w="1161414"/>
                <a:gridCol w="1161414"/>
                <a:gridCol w="1161414"/>
                <a:gridCol w="1151890"/>
                <a:gridCol w="84454"/>
                <a:gridCol w="1541145"/>
                <a:gridCol w="1541145"/>
              </a:tblGrid>
              <a:tr h="61150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32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650">
                <a:tc rowSpan="3"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2336" y="1254252"/>
          <a:ext cx="10145390" cy="423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61414"/>
                <a:gridCol w="1161414"/>
                <a:gridCol w="1161414"/>
                <a:gridCol w="1161414"/>
                <a:gridCol w="1151890"/>
                <a:gridCol w="84454"/>
                <a:gridCol w="1541145"/>
                <a:gridCol w="1541145"/>
              </a:tblGrid>
              <a:tr h="61150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32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110.3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650">
                <a:tc rowSpan="3"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5447" y="6043599"/>
            <a:ext cx="438784" cy="351790"/>
          </a:xfrm>
          <a:custGeom>
            <a:avLst/>
            <a:gdLst/>
            <a:ahLst/>
            <a:cxnLst/>
            <a:rect l="l" t="t" r="r" b="b"/>
            <a:pathLst>
              <a:path w="438785" h="351789">
                <a:moveTo>
                  <a:pt x="326136" y="0"/>
                </a:moveTo>
                <a:lnTo>
                  <a:pt x="321182" y="14262"/>
                </a:lnTo>
                <a:lnTo>
                  <a:pt x="341493" y="23091"/>
                </a:lnTo>
                <a:lnTo>
                  <a:pt x="358981" y="35313"/>
                </a:lnTo>
                <a:lnTo>
                  <a:pt x="385444" y="69938"/>
                </a:lnTo>
                <a:lnTo>
                  <a:pt x="400986" y="116657"/>
                </a:lnTo>
                <a:lnTo>
                  <a:pt x="406145" y="173977"/>
                </a:lnTo>
                <a:lnTo>
                  <a:pt x="404856" y="204983"/>
                </a:lnTo>
                <a:lnTo>
                  <a:pt x="394465" y="258443"/>
                </a:lnTo>
                <a:lnTo>
                  <a:pt x="373554" y="300191"/>
                </a:lnTo>
                <a:lnTo>
                  <a:pt x="341741" y="328352"/>
                </a:lnTo>
                <a:lnTo>
                  <a:pt x="321690" y="337223"/>
                </a:lnTo>
                <a:lnTo>
                  <a:pt x="326136" y="351497"/>
                </a:lnTo>
                <a:lnTo>
                  <a:pt x="374062" y="329003"/>
                </a:lnTo>
                <a:lnTo>
                  <a:pt x="409320" y="290067"/>
                </a:lnTo>
                <a:lnTo>
                  <a:pt x="431038" y="237931"/>
                </a:lnTo>
                <a:lnTo>
                  <a:pt x="438276" y="175831"/>
                </a:lnTo>
                <a:lnTo>
                  <a:pt x="436465" y="143610"/>
                </a:lnTo>
                <a:lnTo>
                  <a:pt x="421935" y="86498"/>
                </a:lnTo>
                <a:lnTo>
                  <a:pt x="393144" y="40004"/>
                </a:lnTo>
                <a:lnTo>
                  <a:pt x="351615" y="9201"/>
                </a:lnTo>
                <a:lnTo>
                  <a:pt x="326136" y="0"/>
                </a:lnTo>
                <a:close/>
              </a:path>
              <a:path w="438785" h="351789">
                <a:moveTo>
                  <a:pt x="112013" y="0"/>
                </a:moveTo>
                <a:lnTo>
                  <a:pt x="64198" y="22536"/>
                </a:lnTo>
                <a:lnTo>
                  <a:pt x="28955" y="61607"/>
                </a:lnTo>
                <a:lnTo>
                  <a:pt x="7238" y="113833"/>
                </a:lnTo>
                <a:lnTo>
                  <a:pt x="0" y="175831"/>
                </a:lnTo>
                <a:lnTo>
                  <a:pt x="1807" y="208125"/>
                </a:lnTo>
                <a:lnTo>
                  <a:pt x="16234" y="265246"/>
                </a:lnTo>
                <a:lnTo>
                  <a:pt x="44898" y="311589"/>
                </a:lnTo>
                <a:lnTo>
                  <a:pt x="86514" y="342306"/>
                </a:lnTo>
                <a:lnTo>
                  <a:pt x="112013" y="351497"/>
                </a:lnTo>
                <a:lnTo>
                  <a:pt x="116586" y="337223"/>
                </a:lnTo>
                <a:lnTo>
                  <a:pt x="96533" y="328352"/>
                </a:lnTo>
                <a:lnTo>
                  <a:pt x="79232" y="316009"/>
                </a:lnTo>
                <a:lnTo>
                  <a:pt x="52831" y="280898"/>
                </a:lnTo>
                <a:lnTo>
                  <a:pt x="37226" y="233138"/>
                </a:lnTo>
                <a:lnTo>
                  <a:pt x="32003" y="173977"/>
                </a:lnTo>
                <a:lnTo>
                  <a:pt x="33311" y="143992"/>
                </a:lnTo>
                <a:lnTo>
                  <a:pt x="43737" y="91972"/>
                </a:lnTo>
                <a:lnTo>
                  <a:pt x="64694" y="50929"/>
                </a:lnTo>
                <a:lnTo>
                  <a:pt x="96801" y="23091"/>
                </a:lnTo>
                <a:lnTo>
                  <a:pt x="117093" y="14262"/>
                </a:lnTo>
                <a:lnTo>
                  <a:pt x="11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173" y="5936691"/>
            <a:ext cx="61531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105" dirty="0">
                <a:latin typeface="DejaVu Sans"/>
                <a:cs typeface="DejaVu Sans"/>
              </a:rPr>
              <a:t>𝑭</a:t>
            </a:r>
            <a:r>
              <a:rPr sz="3000" spc="180" dirty="0">
                <a:latin typeface="DejaVu Sans"/>
                <a:cs typeface="DejaVu Sans"/>
              </a:rPr>
              <a:t> </a:t>
            </a:r>
            <a:r>
              <a:rPr sz="3000" spc="-295" dirty="0">
                <a:latin typeface="DejaVu Sans"/>
                <a:cs typeface="DejaVu Sans"/>
              </a:rPr>
              <a:t>𝒄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7885" y="6217615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70">
                <a:moveTo>
                  <a:pt x="0" y="0"/>
                </a:moveTo>
                <a:lnTo>
                  <a:pt x="1042415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4078" y="6217615"/>
            <a:ext cx="2578735" cy="0"/>
          </a:xfrm>
          <a:custGeom>
            <a:avLst/>
            <a:gdLst/>
            <a:ahLst/>
            <a:cxnLst/>
            <a:rect l="l" t="t" r="r" b="b"/>
            <a:pathLst>
              <a:path w="2578734">
                <a:moveTo>
                  <a:pt x="0" y="0"/>
                </a:moveTo>
                <a:lnTo>
                  <a:pt x="2578607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1033" y="621761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7531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3517" y="5560334"/>
            <a:ext cx="7224395" cy="11144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835"/>
              </a:spcBef>
              <a:tabLst>
                <a:tab pos="3117850" algn="l"/>
                <a:tab pos="5317490" algn="l"/>
              </a:tabLst>
            </a:pPr>
            <a:r>
              <a:rPr sz="2950" spc="15" dirty="0">
                <a:latin typeface="DejaVu Sans"/>
                <a:cs typeface="DejaVu Sans"/>
              </a:rPr>
              <a:t>𝟏	𝟏	𝟏</a:t>
            </a:r>
            <a:endParaRPr sz="2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50" baseline="37037" dirty="0">
                <a:latin typeface="DejaVu Sans"/>
                <a:cs typeface="DejaVu Sans"/>
              </a:rPr>
              <a:t> </a:t>
            </a:r>
            <a:r>
              <a:rPr sz="3000" spc="-160" dirty="0">
                <a:latin typeface="DejaVu Sans"/>
                <a:cs typeface="DejaVu Sans"/>
              </a:rPr>
              <a:t>𝒆𝒓𝒓𝒐𝒓</a:t>
            </a:r>
            <a:r>
              <a:rPr sz="3000" spc="-150" dirty="0">
                <a:latin typeface="DejaVu Sans"/>
                <a:cs typeface="DejaVu Sans"/>
              </a:rPr>
              <a:t> </a:t>
            </a: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95" baseline="37037" dirty="0">
                <a:latin typeface="DejaVu Sans"/>
                <a:cs typeface="DejaVu Sans"/>
              </a:rPr>
              <a:t> </a:t>
            </a:r>
            <a:r>
              <a:rPr sz="3000" spc="-100" dirty="0">
                <a:latin typeface="DejaVu Sans"/>
                <a:cs typeface="DejaVu Sans"/>
              </a:rPr>
              <a:t>|𝟒𝟒.</a:t>
            </a:r>
            <a:r>
              <a:rPr sz="3000" spc="-459" dirty="0">
                <a:latin typeface="DejaVu Sans"/>
                <a:cs typeface="DejaVu Sans"/>
              </a:rPr>
              <a:t> </a:t>
            </a:r>
            <a:r>
              <a:rPr sz="3000" spc="-15" dirty="0">
                <a:latin typeface="DejaVu Sans"/>
                <a:cs typeface="DejaVu Sans"/>
              </a:rPr>
              <a:t>𝟏</a:t>
            </a:r>
            <a:r>
              <a:rPr sz="3000" spc="-295" dirty="0">
                <a:latin typeface="DejaVu Sans"/>
                <a:cs typeface="DejaVu Sans"/>
              </a:rPr>
              <a:t> </a:t>
            </a:r>
            <a:r>
              <a:rPr sz="3000" spc="-280" dirty="0">
                <a:latin typeface="DejaVu Sans"/>
                <a:cs typeface="DejaVu Sans"/>
              </a:rPr>
              <a:t>−</a:t>
            </a:r>
            <a:r>
              <a:rPr sz="3000" spc="-275" dirty="0">
                <a:latin typeface="DejaVu Sans"/>
                <a:cs typeface="DejaVu Sans"/>
              </a:rPr>
              <a:t> </a:t>
            </a:r>
            <a:r>
              <a:rPr sz="3000" spc="-90" dirty="0">
                <a:latin typeface="DejaVu Sans"/>
                <a:cs typeface="DejaVu Sans"/>
              </a:rPr>
              <a:t>𝟏𝟏𝟎.</a:t>
            </a:r>
            <a:r>
              <a:rPr sz="3000" spc="-455" dirty="0">
                <a:latin typeface="DejaVu Sans"/>
                <a:cs typeface="DejaVu Sans"/>
              </a:rPr>
              <a:t> </a:t>
            </a:r>
            <a:r>
              <a:rPr sz="3000" spc="-35" dirty="0">
                <a:latin typeface="DejaVu Sans"/>
                <a:cs typeface="DejaVu Sans"/>
              </a:rPr>
              <a:t>𝟑|</a:t>
            </a:r>
            <a:r>
              <a:rPr sz="3000" spc="-135" dirty="0">
                <a:latin typeface="DejaVu Sans"/>
                <a:cs typeface="DejaVu Sans"/>
              </a:rPr>
              <a:t> </a:t>
            </a: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50" baseline="37037" dirty="0">
                <a:latin typeface="DejaVu Sans"/>
                <a:cs typeface="DejaVu Sans"/>
              </a:rPr>
              <a:t> </a:t>
            </a:r>
            <a:r>
              <a:rPr sz="3000" spc="-120" dirty="0">
                <a:latin typeface="DejaVu Sans"/>
                <a:cs typeface="DejaVu Sans"/>
              </a:rPr>
              <a:t>𝟔𝟔.</a:t>
            </a:r>
            <a:r>
              <a:rPr sz="3000" spc="-490" dirty="0">
                <a:latin typeface="DejaVu Sans"/>
                <a:cs typeface="DejaVu Sans"/>
              </a:rPr>
              <a:t> </a:t>
            </a:r>
            <a:r>
              <a:rPr sz="3000" spc="-15" dirty="0">
                <a:latin typeface="DejaVu Sans"/>
                <a:cs typeface="DejaVu Sans"/>
              </a:rPr>
              <a:t>𝟐</a:t>
            </a:r>
            <a:r>
              <a:rPr sz="3000" spc="-85" dirty="0">
                <a:latin typeface="DejaVu Sans"/>
                <a:cs typeface="DejaVu Sans"/>
              </a:rPr>
              <a:t> </a:t>
            </a: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95" baseline="37037" dirty="0">
                <a:latin typeface="DejaVu Sans"/>
                <a:cs typeface="DejaVu Sans"/>
              </a:rPr>
              <a:t> </a:t>
            </a:r>
            <a:r>
              <a:rPr sz="4500" b="1" spc="-397" baseline="37037" dirty="0">
                <a:latin typeface="Trebuchet MS"/>
                <a:cs typeface="Trebuchet MS"/>
              </a:rPr>
              <a:t>0.015</a:t>
            </a:r>
            <a:endParaRPr sz="4500" baseline="37037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2336" y="1254252"/>
          <a:ext cx="10145390" cy="423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61414"/>
                <a:gridCol w="1161414"/>
                <a:gridCol w="1161414"/>
                <a:gridCol w="1161414"/>
                <a:gridCol w="1151890"/>
                <a:gridCol w="84454"/>
                <a:gridCol w="1541145"/>
                <a:gridCol w="1541145"/>
              </a:tblGrid>
              <a:tr h="61150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32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110.3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650">
                <a:tc rowSpan="3"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17241" y="590423"/>
          <a:ext cx="6968488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𝟏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𝟐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𝟑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-1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𝟒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𝟓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𝟔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888" y="859536"/>
            <a:ext cx="1828800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46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430"/>
              </a:spcBef>
            </a:pPr>
            <a:r>
              <a:rPr sz="3000" spc="-140" dirty="0"/>
              <a:t>Solution</a:t>
            </a:r>
            <a:r>
              <a:rPr sz="3000" spc="-235" dirty="0"/>
              <a:t> </a:t>
            </a:r>
            <a:r>
              <a:rPr sz="3000" spc="-245" dirty="0"/>
              <a:t>1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051050" y="1720809"/>
            <a:ext cx="9829165" cy="167830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4000" spc="175" dirty="0">
                <a:latin typeface="DejaVu Sans"/>
                <a:cs typeface="DejaVu Sans"/>
              </a:rPr>
              <a:t>𝒚</a:t>
            </a:r>
            <a:r>
              <a:rPr sz="4350" spc="262" baseline="28735" dirty="0">
                <a:latin typeface="DejaVu Sans"/>
                <a:cs typeface="DejaVu Sans"/>
              </a:rPr>
              <a:t>′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240" dirty="0">
                <a:latin typeface="DejaVu Sans"/>
                <a:cs typeface="DejaVu Sans"/>
              </a:rPr>
              <a:t>𝟒𝒘</a:t>
            </a:r>
            <a:r>
              <a:rPr sz="4350" spc="359" baseline="-16283" dirty="0">
                <a:latin typeface="DejaVu Sans"/>
                <a:cs typeface="DejaVu Sans"/>
              </a:rPr>
              <a:t>𝟏 </a:t>
            </a:r>
            <a:r>
              <a:rPr sz="4000" spc="-365" dirty="0">
                <a:latin typeface="DejaVu Sans"/>
                <a:cs typeface="DejaVu Sans"/>
              </a:rPr>
              <a:t>− </a:t>
            </a:r>
            <a:r>
              <a:rPr sz="4000" spc="235" dirty="0">
                <a:latin typeface="DejaVu Sans"/>
                <a:cs typeface="DejaVu Sans"/>
              </a:rPr>
              <a:t>𝟐𝒘</a:t>
            </a:r>
            <a:r>
              <a:rPr sz="4350" spc="352" baseline="-16283" dirty="0">
                <a:latin typeface="DejaVu Sans"/>
                <a:cs typeface="DejaVu Sans"/>
              </a:rPr>
              <a:t>𝟐 </a:t>
            </a:r>
            <a:r>
              <a:rPr sz="4000" spc="-365" dirty="0">
                <a:latin typeface="DejaVu Sans"/>
                <a:cs typeface="DejaVu Sans"/>
              </a:rPr>
              <a:t>+ </a:t>
            </a:r>
            <a:r>
              <a:rPr sz="4000" spc="240" dirty="0">
                <a:latin typeface="DejaVu Sans"/>
                <a:cs typeface="DejaVu Sans"/>
              </a:rPr>
              <a:t>𝟕𝒘</a:t>
            </a:r>
            <a:r>
              <a:rPr sz="4350" spc="359" baseline="-16283" dirty="0">
                <a:latin typeface="DejaVu Sans"/>
                <a:cs typeface="DejaVu Sans"/>
              </a:rPr>
              <a:t>𝟑 </a:t>
            </a:r>
            <a:r>
              <a:rPr sz="4000" spc="-365" dirty="0">
                <a:latin typeface="DejaVu Sans"/>
                <a:cs typeface="DejaVu Sans"/>
              </a:rPr>
              <a:t>+ </a:t>
            </a:r>
            <a:r>
              <a:rPr sz="4000" spc="240" dirty="0">
                <a:latin typeface="DejaVu Sans"/>
                <a:cs typeface="DejaVu Sans"/>
              </a:rPr>
              <a:t>𝟓𝒘</a:t>
            </a:r>
            <a:r>
              <a:rPr sz="4350" spc="359" baseline="-16283" dirty="0">
                <a:latin typeface="DejaVu Sans"/>
                <a:cs typeface="DejaVu Sans"/>
              </a:rPr>
              <a:t>𝟒 </a:t>
            </a:r>
            <a:r>
              <a:rPr sz="4000" spc="-365" dirty="0">
                <a:latin typeface="DejaVu Sans"/>
                <a:cs typeface="DejaVu Sans"/>
              </a:rPr>
              <a:t>+ </a:t>
            </a:r>
            <a:r>
              <a:rPr sz="4000" spc="175" dirty="0">
                <a:latin typeface="DejaVu Sans"/>
                <a:cs typeface="DejaVu Sans"/>
              </a:rPr>
              <a:t>𝟏𝟏𝒘</a:t>
            </a:r>
            <a:r>
              <a:rPr sz="4350" spc="262" baseline="-16283" dirty="0">
                <a:latin typeface="DejaVu Sans"/>
                <a:cs typeface="DejaVu Sans"/>
              </a:rPr>
              <a:t>𝟓 </a:t>
            </a:r>
            <a:r>
              <a:rPr sz="4000" spc="-365" dirty="0">
                <a:latin typeface="DejaVu Sans"/>
                <a:cs typeface="DejaVu Sans"/>
              </a:rPr>
              <a:t>+</a:t>
            </a:r>
            <a:r>
              <a:rPr sz="4000" spc="-420" dirty="0">
                <a:latin typeface="DejaVu Sans"/>
                <a:cs typeface="DejaVu Sans"/>
              </a:rPr>
              <a:t> </a:t>
            </a:r>
            <a:r>
              <a:rPr sz="4000" spc="365" dirty="0">
                <a:latin typeface="DejaVu Sans"/>
                <a:cs typeface="DejaVu Sans"/>
              </a:rPr>
              <a:t>𝒘</a:t>
            </a:r>
            <a:r>
              <a:rPr sz="4350" spc="547" baseline="-16283" dirty="0">
                <a:latin typeface="DejaVu Sans"/>
                <a:cs typeface="DejaVu Sans"/>
              </a:rPr>
              <a:t>𝟔</a:t>
            </a:r>
            <a:endParaRPr sz="4350" baseline="-16283">
              <a:latin typeface="DejaVu Sans"/>
              <a:cs typeface="DejaVu Sans"/>
            </a:endParaRPr>
          </a:p>
          <a:p>
            <a:pPr marL="2586355">
              <a:lnSpc>
                <a:spcPct val="100000"/>
              </a:lnSpc>
              <a:spcBef>
                <a:spcPts val="1705"/>
              </a:spcBef>
            </a:pPr>
            <a:r>
              <a:rPr sz="4000" spc="175" dirty="0">
                <a:latin typeface="DejaVu Sans"/>
                <a:cs typeface="DejaVu Sans"/>
              </a:rPr>
              <a:t>𝒚</a:t>
            </a:r>
            <a:r>
              <a:rPr sz="4350" spc="262" baseline="28735" dirty="0">
                <a:latin typeface="DejaVu Sans"/>
                <a:cs typeface="DejaVu Sans"/>
              </a:rPr>
              <a:t>′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120" dirty="0">
                <a:latin typeface="DejaVu Sans"/>
                <a:cs typeface="DejaVu Sans"/>
              </a:rPr>
              <a:t>𝟏𝟏𝟎.</a:t>
            </a:r>
            <a:r>
              <a:rPr sz="4000" spc="-220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𝟑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787" y="4219955"/>
            <a:ext cx="2944495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651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45"/>
              </a:spcBef>
            </a:pPr>
            <a:r>
              <a:rPr sz="3000" b="1" spc="-145" dirty="0">
                <a:latin typeface="Trebuchet MS"/>
                <a:cs typeface="Trebuchet MS"/>
              </a:rPr>
              <a:t>Absolute</a:t>
            </a:r>
            <a:r>
              <a:rPr sz="3000" b="1" spc="-235" dirty="0">
                <a:latin typeface="Trebuchet MS"/>
                <a:cs typeface="Trebuchet MS"/>
              </a:rPr>
              <a:t> </a:t>
            </a:r>
            <a:r>
              <a:rPr sz="3000" b="1" spc="-204" dirty="0">
                <a:latin typeface="Trebuchet MS"/>
                <a:cs typeface="Trebuchet MS"/>
              </a:rPr>
              <a:t>Error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7704" y="5131105"/>
            <a:ext cx="3178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155" dirty="0">
                <a:latin typeface="DejaVu Sans"/>
                <a:cs typeface="DejaVu Sans"/>
              </a:rPr>
              <a:t>𝟔𝟔.</a:t>
            </a:r>
            <a:r>
              <a:rPr sz="4000" spc="-430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𝟐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22192" y="473151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7784" y="473151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9008" y="4009085"/>
            <a:ext cx="5351145" cy="121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4675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50" dirty="0">
                <a:latin typeface="DejaVu Sans"/>
                <a:cs typeface="DejaVu Sans"/>
              </a:rPr>
              <a:t>|𝒚 </a:t>
            </a:r>
            <a:r>
              <a:rPr sz="4000" spc="-365" dirty="0">
                <a:latin typeface="DejaVu Sans"/>
                <a:cs typeface="DejaVu Sans"/>
              </a:rPr>
              <a:t>−</a:t>
            </a:r>
            <a:r>
              <a:rPr sz="4000" spc="-470" dirty="0">
                <a:latin typeface="DejaVu Sans"/>
                <a:cs typeface="DejaVu Sans"/>
              </a:rPr>
              <a:t> </a:t>
            </a:r>
            <a:r>
              <a:rPr sz="4000" spc="150" dirty="0">
                <a:latin typeface="DejaVu Sans"/>
                <a:cs typeface="DejaVu Sans"/>
              </a:rPr>
              <a:t>𝒚</a:t>
            </a:r>
            <a:r>
              <a:rPr sz="4350" spc="225" baseline="28735" dirty="0">
                <a:latin typeface="DejaVu Sans"/>
                <a:cs typeface="DejaVu Sans"/>
              </a:rPr>
              <a:t>′</a:t>
            </a:r>
            <a:r>
              <a:rPr sz="4000" spc="150" dirty="0">
                <a:latin typeface="DejaVu Sans"/>
                <a:cs typeface="DejaVu Sans"/>
              </a:rPr>
              <a:t>|</a:t>
            </a:r>
            <a:endParaRPr sz="4000">
              <a:latin typeface="DejaVu Sans"/>
              <a:cs typeface="DejaVu Sans"/>
            </a:endParaRPr>
          </a:p>
          <a:p>
            <a:pPr marL="12700">
              <a:lnSpc>
                <a:spcPts val="4675"/>
              </a:lnSpc>
              <a:tabLst>
                <a:tab pos="2230755" algn="l"/>
              </a:tabLst>
            </a:pPr>
            <a:r>
              <a:rPr sz="4000" spc="-210" dirty="0">
                <a:latin typeface="DejaVu Sans"/>
                <a:cs typeface="DejaVu Sans"/>
              </a:rPr>
              <a:t>𝒆𝒓𝒓𝒐𝒓</a:t>
            </a:r>
            <a:r>
              <a:rPr sz="4000" spc="-140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=	</a:t>
            </a:r>
            <a:r>
              <a:rPr sz="4000" spc="-165" dirty="0">
                <a:latin typeface="DejaVu Sans"/>
                <a:cs typeface="DejaVu Sans"/>
              </a:rPr>
              <a:t>𝟒𝟒.</a:t>
            </a:r>
            <a:r>
              <a:rPr sz="4000" spc="-59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𝟏</a:t>
            </a:r>
            <a:r>
              <a:rPr sz="4000" spc="-409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−</a:t>
            </a:r>
            <a:r>
              <a:rPr sz="4000" spc="-390" dirty="0">
                <a:latin typeface="DejaVu Sans"/>
                <a:cs typeface="DejaVu Sans"/>
              </a:rPr>
              <a:t> </a:t>
            </a:r>
            <a:r>
              <a:rPr sz="4000" spc="-130" dirty="0">
                <a:latin typeface="DejaVu Sans"/>
                <a:cs typeface="DejaVu Sans"/>
              </a:rPr>
              <a:t>𝟏𝟏𝟎.</a:t>
            </a:r>
            <a:r>
              <a:rPr sz="4000" spc="-59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𝟑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5447" y="6043599"/>
            <a:ext cx="438784" cy="351790"/>
          </a:xfrm>
          <a:custGeom>
            <a:avLst/>
            <a:gdLst/>
            <a:ahLst/>
            <a:cxnLst/>
            <a:rect l="l" t="t" r="r" b="b"/>
            <a:pathLst>
              <a:path w="438785" h="351789">
                <a:moveTo>
                  <a:pt x="326136" y="0"/>
                </a:moveTo>
                <a:lnTo>
                  <a:pt x="321182" y="14262"/>
                </a:lnTo>
                <a:lnTo>
                  <a:pt x="341493" y="23091"/>
                </a:lnTo>
                <a:lnTo>
                  <a:pt x="358981" y="35313"/>
                </a:lnTo>
                <a:lnTo>
                  <a:pt x="385444" y="69938"/>
                </a:lnTo>
                <a:lnTo>
                  <a:pt x="400986" y="116657"/>
                </a:lnTo>
                <a:lnTo>
                  <a:pt x="406145" y="173977"/>
                </a:lnTo>
                <a:lnTo>
                  <a:pt x="404856" y="204983"/>
                </a:lnTo>
                <a:lnTo>
                  <a:pt x="394465" y="258443"/>
                </a:lnTo>
                <a:lnTo>
                  <a:pt x="373554" y="300191"/>
                </a:lnTo>
                <a:lnTo>
                  <a:pt x="341741" y="328352"/>
                </a:lnTo>
                <a:lnTo>
                  <a:pt x="321690" y="337223"/>
                </a:lnTo>
                <a:lnTo>
                  <a:pt x="326136" y="351497"/>
                </a:lnTo>
                <a:lnTo>
                  <a:pt x="374062" y="329003"/>
                </a:lnTo>
                <a:lnTo>
                  <a:pt x="409320" y="290067"/>
                </a:lnTo>
                <a:lnTo>
                  <a:pt x="431038" y="237931"/>
                </a:lnTo>
                <a:lnTo>
                  <a:pt x="438276" y="175831"/>
                </a:lnTo>
                <a:lnTo>
                  <a:pt x="436465" y="143610"/>
                </a:lnTo>
                <a:lnTo>
                  <a:pt x="421935" y="86498"/>
                </a:lnTo>
                <a:lnTo>
                  <a:pt x="393144" y="40004"/>
                </a:lnTo>
                <a:lnTo>
                  <a:pt x="351615" y="9201"/>
                </a:lnTo>
                <a:lnTo>
                  <a:pt x="326136" y="0"/>
                </a:lnTo>
                <a:close/>
              </a:path>
              <a:path w="438785" h="351789">
                <a:moveTo>
                  <a:pt x="112013" y="0"/>
                </a:moveTo>
                <a:lnTo>
                  <a:pt x="64198" y="22536"/>
                </a:lnTo>
                <a:lnTo>
                  <a:pt x="28955" y="61607"/>
                </a:lnTo>
                <a:lnTo>
                  <a:pt x="7238" y="113833"/>
                </a:lnTo>
                <a:lnTo>
                  <a:pt x="0" y="175831"/>
                </a:lnTo>
                <a:lnTo>
                  <a:pt x="1807" y="208125"/>
                </a:lnTo>
                <a:lnTo>
                  <a:pt x="16234" y="265246"/>
                </a:lnTo>
                <a:lnTo>
                  <a:pt x="44898" y="311589"/>
                </a:lnTo>
                <a:lnTo>
                  <a:pt x="86514" y="342306"/>
                </a:lnTo>
                <a:lnTo>
                  <a:pt x="112013" y="351497"/>
                </a:lnTo>
                <a:lnTo>
                  <a:pt x="116586" y="337223"/>
                </a:lnTo>
                <a:lnTo>
                  <a:pt x="96533" y="328352"/>
                </a:lnTo>
                <a:lnTo>
                  <a:pt x="79232" y="316009"/>
                </a:lnTo>
                <a:lnTo>
                  <a:pt x="52831" y="280898"/>
                </a:lnTo>
                <a:lnTo>
                  <a:pt x="37226" y="233138"/>
                </a:lnTo>
                <a:lnTo>
                  <a:pt x="32003" y="173977"/>
                </a:lnTo>
                <a:lnTo>
                  <a:pt x="33311" y="143992"/>
                </a:lnTo>
                <a:lnTo>
                  <a:pt x="43737" y="91972"/>
                </a:lnTo>
                <a:lnTo>
                  <a:pt x="64694" y="50929"/>
                </a:lnTo>
                <a:lnTo>
                  <a:pt x="96801" y="23091"/>
                </a:lnTo>
                <a:lnTo>
                  <a:pt x="117093" y="14262"/>
                </a:lnTo>
                <a:lnTo>
                  <a:pt x="11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8173" y="5936691"/>
            <a:ext cx="61531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105" dirty="0">
                <a:latin typeface="DejaVu Sans"/>
                <a:cs typeface="DejaVu Sans"/>
              </a:rPr>
              <a:t>𝑭</a:t>
            </a:r>
            <a:r>
              <a:rPr sz="3000" spc="180" dirty="0">
                <a:latin typeface="DejaVu Sans"/>
                <a:cs typeface="DejaVu Sans"/>
              </a:rPr>
              <a:t> </a:t>
            </a:r>
            <a:r>
              <a:rPr sz="3000" spc="-295" dirty="0">
                <a:latin typeface="DejaVu Sans"/>
                <a:cs typeface="DejaVu Sans"/>
              </a:rPr>
              <a:t>𝒄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7885" y="6217615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70">
                <a:moveTo>
                  <a:pt x="0" y="0"/>
                </a:moveTo>
                <a:lnTo>
                  <a:pt x="1042415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4078" y="6217615"/>
            <a:ext cx="2578735" cy="0"/>
          </a:xfrm>
          <a:custGeom>
            <a:avLst/>
            <a:gdLst/>
            <a:ahLst/>
            <a:cxnLst/>
            <a:rect l="l" t="t" r="r" b="b"/>
            <a:pathLst>
              <a:path w="2578734">
                <a:moveTo>
                  <a:pt x="0" y="0"/>
                </a:moveTo>
                <a:lnTo>
                  <a:pt x="2578607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1033" y="621761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7531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3517" y="5560334"/>
            <a:ext cx="7224395" cy="11144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835"/>
              </a:spcBef>
              <a:tabLst>
                <a:tab pos="3117850" algn="l"/>
                <a:tab pos="5317490" algn="l"/>
              </a:tabLst>
            </a:pPr>
            <a:r>
              <a:rPr sz="2950" spc="15" dirty="0">
                <a:latin typeface="DejaVu Sans"/>
                <a:cs typeface="DejaVu Sans"/>
              </a:rPr>
              <a:t>𝟏	𝟏	𝟏</a:t>
            </a:r>
            <a:endParaRPr sz="2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50" baseline="37037" dirty="0">
                <a:latin typeface="DejaVu Sans"/>
                <a:cs typeface="DejaVu Sans"/>
              </a:rPr>
              <a:t> </a:t>
            </a:r>
            <a:r>
              <a:rPr sz="3000" spc="-160" dirty="0">
                <a:latin typeface="DejaVu Sans"/>
                <a:cs typeface="DejaVu Sans"/>
              </a:rPr>
              <a:t>𝒆𝒓𝒓𝒐𝒓</a:t>
            </a:r>
            <a:r>
              <a:rPr sz="3000" spc="-150" dirty="0">
                <a:latin typeface="DejaVu Sans"/>
                <a:cs typeface="DejaVu Sans"/>
              </a:rPr>
              <a:t> </a:t>
            </a: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95" baseline="37037" dirty="0">
                <a:latin typeface="DejaVu Sans"/>
                <a:cs typeface="DejaVu Sans"/>
              </a:rPr>
              <a:t> </a:t>
            </a:r>
            <a:r>
              <a:rPr sz="3000" spc="-100" dirty="0">
                <a:latin typeface="DejaVu Sans"/>
                <a:cs typeface="DejaVu Sans"/>
              </a:rPr>
              <a:t>|𝟒𝟒.</a:t>
            </a:r>
            <a:r>
              <a:rPr sz="3000" spc="-459" dirty="0">
                <a:latin typeface="DejaVu Sans"/>
                <a:cs typeface="DejaVu Sans"/>
              </a:rPr>
              <a:t> </a:t>
            </a:r>
            <a:r>
              <a:rPr sz="3000" spc="-15" dirty="0">
                <a:latin typeface="DejaVu Sans"/>
                <a:cs typeface="DejaVu Sans"/>
              </a:rPr>
              <a:t>𝟏</a:t>
            </a:r>
            <a:r>
              <a:rPr sz="3000" spc="-295" dirty="0">
                <a:latin typeface="DejaVu Sans"/>
                <a:cs typeface="DejaVu Sans"/>
              </a:rPr>
              <a:t> </a:t>
            </a:r>
            <a:r>
              <a:rPr sz="3000" spc="-280" dirty="0">
                <a:latin typeface="DejaVu Sans"/>
                <a:cs typeface="DejaVu Sans"/>
              </a:rPr>
              <a:t>−</a:t>
            </a:r>
            <a:r>
              <a:rPr sz="3000" spc="-275" dirty="0">
                <a:latin typeface="DejaVu Sans"/>
                <a:cs typeface="DejaVu Sans"/>
              </a:rPr>
              <a:t> </a:t>
            </a:r>
            <a:r>
              <a:rPr sz="3000" spc="-90" dirty="0">
                <a:latin typeface="DejaVu Sans"/>
                <a:cs typeface="DejaVu Sans"/>
              </a:rPr>
              <a:t>𝟏𝟏𝟎.</a:t>
            </a:r>
            <a:r>
              <a:rPr sz="3000" spc="-455" dirty="0">
                <a:latin typeface="DejaVu Sans"/>
                <a:cs typeface="DejaVu Sans"/>
              </a:rPr>
              <a:t> </a:t>
            </a:r>
            <a:r>
              <a:rPr sz="3000" spc="-35" dirty="0">
                <a:latin typeface="DejaVu Sans"/>
                <a:cs typeface="DejaVu Sans"/>
              </a:rPr>
              <a:t>𝟑|</a:t>
            </a:r>
            <a:r>
              <a:rPr sz="3000" spc="-135" dirty="0">
                <a:latin typeface="DejaVu Sans"/>
                <a:cs typeface="DejaVu Sans"/>
              </a:rPr>
              <a:t> </a:t>
            </a: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50" baseline="37037" dirty="0">
                <a:latin typeface="DejaVu Sans"/>
                <a:cs typeface="DejaVu Sans"/>
              </a:rPr>
              <a:t> </a:t>
            </a:r>
            <a:r>
              <a:rPr sz="3000" spc="-120" dirty="0">
                <a:latin typeface="DejaVu Sans"/>
                <a:cs typeface="DejaVu Sans"/>
              </a:rPr>
              <a:t>𝟔𝟔.</a:t>
            </a:r>
            <a:r>
              <a:rPr sz="3000" spc="-490" dirty="0">
                <a:latin typeface="DejaVu Sans"/>
                <a:cs typeface="DejaVu Sans"/>
              </a:rPr>
              <a:t> </a:t>
            </a:r>
            <a:r>
              <a:rPr sz="3000" spc="-15" dirty="0">
                <a:latin typeface="DejaVu Sans"/>
                <a:cs typeface="DejaVu Sans"/>
              </a:rPr>
              <a:t>𝟐</a:t>
            </a:r>
            <a:r>
              <a:rPr sz="3000" spc="-85" dirty="0">
                <a:latin typeface="DejaVu Sans"/>
                <a:cs typeface="DejaVu Sans"/>
              </a:rPr>
              <a:t> </a:t>
            </a:r>
            <a:r>
              <a:rPr sz="4500" spc="-419" baseline="37037" dirty="0">
                <a:latin typeface="DejaVu Sans"/>
                <a:cs typeface="DejaVu Sans"/>
              </a:rPr>
              <a:t>=</a:t>
            </a:r>
            <a:r>
              <a:rPr sz="4500" spc="-195" baseline="37037" dirty="0">
                <a:latin typeface="DejaVu Sans"/>
                <a:cs typeface="DejaVu Sans"/>
              </a:rPr>
              <a:t> </a:t>
            </a:r>
            <a:r>
              <a:rPr sz="4500" b="1" spc="-397" baseline="37037" dirty="0">
                <a:latin typeface="Trebuchet MS"/>
                <a:cs typeface="Trebuchet MS"/>
              </a:rPr>
              <a:t>0.015</a:t>
            </a:r>
            <a:endParaRPr sz="4500" baseline="37037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2336" y="1254252"/>
          <a:ext cx="10145390" cy="423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61414"/>
                <a:gridCol w="1161414"/>
                <a:gridCol w="1161414"/>
                <a:gridCol w="1161414"/>
                <a:gridCol w="1151890"/>
                <a:gridCol w="84454"/>
                <a:gridCol w="1541145"/>
                <a:gridCol w="1541145"/>
              </a:tblGrid>
              <a:tr h="61150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32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110.3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650">
                <a:tc rowSpan="3"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9792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Initial</a:t>
            </a:r>
            <a:r>
              <a:rPr sz="4400" b="0" spc="-465" dirty="0">
                <a:latin typeface="Trebuchet MS"/>
                <a:cs typeface="Trebuchet MS"/>
              </a:rPr>
              <a:t> </a:t>
            </a:r>
            <a:r>
              <a:rPr sz="4400" b="0" spc="-229" dirty="0">
                <a:latin typeface="Trebuchet MS"/>
                <a:cs typeface="Trebuchet MS"/>
              </a:rPr>
              <a:t>Population</a:t>
            </a:r>
            <a:r>
              <a:rPr sz="4400" b="0" spc="-51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of</a:t>
            </a:r>
            <a:r>
              <a:rPr sz="4400" b="0" spc="-455" dirty="0">
                <a:latin typeface="Trebuchet MS"/>
                <a:cs typeface="Trebuchet MS"/>
              </a:rPr>
              <a:t> </a:t>
            </a:r>
            <a:r>
              <a:rPr sz="4400" b="0" spc="-190" dirty="0">
                <a:latin typeface="Trebuchet MS"/>
                <a:cs typeface="Trebuchet MS"/>
              </a:rPr>
              <a:t>Solutions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</a:t>
            </a:r>
            <a:r>
              <a:rPr sz="4400" b="0" spc="-475" dirty="0">
                <a:latin typeface="Trebuchet MS"/>
                <a:cs typeface="Trebuchet MS"/>
              </a:rPr>
              <a:t> </a:t>
            </a:r>
            <a:r>
              <a:rPr sz="4400" b="0" spc="-195" dirty="0">
                <a:latin typeface="Trebuchet MS"/>
                <a:cs typeface="Trebuchet MS"/>
              </a:rPr>
              <a:t>0)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86268" y="1254252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3025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110.3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100.1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127.9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0.0398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608" y="5678423"/>
            <a:ext cx="9020810" cy="9785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1430" rIns="0" bIns="0" rtlCol="0">
            <a:spAutoFit/>
          </a:bodyPr>
          <a:lstStyle/>
          <a:p>
            <a:pPr marL="2482850" marR="826135" indent="-1660525">
              <a:lnSpc>
                <a:spcPct val="101800"/>
              </a:lnSpc>
              <a:spcBef>
                <a:spcPts val="90"/>
              </a:spcBef>
            </a:pPr>
            <a:r>
              <a:rPr sz="2950" b="1" spc="-175" dirty="0">
                <a:latin typeface="Trebuchet MS"/>
                <a:cs typeface="Trebuchet MS"/>
              </a:rPr>
              <a:t>Select </a:t>
            </a:r>
            <a:r>
              <a:rPr sz="2950" b="1" spc="-140" dirty="0">
                <a:latin typeface="Trebuchet MS"/>
                <a:cs typeface="Trebuchet MS"/>
              </a:rPr>
              <a:t>best </a:t>
            </a:r>
            <a:r>
              <a:rPr sz="2950" b="1" spc="-130" dirty="0">
                <a:latin typeface="Trebuchet MS"/>
                <a:cs typeface="Trebuchet MS"/>
              </a:rPr>
              <a:t>individuals </a:t>
            </a:r>
            <a:r>
              <a:rPr sz="2950" b="1" spc="-90" dirty="0">
                <a:latin typeface="Trebuchet MS"/>
                <a:cs typeface="Trebuchet MS"/>
              </a:rPr>
              <a:t>as </a:t>
            </a:r>
            <a:r>
              <a:rPr sz="2950" b="1" spc="-140" dirty="0">
                <a:latin typeface="Trebuchet MS"/>
                <a:cs typeface="Trebuchet MS"/>
              </a:rPr>
              <a:t>parents </a:t>
            </a:r>
            <a:r>
              <a:rPr sz="2950" b="1" spc="-150" dirty="0">
                <a:latin typeface="Trebuchet MS"/>
                <a:cs typeface="Trebuchet MS"/>
              </a:rPr>
              <a:t>for </a:t>
            </a:r>
            <a:r>
              <a:rPr sz="2950" b="1" spc="-120" dirty="0">
                <a:latin typeface="Trebuchet MS"/>
                <a:cs typeface="Trebuchet MS"/>
              </a:rPr>
              <a:t>mating</a:t>
            </a:r>
            <a:r>
              <a:rPr sz="2950" b="1" spc="-635" dirty="0">
                <a:latin typeface="Trebuchet MS"/>
                <a:cs typeface="Trebuchet MS"/>
              </a:rPr>
              <a:t> </a:t>
            </a:r>
            <a:r>
              <a:rPr sz="2950" b="1" spc="-114" dirty="0">
                <a:latin typeface="Trebuchet MS"/>
                <a:cs typeface="Trebuchet MS"/>
              </a:rPr>
              <a:t>to  </a:t>
            </a:r>
            <a:r>
              <a:rPr sz="2950" b="1" spc="-175" dirty="0">
                <a:latin typeface="Trebuchet MS"/>
                <a:cs typeface="Trebuchet MS"/>
              </a:rPr>
              <a:t>generate </a:t>
            </a:r>
            <a:r>
              <a:rPr sz="2950" b="1" spc="-135" dirty="0">
                <a:latin typeface="Trebuchet MS"/>
                <a:cs typeface="Trebuchet MS"/>
              </a:rPr>
              <a:t>new</a:t>
            </a:r>
            <a:r>
              <a:rPr sz="2950" b="1" spc="-280" dirty="0">
                <a:latin typeface="Trebuchet MS"/>
                <a:cs typeface="Trebuchet MS"/>
              </a:rPr>
              <a:t> </a:t>
            </a:r>
            <a:r>
              <a:rPr sz="2950" b="1" spc="-145" dirty="0">
                <a:latin typeface="Trebuchet MS"/>
                <a:cs typeface="Trebuchet MS"/>
              </a:rPr>
              <a:t>individuals.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86268" y="1254252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3025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110.3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100.1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127.9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0.0398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608" y="5678423"/>
            <a:ext cx="9020810" cy="9785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1430" rIns="0" bIns="0" rtlCol="0">
            <a:spAutoFit/>
          </a:bodyPr>
          <a:lstStyle/>
          <a:p>
            <a:pPr marL="1934210" marR="154305" indent="-1783714">
              <a:lnSpc>
                <a:spcPct val="101800"/>
              </a:lnSpc>
              <a:spcBef>
                <a:spcPts val="90"/>
              </a:spcBef>
            </a:pPr>
            <a:r>
              <a:rPr sz="2950" b="1" spc="-95" dirty="0">
                <a:latin typeface="Trebuchet MS"/>
                <a:cs typeface="Trebuchet MS"/>
              </a:rPr>
              <a:t>Add</a:t>
            </a:r>
            <a:r>
              <a:rPr sz="2950" b="1" spc="-210" dirty="0">
                <a:latin typeface="Trebuchet MS"/>
                <a:cs typeface="Trebuchet MS"/>
              </a:rPr>
              <a:t> </a:t>
            </a:r>
            <a:r>
              <a:rPr sz="2950" b="1" spc="-135" dirty="0">
                <a:latin typeface="Trebuchet MS"/>
                <a:cs typeface="Trebuchet MS"/>
              </a:rPr>
              <a:t>best</a:t>
            </a:r>
            <a:r>
              <a:rPr sz="2950" b="1" spc="-220" dirty="0">
                <a:latin typeface="Trebuchet MS"/>
                <a:cs typeface="Trebuchet MS"/>
              </a:rPr>
              <a:t> </a:t>
            </a:r>
            <a:r>
              <a:rPr sz="2950" b="1" spc="-215" dirty="0">
                <a:latin typeface="Trebuchet MS"/>
                <a:cs typeface="Trebuchet MS"/>
              </a:rPr>
              <a:t>3</a:t>
            </a:r>
            <a:r>
              <a:rPr sz="2950" b="1" spc="-175" dirty="0">
                <a:latin typeface="Trebuchet MS"/>
                <a:cs typeface="Trebuchet MS"/>
              </a:rPr>
              <a:t> </a:t>
            </a:r>
            <a:r>
              <a:rPr sz="2950" b="1" spc="-130" dirty="0">
                <a:latin typeface="Trebuchet MS"/>
                <a:cs typeface="Trebuchet MS"/>
              </a:rPr>
              <a:t>individuals</a:t>
            </a:r>
            <a:r>
              <a:rPr sz="2950" b="1" spc="-180" dirty="0">
                <a:latin typeface="Trebuchet MS"/>
                <a:cs typeface="Trebuchet MS"/>
              </a:rPr>
              <a:t> </a:t>
            </a:r>
            <a:r>
              <a:rPr sz="2950" b="1" spc="-114" dirty="0">
                <a:latin typeface="Trebuchet MS"/>
                <a:cs typeface="Trebuchet MS"/>
              </a:rPr>
              <a:t>to</a:t>
            </a:r>
            <a:r>
              <a:rPr sz="2950" b="1" spc="-210" dirty="0">
                <a:latin typeface="Trebuchet MS"/>
                <a:cs typeface="Trebuchet MS"/>
              </a:rPr>
              <a:t> </a:t>
            </a:r>
            <a:r>
              <a:rPr sz="2950" b="1" spc="-155" dirty="0">
                <a:latin typeface="Trebuchet MS"/>
                <a:cs typeface="Trebuchet MS"/>
              </a:rPr>
              <a:t>the</a:t>
            </a:r>
            <a:r>
              <a:rPr sz="2950" b="1" spc="-240" dirty="0">
                <a:latin typeface="Trebuchet MS"/>
                <a:cs typeface="Trebuchet MS"/>
              </a:rPr>
              <a:t> </a:t>
            </a:r>
            <a:r>
              <a:rPr sz="2950" b="1" spc="-120" dirty="0">
                <a:latin typeface="Trebuchet MS"/>
                <a:cs typeface="Trebuchet MS"/>
              </a:rPr>
              <a:t>mating</a:t>
            </a:r>
            <a:r>
              <a:rPr sz="2950" b="1" spc="-185" dirty="0">
                <a:latin typeface="Trebuchet MS"/>
                <a:cs typeface="Trebuchet MS"/>
              </a:rPr>
              <a:t> </a:t>
            </a:r>
            <a:r>
              <a:rPr sz="2950" b="1" spc="-90" dirty="0">
                <a:latin typeface="Trebuchet MS"/>
                <a:cs typeface="Trebuchet MS"/>
              </a:rPr>
              <a:t>pool</a:t>
            </a:r>
            <a:r>
              <a:rPr sz="2950" b="1" spc="-260" dirty="0">
                <a:latin typeface="Trebuchet MS"/>
                <a:cs typeface="Trebuchet MS"/>
              </a:rPr>
              <a:t> </a:t>
            </a:r>
            <a:r>
              <a:rPr sz="2950" b="1" spc="-150" dirty="0">
                <a:latin typeface="Trebuchet MS"/>
                <a:cs typeface="Trebuchet MS"/>
              </a:rPr>
              <a:t>for</a:t>
            </a:r>
            <a:r>
              <a:rPr sz="2950" b="1" spc="-229" dirty="0">
                <a:latin typeface="Trebuchet MS"/>
                <a:cs typeface="Trebuchet MS"/>
              </a:rPr>
              <a:t> </a:t>
            </a:r>
            <a:r>
              <a:rPr sz="2950" b="1" spc="-135" dirty="0">
                <a:latin typeface="Trebuchet MS"/>
                <a:cs typeface="Trebuchet MS"/>
              </a:rPr>
              <a:t>producing  </a:t>
            </a:r>
            <a:r>
              <a:rPr sz="2950" b="1" spc="-155" dirty="0">
                <a:latin typeface="Trebuchet MS"/>
                <a:cs typeface="Trebuchet MS"/>
              </a:rPr>
              <a:t>the </a:t>
            </a:r>
            <a:r>
              <a:rPr sz="2950" b="1" spc="-190" dirty="0">
                <a:latin typeface="Trebuchet MS"/>
                <a:cs typeface="Trebuchet MS"/>
              </a:rPr>
              <a:t>next </a:t>
            </a:r>
            <a:r>
              <a:rPr sz="2950" b="1" spc="-150" dirty="0">
                <a:latin typeface="Trebuchet MS"/>
                <a:cs typeface="Trebuchet MS"/>
              </a:rPr>
              <a:t>generation </a:t>
            </a:r>
            <a:r>
              <a:rPr sz="2950" b="1" spc="-100" dirty="0">
                <a:latin typeface="Trebuchet MS"/>
                <a:cs typeface="Trebuchet MS"/>
              </a:rPr>
              <a:t>of</a:t>
            </a:r>
            <a:r>
              <a:rPr sz="2950" b="1" spc="-380" dirty="0">
                <a:latin typeface="Trebuchet MS"/>
                <a:cs typeface="Trebuchet MS"/>
              </a:rPr>
              <a:t> </a:t>
            </a:r>
            <a:r>
              <a:rPr sz="2950" b="1" spc="-125" dirty="0">
                <a:latin typeface="Trebuchet MS"/>
                <a:cs typeface="Trebuchet MS"/>
              </a:rPr>
              <a:t>solutions.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86268" y="1254252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3025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110.3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100.1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127.9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7827" y="18629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484" y="2476119"/>
          <a:ext cx="696848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54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681" y="3715384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3331" y="4328540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35608" y="5678423"/>
            <a:ext cx="9020810" cy="9785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1430" rIns="0" bIns="0" rtlCol="0">
            <a:spAutoFit/>
          </a:bodyPr>
          <a:lstStyle/>
          <a:p>
            <a:pPr marL="1934210" marR="154305" indent="-1783714">
              <a:lnSpc>
                <a:spcPct val="101800"/>
              </a:lnSpc>
              <a:spcBef>
                <a:spcPts val="90"/>
              </a:spcBef>
            </a:pPr>
            <a:r>
              <a:rPr sz="2950" b="1" spc="-95" dirty="0">
                <a:latin typeface="Trebuchet MS"/>
                <a:cs typeface="Trebuchet MS"/>
              </a:rPr>
              <a:t>Add</a:t>
            </a:r>
            <a:r>
              <a:rPr sz="2950" b="1" spc="-210" dirty="0">
                <a:latin typeface="Trebuchet MS"/>
                <a:cs typeface="Trebuchet MS"/>
              </a:rPr>
              <a:t> </a:t>
            </a:r>
            <a:r>
              <a:rPr sz="2950" b="1" spc="-135" dirty="0">
                <a:latin typeface="Trebuchet MS"/>
                <a:cs typeface="Trebuchet MS"/>
              </a:rPr>
              <a:t>best</a:t>
            </a:r>
            <a:r>
              <a:rPr sz="2950" b="1" spc="-220" dirty="0">
                <a:latin typeface="Trebuchet MS"/>
                <a:cs typeface="Trebuchet MS"/>
              </a:rPr>
              <a:t> </a:t>
            </a:r>
            <a:r>
              <a:rPr sz="2950" b="1" spc="-215" dirty="0">
                <a:latin typeface="Trebuchet MS"/>
                <a:cs typeface="Trebuchet MS"/>
              </a:rPr>
              <a:t>3</a:t>
            </a:r>
            <a:r>
              <a:rPr sz="2950" b="1" spc="-175" dirty="0">
                <a:latin typeface="Trebuchet MS"/>
                <a:cs typeface="Trebuchet MS"/>
              </a:rPr>
              <a:t> </a:t>
            </a:r>
            <a:r>
              <a:rPr sz="2950" b="1" spc="-130" dirty="0">
                <a:latin typeface="Trebuchet MS"/>
                <a:cs typeface="Trebuchet MS"/>
              </a:rPr>
              <a:t>individuals</a:t>
            </a:r>
            <a:r>
              <a:rPr sz="2950" b="1" spc="-180" dirty="0">
                <a:latin typeface="Trebuchet MS"/>
                <a:cs typeface="Trebuchet MS"/>
              </a:rPr>
              <a:t> </a:t>
            </a:r>
            <a:r>
              <a:rPr sz="2950" b="1" spc="-114" dirty="0">
                <a:latin typeface="Trebuchet MS"/>
                <a:cs typeface="Trebuchet MS"/>
              </a:rPr>
              <a:t>to</a:t>
            </a:r>
            <a:r>
              <a:rPr sz="2950" b="1" spc="-210" dirty="0">
                <a:latin typeface="Trebuchet MS"/>
                <a:cs typeface="Trebuchet MS"/>
              </a:rPr>
              <a:t> </a:t>
            </a:r>
            <a:r>
              <a:rPr sz="2950" b="1" spc="-155" dirty="0">
                <a:latin typeface="Trebuchet MS"/>
                <a:cs typeface="Trebuchet MS"/>
              </a:rPr>
              <a:t>the</a:t>
            </a:r>
            <a:r>
              <a:rPr sz="2950" b="1" spc="-240" dirty="0">
                <a:latin typeface="Trebuchet MS"/>
                <a:cs typeface="Trebuchet MS"/>
              </a:rPr>
              <a:t> </a:t>
            </a:r>
            <a:r>
              <a:rPr sz="2950" b="1" spc="-120" dirty="0">
                <a:latin typeface="Trebuchet MS"/>
                <a:cs typeface="Trebuchet MS"/>
              </a:rPr>
              <a:t>mating</a:t>
            </a:r>
            <a:r>
              <a:rPr sz="2950" b="1" spc="-185" dirty="0">
                <a:latin typeface="Trebuchet MS"/>
                <a:cs typeface="Trebuchet MS"/>
              </a:rPr>
              <a:t> </a:t>
            </a:r>
            <a:r>
              <a:rPr sz="2950" b="1" spc="-90" dirty="0">
                <a:latin typeface="Trebuchet MS"/>
                <a:cs typeface="Trebuchet MS"/>
              </a:rPr>
              <a:t>pool</a:t>
            </a:r>
            <a:r>
              <a:rPr sz="2950" b="1" spc="-260" dirty="0">
                <a:latin typeface="Trebuchet MS"/>
                <a:cs typeface="Trebuchet MS"/>
              </a:rPr>
              <a:t> </a:t>
            </a:r>
            <a:r>
              <a:rPr sz="2950" b="1" spc="-150" dirty="0">
                <a:latin typeface="Trebuchet MS"/>
                <a:cs typeface="Trebuchet MS"/>
              </a:rPr>
              <a:t>for</a:t>
            </a:r>
            <a:r>
              <a:rPr sz="2950" b="1" spc="-229" dirty="0">
                <a:latin typeface="Trebuchet MS"/>
                <a:cs typeface="Trebuchet MS"/>
              </a:rPr>
              <a:t> </a:t>
            </a:r>
            <a:r>
              <a:rPr sz="2950" b="1" spc="-135" dirty="0">
                <a:latin typeface="Trebuchet MS"/>
                <a:cs typeface="Trebuchet MS"/>
              </a:rPr>
              <a:t>producing  </a:t>
            </a:r>
            <a:r>
              <a:rPr sz="2950" b="1" spc="-155" dirty="0">
                <a:latin typeface="Trebuchet MS"/>
                <a:cs typeface="Trebuchet MS"/>
              </a:rPr>
              <a:t>the </a:t>
            </a:r>
            <a:r>
              <a:rPr sz="2950" b="1" spc="-190" dirty="0">
                <a:latin typeface="Trebuchet MS"/>
                <a:cs typeface="Trebuchet MS"/>
              </a:rPr>
              <a:t>next </a:t>
            </a:r>
            <a:r>
              <a:rPr sz="2950" b="1" spc="-150" dirty="0">
                <a:latin typeface="Trebuchet MS"/>
                <a:cs typeface="Trebuchet MS"/>
              </a:rPr>
              <a:t>generation </a:t>
            </a:r>
            <a:r>
              <a:rPr sz="2950" b="1" spc="-100" dirty="0">
                <a:latin typeface="Trebuchet MS"/>
                <a:cs typeface="Trebuchet MS"/>
              </a:rPr>
              <a:t>of</a:t>
            </a:r>
            <a:r>
              <a:rPr sz="2950" b="1" spc="-380" dirty="0">
                <a:latin typeface="Trebuchet MS"/>
                <a:cs typeface="Trebuchet MS"/>
              </a:rPr>
              <a:t> </a:t>
            </a:r>
            <a:r>
              <a:rPr sz="2950" b="1" spc="-125" dirty="0">
                <a:latin typeface="Trebuchet MS"/>
                <a:cs typeface="Trebuchet MS"/>
              </a:rPr>
              <a:t>solutions.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86268" y="1254252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3025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110.3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100.1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127.9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0.012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32583" y="1304163"/>
          <a:ext cx="6968488" cy="17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11630" y="1714245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7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4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403" y="1405889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1630" y="1405889"/>
            <a:ext cx="452755" cy="776605"/>
          </a:xfrm>
          <a:custGeom>
            <a:avLst/>
            <a:gdLst/>
            <a:ahLst/>
            <a:cxnLst/>
            <a:rect l="l" t="t" r="r" b="b"/>
            <a:pathLst>
              <a:path w="452755" h="776605">
                <a:moveTo>
                  <a:pt x="0" y="308356"/>
                </a:moveTo>
                <a:lnTo>
                  <a:pt x="4107" y="349929"/>
                </a:lnTo>
                <a:lnTo>
                  <a:pt x="16114" y="390015"/>
                </a:lnTo>
                <a:lnTo>
                  <a:pt x="35545" y="428196"/>
                </a:lnTo>
                <a:lnTo>
                  <a:pt x="61923" y="464049"/>
                </a:lnTo>
                <a:lnTo>
                  <a:pt x="94773" y="497157"/>
                </a:lnTo>
                <a:lnTo>
                  <a:pt x="133621" y="527098"/>
                </a:lnTo>
                <a:lnTo>
                  <a:pt x="177990" y="553454"/>
                </a:lnTo>
                <a:lnTo>
                  <a:pt x="227405" y="575803"/>
                </a:lnTo>
                <a:lnTo>
                  <a:pt x="281390" y="593727"/>
                </a:lnTo>
                <a:lnTo>
                  <a:pt x="339470" y="606806"/>
                </a:lnTo>
                <a:lnTo>
                  <a:pt x="339470" y="550290"/>
                </a:lnTo>
                <a:lnTo>
                  <a:pt x="452627" y="673226"/>
                </a:lnTo>
                <a:lnTo>
                  <a:pt x="339470" y="776605"/>
                </a:lnTo>
                <a:lnTo>
                  <a:pt x="339470" y="719963"/>
                </a:lnTo>
                <a:lnTo>
                  <a:pt x="281390" y="706884"/>
                </a:lnTo>
                <a:lnTo>
                  <a:pt x="227405" y="688960"/>
                </a:lnTo>
                <a:lnTo>
                  <a:pt x="177990" y="666611"/>
                </a:lnTo>
                <a:lnTo>
                  <a:pt x="133621" y="640255"/>
                </a:lnTo>
                <a:lnTo>
                  <a:pt x="94773" y="610314"/>
                </a:lnTo>
                <a:lnTo>
                  <a:pt x="61923" y="577206"/>
                </a:lnTo>
                <a:lnTo>
                  <a:pt x="35545" y="541353"/>
                </a:lnTo>
                <a:lnTo>
                  <a:pt x="16114" y="503172"/>
                </a:lnTo>
                <a:lnTo>
                  <a:pt x="4107" y="463086"/>
                </a:lnTo>
                <a:lnTo>
                  <a:pt x="0" y="421513"/>
                </a:lnTo>
                <a:lnTo>
                  <a:pt x="0" y="308356"/>
                </a:lnTo>
                <a:lnTo>
                  <a:pt x="3527" y="269675"/>
                </a:lnTo>
                <a:lnTo>
                  <a:pt x="13826" y="232428"/>
                </a:lnTo>
                <a:lnTo>
                  <a:pt x="30472" y="196904"/>
                </a:lnTo>
                <a:lnTo>
                  <a:pt x="53041" y="163393"/>
                </a:lnTo>
                <a:lnTo>
                  <a:pt x="81107" y="132182"/>
                </a:lnTo>
                <a:lnTo>
                  <a:pt x="114247" y="103561"/>
                </a:lnTo>
                <a:lnTo>
                  <a:pt x="152037" y="77819"/>
                </a:lnTo>
                <a:lnTo>
                  <a:pt x="194050" y="55245"/>
                </a:lnTo>
                <a:lnTo>
                  <a:pt x="239864" y="36127"/>
                </a:lnTo>
                <a:lnTo>
                  <a:pt x="289053" y="20755"/>
                </a:lnTo>
                <a:lnTo>
                  <a:pt x="341193" y="9417"/>
                </a:lnTo>
                <a:lnTo>
                  <a:pt x="395859" y="2402"/>
                </a:lnTo>
                <a:lnTo>
                  <a:pt x="452627" y="0"/>
                </a:lnTo>
                <a:lnTo>
                  <a:pt x="452627" y="113157"/>
                </a:lnTo>
                <a:lnTo>
                  <a:pt x="394044" y="115730"/>
                </a:lnTo>
                <a:lnTo>
                  <a:pt x="337515" y="123254"/>
                </a:lnTo>
                <a:lnTo>
                  <a:pt x="283566" y="135431"/>
                </a:lnTo>
                <a:lnTo>
                  <a:pt x="232720" y="151966"/>
                </a:lnTo>
                <a:lnTo>
                  <a:pt x="185501" y="172563"/>
                </a:lnTo>
                <a:lnTo>
                  <a:pt x="142436" y="196926"/>
                </a:lnTo>
                <a:lnTo>
                  <a:pt x="104047" y="224759"/>
                </a:lnTo>
                <a:lnTo>
                  <a:pt x="70859" y="255766"/>
                </a:lnTo>
                <a:lnTo>
                  <a:pt x="43397" y="289651"/>
                </a:lnTo>
                <a:lnTo>
                  <a:pt x="22184" y="326118"/>
                </a:lnTo>
                <a:lnTo>
                  <a:pt x="7746" y="364871"/>
                </a:lnTo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0774" y="2550922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7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1547" y="2242566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0774" y="2242566"/>
            <a:ext cx="452755" cy="776605"/>
          </a:xfrm>
          <a:custGeom>
            <a:avLst/>
            <a:gdLst/>
            <a:ahLst/>
            <a:cxnLst/>
            <a:rect l="l" t="t" r="r" b="b"/>
            <a:pathLst>
              <a:path w="452755" h="776605">
                <a:moveTo>
                  <a:pt x="0" y="308356"/>
                </a:moveTo>
                <a:lnTo>
                  <a:pt x="4107" y="349929"/>
                </a:lnTo>
                <a:lnTo>
                  <a:pt x="16114" y="390015"/>
                </a:lnTo>
                <a:lnTo>
                  <a:pt x="35545" y="428196"/>
                </a:lnTo>
                <a:lnTo>
                  <a:pt x="61923" y="464049"/>
                </a:lnTo>
                <a:lnTo>
                  <a:pt x="94773" y="497157"/>
                </a:lnTo>
                <a:lnTo>
                  <a:pt x="133621" y="527098"/>
                </a:lnTo>
                <a:lnTo>
                  <a:pt x="177990" y="553454"/>
                </a:lnTo>
                <a:lnTo>
                  <a:pt x="227405" y="575803"/>
                </a:lnTo>
                <a:lnTo>
                  <a:pt x="281390" y="593727"/>
                </a:lnTo>
                <a:lnTo>
                  <a:pt x="339470" y="606806"/>
                </a:lnTo>
                <a:lnTo>
                  <a:pt x="339470" y="550291"/>
                </a:lnTo>
                <a:lnTo>
                  <a:pt x="452627" y="673226"/>
                </a:lnTo>
                <a:lnTo>
                  <a:pt x="339470" y="776605"/>
                </a:lnTo>
                <a:lnTo>
                  <a:pt x="339470" y="719963"/>
                </a:lnTo>
                <a:lnTo>
                  <a:pt x="281390" y="706884"/>
                </a:lnTo>
                <a:lnTo>
                  <a:pt x="227405" y="688960"/>
                </a:lnTo>
                <a:lnTo>
                  <a:pt x="177990" y="666611"/>
                </a:lnTo>
                <a:lnTo>
                  <a:pt x="133621" y="640255"/>
                </a:lnTo>
                <a:lnTo>
                  <a:pt x="94773" y="610314"/>
                </a:lnTo>
                <a:lnTo>
                  <a:pt x="61923" y="577206"/>
                </a:lnTo>
                <a:lnTo>
                  <a:pt x="35545" y="541353"/>
                </a:lnTo>
                <a:lnTo>
                  <a:pt x="16114" y="503172"/>
                </a:lnTo>
                <a:lnTo>
                  <a:pt x="4107" y="463086"/>
                </a:lnTo>
                <a:lnTo>
                  <a:pt x="0" y="421513"/>
                </a:lnTo>
                <a:lnTo>
                  <a:pt x="0" y="308356"/>
                </a:lnTo>
                <a:lnTo>
                  <a:pt x="3527" y="269675"/>
                </a:lnTo>
                <a:lnTo>
                  <a:pt x="13826" y="232428"/>
                </a:lnTo>
                <a:lnTo>
                  <a:pt x="30472" y="196904"/>
                </a:lnTo>
                <a:lnTo>
                  <a:pt x="53041" y="163393"/>
                </a:lnTo>
                <a:lnTo>
                  <a:pt x="81107" y="132182"/>
                </a:lnTo>
                <a:lnTo>
                  <a:pt x="114247" y="103561"/>
                </a:lnTo>
                <a:lnTo>
                  <a:pt x="152037" y="77819"/>
                </a:lnTo>
                <a:lnTo>
                  <a:pt x="194050" y="55245"/>
                </a:lnTo>
                <a:lnTo>
                  <a:pt x="239864" y="36127"/>
                </a:lnTo>
                <a:lnTo>
                  <a:pt x="289053" y="20755"/>
                </a:lnTo>
                <a:lnTo>
                  <a:pt x="341193" y="9417"/>
                </a:lnTo>
                <a:lnTo>
                  <a:pt x="395859" y="2402"/>
                </a:lnTo>
                <a:lnTo>
                  <a:pt x="452627" y="0"/>
                </a:lnTo>
                <a:lnTo>
                  <a:pt x="452627" y="113157"/>
                </a:lnTo>
                <a:lnTo>
                  <a:pt x="394044" y="115730"/>
                </a:lnTo>
                <a:lnTo>
                  <a:pt x="337515" y="123254"/>
                </a:lnTo>
                <a:lnTo>
                  <a:pt x="283566" y="135431"/>
                </a:lnTo>
                <a:lnTo>
                  <a:pt x="232720" y="151966"/>
                </a:lnTo>
                <a:lnTo>
                  <a:pt x="185501" y="172563"/>
                </a:lnTo>
                <a:lnTo>
                  <a:pt x="142436" y="196926"/>
                </a:lnTo>
                <a:lnTo>
                  <a:pt x="104047" y="224759"/>
                </a:lnTo>
                <a:lnTo>
                  <a:pt x="70859" y="255766"/>
                </a:lnTo>
                <a:lnTo>
                  <a:pt x="43397" y="289651"/>
                </a:lnTo>
                <a:lnTo>
                  <a:pt x="22184" y="326118"/>
                </a:lnTo>
                <a:lnTo>
                  <a:pt x="7746" y="364871"/>
                </a:lnTo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61" y="2092325"/>
            <a:ext cx="448309" cy="788670"/>
          </a:xfrm>
          <a:custGeom>
            <a:avLst/>
            <a:gdLst/>
            <a:ahLst/>
            <a:cxnLst/>
            <a:rect l="l" t="t" r="r" b="b"/>
            <a:pathLst>
              <a:path w="448309" h="788669">
                <a:moveTo>
                  <a:pt x="0" y="0"/>
                </a:moveTo>
                <a:lnTo>
                  <a:pt x="0" y="111887"/>
                </a:lnTo>
                <a:lnTo>
                  <a:pt x="1600" y="166209"/>
                </a:lnTo>
                <a:lnTo>
                  <a:pt x="6325" y="219450"/>
                </a:lnTo>
                <a:lnTo>
                  <a:pt x="14059" y="271397"/>
                </a:lnTo>
                <a:lnTo>
                  <a:pt x="24687" y="321837"/>
                </a:lnTo>
                <a:lnTo>
                  <a:pt x="38093" y="370559"/>
                </a:lnTo>
                <a:lnTo>
                  <a:pt x="54164" y="417349"/>
                </a:lnTo>
                <a:lnTo>
                  <a:pt x="72783" y="461995"/>
                </a:lnTo>
                <a:lnTo>
                  <a:pt x="93835" y="504285"/>
                </a:lnTo>
                <a:lnTo>
                  <a:pt x="117206" y="544006"/>
                </a:lnTo>
                <a:lnTo>
                  <a:pt x="142780" y="580946"/>
                </a:lnTo>
                <a:lnTo>
                  <a:pt x="170442" y="614892"/>
                </a:lnTo>
                <a:lnTo>
                  <a:pt x="200076" y="645632"/>
                </a:lnTo>
                <a:lnTo>
                  <a:pt x="231569" y="672953"/>
                </a:lnTo>
                <a:lnTo>
                  <a:pt x="264804" y="696644"/>
                </a:lnTo>
                <a:lnTo>
                  <a:pt x="299667" y="716491"/>
                </a:lnTo>
                <a:lnTo>
                  <a:pt x="336041" y="732282"/>
                </a:lnTo>
                <a:lnTo>
                  <a:pt x="336041" y="788288"/>
                </a:lnTo>
                <a:lnTo>
                  <a:pt x="448056" y="696595"/>
                </a:lnTo>
                <a:lnTo>
                  <a:pt x="383449" y="620267"/>
                </a:lnTo>
                <a:lnTo>
                  <a:pt x="336041" y="620267"/>
                </a:lnTo>
                <a:lnTo>
                  <a:pt x="299667" y="604477"/>
                </a:lnTo>
                <a:lnTo>
                  <a:pt x="264804" y="584630"/>
                </a:lnTo>
                <a:lnTo>
                  <a:pt x="231569" y="560940"/>
                </a:lnTo>
                <a:lnTo>
                  <a:pt x="200076" y="533620"/>
                </a:lnTo>
                <a:lnTo>
                  <a:pt x="170442" y="502882"/>
                </a:lnTo>
                <a:lnTo>
                  <a:pt x="142780" y="468938"/>
                </a:lnTo>
                <a:lnTo>
                  <a:pt x="117206" y="432002"/>
                </a:lnTo>
                <a:lnTo>
                  <a:pt x="93835" y="392287"/>
                </a:lnTo>
                <a:lnTo>
                  <a:pt x="72783" y="350004"/>
                </a:lnTo>
                <a:lnTo>
                  <a:pt x="54164" y="305366"/>
                </a:lnTo>
                <a:lnTo>
                  <a:pt x="38093" y="258586"/>
                </a:lnTo>
                <a:lnTo>
                  <a:pt x="24687" y="209877"/>
                </a:lnTo>
                <a:lnTo>
                  <a:pt x="14059" y="159451"/>
                </a:lnTo>
                <a:lnTo>
                  <a:pt x="6325" y="107521"/>
                </a:lnTo>
                <a:lnTo>
                  <a:pt x="1600" y="54300"/>
                </a:lnTo>
                <a:lnTo>
                  <a:pt x="0" y="0"/>
                </a:lnTo>
                <a:close/>
              </a:path>
              <a:path w="448309" h="788669">
                <a:moveTo>
                  <a:pt x="336041" y="564261"/>
                </a:moveTo>
                <a:lnTo>
                  <a:pt x="336041" y="620267"/>
                </a:lnTo>
                <a:lnTo>
                  <a:pt x="383449" y="620267"/>
                </a:lnTo>
                <a:lnTo>
                  <a:pt x="336041" y="5642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35" y="1451610"/>
            <a:ext cx="448309" cy="697230"/>
          </a:xfrm>
          <a:custGeom>
            <a:avLst/>
            <a:gdLst/>
            <a:ahLst/>
            <a:cxnLst/>
            <a:rect l="l" t="t" r="r" b="b"/>
            <a:pathLst>
              <a:path w="448309" h="697230">
                <a:moveTo>
                  <a:pt x="448082" y="0"/>
                </a:moveTo>
                <a:lnTo>
                  <a:pt x="408966" y="2412"/>
                </a:lnTo>
                <a:lnTo>
                  <a:pt x="370590" y="9596"/>
                </a:lnTo>
                <a:lnTo>
                  <a:pt x="333404" y="21221"/>
                </a:lnTo>
                <a:lnTo>
                  <a:pt x="297531" y="37080"/>
                </a:lnTo>
                <a:lnTo>
                  <a:pt x="263093" y="56964"/>
                </a:lnTo>
                <a:lnTo>
                  <a:pt x="230211" y="80666"/>
                </a:lnTo>
                <a:lnTo>
                  <a:pt x="199008" y="107976"/>
                </a:lnTo>
                <a:lnTo>
                  <a:pt x="169606" y="138688"/>
                </a:lnTo>
                <a:lnTo>
                  <a:pt x="142128" y="172593"/>
                </a:lnTo>
                <a:lnTo>
                  <a:pt x="116695" y="209482"/>
                </a:lnTo>
                <a:lnTo>
                  <a:pt x="93429" y="249147"/>
                </a:lnTo>
                <a:lnTo>
                  <a:pt x="72453" y="291381"/>
                </a:lnTo>
                <a:lnTo>
                  <a:pt x="53890" y="335975"/>
                </a:lnTo>
                <a:lnTo>
                  <a:pt x="37808" y="382908"/>
                </a:lnTo>
                <a:lnTo>
                  <a:pt x="24487" y="431409"/>
                </a:lnTo>
                <a:lnTo>
                  <a:pt x="13892" y="481833"/>
                </a:lnTo>
                <a:lnTo>
                  <a:pt x="6197" y="533785"/>
                </a:lnTo>
                <a:lnTo>
                  <a:pt x="1526" y="587056"/>
                </a:lnTo>
                <a:lnTo>
                  <a:pt x="0" y="641437"/>
                </a:lnTo>
                <a:lnTo>
                  <a:pt x="1740" y="696722"/>
                </a:lnTo>
                <a:lnTo>
                  <a:pt x="7097" y="639154"/>
                </a:lnTo>
                <a:lnTo>
                  <a:pt x="15890" y="583405"/>
                </a:lnTo>
                <a:lnTo>
                  <a:pt x="27954" y="529690"/>
                </a:lnTo>
                <a:lnTo>
                  <a:pt x="43125" y="478226"/>
                </a:lnTo>
                <a:lnTo>
                  <a:pt x="61237" y="429226"/>
                </a:lnTo>
                <a:lnTo>
                  <a:pt x="82127" y="382908"/>
                </a:lnTo>
                <a:lnTo>
                  <a:pt x="105629" y="339486"/>
                </a:lnTo>
                <a:lnTo>
                  <a:pt x="131579" y="299177"/>
                </a:lnTo>
                <a:lnTo>
                  <a:pt x="159811" y="262195"/>
                </a:lnTo>
                <a:lnTo>
                  <a:pt x="190162" y="228757"/>
                </a:lnTo>
                <a:lnTo>
                  <a:pt x="222466" y="199078"/>
                </a:lnTo>
                <a:lnTo>
                  <a:pt x="256558" y="173373"/>
                </a:lnTo>
                <a:lnTo>
                  <a:pt x="292274" y="151859"/>
                </a:lnTo>
                <a:lnTo>
                  <a:pt x="329450" y="134750"/>
                </a:lnTo>
                <a:lnTo>
                  <a:pt x="367919" y="122262"/>
                </a:lnTo>
                <a:lnTo>
                  <a:pt x="407518" y="114612"/>
                </a:lnTo>
                <a:lnTo>
                  <a:pt x="448082" y="112013"/>
                </a:lnTo>
                <a:lnTo>
                  <a:pt x="448082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7561" y="1451610"/>
            <a:ext cx="448309" cy="1429385"/>
          </a:xfrm>
          <a:custGeom>
            <a:avLst/>
            <a:gdLst/>
            <a:ahLst/>
            <a:cxnLst/>
            <a:rect l="l" t="t" r="r" b="b"/>
            <a:pathLst>
              <a:path w="448309" h="1429385">
                <a:moveTo>
                  <a:pt x="0" y="640714"/>
                </a:moveTo>
                <a:lnTo>
                  <a:pt x="1600" y="695015"/>
                </a:lnTo>
                <a:lnTo>
                  <a:pt x="6325" y="748236"/>
                </a:lnTo>
                <a:lnTo>
                  <a:pt x="14059" y="800166"/>
                </a:lnTo>
                <a:lnTo>
                  <a:pt x="24687" y="850592"/>
                </a:lnTo>
                <a:lnTo>
                  <a:pt x="38093" y="899301"/>
                </a:lnTo>
                <a:lnTo>
                  <a:pt x="54164" y="946081"/>
                </a:lnTo>
                <a:lnTo>
                  <a:pt x="72783" y="990719"/>
                </a:lnTo>
                <a:lnTo>
                  <a:pt x="93835" y="1033002"/>
                </a:lnTo>
                <a:lnTo>
                  <a:pt x="117206" y="1072717"/>
                </a:lnTo>
                <a:lnTo>
                  <a:pt x="142780" y="1109653"/>
                </a:lnTo>
                <a:lnTo>
                  <a:pt x="170442" y="1143597"/>
                </a:lnTo>
                <a:lnTo>
                  <a:pt x="200076" y="1174335"/>
                </a:lnTo>
                <a:lnTo>
                  <a:pt x="231569" y="1201655"/>
                </a:lnTo>
                <a:lnTo>
                  <a:pt x="264804" y="1225345"/>
                </a:lnTo>
                <a:lnTo>
                  <a:pt x="299667" y="1245192"/>
                </a:lnTo>
                <a:lnTo>
                  <a:pt x="336041" y="1260982"/>
                </a:lnTo>
                <a:lnTo>
                  <a:pt x="336041" y="1204976"/>
                </a:lnTo>
                <a:lnTo>
                  <a:pt x="448056" y="1337310"/>
                </a:lnTo>
                <a:lnTo>
                  <a:pt x="336041" y="1429003"/>
                </a:lnTo>
                <a:lnTo>
                  <a:pt x="336041" y="1372997"/>
                </a:lnTo>
                <a:lnTo>
                  <a:pt x="299667" y="1357206"/>
                </a:lnTo>
                <a:lnTo>
                  <a:pt x="264804" y="1337359"/>
                </a:lnTo>
                <a:lnTo>
                  <a:pt x="231569" y="1313668"/>
                </a:lnTo>
                <a:lnTo>
                  <a:pt x="200076" y="1286347"/>
                </a:lnTo>
                <a:lnTo>
                  <a:pt x="170442" y="1255607"/>
                </a:lnTo>
                <a:lnTo>
                  <a:pt x="142780" y="1221661"/>
                </a:lnTo>
                <a:lnTo>
                  <a:pt x="117206" y="1184721"/>
                </a:lnTo>
                <a:lnTo>
                  <a:pt x="93835" y="1145000"/>
                </a:lnTo>
                <a:lnTo>
                  <a:pt x="72783" y="1102710"/>
                </a:lnTo>
                <a:lnTo>
                  <a:pt x="54164" y="1058064"/>
                </a:lnTo>
                <a:lnTo>
                  <a:pt x="38093" y="1011274"/>
                </a:lnTo>
                <a:lnTo>
                  <a:pt x="24687" y="962552"/>
                </a:lnTo>
                <a:lnTo>
                  <a:pt x="14059" y="912112"/>
                </a:lnTo>
                <a:lnTo>
                  <a:pt x="6325" y="860165"/>
                </a:lnTo>
                <a:lnTo>
                  <a:pt x="1600" y="806924"/>
                </a:lnTo>
                <a:lnTo>
                  <a:pt x="0" y="752601"/>
                </a:lnTo>
                <a:lnTo>
                  <a:pt x="0" y="640714"/>
                </a:lnTo>
                <a:lnTo>
                  <a:pt x="1644" y="585436"/>
                </a:lnTo>
                <a:lnTo>
                  <a:pt x="6488" y="531463"/>
                </a:lnTo>
                <a:lnTo>
                  <a:pt x="14397" y="478986"/>
                </a:lnTo>
                <a:lnTo>
                  <a:pt x="25237" y="428200"/>
                </a:lnTo>
                <a:lnTo>
                  <a:pt x="38873" y="379295"/>
                </a:lnTo>
                <a:lnTo>
                  <a:pt x="55170" y="332465"/>
                </a:lnTo>
                <a:lnTo>
                  <a:pt x="73995" y="287902"/>
                </a:lnTo>
                <a:lnTo>
                  <a:pt x="95212" y="245798"/>
                </a:lnTo>
                <a:lnTo>
                  <a:pt x="118688" y="206345"/>
                </a:lnTo>
                <a:lnTo>
                  <a:pt x="144287" y="169737"/>
                </a:lnTo>
                <a:lnTo>
                  <a:pt x="171875" y="136166"/>
                </a:lnTo>
                <a:lnTo>
                  <a:pt x="201318" y="105823"/>
                </a:lnTo>
                <a:lnTo>
                  <a:pt x="232481" y="78902"/>
                </a:lnTo>
                <a:lnTo>
                  <a:pt x="265230" y="55595"/>
                </a:lnTo>
                <a:lnTo>
                  <a:pt x="299431" y="36093"/>
                </a:lnTo>
                <a:lnTo>
                  <a:pt x="334948" y="20591"/>
                </a:lnTo>
                <a:lnTo>
                  <a:pt x="371647" y="9280"/>
                </a:lnTo>
                <a:lnTo>
                  <a:pt x="409395" y="2352"/>
                </a:lnTo>
                <a:lnTo>
                  <a:pt x="448056" y="0"/>
                </a:lnTo>
                <a:lnTo>
                  <a:pt x="448056" y="112013"/>
                </a:lnTo>
                <a:lnTo>
                  <a:pt x="407492" y="114612"/>
                </a:lnTo>
                <a:lnTo>
                  <a:pt x="367893" y="122262"/>
                </a:lnTo>
                <a:lnTo>
                  <a:pt x="329423" y="134750"/>
                </a:lnTo>
                <a:lnTo>
                  <a:pt x="292248" y="151859"/>
                </a:lnTo>
                <a:lnTo>
                  <a:pt x="256532" y="173373"/>
                </a:lnTo>
                <a:lnTo>
                  <a:pt x="222440" y="199078"/>
                </a:lnTo>
                <a:lnTo>
                  <a:pt x="190136" y="228757"/>
                </a:lnTo>
                <a:lnTo>
                  <a:pt x="159785" y="262195"/>
                </a:lnTo>
                <a:lnTo>
                  <a:pt x="131553" y="299177"/>
                </a:lnTo>
                <a:lnTo>
                  <a:pt x="105603" y="339486"/>
                </a:lnTo>
                <a:lnTo>
                  <a:pt x="82101" y="382908"/>
                </a:lnTo>
                <a:lnTo>
                  <a:pt x="61211" y="429226"/>
                </a:lnTo>
                <a:lnTo>
                  <a:pt x="43098" y="478226"/>
                </a:lnTo>
                <a:lnTo>
                  <a:pt x="27928" y="529690"/>
                </a:lnTo>
                <a:lnTo>
                  <a:pt x="15863" y="583405"/>
                </a:lnTo>
                <a:lnTo>
                  <a:pt x="7071" y="639154"/>
                </a:lnTo>
                <a:lnTo>
                  <a:pt x="1714" y="696722"/>
                </a:lnTo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32583" y="1304163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32583" y="1304163"/>
          <a:ext cx="696848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32583" y="1304163"/>
          <a:ext cx="344868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2585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64072" y="1304163"/>
          <a:ext cx="3435984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155"/>
                <a:gridCol w="1161415"/>
                <a:gridCol w="1161414"/>
              </a:tblGrid>
              <a:tr h="548005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5846" y="1314450"/>
            <a:ext cx="5715" cy="1151255"/>
          </a:xfrm>
          <a:custGeom>
            <a:avLst/>
            <a:gdLst/>
            <a:ahLst/>
            <a:cxnLst/>
            <a:rect l="l" t="t" r="r" b="b"/>
            <a:pathLst>
              <a:path w="5714" h="1151255">
                <a:moveTo>
                  <a:pt x="5714" y="0"/>
                </a:moveTo>
                <a:lnTo>
                  <a:pt x="0" y="1150747"/>
                </a:lnTo>
              </a:path>
            </a:pathLst>
          </a:custGeom>
          <a:ln w="777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4739" y="1310513"/>
            <a:ext cx="1161415" cy="548640"/>
          </a:xfrm>
          <a:custGeom>
            <a:avLst/>
            <a:gdLst/>
            <a:ahLst/>
            <a:cxnLst/>
            <a:rect l="l" t="t" r="r" b="b"/>
            <a:pathLst>
              <a:path w="1161415" h="548639">
                <a:moveTo>
                  <a:pt x="0" y="548639"/>
                </a:moveTo>
                <a:lnTo>
                  <a:pt x="1161148" y="548639"/>
                </a:lnTo>
                <a:lnTo>
                  <a:pt x="116114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5772" y="1304163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0422" y="1310513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0422" y="1859152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2583" y="1859152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4739" y="1915795"/>
            <a:ext cx="1161415" cy="548640"/>
          </a:xfrm>
          <a:custGeom>
            <a:avLst/>
            <a:gdLst/>
            <a:ahLst/>
            <a:cxnLst/>
            <a:rect l="l" t="t" r="r" b="b"/>
            <a:pathLst>
              <a:path w="1161415" h="548639">
                <a:moveTo>
                  <a:pt x="0" y="548639"/>
                </a:moveTo>
                <a:lnTo>
                  <a:pt x="1161148" y="548639"/>
                </a:lnTo>
                <a:lnTo>
                  <a:pt x="116114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5772" y="1909445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0422" y="1915795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0422" y="2464435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2583" y="2464435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42580" y="3368928"/>
            <a:ext cx="1161415" cy="548640"/>
          </a:xfrm>
          <a:custGeom>
            <a:avLst/>
            <a:gdLst/>
            <a:ahLst/>
            <a:cxnLst/>
            <a:rect l="l" t="t" r="r" b="b"/>
            <a:pathLst>
              <a:path w="1161415" h="548639">
                <a:moveTo>
                  <a:pt x="0" y="548640"/>
                </a:moveTo>
                <a:lnTo>
                  <a:pt x="1161148" y="548640"/>
                </a:lnTo>
                <a:lnTo>
                  <a:pt x="1161148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03614" y="3362578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0425" y="3368928"/>
            <a:ext cx="6979920" cy="0"/>
          </a:xfrm>
          <a:custGeom>
            <a:avLst/>
            <a:gdLst/>
            <a:ahLst/>
            <a:cxnLst/>
            <a:rect l="l" t="t" r="r" b="b"/>
            <a:pathLst>
              <a:path w="6979920">
                <a:moveTo>
                  <a:pt x="0" y="0"/>
                </a:moveTo>
                <a:lnTo>
                  <a:pt x="6979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0425" y="3917569"/>
            <a:ext cx="6979920" cy="0"/>
          </a:xfrm>
          <a:custGeom>
            <a:avLst/>
            <a:gdLst/>
            <a:ahLst/>
            <a:cxnLst/>
            <a:rect l="l" t="t" r="r" b="b"/>
            <a:pathLst>
              <a:path w="6979920">
                <a:moveTo>
                  <a:pt x="0" y="0"/>
                </a:moveTo>
                <a:lnTo>
                  <a:pt x="6979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8015" y="1310513"/>
          <a:ext cx="8672190" cy="2637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105"/>
                <a:gridCol w="153669"/>
                <a:gridCol w="1162050"/>
                <a:gridCol w="1160779"/>
                <a:gridCol w="1167129"/>
                <a:gridCol w="41275"/>
                <a:gridCol w="1112520"/>
                <a:gridCol w="1160779"/>
                <a:gridCol w="857884"/>
              </a:tblGrid>
              <a:tr h="54800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8343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438">
                      <a:solidFill>
                        <a:srgbClr val="FF0000"/>
                      </a:solidFill>
                      <a:prstDash val="solid"/>
                    </a:lnL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1496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5DFB4"/>
                    </a:solidFill>
                  </a:tcPr>
                </a:tc>
              </a:tr>
              <a:tr h="56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3438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438">
                      <a:solidFill>
                        <a:srgbClr val="FF0000"/>
                      </a:solidFill>
                      <a:prstDash val="solid"/>
                    </a:lnL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8343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438">
                      <a:solidFill>
                        <a:srgbClr val="FF0000"/>
                      </a:solidFill>
                      <a:prstDash val="solid"/>
                    </a:lnL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149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E699"/>
                    </a:solidFill>
                  </a:tcPr>
                </a:tc>
              </a:tr>
              <a:tr h="904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b="1" spc="-155" dirty="0">
                          <a:latin typeface="Trebuchet MS"/>
                          <a:cs typeface="Trebuchet MS"/>
                        </a:rPr>
                        <a:t>Offspring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105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E699"/>
                    </a:solidFill>
                  </a:tcPr>
                </a:tc>
              </a:tr>
              <a:tr h="32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4045" y="1789938"/>
            <a:ext cx="210820" cy="1687195"/>
          </a:xfrm>
          <a:custGeom>
            <a:avLst/>
            <a:gdLst/>
            <a:ahLst/>
            <a:cxnLst/>
            <a:rect l="l" t="t" r="r" b="b"/>
            <a:pathLst>
              <a:path w="210819" h="1687195">
                <a:moveTo>
                  <a:pt x="210312" y="1581912"/>
                </a:moveTo>
                <a:lnTo>
                  <a:pt x="0" y="1581912"/>
                </a:lnTo>
                <a:lnTo>
                  <a:pt x="105156" y="1687067"/>
                </a:lnTo>
                <a:lnTo>
                  <a:pt x="210312" y="1581912"/>
                </a:lnTo>
                <a:close/>
              </a:path>
              <a:path w="210819" h="1687195">
                <a:moveTo>
                  <a:pt x="157734" y="0"/>
                </a:moveTo>
                <a:lnTo>
                  <a:pt x="52578" y="0"/>
                </a:lnTo>
                <a:lnTo>
                  <a:pt x="52578" y="1581912"/>
                </a:lnTo>
                <a:lnTo>
                  <a:pt x="157734" y="1581912"/>
                </a:lnTo>
                <a:lnTo>
                  <a:pt x="1577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4045" y="1789938"/>
            <a:ext cx="210820" cy="1687195"/>
          </a:xfrm>
          <a:custGeom>
            <a:avLst/>
            <a:gdLst/>
            <a:ahLst/>
            <a:cxnLst/>
            <a:rect l="l" t="t" r="r" b="b"/>
            <a:pathLst>
              <a:path w="210819" h="1687195">
                <a:moveTo>
                  <a:pt x="0" y="1581912"/>
                </a:moveTo>
                <a:lnTo>
                  <a:pt x="52578" y="1581912"/>
                </a:lnTo>
                <a:lnTo>
                  <a:pt x="52578" y="0"/>
                </a:lnTo>
                <a:lnTo>
                  <a:pt x="157734" y="0"/>
                </a:lnTo>
                <a:lnTo>
                  <a:pt x="157734" y="1581912"/>
                </a:lnTo>
                <a:lnTo>
                  <a:pt x="210312" y="1581912"/>
                </a:lnTo>
                <a:lnTo>
                  <a:pt x="105156" y="1687067"/>
                </a:lnTo>
                <a:lnTo>
                  <a:pt x="0" y="1581912"/>
                </a:lnTo>
                <a:close/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0470" y="1785366"/>
            <a:ext cx="210820" cy="1687195"/>
          </a:xfrm>
          <a:custGeom>
            <a:avLst/>
            <a:gdLst/>
            <a:ahLst/>
            <a:cxnLst/>
            <a:rect l="l" t="t" r="r" b="b"/>
            <a:pathLst>
              <a:path w="210820" h="1687195">
                <a:moveTo>
                  <a:pt x="210312" y="1581912"/>
                </a:moveTo>
                <a:lnTo>
                  <a:pt x="0" y="1581912"/>
                </a:lnTo>
                <a:lnTo>
                  <a:pt x="105155" y="1687068"/>
                </a:lnTo>
                <a:lnTo>
                  <a:pt x="210312" y="1581912"/>
                </a:lnTo>
                <a:close/>
              </a:path>
              <a:path w="210820" h="1687195">
                <a:moveTo>
                  <a:pt x="157733" y="0"/>
                </a:moveTo>
                <a:lnTo>
                  <a:pt x="52577" y="0"/>
                </a:lnTo>
                <a:lnTo>
                  <a:pt x="52577" y="1581912"/>
                </a:lnTo>
                <a:lnTo>
                  <a:pt x="157733" y="1581912"/>
                </a:lnTo>
                <a:lnTo>
                  <a:pt x="1577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0470" y="1785366"/>
            <a:ext cx="210820" cy="1687195"/>
          </a:xfrm>
          <a:custGeom>
            <a:avLst/>
            <a:gdLst/>
            <a:ahLst/>
            <a:cxnLst/>
            <a:rect l="l" t="t" r="r" b="b"/>
            <a:pathLst>
              <a:path w="210820" h="1687195">
                <a:moveTo>
                  <a:pt x="0" y="1581912"/>
                </a:moveTo>
                <a:lnTo>
                  <a:pt x="52577" y="1581912"/>
                </a:lnTo>
                <a:lnTo>
                  <a:pt x="52577" y="0"/>
                </a:lnTo>
                <a:lnTo>
                  <a:pt x="157733" y="0"/>
                </a:lnTo>
                <a:lnTo>
                  <a:pt x="157733" y="1581912"/>
                </a:lnTo>
                <a:lnTo>
                  <a:pt x="210312" y="1581912"/>
                </a:lnTo>
                <a:lnTo>
                  <a:pt x="105155" y="1687068"/>
                </a:lnTo>
                <a:lnTo>
                  <a:pt x="0" y="1581912"/>
                </a:lnTo>
                <a:close/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4617" y="1794510"/>
            <a:ext cx="210820" cy="1687195"/>
          </a:xfrm>
          <a:custGeom>
            <a:avLst/>
            <a:gdLst/>
            <a:ahLst/>
            <a:cxnLst/>
            <a:rect l="l" t="t" r="r" b="b"/>
            <a:pathLst>
              <a:path w="210820" h="1687195">
                <a:moveTo>
                  <a:pt x="210312" y="1581912"/>
                </a:moveTo>
                <a:lnTo>
                  <a:pt x="0" y="1581912"/>
                </a:lnTo>
                <a:lnTo>
                  <a:pt x="105156" y="1687067"/>
                </a:lnTo>
                <a:lnTo>
                  <a:pt x="210312" y="1581912"/>
                </a:lnTo>
                <a:close/>
              </a:path>
              <a:path w="210820" h="1687195">
                <a:moveTo>
                  <a:pt x="157734" y="0"/>
                </a:moveTo>
                <a:lnTo>
                  <a:pt x="52578" y="0"/>
                </a:lnTo>
                <a:lnTo>
                  <a:pt x="52578" y="1581912"/>
                </a:lnTo>
                <a:lnTo>
                  <a:pt x="157734" y="1581912"/>
                </a:lnTo>
                <a:lnTo>
                  <a:pt x="1577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4617" y="1794510"/>
            <a:ext cx="210820" cy="1687195"/>
          </a:xfrm>
          <a:custGeom>
            <a:avLst/>
            <a:gdLst/>
            <a:ahLst/>
            <a:cxnLst/>
            <a:rect l="l" t="t" r="r" b="b"/>
            <a:pathLst>
              <a:path w="210820" h="1687195">
                <a:moveTo>
                  <a:pt x="0" y="1581912"/>
                </a:moveTo>
                <a:lnTo>
                  <a:pt x="52578" y="1581912"/>
                </a:lnTo>
                <a:lnTo>
                  <a:pt x="52578" y="0"/>
                </a:lnTo>
                <a:lnTo>
                  <a:pt x="157734" y="0"/>
                </a:lnTo>
                <a:lnTo>
                  <a:pt x="157734" y="1581912"/>
                </a:lnTo>
                <a:lnTo>
                  <a:pt x="210312" y="1581912"/>
                </a:lnTo>
                <a:lnTo>
                  <a:pt x="105156" y="1687067"/>
                </a:lnTo>
                <a:lnTo>
                  <a:pt x="0" y="1581912"/>
                </a:lnTo>
                <a:close/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7909" y="2407157"/>
            <a:ext cx="201295" cy="1092835"/>
          </a:xfrm>
          <a:custGeom>
            <a:avLst/>
            <a:gdLst/>
            <a:ahLst/>
            <a:cxnLst/>
            <a:rect l="l" t="t" r="r" b="b"/>
            <a:pathLst>
              <a:path w="201295" h="1092835">
                <a:moveTo>
                  <a:pt x="201167" y="992124"/>
                </a:moveTo>
                <a:lnTo>
                  <a:pt x="0" y="992124"/>
                </a:lnTo>
                <a:lnTo>
                  <a:pt x="100584" y="1092707"/>
                </a:lnTo>
                <a:lnTo>
                  <a:pt x="201167" y="992124"/>
                </a:lnTo>
                <a:close/>
              </a:path>
              <a:path w="201295" h="1092835">
                <a:moveTo>
                  <a:pt x="150875" y="0"/>
                </a:moveTo>
                <a:lnTo>
                  <a:pt x="50291" y="0"/>
                </a:lnTo>
                <a:lnTo>
                  <a:pt x="50291" y="992124"/>
                </a:lnTo>
                <a:lnTo>
                  <a:pt x="150875" y="992124"/>
                </a:lnTo>
                <a:lnTo>
                  <a:pt x="1508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37909" y="2407157"/>
            <a:ext cx="201295" cy="1092835"/>
          </a:xfrm>
          <a:custGeom>
            <a:avLst/>
            <a:gdLst/>
            <a:ahLst/>
            <a:cxnLst/>
            <a:rect l="l" t="t" r="r" b="b"/>
            <a:pathLst>
              <a:path w="201295" h="1092835">
                <a:moveTo>
                  <a:pt x="0" y="992124"/>
                </a:moveTo>
                <a:lnTo>
                  <a:pt x="50291" y="992124"/>
                </a:lnTo>
                <a:lnTo>
                  <a:pt x="50291" y="0"/>
                </a:lnTo>
                <a:lnTo>
                  <a:pt x="150875" y="0"/>
                </a:lnTo>
                <a:lnTo>
                  <a:pt x="150875" y="992124"/>
                </a:lnTo>
                <a:lnTo>
                  <a:pt x="201167" y="992124"/>
                </a:lnTo>
                <a:lnTo>
                  <a:pt x="100584" y="1092707"/>
                </a:lnTo>
                <a:lnTo>
                  <a:pt x="0" y="992124"/>
                </a:lnTo>
                <a:close/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44333" y="2402585"/>
            <a:ext cx="201295" cy="1092835"/>
          </a:xfrm>
          <a:custGeom>
            <a:avLst/>
            <a:gdLst/>
            <a:ahLst/>
            <a:cxnLst/>
            <a:rect l="l" t="t" r="r" b="b"/>
            <a:pathLst>
              <a:path w="201295" h="1092835">
                <a:moveTo>
                  <a:pt x="201168" y="992124"/>
                </a:moveTo>
                <a:lnTo>
                  <a:pt x="0" y="992124"/>
                </a:lnTo>
                <a:lnTo>
                  <a:pt x="100584" y="1092708"/>
                </a:lnTo>
                <a:lnTo>
                  <a:pt x="201168" y="992124"/>
                </a:lnTo>
                <a:close/>
              </a:path>
              <a:path w="201295" h="1092835">
                <a:moveTo>
                  <a:pt x="150875" y="0"/>
                </a:moveTo>
                <a:lnTo>
                  <a:pt x="50292" y="0"/>
                </a:lnTo>
                <a:lnTo>
                  <a:pt x="50292" y="992124"/>
                </a:lnTo>
                <a:lnTo>
                  <a:pt x="150875" y="992124"/>
                </a:lnTo>
                <a:lnTo>
                  <a:pt x="1508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44333" y="2402585"/>
            <a:ext cx="201295" cy="1092835"/>
          </a:xfrm>
          <a:custGeom>
            <a:avLst/>
            <a:gdLst/>
            <a:ahLst/>
            <a:cxnLst/>
            <a:rect l="l" t="t" r="r" b="b"/>
            <a:pathLst>
              <a:path w="201295" h="1092835">
                <a:moveTo>
                  <a:pt x="0" y="992124"/>
                </a:moveTo>
                <a:lnTo>
                  <a:pt x="50292" y="992124"/>
                </a:lnTo>
                <a:lnTo>
                  <a:pt x="50292" y="0"/>
                </a:lnTo>
                <a:lnTo>
                  <a:pt x="150875" y="0"/>
                </a:lnTo>
                <a:lnTo>
                  <a:pt x="150875" y="992124"/>
                </a:lnTo>
                <a:lnTo>
                  <a:pt x="201168" y="992124"/>
                </a:lnTo>
                <a:lnTo>
                  <a:pt x="100584" y="1092708"/>
                </a:lnTo>
                <a:lnTo>
                  <a:pt x="0" y="992124"/>
                </a:lnTo>
                <a:close/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28481" y="2411729"/>
            <a:ext cx="201295" cy="1092835"/>
          </a:xfrm>
          <a:custGeom>
            <a:avLst/>
            <a:gdLst/>
            <a:ahLst/>
            <a:cxnLst/>
            <a:rect l="l" t="t" r="r" b="b"/>
            <a:pathLst>
              <a:path w="201295" h="1092835">
                <a:moveTo>
                  <a:pt x="201168" y="992124"/>
                </a:moveTo>
                <a:lnTo>
                  <a:pt x="0" y="992124"/>
                </a:lnTo>
                <a:lnTo>
                  <a:pt x="100584" y="1092708"/>
                </a:lnTo>
                <a:lnTo>
                  <a:pt x="201168" y="992124"/>
                </a:lnTo>
                <a:close/>
              </a:path>
              <a:path w="201295" h="1092835">
                <a:moveTo>
                  <a:pt x="150875" y="0"/>
                </a:moveTo>
                <a:lnTo>
                  <a:pt x="50292" y="0"/>
                </a:lnTo>
                <a:lnTo>
                  <a:pt x="50292" y="992124"/>
                </a:lnTo>
                <a:lnTo>
                  <a:pt x="150875" y="992124"/>
                </a:lnTo>
                <a:lnTo>
                  <a:pt x="1508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28481" y="2411729"/>
            <a:ext cx="201295" cy="1092835"/>
          </a:xfrm>
          <a:custGeom>
            <a:avLst/>
            <a:gdLst/>
            <a:ahLst/>
            <a:cxnLst/>
            <a:rect l="l" t="t" r="r" b="b"/>
            <a:pathLst>
              <a:path w="201295" h="1092835">
                <a:moveTo>
                  <a:pt x="0" y="992124"/>
                </a:moveTo>
                <a:lnTo>
                  <a:pt x="50292" y="992124"/>
                </a:lnTo>
                <a:lnTo>
                  <a:pt x="50292" y="0"/>
                </a:lnTo>
                <a:lnTo>
                  <a:pt x="150875" y="0"/>
                </a:lnTo>
                <a:lnTo>
                  <a:pt x="150875" y="992124"/>
                </a:lnTo>
                <a:lnTo>
                  <a:pt x="201168" y="992124"/>
                </a:lnTo>
                <a:lnTo>
                  <a:pt x="100584" y="1092708"/>
                </a:lnTo>
                <a:lnTo>
                  <a:pt x="0" y="992124"/>
                </a:lnTo>
                <a:close/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17241" y="590423"/>
          <a:ext cx="6968488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𝟏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𝟐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𝟑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-1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𝟒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𝟓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𝟔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-0.4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888" y="859536"/>
            <a:ext cx="1828800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46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430"/>
              </a:spcBef>
            </a:pPr>
            <a:r>
              <a:rPr sz="3000" spc="-140" dirty="0"/>
              <a:t>Solution</a:t>
            </a:r>
            <a:r>
              <a:rPr sz="3000" spc="-235" dirty="0"/>
              <a:t> </a:t>
            </a:r>
            <a:r>
              <a:rPr sz="3000" spc="-245" dirty="0"/>
              <a:t>2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188078" y="1958416"/>
            <a:ext cx="2547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5" dirty="0">
                <a:latin typeface="DejaVu Sans"/>
                <a:cs typeface="DejaVu Sans"/>
              </a:rPr>
              <a:t>𝒚</a:t>
            </a:r>
            <a:r>
              <a:rPr sz="4350" spc="262" baseline="28735" dirty="0">
                <a:latin typeface="DejaVu Sans"/>
                <a:cs typeface="DejaVu Sans"/>
              </a:rPr>
              <a:t>′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120" dirty="0">
                <a:latin typeface="DejaVu Sans"/>
                <a:cs typeface="DejaVu Sans"/>
              </a:rPr>
              <a:t>𝟏𝟎𝟎.</a:t>
            </a:r>
            <a:r>
              <a:rPr sz="4000" spc="-290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𝟏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072" y="4233671"/>
            <a:ext cx="2944495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6286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95"/>
              </a:spcBef>
            </a:pPr>
            <a:r>
              <a:rPr sz="2950" b="1" spc="-120" dirty="0">
                <a:latin typeface="Trebuchet MS"/>
                <a:cs typeface="Trebuchet MS"/>
              </a:rPr>
              <a:t>Absolute</a:t>
            </a:r>
            <a:r>
              <a:rPr sz="2950" b="1" spc="-225" dirty="0">
                <a:latin typeface="Trebuchet MS"/>
                <a:cs typeface="Trebuchet MS"/>
              </a:rPr>
              <a:t> </a:t>
            </a:r>
            <a:r>
              <a:rPr sz="2950" b="1" spc="-180" dirty="0">
                <a:latin typeface="Trebuchet MS"/>
                <a:cs typeface="Trebuchet MS"/>
              </a:rPr>
              <a:t>Error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9416" y="5144820"/>
            <a:ext cx="2687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</a:t>
            </a:r>
            <a:r>
              <a:rPr sz="4000" spc="-150" dirty="0">
                <a:latin typeface="DejaVu Sans"/>
                <a:cs typeface="DejaVu Sans"/>
              </a:rPr>
              <a:t> </a:t>
            </a:r>
            <a:r>
              <a:rPr sz="4000" spc="-20" dirty="0">
                <a:latin typeface="DejaVu Sans"/>
                <a:cs typeface="DejaVu Sans"/>
              </a:rPr>
              <a:t>𝟓𝟔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8540" y="474510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44131" y="474510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5291" y="4022801"/>
            <a:ext cx="5351780" cy="1212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4675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55" dirty="0">
                <a:latin typeface="DejaVu Sans"/>
                <a:cs typeface="DejaVu Sans"/>
              </a:rPr>
              <a:t>|𝒚 </a:t>
            </a:r>
            <a:r>
              <a:rPr sz="4000" spc="-365" dirty="0">
                <a:latin typeface="DejaVu Sans"/>
                <a:cs typeface="DejaVu Sans"/>
              </a:rPr>
              <a:t>−</a:t>
            </a:r>
            <a:r>
              <a:rPr sz="4000" spc="-465" dirty="0">
                <a:latin typeface="DejaVu Sans"/>
                <a:cs typeface="DejaVu Sans"/>
              </a:rPr>
              <a:t> </a:t>
            </a:r>
            <a:r>
              <a:rPr sz="4000" spc="150" dirty="0">
                <a:latin typeface="DejaVu Sans"/>
                <a:cs typeface="DejaVu Sans"/>
              </a:rPr>
              <a:t>𝒚</a:t>
            </a:r>
            <a:r>
              <a:rPr sz="4350" spc="225" baseline="28735" dirty="0">
                <a:latin typeface="DejaVu Sans"/>
                <a:cs typeface="DejaVu Sans"/>
              </a:rPr>
              <a:t>′</a:t>
            </a:r>
            <a:r>
              <a:rPr sz="4000" spc="150" dirty="0">
                <a:latin typeface="DejaVu Sans"/>
                <a:cs typeface="DejaVu Sans"/>
              </a:rPr>
              <a:t>|</a:t>
            </a:r>
            <a:endParaRPr sz="4000">
              <a:latin typeface="DejaVu Sans"/>
              <a:cs typeface="DejaVu Sans"/>
            </a:endParaRPr>
          </a:p>
          <a:p>
            <a:pPr marL="12700">
              <a:lnSpc>
                <a:spcPts val="4675"/>
              </a:lnSpc>
              <a:tabLst>
                <a:tab pos="2230755" algn="l"/>
              </a:tabLst>
            </a:pPr>
            <a:r>
              <a:rPr sz="4000" spc="-210" dirty="0">
                <a:latin typeface="DejaVu Sans"/>
                <a:cs typeface="DejaVu Sans"/>
              </a:rPr>
              <a:t>𝒆𝒓𝒓𝒐𝒓</a:t>
            </a:r>
            <a:r>
              <a:rPr sz="4000" spc="-140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=	</a:t>
            </a:r>
            <a:r>
              <a:rPr sz="4000" spc="-165" dirty="0">
                <a:latin typeface="DejaVu Sans"/>
                <a:cs typeface="DejaVu Sans"/>
              </a:rPr>
              <a:t>𝟒𝟒.</a:t>
            </a:r>
            <a:r>
              <a:rPr sz="4000" spc="-59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𝟏</a:t>
            </a:r>
            <a:r>
              <a:rPr sz="4000" spc="-415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−</a:t>
            </a:r>
            <a:r>
              <a:rPr sz="4000" spc="-395" dirty="0">
                <a:latin typeface="DejaVu Sans"/>
                <a:cs typeface="DejaVu Sans"/>
              </a:rPr>
              <a:t> </a:t>
            </a:r>
            <a:r>
              <a:rPr sz="4000" spc="-130" dirty="0">
                <a:latin typeface="DejaVu Sans"/>
                <a:cs typeface="DejaVu Sans"/>
              </a:rPr>
              <a:t>𝟏𝟎𝟎.</a:t>
            </a:r>
            <a:r>
              <a:rPr sz="4000" spc="-59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𝟏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81735">
              <a:lnSpc>
                <a:spcPct val="100000"/>
              </a:lnSpc>
              <a:spcBef>
                <a:spcPts val="35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32710" y="1765554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0936" y="1760220"/>
            <a:ext cx="1856739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635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365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81735">
              <a:lnSpc>
                <a:spcPct val="100000"/>
              </a:lnSpc>
              <a:spcBef>
                <a:spcPts val="35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32710" y="1765554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0936" y="1760220"/>
            <a:ext cx="1856739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635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365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81735">
              <a:lnSpc>
                <a:spcPct val="100000"/>
              </a:lnSpc>
              <a:spcBef>
                <a:spcPts val="35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32710" y="1765554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0936" y="1760220"/>
            <a:ext cx="1856739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635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365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5704" y="3104388"/>
            <a:ext cx="3365500" cy="101536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25"/>
              </a:spcBef>
            </a:pPr>
            <a:r>
              <a:rPr sz="3000" spc="-280" dirty="0">
                <a:latin typeface="DejaVu Sans"/>
                <a:cs typeface="DejaVu Sans"/>
              </a:rPr>
              <a:t>= </a:t>
            </a:r>
            <a:r>
              <a:rPr sz="3000" spc="-175" dirty="0">
                <a:latin typeface="DejaVu Sans"/>
                <a:cs typeface="DejaVu Sans"/>
              </a:rPr>
              <a:t>𝟒.</a:t>
            </a:r>
            <a:r>
              <a:rPr sz="3000" spc="-315" dirty="0">
                <a:latin typeface="DejaVu Sans"/>
                <a:cs typeface="DejaVu Sans"/>
              </a:rPr>
              <a:t> </a:t>
            </a:r>
            <a:r>
              <a:rPr sz="3000" spc="150" dirty="0">
                <a:latin typeface="DejaVu Sans"/>
                <a:cs typeface="DejaVu Sans"/>
              </a:rPr>
              <a:t>𝟖/𝟐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1523" y="2382011"/>
            <a:ext cx="480059" cy="658495"/>
          </a:xfrm>
          <a:custGeom>
            <a:avLst/>
            <a:gdLst/>
            <a:ahLst/>
            <a:cxnLst/>
            <a:rect l="l" t="t" r="r" b="b"/>
            <a:pathLst>
              <a:path w="480059" h="658494">
                <a:moveTo>
                  <a:pt x="480059" y="418338"/>
                </a:moveTo>
                <a:lnTo>
                  <a:pt x="0" y="418338"/>
                </a:lnTo>
                <a:lnTo>
                  <a:pt x="240029" y="658367"/>
                </a:lnTo>
                <a:lnTo>
                  <a:pt x="480059" y="418338"/>
                </a:lnTo>
                <a:close/>
              </a:path>
              <a:path w="480059" h="658494">
                <a:moveTo>
                  <a:pt x="360045" y="0"/>
                </a:moveTo>
                <a:lnTo>
                  <a:pt x="120015" y="0"/>
                </a:lnTo>
                <a:lnTo>
                  <a:pt x="120015" y="418338"/>
                </a:lnTo>
                <a:lnTo>
                  <a:pt x="360045" y="418338"/>
                </a:lnTo>
                <a:lnTo>
                  <a:pt x="36004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1131" y="4233671"/>
            <a:ext cx="1111250" cy="54419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86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80"/>
              </a:spcBef>
            </a:pPr>
            <a:r>
              <a:rPr sz="3000" spc="-280" dirty="0">
                <a:latin typeface="DejaVu Sans"/>
                <a:cs typeface="DejaVu Sans"/>
              </a:rPr>
              <a:t>= </a:t>
            </a:r>
            <a:r>
              <a:rPr sz="3000" spc="-175" dirty="0">
                <a:latin typeface="DejaVu Sans"/>
                <a:cs typeface="DejaVu Sans"/>
              </a:rPr>
              <a:t>𝟐.</a:t>
            </a:r>
            <a:r>
              <a:rPr sz="3000" spc="-360" dirty="0">
                <a:latin typeface="DejaVu Sans"/>
                <a:cs typeface="DejaVu Sans"/>
              </a:rPr>
              <a:t> </a:t>
            </a:r>
            <a:r>
              <a:rPr sz="3000" spc="-15" dirty="0">
                <a:latin typeface="DejaVu Sans"/>
                <a:cs typeface="DejaVu Sans"/>
              </a:rPr>
              <a:t>𝟒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81735">
              <a:lnSpc>
                <a:spcPct val="100000"/>
              </a:lnSpc>
              <a:spcBef>
                <a:spcPts val="35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32710" y="1765554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0936" y="1760220"/>
            <a:ext cx="1856739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635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365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5704" y="3104388"/>
            <a:ext cx="3365500" cy="101536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25"/>
              </a:spcBef>
            </a:pPr>
            <a:r>
              <a:rPr sz="3000" spc="-280" dirty="0">
                <a:latin typeface="DejaVu Sans"/>
                <a:cs typeface="DejaVu Sans"/>
              </a:rPr>
              <a:t>= </a:t>
            </a:r>
            <a:r>
              <a:rPr sz="3000" spc="-175" dirty="0">
                <a:latin typeface="DejaVu Sans"/>
                <a:cs typeface="DejaVu Sans"/>
              </a:rPr>
              <a:t>𝟒.</a:t>
            </a:r>
            <a:r>
              <a:rPr sz="3000" spc="-315" dirty="0">
                <a:latin typeface="DejaVu Sans"/>
                <a:cs typeface="DejaVu Sans"/>
              </a:rPr>
              <a:t> </a:t>
            </a:r>
            <a:r>
              <a:rPr sz="3000" spc="150" dirty="0">
                <a:latin typeface="DejaVu Sans"/>
                <a:cs typeface="DejaVu Sans"/>
              </a:rPr>
              <a:t>𝟖/𝟐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1523" y="2382011"/>
            <a:ext cx="480059" cy="658495"/>
          </a:xfrm>
          <a:custGeom>
            <a:avLst/>
            <a:gdLst/>
            <a:ahLst/>
            <a:cxnLst/>
            <a:rect l="l" t="t" r="r" b="b"/>
            <a:pathLst>
              <a:path w="480059" h="658494">
                <a:moveTo>
                  <a:pt x="480059" y="418338"/>
                </a:moveTo>
                <a:lnTo>
                  <a:pt x="0" y="418338"/>
                </a:lnTo>
                <a:lnTo>
                  <a:pt x="240029" y="658367"/>
                </a:lnTo>
                <a:lnTo>
                  <a:pt x="480059" y="418338"/>
                </a:lnTo>
                <a:close/>
              </a:path>
              <a:path w="480059" h="658494">
                <a:moveTo>
                  <a:pt x="360045" y="0"/>
                </a:moveTo>
                <a:lnTo>
                  <a:pt x="120015" y="0"/>
                </a:lnTo>
                <a:lnTo>
                  <a:pt x="120015" y="418338"/>
                </a:lnTo>
                <a:lnTo>
                  <a:pt x="360045" y="418338"/>
                </a:lnTo>
                <a:lnTo>
                  <a:pt x="36004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1131" y="4233671"/>
            <a:ext cx="1111250" cy="54419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86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80"/>
              </a:spcBef>
            </a:pPr>
            <a:r>
              <a:rPr sz="3000" spc="-280" dirty="0">
                <a:latin typeface="DejaVu Sans"/>
                <a:cs typeface="DejaVu Sans"/>
              </a:rPr>
              <a:t>= </a:t>
            </a:r>
            <a:r>
              <a:rPr sz="3000" spc="-175" dirty="0">
                <a:latin typeface="DejaVu Sans"/>
                <a:cs typeface="DejaVu Sans"/>
              </a:rPr>
              <a:t>𝟐.</a:t>
            </a:r>
            <a:r>
              <a:rPr sz="3000" spc="-360" dirty="0">
                <a:latin typeface="DejaVu Sans"/>
                <a:cs typeface="DejaVu Sans"/>
              </a:rPr>
              <a:t> </a:t>
            </a:r>
            <a:r>
              <a:rPr sz="3000" spc="-15" dirty="0">
                <a:latin typeface="DejaVu Sans"/>
                <a:cs typeface="DejaVu Sans"/>
              </a:rPr>
              <a:t>𝟒</a:t>
            </a:r>
            <a:endParaRPr sz="3000">
              <a:latin typeface="DejaVu Sans"/>
              <a:cs typeface="DejaVu San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30551" y="5163439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30936" y="5161788"/>
            <a:ext cx="18516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143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405"/>
              </a:spcBef>
            </a:pPr>
            <a:r>
              <a:rPr sz="2950" b="1" spc="-45" dirty="0">
                <a:latin typeface="Trebuchet MS"/>
                <a:cs typeface="Trebuchet MS"/>
              </a:rPr>
              <a:t>Mutant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31504" y="1316989"/>
          <a:ext cx="3449954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27124"/>
              </a:tblGrid>
              <a:tr h="54800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70422" y="1316989"/>
          <a:ext cx="3433445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1160780"/>
                <a:gridCol w="1160780"/>
              </a:tblGrid>
              <a:tr h="548005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25846" y="1314450"/>
            <a:ext cx="5715" cy="1151255"/>
          </a:xfrm>
          <a:custGeom>
            <a:avLst/>
            <a:gdLst/>
            <a:ahLst/>
            <a:cxnLst/>
            <a:rect l="l" t="t" r="r" b="b"/>
            <a:pathLst>
              <a:path w="5714" h="1151255">
                <a:moveTo>
                  <a:pt x="5714" y="0"/>
                </a:moveTo>
                <a:lnTo>
                  <a:pt x="0" y="1150747"/>
                </a:lnTo>
              </a:path>
            </a:pathLst>
          </a:custGeom>
          <a:ln w="777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31504" y="1316989"/>
          <a:ext cx="3449954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27124"/>
              </a:tblGrid>
              <a:tr h="54800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70422" y="1316989"/>
          <a:ext cx="3433445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1160780"/>
                <a:gridCol w="1160780"/>
              </a:tblGrid>
              <a:tr h="548005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100" y="4544567"/>
            <a:ext cx="38455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36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28266" y="5382386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28015" y="5353811"/>
            <a:ext cx="1851660" cy="589915"/>
          </a:xfrm>
          <a:custGeom>
            <a:avLst/>
            <a:gdLst/>
            <a:ahLst/>
            <a:cxnLst/>
            <a:rect l="l" t="t" r="r" b="b"/>
            <a:pathLst>
              <a:path w="1851660" h="589914">
                <a:moveTo>
                  <a:pt x="0" y="589788"/>
                </a:moveTo>
                <a:lnTo>
                  <a:pt x="1851660" y="589788"/>
                </a:lnTo>
                <a:lnTo>
                  <a:pt x="1851660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852" y="5388965"/>
            <a:ext cx="12128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385" dirty="0">
                <a:latin typeface="Trebuchet MS"/>
                <a:cs typeface="Trebuchet MS"/>
              </a:rPr>
              <a:t>M</a:t>
            </a:r>
            <a:r>
              <a:rPr sz="3000" b="1" spc="-160" dirty="0">
                <a:latin typeface="Trebuchet MS"/>
                <a:cs typeface="Trebuchet MS"/>
              </a:rPr>
              <a:t>u</a:t>
            </a:r>
            <a:r>
              <a:rPr sz="3000" b="1" spc="-185" dirty="0">
                <a:latin typeface="Trebuchet MS"/>
                <a:cs typeface="Trebuchet MS"/>
              </a:rPr>
              <a:t>t</a:t>
            </a:r>
            <a:r>
              <a:rPr sz="3000" b="1" spc="-140" dirty="0">
                <a:latin typeface="Trebuchet MS"/>
                <a:cs typeface="Trebuchet MS"/>
              </a:rPr>
              <a:t>a</a:t>
            </a:r>
            <a:r>
              <a:rPr sz="3000" b="1" spc="-180" dirty="0">
                <a:latin typeface="Trebuchet MS"/>
                <a:cs typeface="Trebuchet MS"/>
              </a:rPr>
              <a:t>n</a:t>
            </a:r>
            <a:r>
              <a:rPr sz="3000" b="1" spc="-155" dirty="0"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25846" y="1314450"/>
            <a:ext cx="5715" cy="1151255"/>
          </a:xfrm>
          <a:custGeom>
            <a:avLst/>
            <a:gdLst/>
            <a:ahLst/>
            <a:cxnLst/>
            <a:rect l="l" t="t" r="r" b="b"/>
            <a:pathLst>
              <a:path w="5714" h="1151255">
                <a:moveTo>
                  <a:pt x="5714" y="0"/>
                </a:moveTo>
                <a:lnTo>
                  <a:pt x="0" y="1150747"/>
                </a:lnTo>
              </a:path>
            </a:pathLst>
          </a:custGeom>
          <a:ln w="777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1504" y="1302003"/>
          <a:ext cx="3449954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27124"/>
              </a:tblGrid>
              <a:tr h="571500"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70422" y="1302003"/>
          <a:ext cx="343344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1160780"/>
                <a:gridCol w="1160780"/>
              </a:tblGrid>
              <a:tr h="571500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625846" y="1314450"/>
            <a:ext cx="5715" cy="1151255"/>
          </a:xfrm>
          <a:custGeom>
            <a:avLst/>
            <a:gdLst/>
            <a:ahLst/>
            <a:cxnLst/>
            <a:rect l="l" t="t" r="r" b="b"/>
            <a:pathLst>
              <a:path w="5714" h="1151255">
                <a:moveTo>
                  <a:pt x="5714" y="0"/>
                </a:moveTo>
                <a:lnTo>
                  <a:pt x="0" y="1150747"/>
                </a:lnTo>
              </a:path>
            </a:pathLst>
          </a:custGeom>
          <a:ln w="777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9100" y="4544567"/>
            <a:ext cx="38455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36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28266" y="5382386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28015" y="5353811"/>
            <a:ext cx="1851660" cy="589915"/>
          </a:xfrm>
          <a:custGeom>
            <a:avLst/>
            <a:gdLst/>
            <a:ahLst/>
            <a:cxnLst/>
            <a:rect l="l" t="t" r="r" b="b"/>
            <a:pathLst>
              <a:path w="1851660" h="589914">
                <a:moveTo>
                  <a:pt x="0" y="589788"/>
                </a:moveTo>
                <a:lnTo>
                  <a:pt x="1851660" y="589788"/>
                </a:lnTo>
                <a:lnTo>
                  <a:pt x="1851660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7852" y="5388965"/>
            <a:ext cx="12128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385" dirty="0">
                <a:latin typeface="Trebuchet MS"/>
                <a:cs typeface="Trebuchet MS"/>
              </a:rPr>
              <a:t>M</a:t>
            </a:r>
            <a:r>
              <a:rPr sz="3000" b="1" spc="-160" dirty="0">
                <a:latin typeface="Trebuchet MS"/>
                <a:cs typeface="Trebuchet MS"/>
              </a:rPr>
              <a:t>u</a:t>
            </a:r>
            <a:r>
              <a:rPr sz="3000" b="1" spc="-185" dirty="0">
                <a:latin typeface="Trebuchet MS"/>
                <a:cs typeface="Trebuchet MS"/>
              </a:rPr>
              <a:t>t</a:t>
            </a:r>
            <a:r>
              <a:rPr sz="3000" b="1" spc="-140" dirty="0">
                <a:latin typeface="Trebuchet MS"/>
                <a:cs typeface="Trebuchet MS"/>
              </a:rPr>
              <a:t>a</a:t>
            </a:r>
            <a:r>
              <a:rPr sz="3000" b="1" spc="-180" dirty="0">
                <a:latin typeface="Trebuchet MS"/>
                <a:cs typeface="Trebuchet MS"/>
              </a:rPr>
              <a:t>n</a:t>
            </a:r>
            <a:r>
              <a:rPr sz="3000" b="1" spc="-155" dirty="0"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31504" y="1302003"/>
          <a:ext cx="3449954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27124"/>
              </a:tblGrid>
              <a:tr h="571500"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70422" y="1302003"/>
          <a:ext cx="343344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1160780"/>
                <a:gridCol w="1160780"/>
              </a:tblGrid>
              <a:tr h="571500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625846" y="1314450"/>
            <a:ext cx="5715" cy="1151255"/>
          </a:xfrm>
          <a:custGeom>
            <a:avLst/>
            <a:gdLst/>
            <a:ahLst/>
            <a:cxnLst/>
            <a:rect l="l" t="t" r="r" b="b"/>
            <a:pathLst>
              <a:path w="5714" h="1151255">
                <a:moveTo>
                  <a:pt x="5714" y="0"/>
                </a:moveTo>
                <a:lnTo>
                  <a:pt x="0" y="1150747"/>
                </a:lnTo>
              </a:path>
            </a:pathLst>
          </a:custGeom>
          <a:ln w="777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9344" y="1711960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8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0117" y="1403603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61361" y="1123822"/>
          <a:ext cx="6968488" cy="17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6027" y="3654552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7170" y="3025648"/>
          <a:ext cx="6964677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4300" y="1673351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" y="3538728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620" y="1632280"/>
            <a:ext cx="1743710" cy="280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000" b="1" spc="-135" dirty="0">
                <a:latin typeface="Trebuchet MS"/>
                <a:cs typeface="Trebuchet MS"/>
              </a:rPr>
              <a:t>Old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</a:t>
            </a:r>
            <a:r>
              <a:rPr sz="3000" b="1" spc="-215" dirty="0">
                <a:latin typeface="Trebuchet MS"/>
                <a:cs typeface="Trebuchet MS"/>
              </a:rPr>
              <a:t>v</a:t>
            </a:r>
            <a:r>
              <a:rPr sz="3000" b="1" spc="-145" dirty="0">
                <a:latin typeface="Trebuchet MS"/>
                <a:cs typeface="Trebuchet MS"/>
              </a:rPr>
              <a:t>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14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065" marR="6985" indent="-2540" algn="ctr">
              <a:lnSpc>
                <a:spcPct val="100000"/>
              </a:lnSpc>
            </a:pPr>
            <a:r>
              <a:rPr sz="3000" b="1" spc="-130" dirty="0">
                <a:latin typeface="Trebuchet MS"/>
                <a:cs typeface="Trebuchet MS"/>
              </a:rPr>
              <a:t>New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ivi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20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61361" y="1123822"/>
          <a:ext cx="6968488" cy="17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6027" y="3654552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7170" y="3025648"/>
          <a:ext cx="6964677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4300" y="1673351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" y="3538728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620" y="1632280"/>
            <a:ext cx="1743710" cy="280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000" b="1" spc="-135" dirty="0">
                <a:latin typeface="Trebuchet MS"/>
                <a:cs typeface="Trebuchet MS"/>
              </a:rPr>
              <a:t>Old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</a:t>
            </a:r>
            <a:r>
              <a:rPr sz="3000" b="1" spc="-215" dirty="0">
                <a:latin typeface="Trebuchet MS"/>
                <a:cs typeface="Trebuchet MS"/>
              </a:rPr>
              <a:t>v</a:t>
            </a:r>
            <a:r>
              <a:rPr sz="3000" b="1" spc="-145" dirty="0">
                <a:latin typeface="Trebuchet MS"/>
                <a:cs typeface="Trebuchet MS"/>
              </a:rPr>
              <a:t>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14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065" marR="6985" indent="-2540" algn="ctr">
              <a:lnSpc>
                <a:spcPct val="100000"/>
              </a:lnSpc>
            </a:pPr>
            <a:r>
              <a:rPr sz="3000" b="1" spc="-130" dirty="0">
                <a:latin typeface="Trebuchet MS"/>
                <a:cs typeface="Trebuchet MS"/>
              </a:rPr>
              <a:t>New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ivi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20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5476" y="4887467"/>
            <a:ext cx="7585075" cy="777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5715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450"/>
              </a:spcBef>
            </a:pPr>
            <a:r>
              <a:rPr sz="4000" b="1" spc="-145" dirty="0">
                <a:latin typeface="Trebuchet MS"/>
                <a:cs typeface="Trebuchet MS"/>
              </a:rPr>
              <a:t>Why </a:t>
            </a:r>
            <a:r>
              <a:rPr sz="4000" b="1" spc="-215" dirty="0">
                <a:latin typeface="Trebuchet MS"/>
                <a:cs typeface="Trebuchet MS"/>
              </a:rPr>
              <a:t>Reusing </a:t>
            </a:r>
            <a:r>
              <a:rPr sz="4000" b="1" spc="-165" dirty="0">
                <a:latin typeface="Trebuchet MS"/>
                <a:cs typeface="Trebuchet MS"/>
              </a:rPr>
              <a:t>Old</a:t>
            </a:r>
            <a:r>
              <a:rPr sz="4000" b="1" spc="-515" dirty="0">
                <a:latin typeface="Trebuchet MS"/>
                <a:cs typeface="Trebuchet MS"/>
              </a:rPr>
              <a:t> </a:t>
            </a:r>
            <a:r>
              <a:rPr sz="4000" b="1" spc="-155" dirty="0">
                <a:latin typeface="Trebuchet MS"/>
                <a:cs typeface="Trebuchet MS"/>
              </a:rPr>
              <a:t>Individuals?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17241" y="590423"/>
          <a:ext cx="6968488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-20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𝟏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𝟐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𝟑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-1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𝟒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𝟓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𝟔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888" y="859536"/>
            <a:ext cx="1828800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46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430"/>
              </a:spcBef>
            </a:pPr>
            <a:r>
              <a:rPr sz="3000" spc="-140" dirty="0"/>
              <a:t>Solution</a:t>
            </a:r>
            <a:r>
              <a:rPr sz="3000" spc="-235" dirty="0"/>
              <a:t> </a:t>
            </a:r>
            <a:r>
              <a:rPr sz="3000" spc="-245" dirty="0"/>
              <a:t>3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188078" y="1958416"/>
            <a:ext cx="2241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5" dirty="0">
                <a:latin typeface="DejaVu Sans"/>
                <a:cs typeface="DejaVu Sans"/>
              </a:rPr>
              <a:t>𝒚</a:t>
            </a:r>
            <a:r>
              <a:rPr sz="4350" spc="262" baseline="28735" dirty="0">
                <a:latin typeface="DejaVu Sans"/>
                <a:cs typeface="DejaVu Sans"/>
              </a:rPr>
              <a:t>′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155" dirty="0">
                <a:latin typeface="DejaVu Sans"/>
                <a:cs typeface="DejaVu Sans"/>
              </a:rPr>
              <a:t>𝟏𝟑.</a:t>
            </a:r>
            <a:r>
              <a:rPr sz="4000" spc="-320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𝟗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072" y="4219955"/>
            <a:ext cx="2944495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651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45"/>
              </a:spcBef>
            </a:pPr>
            <a:r>
              <a:rPr sz="3000" b="1" spc="-145" dirty="0">
                <a:latin typeface="Trebuchet MS"/>
                <a:cs typeface="Trebuchet MS"/>
              </a:rPr>
              <a:t>Absolute</a:t>
            </a:r>
            <a:r>
              <a:rPr sz="3000" b="1" spc="-235" dirty="0">
                <a:latin typeface="Trebuchet MS"/>
                <a:cs typeface="Trebuchet MS"/>
              </a:rPr>
              <a:t> </a:t>
            </a:r>
            <a:r>
              <a:rPr sz="3000" b="1" spc="-204" dirty="0">
                <a:latin typeface="Trebuchet MS"/>
                <a:cs typeface="Trebuchet MS"/>
              </a:rPr>
              <a:t>Error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3989" y="5131105"/>
            <a:ext cx="3178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155" dirty="0">
                <a:latin typeface="DejaVu Sans"/>
                <a:cs typeface="DejaVu Sans"/>
              </a:rPr>
              <a:t>𝟑𝟎.</a:t>
            </a:r>
            <a:r>
              <a:rPr sz="4000" spc="-430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𝟐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02216" y="473151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9559" y="473151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5291" y="4009085"/>
            <a:ext cx="5045075" cy="121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4675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55" dirty="0">
                <a:latin typeface="DejaVu Sans"/>
                <a:cs typeface="DejaVu Sans"/>
              </a:rPr>
              <a:t>|𝒚 </a:t>
            </a:r>
            <a:r>
              <a:rPr sz="4000" spc="-365" dirty="0">
                <a:latin typeface="DejaVu Sans"/>
                <a:cs typeface="DejaVu Sans"/>
              </a:rPr>
              <a:t>−</a:t>
            </a:r>
            <a:r>
              <a:rPr sz="4000" spc="-470" dirty="0">
                <a:latin typeface="DejaVu Sans"/>
                <a:cs typeface="DejaVu Sans"/>
              </a:rPr>
              <a:t> </a:t>
            </a:r>
            <a:r>
              <a:rPr sz="4000" spc="150" dirty="0">
                <a:latin typeface="DejaVu Sans"/>
                <a:cs typeface="DejaVu Sans"/>
              </a:rPr>
              <a:t>𝒚</a:t>
            </a:r>
            <a:r>
              <a:rPr sz="4350" spc="225" baseline="28735" dirty="0">
                <a:latin typeface="DejaVu Sans"/>
                <a:cs typeface="DejaVu Sans"/>
              </a:rPr>
              <a:t>′</a:t>
            </a:r>
            <a:r>
              <a:rPr sz="4000" spc="150" dirty="0">
                <a:latin typeface="DejaVu Sans"/>
                <a:cs typeface="DejaVu Sans"/>
              </a:rPr>
              <a:t>|</a:t>
            </a:r>
            <a:endParaRPr sz="4000">
              <a:latin typeface="DejaVu Sans"/>
              <a:cs typeface="DejaVu Sans"/>
            </a:endParaRPr>
          </a:p>
          <a:p>
            <a:pPr marL="12700">
              <a:lnSpc>
                <a:spcPts val="4675"/>
              </a:lnSpc>
              <a:tabLst>
                <a:tab pos="2226310" algn="l"/>
              </a:tabLst>
            </a:pPr>
            <a:r>
              <a:rPr sz="4000" spc="-210" dirty="0">
                <a:latin typeface="DejaVu Sans"/>
                <a:cs typeface="DejaVu Sans"/>
              </a:rPr>
              <a:t>𝒆𝒓𝒓𝒐𝒓</a:t>
            </a:r>
            <a:r>
              <a:rPr sz="4000" spc="-175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=	</a:t>
            </a:r>
            <a:r>
              <a:rPr sz="4000" spc="-150" dirty="0">
                <a:latin typeface="DejaVu Sans"/>
                <a:cs typeface="DejaVu Sans"/>
              </a:rPr>
              <a:t>𝟒𝟒.</a:t>
            </a:r>
            <a:r>
              <a:rPr sz="4000" spc="-63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𝟏</a:t>
            </a:r>
            <a:r>
              <a:rPr sz="4000" spc="-415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−</a:t>
            </a:r>
            <a:r>
              <a:rPr sz="4000" spc="-400" dirty="0">
                <a:latin typeface="DejaVu Sans"/>
                <a:cs typeface="DejaVu Sans"/>
              </a:rPr>
              <a:t> </a:t>
            </a:r>
            <a:r>
              <a:rPr sz="4000" spc="-155" dirty="0">
                <a:latin typeface="DejaVu Sans"/>
                <a:cs typeface="DejaVu Sans"/>
              </a:rPr>
              <a:t>𝟏𝟑.</a:t>
            </a:r>
            <a:r>
              <a:rPr sz="4000" spc="-63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𝟗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61361" y="1123822"/>
          <a:ext cx="6968488" cy="17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6027" y="3654552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7170" y="3025648"/>
          <a:ext cx="6964677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4300" y="1673351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" y="3538728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620" y="1632280"/>
            <a:ext cx="1743710" cy="280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000" b="1" spc="-135" dirty="0">
                <a:latin typeface="Trebuchet MS"/>
                <a:cs typeface="Trebuchet MS"/>
              </a:rPr>
              <a:t>Old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</a:t>
            </a:r>
            <a:r>
              <a:rPr sz="3000" b="1" spc="-215" dirty="0">
                <a:latin typeface="Trebuchet MS"/>
                <a:cs typeface="Trebuchet MS"/>
              </a:rPr>
              <a:t>v</a:t>
            </a:r>
            <a:r>
              <a:rPr sz="3000" b="1" spc="-145" dirty="0">
                <a:latin typeface="Trebuchet MS"/>
                <a:cs typeface="Trebuchet MS"/>
              </a:rPr>
              <a:t>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14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065" marR="6985" indent="-2540" algn="ctr">
              <a:lnSpc>
                <a:spcPct val="100000"/>
              </a:lnSpc>
            </a:pPr>
            <a:r>
              <a:rPr sz="3000" b="1" spc="-130" dirty="0">
                <a:latin typeface="Trebuchet MS"/>
                <a:cs typeface="Trebuchet MS"/>
              </a:rPr>
              <a:t>New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ivi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20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5476" y="4887467"/>
            <a:ext cx="7585075" cy="777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5715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450"/>
              </a:spcBef>
            </a:pPr>
            <a:r>
              <a:rPr sz="4000" b="1" spc="-145" dirty="0">
                <a:latin typeface="Trebuchet MS"/>
                <a:cs typeface="Trebuchet MS"/>
              </a:rPr>
              <a:t>Why </a:t>
            </a:r>
            <a:r>
              <a:rPr sz="4000" b="1" spc="-215" dirty="0">
                <a:latin typeface="Trebuchet MS"/>
                <a:cs typeface="Trebuchet MS"/>
              </a:rPr>
              <a:t>Reusing </a:t>
            </a:r>
            <a:r>
              <a:rPr sz="4000" b="1" spc="-165" dirty="0">
                <a:latin typeface="Trebuchet MS"/>
                <a:cs typeface="Trebuchet MS"/>
              </a:rPr>
              <a:t>Old</a:t>
            </a:r>
            <a:r>
              <a:rPr sz="4000" b="1" spc="-515" dirty="0">
                <a:latin typeface="Trebuchet MS"/>
                <a:cs typeface="Trebuchet MS"/>
              </a:rPr>
              <a:t> </a:t>
            </a:r>
            <a:r>
              <a:rPr sz="4000" b="1" spc="-155" dirty="0">
                <a:latin typeface="Trebuchet MS"/>
                <a:cs typeface="Trebuchet MS"/>
              </a:rPr>
              <a:t>Individuals?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95" y="5875020"/>
            <a:ext cx="11718290" cy="8369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9906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780"/>
              </a:spcBef>
            </a:pPr>
            <a:r>
              <a:rPr sz="2000" b="1" spc="-50" dirty="0">
                <a:latin typeface="Trebuchet MS"/>
                <a:cs typeface="Trebuchet MS"/>
              </a:rPr>
              <a:t>GA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is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a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random-based</a:t>
            </a:r>
            <a:r>
              <a:rPr sz="2000" b="1" spc="-240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optimization</a:t>
            </a:r>
            <a:r>
              <a:rPr sz="2000" b="1" spc="-245" dirty="0">
                <a:latin typeface="Trebuchet MS"/>
                <a:cs typeface="Trebuchet MS"/>
              </a:rPr>
              <a:t> </a:t>
            </a:r>
            <a:r>
              <a:rPr sz="2000" b="1" spc="-135" dirty="0">
                <a:latin typeface="Trebuchet MS"/>
                <a:cs typeface="Trebuchet MS"/>
              </a:rPr>
              <a:t>technique.</a:t>
            </a:r>
            <a:r>
              <a:rPr sz="2000" b="1" spc="-160" dirty="0">
                <a:latin typeface="Trebuchet MS"/>
                <a:cs typeface="Trebuchet MS"/>
              </a:rPr>
              <a:t> There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is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no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guarantee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that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the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new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individuals</a:t>
            </a:r>
            <a:r>
              <a:rPr sz="2000" b="1" spc="-250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will</a:t>
            </a:r>
            <a:r>
              <a:rPr sz="2000" b="1" spc="-23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be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spc="-135" dirty="0">
                <a:latin typeface="Trebuchet MS"/>
                <a:cs typeface="Trebuchet MS"/>
              </a:rPr>
              <a:t>better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000" b="1" spc="-100" dirty="0">
                <a:latin typeface="Trebuchet MS"/>
                <a:cs typeface="Trebuchet MS"/>
              </a:rPr>
              <a:t>than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previous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individuals.</a:t>
            </a:r>
            <a:r>
              <a:rPr sz="2000" b="1" spc="-240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Keeping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old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individuals</a:t>
            </a:r>
            <a:r>
              <a:rPr sz="2000" b="1" spc="-25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at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least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saves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results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from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getting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worse.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1673351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" y="3538728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620" y="1632280"/>
            <a:ext cx="1743710" cy="280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000" b="1" spc="-135" dirty="0">
                <a:latin typeface="Trebuchet MS"/>
                <a:cs typeface="Trebuchet MS"/>
              </a:rPr>
              <a:t>Old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</a:t>
            </a:r>
            <a:r>
              <a:rPr sz="3000" b="1" spc="-215" dirty="0">
                <a:latin typeface="Trebuchet MS"/>
                <a:cs typeface="Trebuchet MS"/>
              </a:rPr>
              <a:t>v</a:t>
            </a:r>
            <a:r>
              <a:rPr sz="3000" b="1" spc="-145" dirty="0">
                <a:latin typeface="Trebuchet MS"/>
                <a:cs typeface="Trebuchet MS"/>
              </a:rPr>
              <a:t>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14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065" marR="6985" indent="-2540" algn="ctr">
              <a:lnSpc>
                <a:spcPct val="100000"/>
              </a:lnSpc>
            </a:pPr>
            <a:r>
              <a:rPr sz="3000" b="1" spc="-130" dirty="0">
                <a:latin typeface="Trebuchet MS"/>
                <a:cs typeface="Trebuchet MS"/>
              </a:rPr>
              <a:t>New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ivi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20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043" y="5577840"/>
            <a:ext cx="19659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2069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09"/>
              </a:spcBef>
            </a:pPr>
            <a:r>
              <a:rPr sz="2950" b="1" spc="-125" dirty="0">
                <a:latin typeface="Trebuchet MS"/>
                <a:cs typeface="Trebuchet MS"/>
              </a:rPr>
              <a:t>Population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540" y="5600700"/>
            <a:ext cx="2135505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635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65"/>
              </a:spcBef>
            </a:pPr>
            <a:r>
              <a:rPr sz="3000" b="1" spc="-60" dirty="0">
                <a:latin typeface="Trebuchet MS"/>
                <a:cs typeface="Trebuchet MS"/>
              </a:rPr>
              <a:t>Mating</a:t>
            </a:r>
            <a:r>
              <a:rPr sz="3000" b="1" spc="-225" dirty="0">
                <a:latin typeface="Trebuchet MS"/>
                <a:cs typeface="Trebuchet MS"/>
              </a:rPr>
              <a:t> </a:t>
            </a:r>
            <a:r>
              <a:rPr sz="3000" b="1" spc="-135" dirty="0">
                <a:latin typeface="Trebuchet MS"/>
                <a:cs typeface="Trebuchet MS"/>
              </a:rPr>
              <a:t>Pool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6135" y="5609844"/>
            <a:ext cx="1746885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82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8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8692" y="5623559"/>
            <a:ext cx="169672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14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05"/>
              </a:spcBef>
            </a:pPr>
            <a:r>
              <a:rPr sz="2950" b="1" spc="-65" dirty="0">
                <a:latin typeface="Trebuchet MS"/>
                <a:cs typeface="Trebuchet MS"/>
              </a:rPr>
              <a:t>Mutation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9491" y="5742432"/>
            <a:ext cx="292735" cy="311150"/>
          </a:xfrm>
          <a:custGeom>
            <a:avLst/>
            <a:gdLst/>
            <a:ahLst/>
            <a:cxnLst/>
            <a:rect l="l" t="t" r="r" b="b"/>
            <a:pathLst>
              <a:path w="292735" h="311150">
                <a:moveTo>
                  <a:pt x="146304" y="0"/>
                </a:moveTo>
                <a:lnTo>
                  <a:pt x="146304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46304" y="233172"/>
                </a:lnTo>
                <a:lnTo>
                  <a:pt x="146304" y="310896"/>
                </a:lnTo>
                <a:lnTo>
                  <a:pt x="292608" y="155448"/>
                </a:lnTo>
                <a:lnTo>
                  <a:pt x="14630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3528" y="5756147"/>
            <a:ext cx="292735" cy="306705"/>
          </a:xfrm>
          <a:custGeom>
            <a:avLst/>
            <a:gdLst/>
            <a:ahLst/>
            <a:cxnLst/>
            <a:rect l="l" t="t" r="r" b="b"/>
            <a:pathLst>
              <a:path w="292734" h="306704">
                <a:moveTo>
                  <a:pt x="146303" y="0"/>
                </a:moveTo>
                <a:lnTo>
                  <a:pt x="146303" y="76580"/>
                </a:lnTo>
                <a:lnTo>
                  <a:pt x="0" y="76580"/>
                </a:lnTo>
                <a:lnTo>
                  <a:pt x="0" y="229742"/>
                </a:lnTo>
                <a:lnTo>
                  <a:pt x="146303" y="229742"/>
                </a:lnTo>
                <a:lnTo>
                  <a:pt x="146303" y="306323"/>
                </a:lnTo>
                <a:lnTo>
                  <a:pt x="292607" y="153161"/>
                </a:lnTo>
                <a:lnTo>
                  <a:pt x="1463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61219" y="5751576"/>
            <a:ext cx="292735" cy="311150"/>
          </a:xfrm>
          <a:custGeom>
            <a:avLst/>
            <a:gdLst/>
            <a:ahLst/>
            <a:cxnLst/>
            <a:rect l="l" t="t" r="r" b="b"/>
            <a:pathLst>
              <a:path w="292734" h="311150">
                <a:moveTo>
                  <a:pt x="146303" y="0"/>
                </a:moveTo>
                <a:lnTo>
                  <a:pt x="146303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46303" y="233172"/>
                </a:lnTo>
                <a:lnTo>
                  <a:pt x="146303" y="310896"/>
                </a:lnTo>
                <a:lnTo>
                  <a:pt x="292607" y="155448"/>
                </a:lnTo>
                <a:lnTo>
                  <a:pt x="1463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5727" y="5742432"/>
            <a:ext cx="292735" cy="306705"/>
          </a:xfrm>
          <a:custGeom>
            <a:avLst/>
            <a:gdLst/>
            <a:ahLst/>
            <a:cxnLst/>
            <a:rect l="l" t="t" r="r" b="b"/>
            <a:pathLst>
              <a:path w="292735" h="306704">
                <a:moveTo>
                  <a:pt x="146304" y="0"/>
                </a:moveTo>
                <a:lnTo>
                  <a:pt x="146304" y="76581"/>
                </a:lnTo>
                <a:lnTo>
                  <a:pt x="0" y="76581"/>
                </a:lnTo>
                <a:lnTo>
                  <a:pt x="0" y="229743"/>
                </a:lnTo>
                <a:lnTo>
                  <a:pt x="146304" y="229743"/>
                </a:lnTo>
                <a:lnTo>
                  <a:pt x="146304" y="306324"/>
                </a:lnTo>
                <a:lnTo>
                  <a:pt x="292608" y="153162"/>
                </a:lnTo>
                <a:lnTo>
                  <a:pt x="14630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29483" y="5550408"/>
            <a:ext cx="2254250" cy="6953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0413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819"/>
              </a:spcBef>
            </a:pPr>
            <a:r>
              <a:rPr sz="2950" b="1" spc="-160" dirty="0">
                <a:latin typeface="Trebuchet MS"/>
                <a:cs typeface="Trebuchet MS"/>
              </a:rPr>
              <a:t>Fitness</a:t>
            </a:r>
            <a:r>
              <a:rPr sz="2950" b="1" spc="-229" dirty="0">
                <a:latin typeface="Trebuchet MS"/>
                <a:cs typeface="Trebuchet MS"/>
              </a:rPr>
              <a:t> </a:t>
            </a:r>
            <a:r>
              <a:rPr sz="2950" b="1" spc="-165" dirty="0">
                <a:latin typeface="Trebuchet MS"/>
                <a:cs typeface="Trebuchet MS"/>
              </a:rPr>
              <a:t>Value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261361" y="1123822"/>
          <a:ext cx="6968488" cy="17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256027" y="3654552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57170" y="3025648"/>
          <a:ext cx="6964677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32570" y="1305686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2390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44.4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3.333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53.9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0.102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-66.1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0.009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7309" y="4377816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9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0547" y="1956307"/>
          <a:ext cx="6968488" cy="233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3.1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4.8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32570" y="1305686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2390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44.4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3.333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53.9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0.102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-66.1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0.009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724893" y="4345940"/>
            <a:ext cx="471170" cy="964565"/>
          </a:xfrm>
          <a:custGeom>
            <a:avLst/>
            <a:gdLst/>
            <a:ahLst/>
            <a:cxnLst/>
            <a:rect l="l" t="t" r="r" b="b"/>
            <a:pathLst>
              <a:path w="471170" h="964564">
                <a:moveTo>
                  <a:pt x="117728" y="728599"/>
                </a:moveTo>
                <a:lnTo>
                  <a:pt x="0" y="874141"/>
                </a:lnTo>
                <a:lnTo>
                  <a:pt x="117728" y="964057"/>
                </a:lnTo>
                <a:lnTo>
                  <a:pt x="117728" y="905256"/>
                </a:lnTo>
                <a:lnTo>
                  <a:pt x="148583" y="888387"/>
                </a:lnTo>
                <a:lnTo>
                  <a:pt x="178405" y="867926"/>
                </a:lnTo>
                <a:lnTo>
                  <a:pt x="207136" y="844027"/>
                </a:lnTo>
                <a:lnTo>
                  <a:pt x="234716" y="816841"/>
                </a:lnTo>
                <a:lnTo>
                  <a:pt x="260212" y="787527"/>
                </a:lnTo>
                <a:lnTo>
                  <a:pt x="117728" y="787527"/>
                </a:lnTo>
                <a:lnTo>
                  <a:pt x="117728" y="728599"/>
                </a:lnTo>
                <a:close/>
              </a:path>
              <a:path w="471170" h="964564">
                <a:moveTo>
                  <a:pt x="469900" y="0"/>
                </a:moveTo>
                <a:lnTo>
                  <a:pt x="466680" y="58845"/>
                </a:lnTo>
                <a:lnTo>
                  <a:pt x="461394" y="116573"/>
                </a:lnTo>
                <a:lnTo>
                  <a:pt x="454107" y="173040"/>
                </a:lnTo>
                <a:lnTo>
                  <a:pt x="444883" y="228102"/>
                </a:lnTo>
                <a:lnTo>
                  <a:pt x="433786" y="281615"/>
                </a:lnTo>
                <a:lnTo>
                  <a:pt x="420881" y="333436"/>
                </a:lnTo>
                <a:lnTo>
                  <a:pt x="406230" y="383419"/>
                </a:lnTo>
                <a:lnTo>
                  <a:pt x="389900" y="431421"/>
                </a:lnTo>
                <a:lnTo>
                  <a:pt x="371953" y="477298"/>
                </a:lnTo>
                <a:lnTo>
                  <a:pt x="352455" y="520907"/>
                </a:lnTo>
                <a:lnTo>
                  <a:pt x="331469" y="562102"/>
                </a:lnTo>
                <a:lnTo>
                  <a:pt x="309059" y="600741"/>
                </a:lnTo>
                <a:lnTo>
                  <a:pt x="285290" y="636679"/>
                </a:lnTo>
                <a:lnTo>
                  <a:pt x="260226" y="669772"/>
                </a:lnTo>
                <a:lnTo>
                  <a:pt x="233931" y="699877"/>
                </a:lnTo>
                <a:lnTo>
                  <a:pt x="206470" y="726848"/>
                </a:lnTo>
                <a:lnTo>
                  <a:pt x="148304" y="770817"/>
                </a:lnTo>
                <a:lnTo>
                  <a:pt x="117728" y="787527"/>
                </a:lnTo>
                <a:lnTo>
                  <a:pt x="260212" y="787527"/>
                </a:lnTo>
                <a:lnTo>
                  <a:pt x="286185" y="753224"/>
                </a:lnTo>
                <a:lnTo>
                  <a:pt x="309955" y="717098"/>
                </a:lnTo>
                <a:lnTo>
                  <a:pt x="332336" y="678297"/>
                </a:lnTo>
                <a:lnTo>
                  <a:pt x="353270" y="636974"/>
                </a:lnTo>
                <a:lnTo>
                  <a:pt x="372696" y="593281"/>
                </a:lnTo>
                <a:lnTo>
                  <a:pt x="390555" y="547373"/>
                </a:lnTo>
                <a:lnTo>
                  <a:pt x="406788" y="499401"/>
                </a:lnTo>
                <a:lnTo>
                  <a:pt x="421335" y="449517"/>
                </a:lnTo>
                <a:lnTo>
                  <a:pt x="434137" y="397876"/>
                </a:lnTo>
                <a:lnTo>
                  <a:pt x="445135" y="344630"/>
                </a:lnTo>
                <a:lnTo>
                  <a:pt x="454269" y="289931"/>
                </a:lnTo>
                <a:lnTo>
                  <a:pt x="461479" y="233933"/>
                </a:lnTo>
                <a:lnTo>
                  <a:pt x="466707" y="176788"/>
                </a:lnTo>
                <a:lnTo>
                  <a:pt x="469892" y="118649"/>
                </a:lnTo>
                <a:lnTo>
                  <a:pt x="470976" y="59668"/>
                </a:lnTo>
                <a:lnTo>
                  <a:pt x="4699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24893" y="3412997"/>
            <a:ext cx="471170" cy="991869"/>
          </a:xfrm>
          <a:custGeom>
            <a:avLst/>
            <a:gdLst/>
            <a:ahLst/>
            <a:cxnLst/>
            <a:rect l="l" t="t" r="r" b="b"/>
            <a:pathLst>
              <a:path w="471170" h="991870">
                <a:moveTo>
                  <a:pt x="0" y="0"/>
                </a:moveTo>
                <a:lnTo>
                  <a:pt x="0" y="117728"/>
                </a:lnTo>
                <a:lnTo>
                  <a:pt x="33632" y="119924"/>
                </a:lnTo>
                <a:lnTo>
                  <a:pt x="66627" y="126410"/>
                </a:lnTo>
                <a:lnTo>
                  <a:pt x="130381" y="151666"/>
                </a:lnTo>
                <a:lnTo>
                  <a:pt x="190625" y="192311"/>
                </a:lnTo>
                <a:lnTo>
                  <a:pt x="219231" y="218036"/>
                </a:lnTo>
                <a:lnTo>
                  <a:pt x="246721" y="247163"/>
                </a:lnTo>
                <a:lnTo>
                  <a:pt x="273015" y="279546"/>
                </a:lnTo>
                <a:lnTo>
                  <a:pt x="298033" y="315037"/>
                </a:lnTo>
                <a:lnTo>
                  <a:pt x="321696" y="353488"/>
                </a:lnTo>
                <a:lnTo>
                  <a:pt x="343923" y="394750"/>
                </a:lnTo>
                <a:lnTo>
                  <a:pt x="364635" y="438675"/>
                </a:lnTo>
                <a:lnTo>
                  <a:pt x="383753" y="485116"/>
                </a:lnTo>
                <a:lnTo>
                  <a:pt x="401197" y="533925"/>
                </a:lnTo>
                <a:lnTo>
                  <a:pt x="416886" y="584953"/>
                </a:lnTo>
                <a:lnTo>
                  <a:pt x="430743" y="638053"/>
                </a:lnTo>
                <a:lnTo>
                  <a:pt x="442686" y="693077"/>
                </a:lnTo>
                <a:lnTo>
                  <a:pt x="452636" y="749876"/>
                </a:lnTo>
                <a:lnTo>
                  <a:pt x="460514" y="808303"/>
                </a:lnTo>
                <a:lnTo>
                  <a:pt x="466239" y="868209"/>
                </a:lnTo>
                <a:lnTo>
                  <a:pt x="469733" y="929448"/>
                </a:lnTo>
                <a:lnTo>
                  <a:pt x="470915" y="991869"/>
                </a:lnTo>
                <a:lnTo>
                  <a:pt x="470803" y="868209"/>
                </a:lnTo>
                <a:lnTo>
                  <a:pt x="469733" y="811719"/>
                </a:lnTo>
                <a:lnTo>
                  <a:pt x="466239" y="750480"/>
                </a:lnTo>
                <a:lnTo>
                  <a:pt x="460514" y="690574"/>
                </a:lnTo>
                <a:lnTo>
                  <a:pt x="452636" y="632147"/>
                </a:lnTo>
                <a:lnTo>
                  <a:pt x="442686" y="575348"/>
                </a:lnTo>
                <a:lnTo>
                  <a:pt x="430743" y="520324"/>
                </a:lnTo>
                <a:lnTo>
                  <a:pt x="416886" y="467224"/>
                </a:lnTo>
                <a:lnTo>
                  <a:pt x="401197" y="416196"/>
                </a:lnTo>
                <a:lnTo>
                  <a:pt x="383753" y="367387"/>
                </a:lnTo>
                <a:lnTo>
                  <a:pt x="364635" y="320946"/>
                </a:lnTo>
                <a:lnTo>
                  <a:pt x="343923" y="277021"/>
                </a:lnTo>
                <a:lnTo>
                  <a:pt x="321696" y="235759"/>
                </a:lnTo>
                <a:lnTo>
                  <a:pt x="298033" y="197308"/>
                </a:lnTo>
                <a:lnTo>
                  <a:pt x="273015" y="161817"/>
                </a:lnTo>
                <a:lnTo>
                  <a:pt x="246721" y="129434"/>
                </a:lnTo>
                <a:lnTo>
                  <a:pt x="219231" y="100307"/>
                </a:lnTo>
                <a:lnTo>
                  <a:pt x="190625" y="74582"/>
                </a:lnTo>
                <a:lnTo>
                  <a:pt x="130381" y="33937"/>
                </a:lnTo>
                <a:lnTo>
                  <a:pt x="66627" y="8681"/>
                </a:lnTo>
                <a:lnTo>
                  <a:pt x="33632" y="2195"/>
                </a:lnTo>
                <a:lnTo>
                  <a:pt x="0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24893" y="3412997"/>
            <a:ext cx="471170" cy="1897380"/>
          </a:xfrm>
          <a:custGeom>
            <a:avLst/>
            <a:gdLst/>
            <a:ahLst/>
            <a:cxnLst/>
            <a:rect l="l" t="t" r="r" b="b"/>
            <a:pathLst>
              <a:path w="471170" h="1897379">
                <a:moveTo>
                  <a:pt x="470915" y="991869"/>
                </a:moveTo>
                <a:lnTo>
                  <a:pt x="469733" y="929448"/>
                </a:lnTo>
                <a:lnTo>
                  <a:pt x="466239" y="868209"/>
                </a:lnTo>
                <a:lnTo>
                  <a:pt x="460514" y="808303"/>
                </a:lnTo>
                <a:lnTo>
                  <a:pt x="452636" y="749876"/>
                </a:lnTo>
                <a:lnTo>
                  <a:pt x="442686" y="693077"/>
                </a:lnTo>
                <a:lnTo>
                  <a:pt x="430743" y="638053"/>
                </a:lnTo>
                <a:lnTo>
                  <a:pt x="416886" y="584953"/>
                </a:lnTo>
                <a:lnTo>
                  <a:pt x="401197" y="533925"/>
                </a:lnTo>
                <a:lnTo>
                  <a:pt x="383753" y="485116"/>
                </a:lnTo>
                <a:lnTo>
                  <a:pt x="364635" y="438675"/>
                </a:lnTo>
                <a:lnTo>
                  <a:pt x="343923" y="394750"/>
                </a:lnTo>
                <a:lnTo>
                  <a:pt x="321696" y="353488"/>
                </a:lnTo>
                <a:lnTo>
                  <a:pt x="298033" y="315037"/>
                </a:lnTo>
                <a:lnTo>
                  <a:pt x="273015" y="279546"/>
                </a:lnTo>
                <a:lnTo>
                  <a:pt x="246721" y="247163"/>
                </a:lnTo>
                <a:lnTo>
                  <a:pt x="219231" y="218036"/>
                </a:lnTo>
                <a:lnTo>
                  <a:pt x="190625" y="192311"/>
                </a:lnTo>
                <a:lnTo>
                  <a:pt x="130381" y="151666"/>
                </a:lnTo>
                <a:lnTo>
                  <a:pt x="66627" y="126410"/>
                </a:lnTo>
                <a:lnTo>
                  <a:pt x="0" y="117728"/>
                </a:lnTo>
                <a:lnTo>
                  <a:pt x="0" y="0"/>
                </a:lnTo>
                <a:lnTo>
                  <a:pt x="66627" y="8681"/>
                </a:lnTo>
                <a:lnTo>
                  <a:pt x="130381" y="33937"/>
                </a:lnTo>
                <a:lnTo>
                  <a:pt x="190625" y="74582"/>
                </a:lnTo>
                <a:lnTo>
                  <a:pt x="219231" y="100307"/>
                </a:lnTo>
                <a:lnTo>
                  <a:pt x="246721" y="129434"/>
                </a:lnTo>
                <a:lnTo>
                  <a:pt x="273015" y="161817"/>
                </a:lnTo>
                <a:lnTo>
                  <a:pt x="298033" y="197308"/>
                </a:lnTo>
                <a:lnTo>
                  <a:pt x="321696" y="235759"/>
                </a:lnTo>
                <a:lnTo>
                  <a:pt x="343923" y="277021"/>
                </a:lnTo>
                <a:lnTo>
                  <a:pt x="364635" y="320946"/>
                </a:lnTo>
                <a:lnTo>
                  <a:pt x="383753" y="367387"/>
                </a:lnTo>
                <a:lnTo>
                  <a:pt x="401197" y="416196"/>
                </a:lnTo>
                <a:lnTo>
                  <a:pt x="416886" y="467224"/>
                </a:lnTo>
                <a:lnTo>
                  <a:pt x="430743" y="520324"/>
                </a:lnTo>
                <a:lnTo>
                  <a:pt x="442686" y="575348"/>
                </a:lnTo>
                <a:lnTo>
                  <a:pt x="452636" y="632147"/>
                </a:lnTo>
                <a:lnTo>
                  <a:pt x="460514" y="690574"/>
                </a:lnTo>
                <a:lnTo>
                  <a:pt x="466239" y="750480"/>
                </a:lnTo>
                <a:lnTo>
                  <a:pt x="469733" y="811719"/>
                </a:lnTo>
                <a:lnTo>
                  <a:pt x="470915" y="874140"/>
                </a:lnTo>
                <a:lnTo>
                  <a:pt x="470915" y="991869"/>
                </a:lnTo>
                <a:lnTo>
                  <a:pt x="469836" y="1051246"/>
                </a:lnTo>
                <a:lnTo>
                  <a:pt x="466640" y="1109717"/>
                </a:lnTo>
                <a:lnTo>
                  <a:pt x="461388" y="1167135"/>
                </a:lnTo>
                <a:lnTo>
                  <a:pt x="454142" y="1223351"/>
                </a:lnTo>
                <a:lnTo>
                  <a:pt x="444966" y="1278217"/>
                </a:lnTo>
                <a:lnTo>
                  <a:pt x="433920" y="1331584"/>
                </a:lnTo>
                <a:lnTo>
                  <a:pt x="421067" y="1383304"/>
                </a:lnTo>
                <a:lnTo>
                  <a:pt x="406469" y="1433228"/>
                </a:lnTo>
                <a:lnTo>
                  <a:pt x="390187" y="1481208"/>
                </a:lnTo>
                <a:lnTo>
                  <a:pt x="372284" y="1527095"/>
                </a:lnTo>
                <a:lnTo>
                  <a:pt x="352822" y="1570741"/>
                </a:lnTo>
                <a:lnTo>
                  <a:pt x="331863" y="1611997"/>
                </a:lnTo>
                <a:lnTo>
                  <a:pt x="309468" y="1650715"/>
                </a:lnTo>
                <a:lnTo>
                  <a:pt x="285700" y="1686747"/>
                </a:lnTo>
                <a:lnTo>
                  <a:pt x="260621" y="1719943"/>
                </a:lnTo>
                <a:lnTo>
                  <a:pt x="234293" y="1750155"/>
                </a:lnTo>
                <a:lnTo>
                  <a:pt x="206778" y="1777235"/>
                </a:lnTo>
                <a:lnTo>
                  <a:pt x="148433" y="1821405"/>
                </a:lnTo>
                <a:lnTo>
                  <a:pt x="117728" y="1838198"/>
                </a:lnTo>
                <a:lnTo>
                  <a:pt x="117728" y="1896999"/>
                </a:lnTo>
                <a:lnTo>
                  <a:pt x="0" y="1807083"/>
                </a:lnTo>
                <a:lnTo>
                  <a:pt x="117728" y="1661540"/>
                </a:lnTo>
                <a:lnTo>
                  <a:pt x="117728" y="1720469"/>
                </a:lnTo>
                <a:lnTo>
                  <a:pt x="148304" y="1703759"/>
                </a:lnTo>
                <a:lnTo>
                  <a:pt x="206470" y="1659790"/>
                </a:lnTo>
                <a:lnTo>
                  <a:pt x="233931" y="1632819"/>
                </a:lnTo>
                <a:lnTo>
                  <a:pt x="260226" y="1602714"/>
                </a:lnTo>
                <a:lnTo>
                  <a:pt x="285290" y="1569621"/>
                </a:lnTo>
                <a:lnTo>
                  <a:pt x="309059" y="1533683"/>
                </a:lnTo>
                <a:lnTo>
                  <a:pt x="331469" y="1495044"/>
                </a:lnTo>
                <a:lnTo>
                  <a:pt x="352455" y="1453849"/>
                </a:lnTo>
                <a:lnTo>
                  <a:pt x="371953" y="1410240"/>
                </a:lnTo>
                <a:lnTo>
                  <a:pt x="389900" y="1364363"/>
                </a:lnTo>
                <a:lnTo>
                  <a:pt x="406230" y="1316361"/>
                </a:lnTo>
                <a:lnTo>
                  <a:pt x="420881" y="1266378"/>
                </a:lnTo>
                <a:lnTo>
                  <a:pt x="433786" y="1214557"/>
                </a:lnTo>
                <a:lnTo>
                  <a:pt x="444883" y="1161044"/>
                </a:lnTo>
                <a:lnTo>
                  <a:pt x="454107" y="1105982"/>
                </a:lnTo>
                <a:lnTo>
                  <a:pt x="461394" y="1049515"/>
                </a:lnTo>
                <a:lnTo>
                  <a:pt x="466680" y="991787"/>
                </a:lnTo>
                <a:lnTo>
                  <a:pt x="469900" y="932941"/>
                </a:lnTo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5860" y="5733288"/>
            <a:ext cx="10282555" cy="94234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3545"/>
              </a:lnSpc>
            </a:pPr>
            <a:r>
              <a:rPr sz="3000" b="1" spc="-145" dirty="0">
                <a:latin typeface="Trebuchet MS"/>
                <a:cs typeface="Trebuchet MS"/>
              </a:rPr>
              <a:t>Some </a:t>
            </a:r>
            <a:r>
              <a:rPr sz="3000" b="1" spc="-170" dirty="0">
                <a:latin typeface="Trebuchet MS"/>
                <a:cs typeface="Trebuchet MS"/>
              </a:rPr>
              <a:t>new </a:t>
            </a:r>
            <a:r>
              <a:rPr sz="3000" b="1" spc="-150" dirty="0">
                <a:latin typeface="Trebuchet MS"/>
                <a:cs typeface="Trebuchet MS"/>
              </a:rPr>
              <a:t>individuals </a:t>
            </a:r>
            <a:r>
              <a:rPr sz="3000" b="1" spc="-190" dirty="0">
                <a:latin typeface="Trebuchet MS"/>
                <a:cs typeface="Trebuchet MS"/>
              </a:rPr>
              <a:t>make </a:t>
            </a:r>
            <a:r>
              <a:rPr sz="3000" b="1" spc="-175" dirty="0">
                <a:latin typeface="Trebuchet MS"/>
                <a:cs typeface="Trebuchet MS"/>
              </a:rPr>
              <a:t>the </a:t>
            </a:r>
            <a:r>
              <a:rPr sz="3000" b="1" spc="-165" dirty="0">
                <a:latin typeface="Trebuchet MS"/>
                <a:cs typeface="Trebuchet MS"/>
              </a:rPr>
              <a:t>results</a:t>
            </a:r>
            <a:r>
              <a:rPr sz="3000" b="1" spc="-550" dirty="0">
                <a:latin typeface="Trebuchet MS"/>
                <a:cs typeface="Trebuchet MS"/>
              </a:rPr>
              <a:t> </a:t>
            </a:r>
            <a:r>
              <a:rPr sz="3000" b="1" spc="-185" dirty="0">
                <a:latin typeface="Trebuchet MS"/>
                <a:cs typeface="Trebuchet MS"/>
              </a:rPr>
              <a:t>worse.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000" b="1" spc="-204" dirty="0">
                <a:latin typeface="Trebuchet MS"/>
                <a:cs typeface="Trebuchet MS"/>
              </a:rPr>
              <a:t>This</a:t>
            </a:r>
            <a:r>
              <a:rPr sz="3000" b="1" spc="-195" dirty="0">
                <a:latin typeface="Trebuchet MS"/>
                <a:cs typeface="Trebuchet MS"/>
              </a:rPr>
              <a:t> </a:t>
            </a:r>
            <a:r>
              <a:rPr sz="3000" b="1" spc="-140" dirty="0">
                <a:latin typeface="Trebuchet MS"/>
                <a:cs typeface="Trebuchet MS"/>
              </a:rPr>
              <a:t>is</a:t>
            </a:r>
            <a:r>
              <a:rPr sz="3000" b="1" spc="-225" dirty="0">
                <a:latin typeface="Trebuchet MS"/>
                <a:cs typeface="Trebuchet MS"/>
              </a:rPr>
              <a:t> </a:t>
            </a:r>
            <a:r>
              <a:rPr sz="3000" b="1" spc="-170" dirty="0">
                <a:latin typeface="Trebuchet MS"/>
                <a:cs typeface="Trebuchet MS"/>
              </a:rPr>
              <a:t>why</a:t>
            </a:r>
            <a:r>
              <a:rPr sz="3000" b="1" spc="-235" dirty="0">
                <a:latin typeface="Trebuchet MS"/>
                <a:cs typeface="Trebuchet MS"/>
              </a:rPr>
              <a:t> </a:t>
            </a:r>
            <a:r>
              <a:rPr sz="3000" b="1" spc="-160" dirty="0">
                <a:latin typeface="Trebuchet MS"/>
                <a:cs typeface="Trebuchet MS"/>
              </a:rPr>
              <a:t>it</a:t>
            </a:r>
            <a:r>
              <a:rPr sz="3000" b="1" spc="-229" dirty="0">
                <a:latin typeface="Trebuchet MS"/>
                <a:cs typeface="Trebuchet MS"/>
              </a:rPr>
              <a:t> </a:t>
            </a:r>
            <a:r>
              <a:rPr sz="3000" b="1" spc="-130" dirty="0">
                <a:latin typeface="Trebuchet MS"/>
                <a:cs typeface="Trebuchet MS"/>
              </a:rPr>
              <a:t>is</a:t>
            </a:r>
            <a:r>
              <a:rPr sz="3000" b="1" spc="-195" dirty="0">
                <a:latin typeface="Trebuchet MS"/>
                <a:cs typeface="Trebuchet MS"/>
              </a:rPr>
              <a:t> </a:t>
            </a:r>
            <a:r>
              <a:rPr sz="3000" b="1" spc="-210" dirty="0">
                <a:latin typeface="Trebuchet MS"/>
                <a:cs typeface="Trebuchet MS"/>
              </a:rPr>
              <a:t>preferred</a:t>
            </a:r>
            <a:r>
              <a:rPr sz="3000" b="1" spc="-270" dirty="0">
                <a:latin typeface="Trebuchet MS"/>
                <a:cs typeface="Trebuchet MS"/>
              </a:rPr>
              <a:t> </a:t>
            </a:r>
            <a:r>
              <a:rPr sz="3000" b="1" spc="-140" dirty="0">
                <a:latin typeface="Trebuchet MS"/>
                <a:cs typeface="Trebuchet MS"/>
              </a:rPr>
              <a:t>to</a:t>
            </a:r>
            <a:r>
              <a:rPr sz="3000" b="1" spc="-220" dirty="0">
                <a:latin typeface="Trebuchet MS"/>
                <a:cs typeface="Trebuchet MS"/>
              </a:rPr>
              <a:t> </a:t>
            </a:r>
            <a:r>
              <a:rPr sz="3000" b="1" spc="-215" dirty="0">
                <a:latin typeface="Trebuchet MS"/>
                <a:cs typeface="Trebuchet MS"/>
              </a:rPr>
              <a:t>keep</a:t>
            </a:r>
            <a:r>
              <a:rPr sz="3000" b="1" spc="-240" dirty="0">
                <a:latin typeface="Trebuchet MS"/>
                <a:cs typeface="Trebuchet MS"/>
              </a:rPr>
              <a:t> </a:t>
            </a:r>
            <a:r>
              <a:rPr sz="3000" b="1" spc="-180" dirty="0">
                <a:latin typeface="Trebuchet MS"/>
                <a:cs typeface="Trebuchet MS"/>
              </a:rPr>
              <a:t>the</a:t>
            </a:r>
            <a:r>
              <a:rPr sz="3000" b="1" spc="-250" dirty="0">
                <a:latin typeface="Trebuchet MS"/>
                <a:cs typeface="Trebuchet MS"/>
              </a:rPr>
              <a:t> </a:t>
            </a:r>
            <a:r>
              <a:rPr sz="3000" b="1" spc="-165" dirty="0">
                <a:latin typeface="Trebuchet MS"/>
                <a:cs typeface="Trebuchet MS"/>
              </a:rPr>
              <a:t>best</a:t>
            </a:r>
            <a:r>
              <a:rPr sz="3000" b="1" spc="-215" dirty="0">
                <a:latin typeface="Trebuchet MS"/>
                <a:cs typeface="Trebuchet MS"/>
              </a:rPr>
              <a:t> </a:t>
            </a:r>
            <a:r>
              <a:rPr sz="3000" b="1" spc="-130" dirty="0">
                <a:latin typeface="Trebuchet MS"/>
                <a:cs typeface="Trebuchet MS"/>
              </a:rPr>
              <a:t>old</a:t>
            </a:r>
            <a:r>
              <a:rPr sz="3000" b="1" spc="-210" dirty="0">
                <a:latin typeface="Trebuchet MS"/>
                <a:cs typeface="Trebuchet MS"/>
              </a:rPr>
              <a:t> </a:t>
            </a:r>
            <a:r>
              <a:rPr sz="3000" b="1" spc="-165" dirty="0">
                <a:latin typeface="Trebuchet MS"/>
                <a:cs typeface="Trebuchet MS"/>
              </a:rPr>
              <a:t>individuals.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87309" y="4377816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9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0547" y="1956307"/>
          <a:ext cx="6968488" cy="233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3.1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4.8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32570" y="1305686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2390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44.4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3.333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53.9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0.102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-66.1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0.009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7309" y="4377816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9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0547" y="1956307"/>
          <a:ext cx="6968488" cy="233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3.1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4.8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1)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32570" y="1305686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2390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13.9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0.024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44.4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3.333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53.9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0.102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50" dirty="0">
                          <a:latin typeface="Trebuchet MS"/>
                          <a:cs typeface="Trebuchet MS"/>
                        </a:rPr>
                        <a:t>-66.1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0.009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7309" y="4377816"/>
          <a:ext cx="6968488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9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0547" y="1956307"/>
          <a:ext cx="6968488" cy="233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3.1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6725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4.8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4458" y="1304163"/>
          <a:ext cx="6964677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1220" y="252336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11630" y="1714245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7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4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403" y="1405889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1630" y="1405889"/>
            <a:ext cx="452755" cy="776605"/>
          </a:xfrm>
          <a:custGeom>
            <a:avLst/>
            <a:gdLst/>
            <a:ahLst/>
            <a:cxnLst/>
            <a:rect l="l" t="t" r="r" b="b"/>
            <a:pathLst>
              <a:path w="452755" h="776605">
                <a:moveTo>
                  <a:pt x="0" y="308356"/>
                </a:moveTo>
                <a:lnTo>
                  <a:pt x="4107" y="349929"/>
                </a:lnTo>
                <a:lnTo>
                  <a:pt x="16114" y="390015"/>
                </a:lnTo>
                <a:lnTo>
                  <a:pt x="35545" y="428196"/>
                </a:lnTo>
                <a:lnTo>
                  <a:pt x="61923" y="464049"/>
                </a:lnTo>
                <a:lnTo>
                  <a:pt x="94773" y="497157"/>
                </a:lnTo>
                <a:lnTo>
                  <a:pt x="133621" y="527098"/>
                </a:lnTo>
                <a:lnTo>
                  <a:pt x="177990" y="553454"/>
                </a:lnTo>
                <a:lnTo>
                  <a:pt x="227405" y="575803"/>
                </a:lnTo>
                <a:lnTo>
                  <a:pt x="281390" y="593727"/>
                </a:lnTo>
                <a:lnTo>
                  <a:pt x="339470" y="606806"/>
                </a:lnTo>
                <a:lnTo>
                  <a:pt x="339470" y="550290"/>
                </a:lnTo>
                <a:lnTo>
                  <a:pt x="452627" y="673226"/>
                </a:lnTo>
                <a:lnTo>
                  <a:pt x="339470" y="776605"/>
                </a:lnTo>
                <a:lnTo>
                  <a:pt x="339470" y="719963"/>
                </a:lnTo>
                <a:lnTo>
                  <a:pt x="281390" y="706884"/>
                </a:lnTo>
                <a:lnTo>
                  <a:pt x="227405" y="688960"/>
                </a:lnTo>
                <a:lnTo>
                  <a:pt x="177990" y="666611"/>
                </a:lnTo>
                <a:lnTo>
                  <a:pt x="133621" y="640255"/>
                </a:lnTo>
                <a:lnTo>
                  <a:pt x="94773" y="610314"/>
                </a:lnTo>
                <a:lnTo>
                  <a:pt x="61923" y="577206"/>
                </a:lnTo>
                <a:lnTo>
                  <a:pt x="35545" y="541353"/>
                </a:lnTo>
                <a:lnTo>
                  <a:pt x="16114" y="503172"/>
                </a:lnTo>
                <a:lnTo>
                  <a:pt x="4107" y="463086"/>
                </a:lnTo>
                <a:lnTo>
                  <a:pt x="0" y="421513"/>
                </a:lnTo>
                <a:lnTo>
                  <a:pt x="0" y="308356"/>
                </a:lnTo>
                <a:lnTo>
                  <a:pt x="3527" y="269675"/>
                </a:lnTo>
                <a:lnTo>
                  <a:pt x="13826" y="232428"/>
                </a:lnTo>
                <a:lnTo>
                  <a:pt x="30472" y="196904"/>
                </a:lnTo>
                <a:lnTo>
                  <a:pt x="53041" y="163393"/>
                </a:lnTo>
                <a:lnTo>
                  <a:pt x="81107" y="132182"/>
                </a:lnTo>
                <a:lnTo>
                  <a:pt x="114247" y="103561"/>
                </a:lnTo>
                <a:lnTo>
                  <a:pt x="152037" y="77819"/>
                </a:lnTo>
                <a:lnTo>
                  <a:pt x="194050" y="55245"/>
                </a:lnTo>
                <a:lnTo>
                  <a:pt x="239864" y="36127"/>
                </a:lnTo>
                <a:lnTo>
                  <a:pt x="289053" y="20755"/>
                </a:lnTo>
                <a:lnTo>
                  <a:pt x="341193" y="9417"/>
                </a:lnTo>
                <a:lnTo>
                  <a:pt x="395859" y="2402"/>
                </a:lnTo>
                <a:lnTo>
                  <a:pt x="452627" y="0"/>
                </a:lnTo>
                <a:lnTo>
                  <a:pt x="452627" y="113157"/>
                </a:lnTo>
                <a:lnTo>
                  <a:pt x="394044" y="115730"/>
                </a:lnTo>
                <a:lnTo>
                  <a:pt x="337515" y="123254"/>
                </a:lnTo>
                <a:lnTo>
                  <a:pt x="283566" y="135431"/>
                </a:lnTo>
                <a:lnTo>
                  <a:pt x="232720" y="151966"/>
                </a:lnTo>
                <a:lnTo>
                  <a:pt x="185501" y="172563"/>
                </a:lnTo>
                <a:lnTo>
                  <a:pt x="142436" y="196926"/>
                </a:lnTo>
                <a:lnTo>
                  <a:pt x="104047" y="224759"/>
                </a:lnTo>
                <a:lnTo>
                  <a:pt x="70859" y="255766"/>
                </a:lnTo>
                <a:lnTo>
                  <a:pt x="43397" y="289651"/>
                </a:lnTo>
                <a:lnTo>
                  <a:pt x="22184" y="326118"/>
                </a:lnTo>
                <a:lnTo>
                  <a:pt x="7746" y="364871"/>
                </a:lnTo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0774" y="2550922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6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6"/>
                </a:lnTo>
                <a:lnTo>
                  <a:pt x="339470" y="468249"/>
                </a:lnTo>
                <a:lnTo>
                  <a:pt x="452627" y="364870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1547" y="2242566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0774" y="2242566"/>
            <a:ext cx="452755" cy="776605"/>
          </a:xfrm>
          <a:custGeom>
            <a:avLst/>
            <a:gdLst/>
            <a:ahLst/>
            <a:cxnLst/>
            <a:rect l="l" t="t" r="r" b="b"/>
            <a:pathLst>
              <a:path w="452755" h="776605">
                <a:moveTo>
                  <a:pt x="0" y="308356"/>
                </a:moveTo>
                <a:lnTo>
                  <a:pt x="4107" y="349929"/>
                </a:lnTo>
                <a:lnTo>
                  <a:pt x="16114" y="390015"/>
                </a:lnTo>
                <a:lnTo>
                  <a:pt x="35545" y="428196"/>
                </a:lnTo>
                <a:lnTo>
                  <a:pt x="61923" y="464049"/>
                </a:lnTo>
                <a:lnTo>
                  <a:pt x="94773" y="497157"/>
                </a:lnTo>
                <a:lnTo>
                  <a:pt x="133621" y="527098"/>
                </a:lnTo>
                <a:lnTo>
                  <a:pt x="177990" y="553454"/>
                </a:lnTo>
                <a:lnTo>
                  <a:pt x="227405" y="575803"/>
                </a:lnTo>
                <a:lnTo>
                  <a:pt x="281390" y="593727"/>
                </a:lnTo>
                <a:lnTo>
                  <a:pt x="339470" y="606806"/>
                </a:lnTo>
                <a:lnTo>
                  <a:pt x="339470" y="550291"/>
                </a:lnTo>
                <a:lnTo>
                  <a:pt x="452627" y="673226"/>
                </a:lnTo>
                <a:lnTo>
                  <a:pt x="339470" y="776605"/>
                </a:lnTo>
                <a:lnTo>
                  <a:pt x="339470" y="719963"/>
                </a:lnTo>
                <a:lnTo>
                  <a:pt x="281390" y="706884"/>
                </a:lnTo>
                <a:lnTo>
                  <a:pt x="227405" y="688960"/>
                </a:lnTo>
                <a:lnTo>
                  <a:pt x="177990" y="666611"/>
                </a:lnTo>
                <a:lnTo>
                  <a:pt x="133621" y="640255"/>
                </a:lnTo>
                <a:lnTo>
                  <a:pt x="94773" y="610314"/>
                </a:lnTo>
                <a:lnTo>
                  <a:pt x="61923" y="577206"/>
                </a:lnTo>
                <a:lnTo>
                  <a:pt x="35545" y="541353"/>
                </a:lnTo>
                <a:lnTo>
                  <a:pt x="16114" y="503172"/>
                </a:lnTo>
                <a:lnTo>
                  <a:pt x="4107" y="463086"/>
                </a:lnTo>
                <a:lnTo>
                  <a:pt x="0" y="421513"/>
                </a:lnTo>
                <a:lnTo>
                  <a:pt x="0" y="308356"/>
                </a:lnTo>
                <a:lnTo>
                  <a:pt x="3527" y="269675"/>
                </a:lnTo>
                <a:lnTo>
                  <a:pt x="13826" y="232428"/>
                </a:lnTo>
                <a:lnTo>
                  <a:pt x="30472" y="196904"/>
                </a:lnTo>
                <a:lnTo>
                  <a:pt x="53041" y="163393"/>
                </a:lnTo>
                <a:lnTo>
                  <a:pt x="81107" y="132182"/>
                </a:lnTo>
                <a:lnTo>
                  <a:pt x="114247" y="103561"/>
                </a:lnTo>
                <a:lnTo>
                  <a:pt x="152037" y="77819"/>
                </a:lnTo>
                <a:lnTo>
                  <a:pt x="194050" y="55245"/>
                </a:lnTo>
                <a:lnTo>
                  <a:pt x="239864" y="36127"/>
                </a:lnTo>
                <a:lnTo>
                  <a:pt x="289053" y="20755"/>
                </a:lnTo>
                <a:lnTo>
                  <a:pt x="341193" y="9417"/>
                </a:lnTo>
                <a:lnTo>
                  <a:pt x="395859" y="2402"/>
                </a:lnTo>
                <a:lnTo>
                  <a:pt x="452627" y="0"/>
                </a:lnTo>
                <a:lnTo>
                  <a:pt x="452627" y="113157"/>
                </a:lnTo>
                <a:lnTo>
                  <a:pt x="394044" y="115730"/>
                </a:lnTo>
                <a:lnTo>
                  <a:pt x="337515" y="123254"/>
                </a:lnTo>
                <a:lnTo>
                  <a:pt x="283566" y="135431"/>
                </a:lnTo>
                <a:lnTo>
                  <a:pt x="232720" y="151966"/>
                </a:lnTo>
                <a:lnTo>
                  <a:pt x="185501" y="172563"/>
                </a:lnTo>
                <a:lnTo>
                  <a:pt x="142436" y="196926"/>
                </a:lnTo>
                <a:lnTo>
                  <a:pt x="104047" y="224759"/>
                </a:lnTo>
                <a:lnTo>
                  <a:pt x="70859" y="255766"/>
                </a:lnTo>
                <a:lnTo>
                  <a:pt x="43397" y="289651"/>
                </a:lnTo>
                <a:lnTo>
                  <a:pt x="22184" y="326118"/>
                </a:lnTo>
                <a:lnTo>
                  <a:pt x="7746" y="364871"/>
                </a:lnTo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61" y="2092325"/>
            <a:ext cx="448309" cy="788670"/>
          </a:xfrm>
          <a:custGeom>
            <a:avLst/>
            <a:gdLst/>
            <a:ahLst/>
            <a:cxnLst/>
            <a:rect l="l" t="t" r="r" b="b"/>
            <a:pathLst>
              <a:path w="448309" h="788669">
                <a:moveTo>
                  <a:pt x="0" y="0"/>
                </a:moveTo>
                <a:lnTo>
                  <a:pt x="0" y="111887"/>
                </a:lnTo>
                <a:lnTo>
                  <a:pt x="1600" y="166209"/>
                </a:lnTo>
                <a:lnTo>
                  <a:pt x="6325" y="219450"/>
                </a:lnTo>
                <a:lnTo>
                  <a:pt x="14059" y="271397"/>
                </a:lnTo>
                <a:lnTo>
                  <a:pt x="24687" y="321837"/>
                </a:lnTo>
                <a:lnTo>
                  <a:pt x="38093" y="370559"/>
                </a:lnTo>
                <a:lnTo>
                  <a:pt x="54164" y="417349"/>
                </a:lnTo>
                <a:lnTo>
                  <a:pt x="72783" y="461995"/>
                </a:lnTo>
                <a:lnTo>
                  <a:pt x="93835" y="504285"/>
                </a:lnTo>
                <a:lnTo>
                  <a:pt x="117206" y="544006"/>
                </a:lnTo>
                <a:lnTo>
                  <a:pt x="142780" y="580946"/>
                </a:lnTo>
                <a:lnTo>
                  <a:pt x="170442" y="614892"/>
                </a:lnTo>
                <a:lnTo>
                  <a:pt x="200076" y="645632"/>
                </a:lnTo>
                <a:lnTo>
                  <a:pt x="231569" y="672953"/>
                </a:lnTo>
                <a:lnTo>
                  <a:pt x="264804" y="696644"/>
                </a:lnTo>
                <a:lnTo>
                  <a:pt x="299667" y="716491"/>
                </a:lnTo>
                <a:lnTo>
                  <a:pt x="336041" y="732282"/>
                </a:lnTo>
                <a:lnTo>
                  <a:pt x="336041" y="788288"/>
                </a:lnTo>
                <a:lnTo>
                  <a:pt x="448056" y="696595"/>
                </a:lnTo>
                <a:lnTo>
                  <a:pt x="383449" y="620267"/>
                </a:lnTo>
                <a:lnTo>
                  <a:pt x="336041" y="620267"/>
                </a:lnTo>
                <a:lnTo>
                  <a:pt x="299667" y="604477"/>
                </a:lnTo>
                <a:lnTo>
                  <a:pt x="264804" y="584630"/>
                </a:lnTo>
                <a:lnTo>
                  <a:pt x="231569" y="560940"/>
                </a:lnTo>
                <a:lnTo>
                  <a:pt x="200076" y="533620"/>
                </a:lnTo>
                <a:lnTo>
                  <a:pt x="170442" y="502882"/>
                </a:lnTo>
                <a:lnTo>
                  <a:pt x="142780" y="468938"/>
                </a:lnTo>
                <a:lnTo>
                  <a:pt x="117206" y="432002"/>
                </a:lnTo>
                <a:lnTo>
                  <a:pt x="93835" y="392287"/>
                </a:lnTo>
                <a:lnTo>
                  <a:pt x="72783" y="350004"/>
                </a:lnTo>
                <a:lnTo>
                  <a:pt x="54164" y="305366"/>
                </a:lnTo>
                <a:lnTo>
                  <a:pt x="38093" y="258586"/>
                </a:lnTo>
                <a:lnTo>
                  <a:pt x="24687" y="209877"/>
                </a:lnTo>
                <a:lnTo>
                  <a:pt x="14059" y="159451"/>
                </a:lnTo>
                <a:lnTo>
                  <a:pt x="6325" y="107521"/>
                </a:lnTo>
                <a:lnTo>
                  <a:pt x="1600" y="54300"/>
                </a:lnTo>
                <a:lnTo>
                  <a:pt x="0" y="0"/>
                </a:lnTo>
                <a:close/>
              </a:path>
              <a:path w="448309" h="788669">
                <a:moveTo>
                  <a:pt x="336041" y="564261"/>
                </a:moveTo>
                <a:lnTo>
                  <a:pt x="336041" y="620267"/>
                </a:lnTo>
                <a:lnTo>
                  <a:pt x="383449" y="620267"/>
                </a:lnTo>
                <a:lnTo>
                  <a:pt x="336041" y="5642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7535" y="1451610"/>
            <a:ext cx="448309" cy="697230"/>
          </a:xfrm>
          <a:custGeom>
            <a:avLst/>
            <a:gdLst/>
            <a:ahLst/>
            <a:cxnLst/>
            <a:rect l="l" t="t" r="r" b="b"/>
            <a:pathLst>
              <a:path w="448309" h="697230">
                <a:moveTo>
                  <a:pt x="448082" y="0"/>
                </a:moveTo>
                <a:lnTo>
                  <a:pt x="408966" y="2412"/>
                </a:lnTo>
                <a:lnTo>
                  <a:pt x="370590" y="9596"/>
                </a:lnTo>
                <a:lnTo>
                  <a:pt x="333404" y="21221"/>
                </a:lnTo>
                <a:lnTo>
                  <a:pt x="297531" y="37080"/>
                </a:lnTo>
                <a:lnTo>
                  <a:pt x="263093" y="56964"/>
                </a:lnTo>
                <a:lnTo>
                  <a:pt x="230211" y="80666"/>
                </a:lnTo>
                <a:lnTo>
                  <a:pt x="199008" y="107976"/>
                </a:lnTo>
                <a:lnTo>
                  <a:pt x="169606" y="138688"/>
                </a:lnTo>
                <a:lnTo>
                  <a:pt x="142128" y="172593"/>
                </a:lnTo>
                <a:lnTo>
                  <a:pt x="116695" y="209482"/>
                </a:lnTo>
                <a:lnTo>
                  <a:pt x="93429" y="249147"/>
                </a:lnTo>
                <a:lnTo>
                  <a:pt x="72453" y="291381"/>
                </a:lnTo>
                <a:lnTo>
                  <a:pt x="53890" y="335975"/>
                </a:lnTo>
                <a:lnTo>
                  <a:pt x="37808" y="382908"/>
                </a:lnTo>
                <a:lnTo>
                  <a:pt x="24487" y="431409"/>
                </a:lnTo>
                <a:lnTo>
                  <a:pt x="13892" y="481833"/>
                </a:lnTo>
                <a:lnTo>
                  <a:pt x="6197" y="533785"/>
                </a:lnTo>
                <a:lnTo>
                  <a:pt x="1526" y="587056"/>
                </a:lnTo>
                <a:lnTo>
                  <a:pt x="0" y="641437"/>
                </a:lnTo>
                <a:lnTo>
                  <a:pt x="1740" y="696722"/>
                </a:lnTo>
                <a:lnTo>
                  <a:pt x="7097" y="639154"/>
                </a:lnTo>
                <a:lnTo>
                  <a:pt x="15890" y="583405"/>
                </a:lnTo>
                <a:lnTo>
                  <a:pt x="27954" y="529690"/>
                </a:lnTo>
                <a:lnTo>
                  <a:pt x="43125" y="478226"/>
                </a:lnTo>
                <a:lnTo>
                  <a:pt x="61237" y="429226"/>
                </a:lnTo>
                <a:lnTo>
                  <a:pt x="82127" y="382908"/>
                </a:lnTo>
                <a:lnTo>
                  <a:pt x="105629" y="339486"/>
                </a:lnTo>
                <a:lnTo>
                  <a:pt x="131579" y="299177"/>
                </a:lnTo>
                <a:lnTo>
                  <a:pt x="159811" y="262195"/>
                </a:lnTo>
                <a:lnTo>
                  <a:pt x="190162" y="228757"/>
                </a:lnTo>
                <a:lnTo>
                  <a:pt x="222466" y="199078"/>
                </a:lnTo>
                <a:lnTo>
                  <a:pt x="256558" y="173373"/>
                </a:lnTo>
                <a:lnTo>
                  <a:pt x="292274" y="151859"/>
                </a:lnTo>
                <a:lnTo>
                  <a:pt x="329450" y="134750"/>
                </a:lnTo>
                <a:lnTo>
                  <a:pt x="367919" y="122262"/>
                </a:lnTo>
                <a:lnTo>
                  <a:pt x="407518" y="114612"/>
                </a:lnTo>
                <a:lnTo>
                  <a:pt x="448082" y="112013"/>
                </a:lnTo>
                <a:lnTo>
                  <a:pt x="448082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7561" y="1451610"/>
            <a:ext cx="448309" cy="1429385"/>
          </a:xfrm>
          <a:custGeom>
            <a:avLst/>
            <a:gdLst/>
            <a:ahLst/>
            <a:cxnLst/>
            <a:rect l="l" t="t" r="r" b="b"/>
            <a:pathLst>
              <a:path w="448309" h="1429385">
                <a:moveTo>
                  <a:pt x="0" y="640714"/>
                </a:moveTo>
                <a:lnTo>
                  <a:pt x="1600" y="695015"/>
                </a:lnTo>
                <a:lnTo>
                  <a:pt x="6325" y="748236"/>
                </a:lnTo>
                <a:lnTo>
                  <a:pt x="14059" y="800166"/>
                </a:lnTo>
                <a:lnTo>
                  <a:pt x="24687" y="850592"/>
                </a:lnTo>
                <a:lnTo>
                  <a:pt x="38093" y="899301"/>
                </a:lnTo>
                <a:lnTo>
                  <a:pt x="54164" y="946081"/>
                </a:lnTo>
                <a:lnTo>
                  <a:pt x="72783" y="990719"/>
                </a:lnTo>
                <a:lnTo>
                  <a:pt x="93835" y="1033002"/>
                </a:lnTo>
                <a:lnTo>
                  <a:pt x="117206" y="1072717"/>
                </a:lnTo>
                <a:lnTo>
                  <a:pt x="142780" y="1109653"/>
                </a:lnTo>
                <a:lnTo>
                  <a:pt x="170442" y="1143597"/>
                </a:lnTo>
                <a:lnTo>
                  <a:pt x="200076" y="1174335"/>
                </a:lnTo>
                <a:lnTo>
                  <a:pt x="231569" y="1201655"/>
                </a:lnTo>
                <a:lnTo>
                  <a:pt x="264804" y="1225345"/>
                </a:lnTo>
                <a:lnTo>
                  <a:pt x="299667" y="1245192"/>
                </a:lnTo>
                <a:lnTo>
                  <a:pt x="336041" y="1260982"/>
                </a:lnTo>
                <a:lnTo>
                  <a:pt x="336041" y="1204976"/>
                </a:lnTo>
                <a:lnTo>
                  <a:pt x="448056" y="1337310"/>
                </a:lnTo>
                <a:lnTo>
                  <a:pt x="336041" y="1429003"/>
                </a:lnTo>
                <a:lnTo>
                  <a:pt x="336041" y="1372997"/>
                </a:lnTo>
                <a:lnTo>
                  <a:pt x="299667" y="1357206"/>
                </a:lnTo>
                <a:lnTo>
                  <a:pt x="264804" y="1337359"/>
                </a:lnTo>
                <a:lnTo>
                  <a:pt x="231569" y="1313668"/>
                </a:lnTo>
                <a:lnTo>
                  <a:pt x="200076" y="1286347"/>
                </a:lnTo>
                <a:lnTo>
                  <a:pt x="170442" y="1255607"/>
                </a:lnTo>
                <a:lnTo>
                  <a:pt x="142780" y="1221661"/>
                </a:lnTo>
                <a:lnTo>
                  <a:pt x="117206" y="1184721"/>
                </a:lnTo>
                <a:lnTo>
                  <a:pt x="93835" y="1145000"/>
                </a:lnTo>
                <a:lnTo>
                  <a:pt x="72783" y="1102710"/>
                </a:lnTo>
                <a:lnTo>
                  <a:pt x="54164" y="1058064"/>
                </a:lnTo>
                <a:lnTo>
                  <a:pt x="38093" y="1011274"/>
                </a:lnTo>
                <a:lnTo>
                  <a:pt x="24687" y="962552"/>
                </a:lnTo>
                <a:lnTo>
                  <a:pt x="14059" y="912112"/>
                </a:lnTo>
                <a:lnTo>
                  <a:pt x="6325" y="860165"/>
                </a:lnTo>
                <a:lnTo>
                  <a:pt x="1600" y="806924"/>
                </a:lnTo>
                <a:lnTo>
                  <a:pt x="0" y="752601"/>
                </a:lnTo>
                <a:lnTo>
                  <a:pt x="0" y="640714"/>
                </a:lnTo>
                <a:lnTo>
                  <a:pt x="1644" y="585436"/>
                </a:lnTo>
                <a:lnTo>
                  <a:pt x="6488" y="531463"/>
                </a:lnTo>
                <a:lnTo>
                  <a:pt x="14397" y="478986"/>
                </a:lnTo>
                <a:lnTo>
                  <a:pt x="25237" y="428200"/>
                </a:lnTo>
                <a:lnTo>
                  <a:pt x="38873" y="379295"/>
                </a:lnTo>
                <a:lnTo>
                  <a:pt x="55170" y="332465"/>
                </a:lnTo>
                <a:lnTo>
                  <a:pt x="73995" y="287902"/>
                </a:lnTo>
                <a:lnTo>
                  <a:pt x="95212" y="245798"/>
                </a:lnTo>
                <a:lnTo>
                  <a:pt x="118688" y="206345"/>
                </a:lnTo>
                <a:lnTo>
                  <a:pt x="144287" y="169737"/>
                </a:lnTo>
                <a:lnTo>
                  <a:pt x="171875" y="136166"/>
                </a:lnTo>
                <a:lnTo>
                  <a:pt x="201318" y="105823"/>
                </a:lnTo>
                <a:lnTo>
                  <a:pt x="232481" y="78902"/>
                </a:lnTo>
                <a:lnTo>
                  <a:pt x="265230" y="55595"/>
                </a:lnTo>
                <a:lnTo>
                  <a:pt x="299431" y="36093"/>
                </a:lnTo>
                <a:lnTo>
                  <a:pt x="334948" y="20591"/>
                </a:lnTo>
                <a:lnTo>
                  <a:pt x="371647" y="9280"/>
                </a:lnTo>
                <a:lnTo>
                  <a:pt x="409395" y="2352"/>
                </a:lnTo>
                <a:lnTo>
                  <a:pt x="448056" y="0"/>
                </a:lnTo>
                <a:lnTo>
                  <a:pt x="448056" y="112013"/>
                </a:lnTo>
                <a:lnTo>
                  <a:pt x="407492" y="114612"/>
                </a:lnTo>
                <a:lnTo>
                  <a:pt x="367893" y="122262"/>
                </a:lnTo>
                <a:lnTo>
                  <a:pt x="329423" y="134750"/>
                </a:lnTo>
                <a:lnTo>
                  <a:pt x="292248" y="151859"/>
                </a:lnTo>
                <a:lnTo>
                  <a:pt x="256532" y="173373"/>
                </a:lnTo>
                <a:lnTo>
                  <a:pt x="222440" y="199078"/>
                </a:lnTo>
                <a:lnTo>
                  <a:pt x="190136" y="228757"/>
                </a:lnTo>
                <a:lnTo>
                  <a:pt x="159785" y="262195"/>
                </a:lnTo>
                <a:lnTo>
                  <a:pt x="131553" y="299177"/>
                </a:lnTo>
                <a:lnTo>
                  <a:pt x="105603" y="339486"/>
                </a:lnTo>
                <a:lnTo>
                  <a:pt x="82101" y="382908"/>
                </a:lnTo>
                <a:lnTo>
                  <a:pt x="61211" y="429226"/>
                </a:lnTo>
                <a:lnTo>
                  <a:pt x="43098" y="478226"/>
                </a:lnTo>
                <a:lnTo>
                  <a:pt x="27928" y="529690"/>
                </a:lnTo>
                <a:lnTo>
                  <a:pt x="15863" y="583405"/>
                </a:lnTo>
                <a:lnTo>
                  <a:pt x="7071" y="639154"/>
                </a:lnTo>
                <a:lnTo>
                  <a:pt x="1714" y="696722"/>
                </a:lnTo>
              </a:path>
            </a:pathLst>
          </a:custGeom>
          <a:ln w="1371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9344" y="1775967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7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7"/>
                </a:lnTo>
                <a:lnTo>
                  <a:pt x="339470" y="468249"/>
                </a:lnTo>
                <a:lnTo>
                  <a:pt x="452628" y="364871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0117" y="1467611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44458" y="1304163"/>
          <a:ext cx="6964677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9344" y="1775967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7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7"/>
                </a:lnTo>
                <a:lnTo>
                  <a:pt x="339470" y="468249"/>
                </a:lnTo>
                <a:lnTo>
                  <a:pt x="452628" y="364871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0117" y="1467611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100" y="4544567"/>
            <a:ext cx="38455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36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28266" y="5382386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28015" y="5353811"/>
            <a:ext cx="1851660" cy="589915"/>
          </a:xfrm>
          <a:custGeom>
            <a:avLst/>
            <a:gdLst/>
            <a:ahLst/>
            <a:cxnLst/>
            <a:rect l="l" t="t" r="r" b="b"/>
            <a:pathLst>
              <a:path w="1851660" h="589914">
                <a:moveTo>
                  <a:pt x="0" y="589788"/>
                </a:moveTo>
                <a:lnTo>
                  <a:pt x="1851660" y="589788"/>
                </a:lnTo>
                <a:lnTo>
                  <a:pt x="1851660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852" y="5388965"/>
            <a:ext cx="12128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385" dirty="0">
                <a:latin typeface="Trebuchet MS"/>
                <a:cs typeface="Trebuchet MS"/>
              </a:rPr>
              <a:t>M</a:t>
            </a:r>
            <a:r>
              <a:rPr sz="3000" b="1" spc="-160" dirty="0">
                <a:latin typeface="Trebuchet MS"/>
                <a:cs typeface="Trebuchet MS"/>
              </a:rPr>
              <a:t>u</a:t>
            </a:r>
            <a:r>
              <a:rPr sz="3000" b="1" spc="-185" dirty="0">
                <a:latin typeface="Trebuchet MS"/>
                <a:cs typeface="Trebuchet MS"/>
              </a:rPr>
              <a:t>t</a:t>
            </a:r>
            <a:r>
              <a:rPr sz="3000" b="1" spc="-140" dirty="0">
                <a:latin typeface="Trebuchet MS"/>
                <a:cs typeface="Trebuchet MS"/>
              </a:rPr>
              <a:t>a</a:t>
            </a:r>
            <a:r>
              <a:rPr sz="3000" b="1" spc="-180" dirty="0">
                <a:latin typeface="Trebuchet MS"/>
                <a:cs typeface="Trebuchet MS"/>
              </a:rPr>
              <a:t>n</a:t>
            </a:r>
            <a:r>
              <a:rPr sz="3000" b="1" spc="-155" dirty="0"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4458" y="1304163"/>
          <a:ext cx="6964677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3379" y="1224661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1220" y="1840738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9344" y="1775967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7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7"/>
                </a:lnTo>
                <a:lnTo>
                  <a:pt x="339470" y="468249"/>
                </a:lnTo>
                <a:lnTo>
                  <a:pt x="452628" y="364871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0117" y="1467611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17241" y="590423"/>
          <a:ext cx="6968488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-20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𝟏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𝟐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𝟑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-1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baseline="-15151" dirty="0">
                          <a:latin typeface="DejaVu Sans"/>
                          <a:cs typeface="DejaVu Sans"/>
                        </a:rPr>
                        <a:t>𝟒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𝟓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00" spc="265" dirty="0">
                          <a:latin typeface="DejaVu Sans"/>
                          <a:cs typeface="DejaVu Sans"/>
                        </a:rPr>
                        <a:t>𝒘</a:t>
                      </a:r>
                      <a:r>
                        <a:rPr sz="3300" spc="397" baseline="-15151" dirty="0">
                          <a:latin typeface="DejaVu Sans"/>
                          <a:cs typeface="DejaVu Sans"/>
                        </a:rPr>
                        <a:t>𝟔</a:t>
                      </a:r>
                      <a:endParaRPr sz="3300" baseline="-15151">
                        <a:latin typeface="DejaVu Sans"/>
                        <a:cs typeface="DejaVu San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0.9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888" y="859536"/>
            <a:ext cx="1828800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46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430"/>
              </a:spcBef>
            </a:pPr>
            <a:r>
              <a:rPr sz="3000" spc="-140" dirty="0"/>
              <a:t>Solution</a:t>
            </a:r>
            <a:r>
              <a:rPr sz="3000" spc="-235" dirty="0"/>
              <a:t> </a:t>
            </a:r>
            <a:r>
              <a:rPr sz="3000" spc="-245" dirty="0"/>
              <a:t>3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188078" y="1958416"/>
            <a:ext cx="2241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5" dirty="0">
                <a:latin typeface="DejaVu Sans"/>
                <a:cs typeface="DejaVu Sans"/>
              </a:rPr>
              <a:t>𝒚</a:t>
            </a:r>
            <a:r>
              <a:rPr sz="4350" spc="262" baseline="28735" dirty="0">
                <a:latin typeface="DejaVu Sans"/>
                <a:cs typeface="DejaVu Sans"/>
              </a:rPr>
              <a:t>′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155" dirty="0">
                <a:latin typeface="DejaVu Sans"/>
                <a:cs typeface="DejaVu Sans"/>
              </a:rPr>
              <a:t>𝟏𝟑.</a:t>
            </a:r>
            <a:r>
              <a:rPr sz="4000" spc="-320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𝟗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072" y="4219955"/>
            <a:ext cx="2944495" cy="612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651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45"/>
              </a:spcBef>
            </a:pPr>
            <a:r>
              <a:rPr sz="3000" b="1" spc="-145" dirty="0">
                <a:latin typeface="Trebuchet MS"/>
                <a:cs typeface="Trebuchet MS"/>
              </a:rPr>
              <a:t>Absolute</a:t>
            </a:r>
            <a:r>
              <a:rPr sz="3000" b="1" spc="-235" dirty="0">
                <a:latin typeface="Trebuchet MS"/>
                <a:cs typeface="Trebuchet MS"/>
              </a:rPr>
              <a:t> </a:t>
            </a:r>
            <a:r>
              <a:rPr sz="3000" b="1" spc="-204" dirty="0">
                <a:latin typeface="Trebuchet MS"/>
                <a:cs typeface="Trebuchet MS"/>
              </a:rPr>
              <a:t>Error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7406" y="4053220"/>
            <a:ext cx="13271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900" spc="380" dirty="0">
                <a:latin typeface="DejaVu Sans"/>
                <a:cs typeface="DejaVu Sans"/>
              </a:rPr>
              <a:t>′</a:t>
            </a:r>
            <a:endParaRPr sz="29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3989" y="5131105"/>
            <a:ext cx="3178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155" dirty="0">
                <a:latin typeface="DejaVu Sans"/>
                <a:cs typeface="DejaVu Sans"/>
              </a:rPr>
              <a:t>𝟑𝟎.</a:t>
            </a:r>
            <a:r>
              <a:rPr sz="4000" spc="-430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𝟐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02216" y="473151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9559" y="4731511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13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5291" y="4009085"/>
            <a:ext cx="5045075" cy="121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4675"/>
              </a:lnSpc>
              <a:spcBef>
                <a:spcPts val="95"/>
              </a:spcBef>
            </a:pPr>
            <a:r>
              <a:rPr sz="4000" spc="-215" dirty="0">
                <a:latin typeface="DejaVu Sans"/>
                <a:cs typeface="DejaVu Sans"/>
              </a:rPr>
              <a:t>𝒆𝒓𝒓𝒐𝒓 </a:t>
            </a:r>
            <a:r>
              <a:rPr sz="4000" spc="-365" dirty="0">
                <a:latin typeface="DejaVu Sans"/>
                <a:cs typeface="DejaVu Sans"/>
              </a:rPr>
              <a:t>= </a:t>
            </a:r>
            <a:r>
              <a:rPr sz="4000" spc="-55" dirty="0">
                <a:latin typeface="DejaVu Sans"/>
                <a:cs typeface="DejaVu Sans"/>
              </a:rPr>
              <a:t>|𝒚 </a:t>
            </a:r>
            <a:r>
              <a:rPr sz="4000" spc="-365" dirty="0">
                <a:latin typeface="DejaVu Sans"/>
                <a:cs typeface="DejaVu Sans"/>
              </a:rPr>
              <a:t>− </a:t>
            </a:r>
            <a:r>
              <a:rPr sz="4000" spc="-15" dirty="0">
                <a:latin typeface="DejaVu Sans"/>
                <a:cs typeface="DejaVu Sans"/>
              </a:rPr>
              <a:t>𝒚</a:t>
            </a:r>
            <a:r>
              <a:rPr sz="4000" spc="-170" dirty="0">
                <a:latin typeface="DejaVu Sans"/>
                <a:cs typeface="DejaVu Sans"/>
              </a:rPr>
              <a:t> </a:t>
            </a:r>
            <a:r>
              <a:rPr sz="4000" spc="-85" dirty="0">
                <a:latin typeface="DejaVu Sans"/>
                <a:cs typeface="DejaVu Sans"/>
              </a:rPr>
              <a:t>|</a:t>
            </a:r>
            <a:endParaRPr sz="4000">
              <a:latin typeface="DejaVu Sans"/>
              <a:cs typeface="DejaVu Sans"/>
            </a:endParaRPr>
          </a:p>
          <a:p>
            <a:pPr marL="12700">
              <a:lnSpc>
                <a:spcPts val="4675"/>
              </a:lnSpc>
              <a:tabLst>
                <a:tab pos="2226310" algn="l"/>
              </a:tabLst>
            </a:pPr>
            <a:r>
              <a:rPr sz="4000" spc="-210" dirty="0">
                <a:latin typeface="DejaVu Sans"/>
                <a:cs typeface="DejaVu Sans"/>
              </a:rPr>
              <a:t>𝒆𝒓𝒓𝒐𝒓</a:t>
            </a:r>
            <a:r>
              <a:rPr sz="4000" spc="-175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=	</a:t>
            </a:r>
            <a:r>
              <a:rPr sz="4000" spc="-150" dirty="0">
                <a:latin typeface="DejaVu Sans"/>
                <a:cs typeface="DejaVu Sans"/>
              </a:rPr>
              <a:t>𝟒𝟒.</a:t>
            </a:r>
            <a:r>
              <a:rPr sz="4000" spc="-63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𝟏</a:t>
            </a:r>
            <a:r>
              <a:rPr sz="4000" spc="-415" dirty="0">
                <a:latin typeface="DejaVu Sans"/>
                <a:cs typeface="DejaVu Sans"/>
              </a:rPr>
              <a:t> </a:t>
            </a:r>
            <a:r>
              <a:rPr sz="4000" spc="-365" dirty="0">
                <a:latin typeface="DejaVu Sans"/>
                <a:cs typeface="DejaVu Sans"/>
              </a:rPr>
              <a:t>−</a:t>
            </a:r>
            <a:r>
              <a:rPr sz="4000" spc="-400" dirty="0">
                <a:latin typeface="DejaVu Sans"/>
                <a:cs typeface="DejaVu Sans"/>
              </a:rPr>
              <a:t> </a:t>
            </a:r>
            <a:r>
              <a:rPr sz="4000" spc="-155" dirty="0">
                <a:latin typeface="DejaVu Sans"/>
                <a:cs typeface="DejaVu Sans"/>
              </a:rPr>
              <a:t>𝟏𝟑.</a:t>
            </a:r>
            <a:r>
              <a:rPr sz="4000" spc="-635" dirty="0">
                <a:latin typeface="DejaVu Sans"/>
                <a:cs typeface="DejaVu Sans"/>
              </a:rPr>
              <a:t> </a:t>
            </a:r>
            <a:r>
              <a:rPr sz="4000" spc="-10" dirty="0">
                <a:latin typeface="DejaVu Sans"/>
                <a:cs typeface="DejaVu Sans"/>
              </a:rPr>
              <a:t>𝟗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8829" y="2498598"/>
            <a:ext cx="7708900" cy="745490"/>
          </a:xfrm>
          <a:prstGeom prst="rect">
            <a:avLst/>
          </a:prstGeom>
          <a:solidFill>
            <a:srgbClr val="ECECEC"/>
          </a:solidFill>
          <a:ln w="13715">
            <a:solidFill>
              <a:srgbClr val="5B9BD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25"/>
              </a:spcBef>
            </a:pPr>
            <a:r>
              <a:rPr sz="3000" b="1" spc="-170" dirty="0">
                <a:latin typeface="Trebuchet MS"/>
                <a:cs typeface="Trebuchet MS"/>
              </a:rPr>
              <a:t>Difficult </a:t>
            </a:r>
            <a:r>
              <a:rPr sz="3000" b="1" spc="-140" dirty="0">
                <a:latin typeface="Trebuchet MS"/>
                <a:cs typeface="Trebuchet MS"/>
              </a:rPr>
              <a:t>to </a:t>
            </a:r>
            <a:r>
              <a:rPr sz="3000" b="1" spc="-165" dirty="0">
                <a:latin typeface="Trebuchet MS"/>
                <a:cs typeface="Trebuchet MS"/>
              </a:rPr>
              <a:t>find </a:t>
            </a:r>
            <a:r>
              <a:rPr sz="3000" b="1" spc="-175" dirty="0">
                <a:latin typeface="Trebuchet MS"/>
                <a:cs typeface="Trebuchet MS"/>
              </a:rPr>
              <a:t>the </a:t>
            </a:r>
            <a:r>
              <a:rPr sz="3000" b="1" spc="-165" dirty="0">
                <a:latin typeface="Trebuchet MS"/>
                <a:cs typeface="Trebuchet MS"/>
              </a:rPr>
              <a:t>best </a:t>
            </a:r>
            <a:r>
              <a:rPr sz="3000" b="1" spc="-135" dirty="0">
                <a:latin typeface="Trebuchet MS"/>
                <a:cs typeface="Trebuchet MS"/>
              </a:rPr>
              <a:t>solution</a:t>
            </a:r>
            <a:r>
              <a:rPr sz="3000" b="1" spc="-465" dirty="0">
                <a:latin typeface="Trebuchet MS"/>
                <a:cs typeface="Trebuchet MS"/>
              </a:rPr>
              <a:t> </a:t>
            </a:r>
            <a:r>
              <a:rPr sz="3000" b="1" spc="-190" dirty="0">
                <a:latin typeface="Trebuchet MS"/>
                <a:cs typeface="Trebuchet MS"/>
              </a:rPr>
              <a:t>manually.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4158" y="3495294"/>
            <a:ext cx="9839325" cy="745490"/>
          </a:xfrm>
          <a:prstGeom prst="rect">
            <a:avLst/>
          </a:prstGeom>
          <a:solidFill>
            <a:srgbClr val="ECECEC"/>
          </a:solidFill>
          <a:ln w="13715">
            <a:solidFill>
              <a:srgbClr val="5B9BD4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44"/>
              </a:spcBef>
            </a:pPr>
            <a:r>
              <a:rPr sz="3000" b="1" spc="-140" dirty="0">
                <a:latin typeface="Trebuchet MS"/>
                <a:cs typeface="Trebuchet MS"/>
              </a:rPr>
              <a:t>Use </a:t>
            </a:r>
            <a:r>
              <a:rPr sz="3000" b="1" spc="-170" dirty="0">
                <a:latin typeface="Trebuchet MS"/>
                <a:cs typeface="Trebuchet MS"/>
              </a:rPr>
              <a:t>optimization </a:t>
            </a:r>
            <a:r>
              <a:rPr sz="3000" b="1" spc="-190" dirty="0">
                <a:latin typeface="Trebuchet MS"/>
                <a:cs typeface="Trebuchet MS"/>
              </a:rPr>
              <a:t>technique </a:t>
            </a:r>
            <a:r>
              <a:rPr sz="3000" b="1" spc="-180" dirty="0">
                <a:latin typeface="Trebuchet MS"/>
                <a:cs typeface="Trebuchet MS"/>
              </a:rPr>
              <a:t>such </a:t>
            </a:r>
            <a:r>
              <a:rPr sz="3000" b="1" spc="-114" dirty="0">
                <a:latin typeface="Trebuchet MS"/>
                <a:cs typeface="Trebuchet MS"/>
              </a:rPr>
              <a:t>as </a:t>
            </a:r>
            <a:r>
              <a:rPr sz="3000" b="1" spc="-195" dirty="0">
                <a:solidFill>
                  <a:srgbClr val="FF0000"/>
                </a:solidFill>
                <a:latin typeface="Trebuchet MS"/>
                <a:cs typeface="Trebuchet MS"/>
              </a:rPr>
              <a:t>Genetic </a:t>
            </a:r>
            <a:r>
              <a:rPr sz="3000" b="1" spc="-150" dirty="0">
                <a:solidFill>
                  <a:srgbClr val="FF0000"/>
                </a:solidFill>
                <a:latin typeface="Trebuchet MS"/>
                <a:cs typeface="Trebuchet MS"/>
              </a:rPr>
              <a:t>Algorithm</a:t>
            </a:r>
            <a:r>
              <a:rPr sz="3000" b="1" spc="-5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165" dirty="0">
                <a:solidFill>
                  <a:srgbClr val="FF0000"/>
                </a:solidFill>
                <a:latin typeface="Trebuchet MS"/>
                <a:cs typeface="Trebuchet MS"/>
              </a:rPr>
              <a:t>(GA)</a:t>
            </a:r>
            <a:r>
              <a:rPr sz="3000" b="1" spc="-165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3379" y="1224661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1220" y="1840738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9344" y="1775967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7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7"/>
                </a:lnTo>
                <a:lnTo>
                  <a:pt x="339470" y="468249"/>
                </a:lnTo>
                <a:lnTo>
                  <a:pt x="452628" y="364871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0117" y="1467611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100" y="4544567"/>
            <a:ext cx="38455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36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28266" y="5382386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0.75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28015" y="5353811"/>
            <a:ext cx="1851660" cy="589915"/>
          </a:xfrm>
          <a:custGeom>
            <a:avLst/>
            <a:gdLst/>
            <a:ahLst/>
            <a:cxnLst/>
            <a:rect l="l" t="t" r="r" b="b"/>
            <a:pathLst>
              <a:path w="1851660" h="589914">
                <a:moveTo>
                  <a:pt x="0" y="589788"/>
                </a:moveTo>
                <a:lnTo>
                  <a:pt x="1851660" y="589788"/>
                </a:lnTo>
                <a:lnTo>
                  <a:pt x="1851660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7852" y="5388965"/>
            <a:ext cx="12128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385" dirty="0">
                <a:latin typeface="Trebuchet MS"/>
                <a:cs typeface="Trebuchet MS"/>
              </a:rPr>
              <a:t>M</a:t>
            </a:r>
            <a:r>
              <a:rPr sz="3000" b="1" spc="-160" dirty="0">
                <a:latin typeface="Trebuchet MS"/>
                <a:cs typeface="Trebuchet MS"/>
              </a:rPr>
              <a:t>u</a:t>
            </a:r>
            <a:r>
              <a:rPr sz="3000" b="1" spc="-185" dirty="0">
                <a:latin typeface="Trebuchet MS"/>
                <a:cs typeface="Trebuchet MS"/>
              </a:rPr>
              <a:t>t</a:t>
            </a:r>
            <a:r>
              <a:rPr sz="3000" b="1" spc="-140" dirty="0">
                <a:latin typeface="Trebuchet MS"/>
                <a:cs typeface="Trebuchet MS"/>
              </a:rPr>
              <a:t>a</a:t>
            </a:r>
            <a:r>
              <a:rPr sz="3000" b="1" spc="-180" dirty="0">
                <a:latin typeface="Trebuchet MS"/>
                <a:cs typeface="Trebuchet MS"/>
              </a:rPr>
              <a:t>n</a:t>
            </a:r>
            <a:r>
              <a:rPr sz="3000" b="1" spc="-155" dirty="0"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9344" y="1775967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7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7"/>
                </a:lnTo>
                <a:lnTo>
                  <a:pt x="339470" y="468249"/>
                </a:lnTo>
                <a:lnTo>
                  <a:pt x="452628" y="364871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0117" y="1467611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43379" y="1299844"/>
          <a:ext cx="6968488" cy="114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2135">
                <a:tc>
                  <a:txBody>
                    <a:bodyPr/>
                    <a:lstStyle/>
                    <a:p>
                      <a:pPr marR="3232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2681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Trebuchet MS"/>
                <a:cs typeface="Trebuchet MS"/>
              </a:rPr>
              <a:t>Mating</a:t>
            </a:r>
            <a:r>
              <a:rPr sz="4400" b="0" spc="-590" dirty="0">
                <a:latin typeface="Trebuchet MS"/>
                <a:cs typeface="Trebuchet MS"/>
              </a:rPr>
              <a:t> </a:t>
            </a:r>
            <a:r>
              <a:rPr sz="4400" b="0" spc="-204" dirty="0">
                <a:latin typeface="Trebuchet MS"/>
                <a:cs typeface="Trebuchet MS"/>
              </a:rPr>
              <a:t>Pool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9344" y="1775967"/>
            <a:ext cx="452755" cy="468630"/>
          </a:xfrm>
          <a:custGeom>
            <a:avLst/>
            <a:gdLst/>
            <a:ahLst/>
            <a:cxnLst/>
            <a:rect l="l" t="t" r="r" b="b"/>
            <a:pathLst>
              <a:path w="452755" h="468630">
                <a:moveTo>
                  <a:pt x="0" y="0"/>
                </a:moveTo>
                <a:lnTo>
                  <a:pt x="0" y="113157"/>
                </a:lnTo>
                <a:lnTo>
                  <a:pt x="4107" y="154730"/>
                </a:lnTo>
                <a:lnTo>
                  <a:pt x="16114" y="194816"/>
                </a:lnTo>
                <a:lnTo>
                  <a:pt x="35545" y="232997"/>
                </a:lnTo>
                <a:lnTo>
                  <a:pt x="61923" y="268850"/>
                </a:lnTo>
                <a:lnTo>
                  <a:pt x="94773" y="301958"/>
                </a:lnTo>
                <a:lnTo>
                  <a:pt x="133621" y="331899"/>
                </a:lnTo>
                <a:lnTo>
                  <a:pt x="177990" y="358255"/>
                </a:lnTo>
                <a:lnTo>
                  <a:pt x="227405" y="380604"/>
                </a:lnTo>
                <a:lnTo>
                  <a:pt x="281390" y="398528"/>
                </a:lnTo>
                <a:lnTo>
                  <a:pt x="339470" y="411607"/>
                </a:lnTo>
                <a:lnTo>
                  <a:pt x="339470" y="468249"/>
                </a:lnTo>
                <a:lnTo>
                  <a:pt x="452628" y="364871"/>
                </a:lnTo>
                <a:lnTo>
                  <a:pt x="391490" y="298450"/>
                </a:lnTo>
                <a:lnTo>
                  <a:pt x="339470" y="298450"/>
                </a:lnTo>
                <a:lnTo>
                  <a:pt x="281390" y="285371"/>
                </a:lnTo>
                <a:lnTo>
                  <a:pt x="227405" y="267447"/>
                </a:lnTo>
                <a:lnTo>
                  <a:pt x="177990" y="245098"/>
                </a:lnTo>
                <a:lnTo>
                  <a:pt x="133621" y="218742"/>
                </a:lnTo>
                <a:lnTo>
                  <a:pt x="94773" y="188801"/>
                </a:lnTo>
                <a:lnTo>
                  <a:pt x="61923" y="155693"/>
                </a:lnTo>
                <a:lnTo>
                  <a:pt x="35545" y="119840"/>
                </a:lnTo>
                <a:lnTo>
                  <a:pt x="16114" y="81659"/>
                </a:lnTo>
                <a:lnTo>
                  <a:pt x="4107" y="41573"/>
                </a:lnTo>
                <a:lnTo>
                  <a:pt x="0" y="0"/>
                </a:lnTo>
                <a:close/>
              </a:path>
              <a:path w="452755" h="468630">
                <a:moveTo>
                  <a:pt x="339470" y="241935"/>
                </a:moveTo>
                <a:lnTo>
                  <a:pt x="339470" y="298450"/>
                </a:lnTo>
                <a:lnTo>
                  <a:pt x="391490" y="298450"/>
                </a:lnTo>
                <a:lnTo>
                  <a:pt x="339470" y="24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0117" y="1467611"/>
            <a:ext cx="452120" cy="365125"/>
          </a:xfrm>
          <a:custGeom>
            <a:avLst/>
            <a:gdLst/>
            <a:ahLst/>
            <a:cxnLst/>
            <a:rect l="l" t="t" r="r" b="b"/>
            <a:pathLst>
              <a:path w="452119" h="365125">
                <a:moveTo>
                  <a:pt x="451854" y="0"/>
                </a:moveTo>
                <a:lnTo>
                  <a:pt x="410182" y="1317"/>
                </a:lnTo>
                <a:lnTo>
                  <a:pt x="368796" y="5207"/>
                </a:lnTo>
                <a:lnTo>
                  <a:pt x="313628" y="14664"/>
                </a:lnTo>
                <a:lnTo>
                  <a:pt x="261770" y="28393"/>
                </a:lnTo>
                <a:lnTo>
                  <a:pt x="213564" y="46055"/>
                </a:lnTo>
                <a:lnTo>
                  <a:pt x="169347" y="67314"/>
                </a:lnTo>
                <a:lnTo>
                  <a:pt x="129460" y="91832"/>
                </a:lnTo>
                <a:lnTo>
                  <a:pt x="94242" y="119273"/>
                </a:lnTo>
                <a:lnTo>
                  <a:pt x="64032" y="149300"/>
                </a:lnTo>
                <a:lnTo>
                  <a:pt x="39171" y="181574"/>
                </a:lnTo>
                <a:lnTo>
                  <a:pt x="19998" y="215760"/>
                </a:lnTo>
                <a:lnTo>
                  <a:pt x="72" y="288516"/>
                </a:lnTo>
                <a:lnTo>
                  <a:pt x="0" y="326412"/>
                </a:lnTo>
                <a:lnTo>
                  <a:pt x="6973" y="364871"/>
                </a:lnTo>
                <a:lnTo>
                  <a:pt x="21411" y="326118"/>
                </a:lnTo>
                <a:lnTo>
                  <a:pt x="42623" y="289651"/>
                </a:lnTo>
                <a:lnTo>
                  <a:pt x="70085" y="255766"/>
                </a:lnTo>
                <a:lnTo>
                  <a:pt x="103273" y="224759"/>
                </a:lnTo>
                <a:lnTo>
                  <a:pt x="141662" y="196926"/>
                </a:lnTo>
                <a:lnTo>
                  <a:pt x="184728" y="172563"/>
                </a:lnTo>
                <a:lnTo>
                  <a:pt x="231946" y="151966"/>
                </a:lnTo>
                <a:lnTo>
                  <a:pt x="282792" y="135431"/>
                </a:lnTo>
                <a:lnTo>
                  <a:pt x="336742" y="123254"/>
                </a:lnTo>
                <a:lnTo>
                  <a:pt x="393270" y="115730"/>
                </a:lnTo>
                <a:lnTo>
                  <a:pt x="451854" y="113157"/>
                </a:lnTo>
                <a:lnTo>
                  <a:pt x="451854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30425" y="3388359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8015" y="3360420"/>
            <a:ext cx="1856739" cy="589915"/>
          </a:xfrm>
          <a:custGeom>
            <a:avLst/>
            <a:gdLst/>
            <a:ahLst/>
            <a:cxnLst/>
            <a:rect l="l" t="t" r="r" b="b"/>
            <a:pathLst>
              <a:path w="1856739" h="589914">
                <a:moveTo>
                  <a:pt x="0" y="589787"/>
                </a:moveTo>
                <a:lnTo>
                  <a:pt x="1856232" y="589787"/>
                </a:lnTo>
                <a:lnTo>
                  <a:pt x="1856232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826" y="3393389"/>
            <a:ext cx="14846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55" dirty="0">
                <a:latin typeface="Trebuchet MS"/>
                <a:cs typeface="Trebuchet MS"/>
              </a:rPr>
              <a:t>Offspring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100" y="4544567"/>
            <a:ext cx="38455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360"/>
              </a:spcBef>
            </a:pPr>
            <a:r>
              <a:rPr sz="3000" b="1" spc="-85" dirty="0">
                <a:latin typeface="Trebuchet MS"/>
                <a:cs typeface="Trebuchet MS"/>
              </a:rPr>
              <a:t>Mutation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28266" y="5382386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28015" y="5353811"/>
            <a:ext cx="1851660" cy="589915"/>
          </a:xfrm>
          <a:custGeom>
            <a:avLst/>
            <a:gdLst/>
            <a:ahLst/>
            <a:cxnLst/>
            <a:rect l="l" t="t" r="r" b="b"/>
            <a:pathLst>
              <a:path w="1851660" h="589914">
                <a:moveTo>
                  <a:pt x="0" y="589788"/>
                </a:moveTo>
                <a:lnTo>
                  <a:pt x="1851660" y="589788"/>
                </a:lnTo>
                <a:lnTo>
                  <a:pt x="1851660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7852" y="5388965"/>
            <a:ext cx="12128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385" dirty="0">
                <a:latin typeface="Trebuchet MS"/>
                <a:cs typeface="Trebuchet MS"/>
              </a:rPr>
              <a:t>M</a:t>
            </a:r>
            <a:r>
              <a:rPr sz="3000" b="1" spc="-160" dirty="0">
                <a:latin typeface="Trebuchet MS"/>
                <a:cs typeface="Trebuchet MS"/>
              </a:rPr>
              <a:t>u</a:t>
            </a:r>
            <a:r>
              <a:rPr sz="3000" b="1" spc="-185" dirty="0">
                <a:latin typeface="Trebuchet MS"/>
                <a:cs typeface="Trebuchet MS"/>
              </a:rPr>
              <a:t>t</a:t>
            </a:r>
            <a:r>
              <a:rPr sz="3000" b="1" spc="-140" dirty="0">
                <a:latin typeface="Trebuchet MS"/>
                <a:cs typeface="Trebuchet MS"/>
              </a:rPr>
              <a:t>a</a:t>
            </a:r>
            <a:r>
              <a:rPr sz="3000" b="1" spc="-180" dirty="0">
                <a:latin typeface="Trebuchet MS"/>
                <a:cs typeface="Trebuchet MS"/>
              </a:rPr>
              <a:t>n</a:t>
            </a:r>
            <a:r>
              <a:rPr sz="3000" b="1" spc="-155" dirty="0"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9100" y="475487"/>
            <a:ext cx="3845560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5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3379" y="1299844"/>
          <a:ext cx="6968488" cy="114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72135">
                <a:tc>
                  <a:txBody>
                    <a:bodyPr/>
                    <a:lstStyle/>
                    <a:p>
                      <a:pPr marR="3232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2)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1673351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" y="3538728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620" y="1632280"/>
            <a:ext cx="1743710" cy="280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000" b="1" spc="-135" dirty="0">
                <a:latin typeface="Trebuchet MS"/>
                <a:cs typeface="Trebuchet MS"/>
              </a:rPr>
              <a:t>Old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</a:t>
            </a:r>
            <a:r>
              <a:rPr sz="3000" b="1" spc="-215" dirty="0">
                <a:latin typeface="Trebuchet MS"/>
                <a:cs typeface="Trebuchet MS"/>
              </a:rPr>
              <a:t>v</a:t>
            </a:r>
            <a:r>
              <a:rPr sz="3000" b="1" spc="-145" dirty="0">
                <a:latin typeface="Trebuchet MS"/>
                <a:cs typeface="Trebuchet MS"/>
              </a:rPr>
              <a:t>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14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065" marR="6985" indent="-2540" algn="ctr">
              <a:lnSpc>
                <a:spcPct val="100000"/>
              </a:lnSpc>
            </a:pPr>
            <a:r>
              <a:rPr sz="3000" b="1" spc="-130" dirty="0">
                <a:latin typeface="Trebuchet MS"/>
                <a:cs typeface="Trebuchet MS"/>
              </a:rPr>
              <a:t>New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ivi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20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73236" y="1098041"/>
          <a:ext cx="6968488" cy="115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3.1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4.8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69998" y="2317242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44217" y="4261992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57170" y="3643757"/>
          <a:ext cx="6964677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0.75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57170" y="3025648"/>
          <a:ext cx="6964677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2)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1673351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" y="3538728"/>
            <a:ext cx="2034539" cy="901065"/>
          </a:xfrm>
          <a:custGeom>
            <a:avLst/>
            <a:gdLst/>
            <a:ahLst/>
            <a:cxnLst/>
            <a:rect l="l" t="t" r="r" b="b"/>
            <a:pathLst>
              <a:path w="2034539" h="901064">
                <a:moveTo>
                  <a:pt x="0" y="900684"/>
                </a:moveTo>
                <a:lnTo>
                  <a:pt x="2034539" y="900684"/>
                </a:lnTo>
                <a:lnTo>
                  <a:pt x="2034539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620" y="1632280"/>
            <a:ext cx="1743710" cy="280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000" b="1" spc="-135" dirty="0">
                <a:latin typeface="Trebuchet MS"/>
                <a:cs typeface="Trebuchet MS"/>
              </a:rPr>
              <a:t>Old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</a:t>
            </a:r>
            <a:r>
              <a:rPr sz="3000" b="1" spc="-215" dirty="0">
                <a:latin typeface="Trebuchet MS"/>
                <a:cs typeface="Trebuchet MS"/>
              </a:rPr>
              <a:t>v</a:t>
            </a:r>
            <a:r>
              <a:rPr sz="3000" b="1" spc="-145" dirty="0">
                <a:latin typeface="Trebuchet MS"/>
                <a:cs typeface="Trebuchet MS"/>
              </a:rPr>
              <a:t>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14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065" marR="6985" indent="-2540" algn="ctr">
              <a:lnSpc>
                <a:spcPct val="100000"/>
              </a:lnSpc>
            </a:pPr>
            <a:r>
              <a:rPr sz="3000" b="1" spc="-130" dirty="0">
                <a:latin typeface="Trebuchet MS"/>
                <a:cs typeface="Trebuchet MS"/>
              </a:rPr>
              <a:t>New  </a:t>
            </a:r>
            <a:r>
              <a:rPr sz="3000" b="1" spc="-70" dirty="0">
                <a:latin typeface="Trebuchet MS"/>
                <a:cs typeface="Trebuchet MS"/>
              </a:rPr>
              <a:t>I</a:t>
            </a:r>
            <a:r>
              <a:rPr sz="3000" b="1" spc="-135" dirty="0">
                <a:latin typeface="Trebuchet MS"/>
                <a:cs typeface="Trebuchet MS"/>
              </a:rPr>
              <a:t>n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80" dirty="0">
                <a:latin typeface="Trebuchet MS"/>
                <a:cs typeface="Trebuchet MS"/>
              </a:rPr>
              <a:t>ivi</a:t>
            </a:r>
            <a:r>
              <a:rPr sz="3000" b="1" spc="-125" dirty="0">
                <a:latin typeface="Trebuchet MS"/>
                <a:cs typeface="Trebuchet MS"/>
              </a:rPr>
              <a:t>d</a:t>
            </a:r>
            <a:r>
              <a:rPr sz="3000" b="1" spc="-155" dirty="0">
                <a:latin typeface="Trebuchet MS"/>
                <a:cs typeface="Trebuchet MS"/>
              </a:rPr>
              <a:t>u</a:t>
            </a:r>
            <a:r>
              <a:rPr sz="3000" b="1" spc="-180" dirty="0">
                <a:latin typeface="Trebuchet MS"/>
                <a:cs typeface="Trebuchet MS"/>
              </a:rPr>
              <a:t>a</a:t>
            </a:r>
            <a:r>
              <a:rPr sz="3000" b="1" spc="-120" dirty="0">
                <a:latin typeface="Trebuchet MS"/>
                <a:cs typeface="Trebuchet MS"/>
              </a:rPr>
              <a:t>l</a:t>
            </a:r>
            <a:r>
              <a:rPr sz="3000" b="1" spc="-100" dirty="0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043" y="5577840"/>
            <a:ext cx="196596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2069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09"/>
              </a:spcBef>
            </a:pPr>
            <a:r>
              <a:rPr sz="2950" b="1" spc="-125" dirty="0">
                <a:latin typeface="Trebuchet MS"/>
                <a:cs typeface="Trebuchet MS"/>
              </a:rPr>
              <a:t>Population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540" y="5600700"/>
            <a:ext cx="2135505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635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65"/>
              </a:spcBef>
            </a:pPr>
            <a:r>
              <a:rPr sz="3000" b="1" spc="-60" dirty="0">
                <a:latin typeface="Trebuchet MS"/>
                <a:cs typeface="Trebuchet MS"/>
              </a:rPr>
              <a:t>Mating</a:t>
            </a:r>
            <a:r>
              <a:rPr sz="3000" b="1" spc="-225" dirty="0">
                <a:latin typeface="Trebuchet MS"/>
                <a:cs typeface="Trebuchet MS"/>
              </a:rPr>
              <a:t> </a:t>
            </a:r>
            <a:r>
              <a:rPr sz="3000" b="1" spc="-135" dirty="0">
                <a:latin typeface="Trebuchet MS"/>
                <a:cs typeface="Trebuchet MS"/>
              </a:rPr>
              <a:t>Pool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6135" y="5609844"/>
            <a:ext cx="1746885" cy="594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82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80"/>
              </a:spcBef>
            </a:pPr>
            <a:r>
              <a:rPr sz="3000" b="1" spc="-170" dirty="0">
                <a:latin typeface="Trebuchet MS"/>
                <a:cs typeface="Trebuchet MS"/>
              </a:rPr>
              <a:t>Crossover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8692" y="5623559"/>
            <a:ext cx="1696720" cy="5899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14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05"/>
              </a:spcBef>
            </a:pPr>
            <a:r>
              <a:rPr sz="2950" b="1" spc="-65" dirty="0">
                <a:latin typeface="Trebuchet MS"/>
                <a:cs typeface="Trebuchet MS"/>
              </a:rPr>
              <a:t>Mutation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9491" y="5742432"/>
            <a:ext cx="292735" cy="311150"/>
          </a:xfrm>
          <a:custGeom>
            <a:avLst/>
            <a:gdLst/>
            <a:ahLst/>
            <a:cxnLst/>
            <a:rect l="l" t="t" r="r" b="b"/>
            <a:pathLst>
              <a:path w="292735" h="311150">
                <a:moveTo>
                  <a:pt x="146304" y="0"/>
                </a:moveTo>
                <a:lnTo>
                  <a:pt x="146304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46304" y="233172"/>
                </a:lnTo>
                <a:lnTo>
                  <a:pt x="146304" y="310896"/>
                </a:lnTo>
                <a:lnTo>
                  <a:pt x="292608" y="155448"/>
                </a:lnTo>
                <a:lnTo>
                  <a:pt x="14630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3528" y="5756147"/>
            <a:ext cx="292735" cy="306705"/>
          </a:xfrm>
          <a:custGeom>
            <a:avLst/>
            <a:gdLst/>
            <a:ahLst/>
            <a:cxnLst/>
            <a:rect l="l" t="t" r="r" b="b"/>
            <a:pathLst>
              <a:path w="292734" h="306704">
                <a:moveTo>
                  <a:pt x="146303" y="0"/>
                </a:moveTo>
                <a:lnTo>
                  <a:pt x="146303" y="76580"/>
                </a:lnTo>
                <a:lnTo>
                  <a:pt x="0" y="76580"/>
                </a:lnTo>
                <a:lnTo>
                  <a:pt x="0" y="229742"/>
                </a:lnTo>
                <a:lnTo>
                  <a:pt x="146303" y="229742"/>
                </a:lnTo>
                <a:lnTo>
                  <a:pt x="146303" y="306323"/>
                </a:lnTo>
                <a:lnTo>
                  <a:pt x="292607" y="153161"/>
                </a:lnTo>
                <a:lnTo>
                  <a:pt x="1463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61219" y="5751576"/>
            <a:ext cx="292735" cy="311150"/>
          </a:xfrm>
          <a:custGeom>
            <a:avLst/>
            <a:gdLst/>
            <a:ahLst/>
            <a:cxnLst/>
            <a:rect l="l" t="t" r="r" b="b"/>
            <a:pathLst>
              <a:path w="292734" h="311150">
                <a:moveTo>
                  <a:pt x="146303" y="0"/>
                </a:moveTo>
                <a:lnTo>
                  <a:pt x="146303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46303" y="233172"/>
                </a:lnTo>
                <a:lnTo>
                  <a:pt x="146303" y="310896"/>
                </a:lnTo>
                <a:lnTo>
                  <a:pt x="292607" y="155448"/>
                </a:lnTo>
                <a:lnTo>
                  <a:pt x="1463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5727" y="5742432"/>
            <a:ext cx="292735" cy="306705"/>
          </a:xfrm>
          <a:custGeom>
            <a:avLst/>
            <a:gdLst/>
            <a:ahLst/>
            <a:cxnLst/>
            <a:rect l="l" t="t" r="r" b="b"/>
            <a:pathLst>
              <a:path w="292735" h="306704">
                <a:moveTo>
                  <a:pt x="146304" y="0"/>
                </a:moveTo>
                <a:lnTo>
                  <a:pt x="146304" y="76581"/>
                </a:lnTo>
                <a:lnTo>
                  <a:pt x="0" y="76581"/>
                </a:lnTo>
                <a:lnTo>
                  <a:pt x="0" y="229743"/>
                </a:lnTo>
                <a:lnTo>
                  <a:pt x="146304" y="229743"/>
                </a:lnTo>
                <a:lnTo>
                  <a:pt x="146304" y="306324"/>
                </a:lnTo>
                <a:lnTo>
                  <a:pt x="292608" y="153162"/>
                </a:lnTo>
                <a:lnTo>
                  <a:pt x="14630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29483" y="5550408"/>
            <a:ext cx="2254250" cy="6953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0413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819"/>
              </a:spcBef>
            </a:pPr>
            <a:r>
              <a:rPr sz="2950" b="1" spc="-160" dirty="0">
                <a:latin typeface="Trebuchet MS"/>
                <a:cs typeface="Trebuchet MS"/>
              </a:rPr>
              <a:t>Fitness</a:t>
            </a:r>
            <a:r>
              <a:rPr sz="2950" b="1" spc="-229" dirty="0">
                <a:latin typeface="Trebuchet MS"/>
                <a:cs typeface="Trebuchet MS"/>
              </a:rPr>
              <a:t> </a:t>
            </a:r>
            <a:r>
              <a:rPr sz="2950" b="1" spc="-165" dirty="0">
                <a:latin typeface="Trebuchet MS"/>
                <a:cs typeface="Trebuchet MS"/>
              </a:rPr>
              <a:t>Value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273236" y="1098041"/>
          <a:ext cx="6968488" cy="115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3.1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4.8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3000" b="1" spc="-1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269998" y="2317242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44217" y="4261992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57170" y="3643757"/>
          <a:ext cx="6964677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6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25" dirty="0">
                          <a:latin typeface="Trebuchet MS"/>
                          <a:cs typeface="Trebuchet MS"/>
                        </a:rPr>
                        <a:t>-1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0.75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57170" y="3025648"/>
          <a:ext cx="6964677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4800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2)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96959" y="1305686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2390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44.4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3.333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53.9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0.102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29.6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0.069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47.25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0.318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42.8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0.77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411" y="1957832"/>
          <a:ext cx="6968488" cy="115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99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6455" y="5012563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29282" y="439445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0.75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5760" y="3177032"/>
          <a:ext cx="6964677" cy="114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7340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2)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5411" y="1957832"/>
          <a:ext cx="6968488" cy="115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99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6455" y="5012563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29282" y="439445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0.75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35760" y="3177032"/>
          <a:ext cx="6964677" cy="114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7340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696959" y="1305686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2390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44.4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3.333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53.9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0.102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29.6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0.069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47.25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0.318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42.8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0.77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8630"/>
            <a:ext cx="6851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65" dirty="0">
                <a:latin typeface="Trebuchet MS"/>
                <a:cs typeface="Trebuchet MS"/>
              </a:rPr>
              <a:t>New </a:t>
            </a:r>
            <a:r>
              <a:rPr sz="4400" b="0" spc="-235" dirty="0">
                <a:latin typeface="Trebuchet MS"/>
                <a:cs typeface="Trebuchet MS"/>
              </a:rPr>
              <a:t>Population</a:t>
            </a:r>
            <a:r>
              <a:rPr sz="4400" b="0" spc="-108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(Generation </a:t>
            </a:r>
            <a:r>
              <a:rPr sz="4400" b="0" spc="-195" dirty="0">
                <a:latin typeface="Trebuchet MS"/>
                <a:cs typeface="Trebuchet MS"/>
              </a:rPr>
              <a:t>2)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432" y="5801867"/>
            <a:ext cx="3040380" cy="90551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2065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950"/>
              </a:spcBef>
            </a:pPr>
            <a:r>
              <a:rPr sz="4000" b="1" spc="-250" dirty="0">
                <a:latin typeface="Trebuchet MS"/>
                <a:cs typeface="Trebuchet MS"/>
              </a:rPr>
              <a:t>Continue.</a:t>
            </a:r>
            <a:endParaRPr sz="4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411" y="1957832"/>
          <a:ext cx="6968488" cy="115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99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4.8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699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2.4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6455" y="5012563"/>
          <a:ext cx="6968488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64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29282" y="4394453"/>
          <a:ext cx="6968488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161415"/>
                <a:gridCol w="1161415"/>
                <a:gridCol w="1161414"/>
                <a:gridCol w="1161414"/>
                <a:gridCol w="1161415"/>
              </a:tblGrid>
              <a:tr h="54800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spc="-200" dirty="0">
                          <a:latin typeface="Trebuchet MS"/>
                          <a:cs typeface="Trebuchet MS"/>
                        </a:rPr>
                        <a:t>-1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6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spc="-240" dirty="0">
                          <a:latin typeface="Trebuchet MS"/>
                          <a:cs typeface="Trebuchet MS"/>
                        </a:rPr>
                        <a:t>0.75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5760" y="3177032"/>
          <a:ext cx="6964677" cy="114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/>
                <a:gridCol w="1160780"/>
                <a:gridCol w="1160780"/>
                <a:gridCol w="1160779"/>
                <a:gridCol w="1160779"/>
                <a:gridCol w="1160779"/>
              </a:tblGrid>
              <a:tr h="57340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1.5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3.1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2.4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spc="-270" dirty="0">
                          <a:latin typeface="Trebuchet MS"/>
                          <a:cs typeface="Trebuchet MS"/>
                        </a:rPr>
                        <a:t>1.2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696959" y="1305686"/>
          <a:ext cx="3081020" cy="423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1540510"/>
              </a:tblGrid>
              <a:tr h="605155">
                <a:tc>
                  <a:txBody>
                    <a:bodyPr/>
                    <a:lstStyle/>
                    <a:p>
                      <a:pPr marR="72390" algn="ctr">
                        <a:lnSpc>
                          <a:spcPts val="2920"/>
                        </a:lnSpc>
                      </a:pPr>
                      <a:r>
                        <a:rPr sz="4500" spc="209" baseline="-20370" dirty="0">
                          <a:latin typeface="DejaVu Sans"/>
                          <a:cs typeface="DejaVu Sans"/>
                        </a:rPr>
                        <a:t>𝒚</a:t>
                      </a:r>
                      <a:r>
                        <a:rPr sz="2200" spc="140" dirty="0">
                          <a:latin typeface="DejaVu Sans"/>
                          <a:cs typeface="DejaVu Sans"/>
                        </a:rPr>
                        <a:t>′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000" spc="80" dirty="0">
                          <a:latin typeface="DejaVu Sans"/>
                          <a:cs typeface="DejaVu Sans"/>
                        </a:rPr>
                        <a:t>𝑭(𝑪)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69.2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0.04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44.4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3.333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53.9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0.102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29.6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0.069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47.25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0" dirty="0">
                          <a:latin typeface="Trebuchet MS"/>
                          <a:cs typeface="Trebuchet MS"/>
                        </a:rPr>
                        <a:t>0.318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42.8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000" b="1" spc="-265" dirty="0">
                          <a:latin typeface="Trebuchet MS"/>
                          <a:cs typeface="Trebuchet MS"/>
                        </a:rPr>
                        <a:t>0.77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474987"/>
            <a:ext cx="975741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Genetic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based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natural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evolution</a:t>
            </a:r>
            <a:r>
              <a:rPr sz="2800" b="1" spc="-27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of</a:t>
            </a:r>
            <a:r>
              <a:rPr sz="2800" b="1" spc="-225" dirty="0">
                <a:latin typeface="Trebuchet MS"/>
                <a:cs typeface="Trebuchet MS"/>
              </a:rPr>
              <a:t> </a:t>
            </a:r>
            <a:r>
              <a:rPr sz="2800" b="1" spc="-120" dirty="0">
                <a:latin typeface="Trebuchet MS"/>
                <a:cs typeface="Trebuchet MS"/>
              </a:rPr>
              <a:t>organisms</a:t>
            </a:r>
            <a:r>
              <a:rPr sz="2800" spc="-1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brief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b="1" spc="-130" dirty="0">
                <a:latin typeface="Trebuchet MS"/>
                <a:cs typeface="Trebuchet MS"/>
              </a:rPr>
              <a:t>biological</a:t>
            </a:r>
            <a:r>
              <a:rPr sz="2800" b="1" spc="-31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background</a:t>
            </a:r>
            <a:r>
              <a:rPr sz="2800" b="1" spc="-25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Arial"/>
                <a:cs typeface="Arial"/>
              </a:rPr>
              <a:t>will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be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helpful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understanding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GA.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13359"/>
            <a:ext cx="5152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Genetic </a:t>
            </a:r>
            <a:r>
              <a:rPr sz="4400" b="0" spc="-215" dirty="0">
                <a:latin typeface="Trebuchet MS"/>
                <a:cs typeface="Trebuchet MS"/>
              </a:rPr>
              <a:t>Algorithm</a:t>
            </a:r>
            <a:r>
              <a:rPr sz="4400" b="0" spc="-81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(GA)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474987"/>
            <a:ext cx="975741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Genetic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based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natural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evolution</a:t>
            </a:r>
            <a:r>
              <a:rPr sz="2800" b="1" spc="-27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of</a:t>
            </a:r>
            <a:r>
              <a:rPr sz="2800" b="1" spc="-225" dirty="0">
                <a:latin typeface="Trebuchet MS"/>
                <a:cs typeface="Trebuchet MS"/>
              </a:rPr>
              <a:t> </a:t>
            </a:r>
            <a:r>
              <a:rPr sz="2800" b="1" spc="-120" dirty="0">
                <a:latin typeface="Trebuchet MS"/>
                <a:cs typeface="Trebuchet MS"/>
              </a:rPr>
              <a:t>organisms</a:t>
            </a:r>
            <a:r>
              <a:rPr sz="2800" spc="-1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brief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b="1" spc="-130" dirty="0">
                <a:latin typeface="Trebuchet MS"/>
                <a:cs typeface="Trebuchet MS"/>
              </a:rPr>
              <a:t>biological</a:t>
            </a:r>
            <a:r>
              <a:rPr sz="2800" b="1" spc="-31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background</a:t>
            </a:r>
            <a:r>
              <a:rPr sz="2800" b="1" spc="-25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Arial"/>
                <a:cs typeface="Arial"/>
              </a:rPr>
              <a:t>will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be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helpful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understanding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GA.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772" y="4608576"/>
            <a:ext cx="2491740" cy="3886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3060"/>
              </a:lnSpc>
            </a:pPr>
            <a:r>
              <a:rPr sz="3000" b="1" spc="-150" dirty="0">
                <a:latin typeface="Trebuchet MS"/>
                <a:cs typeface="Trebuchet MS"/>
              </a:rPr>
              <a:t>Chromosomes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908" y="4183379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89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4" y="0"/>
                </a:lnTo>
                <a:lnTo>
                  <a:pt x="74294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9251" y="5472684"/>
            <a:ext cx="1659889" cy="347980"/>
          </a:xfrm>
          <a:custGeom>
            <a:avLst/>
            <a:gdLst/>
            <a:ahLst/>
            <a:cxnLst/>
            <a:rect l="l" t="t" r="r" b="b"/>
            <a:pathLst>
              <a:path w="1659889" h="347979">
                <a:moveTo>
                  <a:pt x="0" y="347471"/>
                </a:moveTo>
                <a:lnTo>
                  <a:pt x="1659636" y="347471"/>
                </a:lnTo>
                <a:lnTo>
                  <a:pt x="1659636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5515" y="5386832"/>
            <a:ext cx="1007744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85" dirty="0">
                <a:latin typeface="Trebuchet MS"/>
                <a:cs typeface="Trebuchet MS"/>
              </a:rPr>
              <a:t>G</a:t>
            </a:r>
            <a:r>
              <a:rPr sz="3000" b="1" spc="-150" dirty="0">
                <a:latin typeface="Trebuchet MS"/>
                <a:cs typeface="Trebuchet MS"/>
              </a:rPr>
              <a:t>e</a:t>
            </a:r>
            <a:r>
              <a:rPr sz="3000" b="1" spc="-160" dirty="0">
                <a:latin typeface="Trebuchet MS"/>
                <a:cs typeface="Trebuchet MS"/>
              </a:rPr>
              <a:t>n</a:t>
            </a:r>
            <a:r>
              <a:rPr sz="3000" b="1" spc="-165" dirty="0"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2191" y="5070347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80" y="226313"/>
                </a:moveTo>
                <a:lnTo>
                  <a:pt x="0" y="226313"/>
                </a:lnTo>
                <a:lnTo>
                  <a:pt x="148590" y="374903"/>
                </a:lnTo>
                <a:lnTo>
                  <a:pt x="297180" y="226313"/>
                </a:lnTo>
                <a:close/>
              </a:path>
              <a:path w="297179" h="375285">
                <a:moveTo>
                  <a:pt x="222885" y="0"/>
                </a:moveTo>
                <a:lnTo>
                  <a:pt x="74295" y="0"/>
                </a:lnTo>
                <a:lnTo>
                  <a:pt x="74295" y="226313"/>
                </a:lnTo>
                <a:lnTo>
                  <a:pt x="222885" y="226313"/>
                </a:lnTo>
                <a:lnTo>
                  <a:pt x="22288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41448" y="5957315"/>
          <a:ext cx="3126739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90"/>
                <a:gridCol w="1108710"/>
                <a:gridCol w="1094739"/>
              </a:tblGrid>
              <a:tr h="614680">
                <a:tc>
                  <a:txBody>
                    <a:bodyPr/>
                    <a:lstStyle/>
                    <a:p>
                      <a:pPr marR="3175" algn="ctr">
                        <a:lnSpc>
                          <a:spcPts val="2225"/>
                        </a:lnSpc>
                      </a:pP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Eye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Color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b="1" spc="-80" dirty="0">
                          <a:latin typeface="Trebuchet MS"/>
                          <a:cs typeface="Trebuchet MS"/>
                        </a:rPr>
                        <a:t>Dimples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50" dirty="0">
                          <a:latin typeface="Trebuchet MS"/>
                          <a:cs typeface="Trebuchet MS"/>
                        </a:rPr>
                        <a:t>Freckles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058667" y="2692907"/>
            <a:ext cx="1828800" cy="4667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3450"/>
              </a:lnSpc>
            </a:pPr>
            <a:r>
              <a:rPr sz="3000" b="1" spc="-150" dirty="0">
                <a:latin typeface="Trebuchet MS"/>
                <a:cs typeface="Trebuchet MS"/>
              </a:rPr>
              <a:t>Organism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2383" y="3643884"/>
            <a:ext cx="1828800" cy="4940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549910">
              <a:lnSpc>
                <a:spcPts val="3579"/>
              </a:lnSpc>
            </a:pPr>
            <a:r>
              <a:rPr sz="3000" b="1" spc="-185" dirty="0">
                <a:latin typeface="Trebuchet MS"/>
                <a:cs typeface="Trebuchet MS"/>
              </a:rPr>
              <a:t>Cells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2191" y="32186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97180" y="221741"/>
                </a:moveTo>
                <a:lnTo>
                  <a:pt x="0" y="221741"/>
                </a:lnTo>
                <a:lnTo>
                  <a:pt x="148590" y="370332"/>
                </a:lnTo>
                <a:lnTo>
                  <a:pt x="297180" y="221741"/>
                </a:lnTo>
                <a:close/>
              </a:path>
              <a:path w="297179" h="370839">
                <a:moveTo>
                  <a:pt x="222885" y="0"/>
                </a:moveTo>
                <a:lnTo>
                  <a:pt x="74295" y="0"/>
                </a:lnTo>
                <a:lnTo>
                  <a:pt x="74295" y="221741"/>
                </a:lnTo>
                <a:lnTo>
                  <a:pt x="222885" y="221741"/>
                </a:lnTo>
                <a:lnTo>
                  <a:pt x="22288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7244" y="613359"/>
            <a:ext cx="5152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Genetic </a:t>
            </a:r>
            <a:r>
              <a:rPr sz="4400" b="0" spc="-215" dirty="0">
                <a:latin typeface="Trebuchet MS"/>
                <a:cs typeface="Trebuchet MS"/>
              </a:rPr>
              <a:t>Algorithm</a:t>
            </a:r>
            <a:r>
              <a:rPr sz="4400" b="0" spc="-81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(GA)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474987"/>
            <a:ext cx="975741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Genetic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based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natural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evolution</a:t>
            </a:r>
            <a:r>
              <a:rPr sz="2800" b="1" spc="-27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of</a:t>
            </a:r>
            <a:r>
              <a:rPr sz="2800" b="1" spc="-225" dirty="0">
                <a:latin typeface="Trebuchet MS"/>
                <a:cs typeface="Trebuchet MS"/>
              </a:rPr>
              <a:t> </a:t>
            </a:r>
            <a:r>
              <a:rPr sz="2800" b="1" spc="-120" dirty="0">
                <a:latin typeface="Trebuchet MS"/>
                <a:cs typeface="Trebuchet MS"/>
              </a:rPr>
              <a:t>organisms</a:t>
            </a:r>
            <a:r>
              <a:rPr sz="2800" spc="-1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brief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b="1" spc="-130" dirty="0">
                <a:latin typeface="Trebuchet MS"/>
                <a:cs typeface="Trebuchet MS"/>
              </a:rPr>
              <a:t>biological</a:t>
            </a:r>
            <a:r>
              <a:rPr sz="2800" b="1" spc="-31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background</a:t>
            </a:r>
            <a:r>
              <a:rPr sz="2800" b="1" spc="-25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Arial"/>
                <a:cs typeface="Arial"/>
              </a:rPr>
              <a:t>will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be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helpful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understanding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GA.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772" y="4608576"/>
            <a:ext cx="2491740" cy="3886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3060"/>
              </a:lnSpc>
            </a:pPr>
            <a:r>
              <a:rPr sz="3000" b="1" spc="-150" dirty="0">
                <a:latin typeface="Trebuchet MS"/>
                <a:cs typeface="Trebuchet MS"/>
              </a:rPr>
              <a:t>Chromosomes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908" y="4183379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89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4" y="0"/>
                </a:lnTo>
                <a:lnTo>
                  <a:pt x="74294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9251" y="5472684"/>
            <a:ext cx="1659889" cy="347980"/>
          </a:xfrm>
          <a:custGeom>
            <a:avLst/>
            <a:gdLst/>
            <a:ahLst/>
            <a:cxnLst/>
            <a:rect l="l" t="t" r="r" b="b"/>
            <a:pathLst>
              <a:path w="1659889" h="347979">
                <a:moveTo>
                  <a:pt x="0" y="347471"/>
                </a:moveTo>
                <a:lnTo>
                  <a:pt x="1659636" y="347471"/>
                </a:lnTo>
                <a:lnTo>
                  <a:pt x="1659636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5515" y="5386832"/>
            <a:ext cx="1007744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85" dirty="0">
                <a:latin typeface="Trebuchet MS"/>
                <a:cs typeface="Trebuchet MS"/>
              </a:rPr>
              <a:t>G</a:t>
            </a:r>
            <a:r>
              <a:rPr sz="3000" b="1" spc="-150" dirty="0">
                <a:latin typeface="Trebuchet MS"/>
                <a:cs typeface="Trebuchet MS"/>
              </a:rPr>
              <a:t>e</a:t>
            </a:r>
            <a:r>
              <a:rPr sz="3000" b="1" spc="-160" dirty="0">
                <a:latin typeface="Trebuchet MS"/>
                <a:cs typeface="Trebuchet MS"/>
              </a:rPr>
              <a:t>n</a:t>
            </a:r>
            <a:r>
              <a:rPr sz="3000" b="1" spc="-165" dirty="0"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2191" y="5070347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80" y="226313"/>
                </a:moveTo>
                <a:lnTo>
                  <a:pt x="0" y="226313"/>
                </a:lnTo>
                <a:lnTo>
                  <a:pt x="148590" y="374903"/>
                </a:lnTo>
                <a:lnTo>
                  <a:pt x="297180" y="226313"/>
                </a:lnTo>
                <a:close/>
              </a:path>
              <a:path w="297179" h="375285">
                <a:moveTo>
                  <a:pt x="222885" y="0"/>
                </a:moveTo>
                <a:lnTo>
                  <a:pt x="74295" y="0"/>
                </a:lnTo>
                <a:lnTo>
                  <a:pt x="74295" y="226313"/>
                </a:lnTo>
                <a:lnTo>
                  <a:pt x="222885" y="226313"/>
                </a:lnTo>
                <a:lnTo>
                  <a:pt x="22288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41448" y="5957315"/>
          <a:ext cx="3126739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90"/>
                <a:gridCol w="1108710"/>
                <a:gridCol w="1094739"/>
              </a:tblGrid>
              <a:tr h="614680">
                <a:tc>
                  <a:txBody>
                    <a:bodyPr/>
                    <a:lstStyle/>
                    <a:p>
                      <a:pPr marR="3175" algn="ctr">
                        <a:lnSpc>
                          <a:spcPts val="2225"/>
                        </a:lnSpc>
                      </a:pP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Eye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Color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b="1" spc="-80" dirty="0">
                          <a:latin typeface="Trebuchet MS"/>
                          <a:cs typeface="Trebuchet MS"/>
                        </a:rPr>
                        <a:t>Dimples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50" dirty="0">
                          <a:latin typeface="Trebuchet MS"/>
                          <a:cs typeface="Trebuchet MS"/>
                        </a:rPr>
                        <a:t>Freckles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058667" y="2692907"/>
            <a:ext cx="1828800" cy="4667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3450"/>
              </a:lnSpc>
            </a:pPr>
            <a:r>
              <a:rPr sz="3000" b="1" spc="-150" dirty="0">
                <a:latin typeface="Trebuchet MS"/>
                <a:cs typeface="Trebuchet MS"/>
              </a:rPr>
              <a:t>Organism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2383" y="3643884"/>
            <a:ext cx="1828800" cy="4940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549910">
              <a:lnSpc>
                <a:spcPts val="3579"/>
              </a:lnSpc>
            </a:pPr>
            <a:r>
              <a:rPr sz="3000" b="1" spc="-185" dirty="0">
                <a:latin typeface="Trebuchet MS"/>
                <a:cs typeface="Trebuchet MS"/>
              </a:rPr>
              <a:t>Cells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2191" y="32186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97180" y="221741"/>
                </a:moveTo>
                <a:lnTo>
                  <a:pt x="0" y="221741"/>
                </a:lnTo>
                <a:lnTo>
                  <a:pt x="148590" y="370332"/>
                </a:lnTo>
                <a:lnTo>
                  <a:pt x="297180" y="221741"/>
                </a:lnTo>
                <a:close/>
              </a:path>
              <a:path w="297179" h="370839">
                <a:moveTo>
                  <a:pt x="222885" y="0"/>
                </a:moveTo>
                <a:lnTo>
                  <a:pt x="74295" y="0"/>
                </a:lnTo>
                <a:lnTo>
                  <a:pt x="74295" y="221741"/>
                </a:lnTo>
                <a:lnTo>
                  <a:pt x="222885" y="221741"/>
                </a:lnTo>
                <a:lnTo>
                  <a:pt x="22288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7244" y="613359"/>
            <a:ext cx="5152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Genetic </a:t>
            </a:r>
            <a:r>
              <a:rPr sz="4400" b="0" spc="-215" dirty="0">
                <a:latin typeface="Trebuchet MS"/>
                <a:cs typeface="Trebuchet MS"/>
              </a:rPr>
              <a:t>Algorithm</a:t>
            </a:r>
            <a:r>
              <a:rPr sz="4400" b="0" spc="-81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(GA)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2089" y="6582562"/>
            <a:ext cx="315531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https://www.icr.org/article/myth-human-evolution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77840" y="3058667"/>
            <a:ext cx="5865875" cy="2075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474987"/>
            <a:ext cx="975741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Genetic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based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natural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evolution</a:t>
            </a:r>
            <a:r>
              <a:rPr sz="2800" b="1" spc="-27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of</a:t>
            </a:r>
            <a:r>
              <a:rPr sz="2800" b="1" spc="-225" dirty="0">
                <a:latin typeface="Trebuchet MS"/>
                <a:cs typeface="Trebuchet MS"/>
              </a:rPr>
              <a:t> </a:t>
            </a:r>
            <a:r>
              <a:rPr sz="2800" b="1" spc="-120" dirty="0">
                <a:latin typeface="Trebuchet MS"/>
                <a:cs typeface="Trebuchet MS"/>
              </a:rPr>
              <a:t>organisms</a:t>
            </a:r>
            <a:r>
              <a:rPr sz="2800" spc="-1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brief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b="1" spc="-130" dirty="0">
                <a:latin typeface="Trebuchet MS"/>
                <a:cs typeface="Trebuchet MS"/>
              </a:rPr>
              <a:t>biological</a:t>
            </a:r>
            <a:r>
              <a:rPr sz="2800" b="1" spc="-31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background</a:t>
            </a:r>
            <a:r>
              <a:rPr sz="2800" b="1" spc="-25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Arial"/>
                <a:cs typeface="Arial"/>
              </a:rPr>
              <a:t>will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be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helpful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understanding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GA.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6388" y="4608576"/>
            <a:ext cx="2496820" cy="3886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060"/>
              </a:lnSpc>
            </a:pPr>
            <a:r>
              <a:rPr sz="3000" b="1" spc="-150" dirty="0">
                <a:latin typeface="Trebuchet MS"/>
                <a:cs typeface="Trebuchet MS"/>
              </a:rPr>
              <a:t>Chromosome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9095" y="4183379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89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5" y="0"/>
                </a:lnTo>
                <a:lnTo>
                  <a:pt x="74295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7868" y="5472684"/>
            <a:ext cx="1659889" cy="347980"/>
          </a:xfrm>
          <a:custGeom>
            <a:avLst/>
            <a:gdLst/>
            <a:ahLst/>
            <a:cxnLst/>
            <a:rect l="l" t="t" r="r" b="b"/>
            <a:pathLst>
              <a:path w="1659890" h="347979">
                <a:moveTo>
                  <a:pt x="0" y="347471"/>
                </a:moveTo>
                <a:lnTo>
                  <a:pt x="1659635" y="347471"/>
                </a:lnTo>
                <a:lnTo>
                  <a:pt x="1659635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7814" y="5384698"/>
            <a:ext cx="1007744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85" dirty="0">
                <a:latin typeface="Trebuchet MS"/>
                <a:cs typeface="Trebuchet MS"/>
              </a:rPr>
              <a:t>G</a:t>
            </a:r>
            <a:r>
              <a:rPr sz="3000" b="1" spc="-150" dirty="0">
                <a:latin typeface="Trebuchet MS"/>
                <a:cs typeface="Trebuchet MS"/>
              </a:rPr>
              <a:t>e</a:t>
            </a:r>
            <a:r>
              <a:rPr sz="3000" b="1" spc="-160" dirty="0">
                <a:latin typeface="Trebuchet MS"/>
                <a:cs typeface="Trebuchet MS"/>
              </a:rPr>
              <a:t>n</a:t>
            </a:r>
            <a:r>
              <a:rPr sz="3000" b="1" spc="-165" dirty="0"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55380" y="5070347"/>
            <a:ext cx="292735" cy="375285"/>
          </a:xfrm>
          <a:custGeom>
            <a:avLst/>
            <a:gdLst/>
            <a:ahLst/>
            <a:cxnLst/>
            <a:rect l="l" t="t" r="r" b="b"/>
            <a:pathLst>
              <a:path w="292734" h="375285">
                <a:moveTo>
                  <a:pt x="292608" y="228599"/>
                </a:moveTo>
                <a:lnTo>
                  <a:pt x="0" y="228599"/>
                </a:lnTo>
                <a:lnTo>
                  <a:pt x="146303" y="374903"/>
                </a:lnTo>
                <a:lnTo>
                  <a:pt x="292608" y="228599"/>
                </a:lnTo>
                <a:close/>
              </a:path>
              <a:path w="292734" h="375285">
                <a:moveTo>
                  <a:pt x="219455" y="0"/>
                </a:moveTo>
                <a:lnTo>
                  <a:pt x="73151" y="0"/>
                </a:lnTo>
                <a:lnTo>
                  <a:pt x="73151" y="228599"/>
                </a:lnTo>
                <a:lnTo>
                  <a:pt x="219455" y="228599"/>
                </a:lnTo>
                <a:lnTo>
                  <a:pt x="21945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5904" y="2688335"/>
            <a:ext cx="1051560" cy="4667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ts val="3470"/>
              </a:lnSpc>
            </a:pPr>
            <a:r>
              <a:rPr sz="3000" b="1" spc="-100" dirty="0">
                <a:latin typeface="Trebuchet MS"/>
                <a:cs typeface="Trebuchet MS"/>
              </a:rPr>
              <a:t>GA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7456" y="3643884"/>
            <a:ext cx="3689985" cy="4940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3560"/>
              </a:lnSpc>
            </a:pPr>
            <a:r>
              <a:rPr sz="3000" b="1" spc="-125" dirty="0">
                <a:latin typeface="Trebuchet MS"/>
                <a:cs typeface="Trebuchet MS"/>
              </a:rPr>
              <a:t>Individuals/Solutions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55380" y="3214116"/>
            <a:ext cx="292735" cy="375285"/>
          </a:xfrm>
          <a:custGeom>
            <a:avLst/>
            <a:gdLst/>
            <a:ahLst/>
            <a:cxnLst/>
            <a:rect l="l" t="t" r="r" b="b"/>
            <a:pathLst>
              <a:path w="292734" h="375285">
                <a:moveTo>
                  <a:pt x="292608" y="228600"/>
                </a:moveTo>
                <a:lnTo>
                  <a:pt x="0" y="228600"/>
                </a:lnTo>
                <a:lnTo>
                  <a:pt x="146303" y="374904"/>
                </a:lnTo>
                <a:lnTo>
                  <a:pt x="292608" y="228600"/>
                </a:lnTo>
                <a:close/>
              </a:path>
              <a:path w="292734" h="375285">
                <a:moveTo>
                  <a:pt x="219455" y="0"/>
                </a:moveTo>
                <a:lnTo>
                  <a:pt x="73151" y="0"/>
                </a:lnTo>
                <a:lnTo>
                  <a:pt x="73151" y="228600"/>
                </a:lnTo>
                <a:lnTo>
                  <a:pt x="219455" y="228600"/>
                </a:lnTo>
                <a:lnTo>
                  <a:pt x="21945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7244" y="613359"/>
            <a:ext cx="5152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60" dirty="0">
                <a:latin typeface="Trebuchet MS"/>
                <a:cs typeface="Trebuchet MS"/>
              </a:rPr>
              <a:t>Genetic </a:t>
            </a:r>
            <a:r>
              <a:rPr sz="4400" b="0" spc="-215" dirty="0">
                <a:latin typeface="Trebuchet MS"/>
                <a:cs typeface="Trebuchet MS"/>
              </a:rPr>
              <a:t>Algorithm</a:t>
            </a:r>
            <a:r>
              <a:rPr sz="4400" b="0" spc="-815" dirty="0">
                <a:latin typeface="Trebuchet MS"/>
                <a:cs typeface="Trebuchet MS"/>
              </a:rPr>
              <a:t> </a:t>
            </a:r>
            <a:r>
              <a:rPr sz="4400" b="0" spc="-245" dirty="0">
                <a:latin typeface="Trebuchet MS"/>
                <a:cs typeface="Trebuchet MS"/>
              </a:rPr>
              <a:t>(GA)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7772" y="4608576"/>
            <a:ext cx="2491740" cy="3886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3060"/>
              </a:lnSpc>
            </a:pPr>
            <a:r>
              <a:rPr sz="3000" b="1" spc="-150" dirty="0">
                <a:latin typeface="Trebuchet MS"/>
                <a:cs typeface="Trebuchet MS"/>
              </a:rPr>
              <a:t>Chromosomes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5908" y="4183379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79" y="226314"/>
                </a:moveTo>
                <a:lnTo>
                  <a:pt x="0" y="226314"/>
                </a:lnTo>
                <a:lnTo>
                  <a:pt x="148589" y="374904"/>
                </a:lnTo>
                <a:lnTo>
                  <a:pt x="297179" y="226314"/>
                </a:lnTo>
                <a:close/>
              </a:path>
              <a:path w="297179" h="375285">
                <a:moveTo>
                  <a:pt x="222884" y="0"/>
                </a:moveTo>
                <a:lnTo>
                  <a:pt x="74294" y="0"/>
                </a:lnTo>
                <a:lnTo>
                  <a:pt x="74294" y="226314"/>
                </a:lnTo>
                <a:lnTo>
                  <a:pt x="222884" y="226314"/>
                </a:lnTo>
                <a:lnTo>
                  <a:pt x="22288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251" y="5472684"/>
            <a:ext cx="1659889" cy="347980"/>
          </a:xfrm>
          <a:custGeom>
            <a:avLst/>
            <a:gdLst/>
            <a:ahLst/>
            <a:cxnLst/>
            <a:rect l="l" t="t" r="r" b="b"/>
            <a:pathLst>
              <a:path w="1659889" h="347979">
                <a:moveTo>
                  <a:pt x="0" y="347471"/>
                </a:moveTo>
                <a:lnTo>
                  <a:pt x="1659636" y="347471"/>
                </a:lnTo>
                <a:lnTo>
                  <a:pt x="1659636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85515" y="5386832"/>
            <a:ext cx="1007744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85" dirty="0">
                <a:latin typeface="Trebuchet MS"/>
                <a:cs typeface="Trebuchet MS"/>
              </a:rPr>
              <a:t>G</a:t>
            </a:r>
            <a:r>
              <a:rPr sz="3000" b="1" spc="-150" dirty="0">
                <a:latin typeface="Trebuchet MS"/>
                <a:cs typeface="Trebuchet MS"/>
              </a:rPr>
              <a:t>e</a:t>
            </a:r>
            <a:r>
              <a:rPr sz="3000" b="1" spc="-160" dirty="0">
                <a:latin typeface="Trebuchet MS"/>
                <a:cs typeface="Trebuchet MS"/>
              </a:rPr>
              <a:t>n</a:t>
            </a:r>
            <a:r>
              <a:rPr sz="3000" b="1" spc="-165" dirty="0"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22191" y="5070347"/>
            <a:ext cx="297180" cy="375285"/>
          </a:xfrm>
          <a:custGeom>
            <a:avLst/>
            <a:gdLst/>
            <a:ahLst/>
            <a:cxnLst/>
            <a:rect l="l" t="t" r="r" b="b"/>
            <a:pathLst>
              <a:path w="297179" h="375285">
                <a:moveTo>
                  <a:pt x="297180" y="226313"/>
                </a:moveTo>
                <a:lnTo>
                  <a:pt x="0" y="226313"/>
                </a:lnTo>
                <a:lnTo>
                  <a:pt x="148590" y="374903"/>
                </a:lnTo>
                <a:lnTo>
                  <a:pt x="297180" y="226313"/>
                </a:lnTo>
                <a:close/>
              </a:path>
              <a:path w="297179" h="375285">
                <a:moveTo>
                  <a:pt x="222885" y="0"/>
                </a:moveTo>
                <a:lnTo>
                  <a:pt x="74295" y="0"/>
                </a:lnTo>
                <a:lnTo>
                  <a:pt x="74295" y="226313"/>
                </a:lnTo>
                <a:lnTo>
                  <a:pt x="222885" y="226313"/>
                </a:lnTo>
                <a:lnTo>
                  <a:pt x="22288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441448" y="5957315"/>
          <a:ext cx="3126739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90"/>
                <a:gridCol w="1108710"/>
                <a:gridCol w="1094739"/>
              </a:tblGrid>
              <a:tr h="614680">
                <a:tc>
                  <a:txBody>
                    <a:bodyPr/>
                    <a:lstStyle/>
                    <a:p>
                      <a:pPr marR="3175" algn="ctr">
                        <a:lnSpc>
                          <a:spcPts val="2225"/>
                        </a:lnSpc>
                      </a:pP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Eye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Color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b="1" spc="-80" dirty="0">
                          <a:latin typeface="Trebuchet MS"/>
                          <a:cs typeface="Trebuchet MS"/>
                        </a:rPr>
                        <a:t>Dimples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50" dirty="0">
                          <a:latin typeface="Trebuchet MS"/>
                          <a:cs typeface="Trebuchet MS"/>
                        </a:rPr>
                        <a:t>Freckles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lnL w="19050">
                      <a:solidFill>
                        <a:srgbClr val="1F4E79"/>
                      </a:solidFill>
                      <a:prstDash val="solid"/>
                    </a:lnL>
                    <a:lnR w="19050">
                      <a:solidFill>
                        <a:srgbClr val="1F4E79"/>
                      </a:solidFill>
                      <a:prstDash val="solid"/>
                    </a:lnR>
                    <a:lnT w="19050">
                      <a:solidFill>
                        <a:srgbClr val="1F4E79"/>
                      </a:solidFill>
                      <a:prstDash val="solid"/>
                    </a:lnT>
                    <a:lnB w="19050">
                      <a:solidFill>
                        <a:srgbClr val="1F4E79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058667" y="2692907"/>
            <a:ext cx="1828800" cy="4667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3450"/>
              </a:lnSpc>
            </a:pPr>
            <a:r>
              <a:rPr sz="3000" b="1" spc="-150" dirty="0">
                <a:latin typeface="Trebuchet MS"/>
                <a:cs typeface="Trebuchet MS"/>
              </a:rPr>
              <a:t>Organism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2383" y="3643884"/>
            <a:ext cx="1828800" cy="4940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549910">
              <a:lnSpc>
                <a:spcPts val="3579"/>
              </a:lnSpc>
            </a:pPr>
            <a:r>
              <a:rPr sz="3000" b="1" spc="-185" dirty="0">
                <a:latin typeface="Trebuchet MS"/>
                <a:cs typeface="Trebuchet MS"/>
              </a:rPr>
              <a:t>Cells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2191" y="32186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97180" y="221741"/>
                </a:moveTo>
                <a:lnTo>
                  <a:pt x="0" y="221741"/>
                </a:lnTo>
                <a:lnTo>
                  <a:pt x="148590" y="370332"/>
                </a:lnTo>
                <a:lnTo>
                  <a:pt x="297180" y="221741"/>
                </a:lnTo>
                <a:close/>
              </a:path>
              <a:path w="297179" h="370839">
                <a:moveTo>
                  <a:pt x="222885" y="0"/>
                </a:moveTo>
                <a:lnTo>
                  <a:pt x="74295" y="0"/>
                </a:lnTo>
                <a:lnTo>
                  <a:pt x="74295" y="221741"/>
                </a:lnTo>
                <a:lnTo>
                  <a:pt x="222885" y="221741"/>
                </a:lnTo>
                <a:lnTo>
                  <a:pt x="22288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2763</Words>
  <Application>Microsoft Office PowerPoint</Application>
  <PresentationFormat>Custom</PresentationFormat>
  <Paragraphs>1788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Training a Machine Learning Model</vt:lpstr>
      <vt:lpstr>Solution 1</vt:lpstr>
      <vt:lpstr>Solution 2</vt:lpstr>
      <vt:lpstr>Solution 3</vt:lpstr>
      <vt:lpstr>Solution 3</vt:lpstr>
      <vt:lpstr>Genetic Algorithm (GA)</vt:lpstr>
      <vt:lpstr>Genetic Algorithm (GA)</vt:lpstr>
      <vt:lpstr>Genetic Algorithm (GA)</vt:lpstr>
      <vt:lpstr>Genetic Algorithm (GA)</vt:lpstr>
      <vt:lpstr>What are the Genes?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Initial Population of Solutions (Generation 0)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New Population (Generation 1)</vt:lpstr>
      <vt:lpstr>New Population (Generation 1)</vt:lpstr>
      <vt:lpstr>New Population (Generation 1)</vt:lpstr>
      <vt:lpstr>New Population (Generation 1)</vt:lpstr>
      <vt:lpstr>New Population (Generation 1)</vt:lpstr>
      <vt:lpstr>New Population (Generation 1)</vt:lpstr>
      <vt:lpstr>New Population (Generation 1)</vt:lpstr>
      <vt:lpstr>New Population (Generation 1)</vt:lpstr>
      <vt:lpstr>Mating Pool</vt:lpstr>
      <vt:lpstr>Mating Pool</vt:lpstr>
      <vt:lpstr>Mating Pool</vt:lpstr>
      <vt:lpstr>Mating Pool</vt:lpstr>
      <vt:lpstr>Mating Pool</vt:lpstr>
      <vt:lpstr>Mating Pool</vt:lpstr>
      <vt:lpstr>Mating Pool</vt:lpstr>
      <vt:lpstr>New Population (Generation 2)</vt:lpstr>
      <vt:lpstr>New Population (Generation 2)</vt:lpstr>
      <vt:lpstr>New Population (Generation 2)</vt:lpstr>
      <vt:lpstr>New Population (Generation 2)</vt:lpstr>
      <vt:lpstr>New Population (Generation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Gad</dc:creator>
  <cp:lastModifiedBy>raghava</cp:lastModifiedBy>
  <cp:revision>1</cp:revision>
  <dcterms:created xsi:type="dcterms:W3CDTF">2018-10-20T13:09:11Z</dcterms:created>
  <dcterms:modified xsi:type="dcterms:W3CDTF">2018-10-20T13:20:56Z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2018-10-20T00:00:00Z</vt:filetime>
  </property>
</Properties>
</file>