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92" r:id="rId5"/>
  </p:sldMasterIdLst>
  <p:sldIdLst>
    <p:sldId id="286" r:id="rId6"/>
    <p:sldId id="279" r:id="rId7"/>
    <p:sldId id="280"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4E7351-6779-4F38-960B-8966026B56DC}">
          <p14:sldIdLst>
            <p14:sldId id="286"/>
            <p14:sldId id="279"/>
            <p14:sldId id="280"/>
            <p14:sldId id="281"/>
            <p14:sldId id="2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ESH KR" initials="DK" lastIdx="2" clrIdx="0">
    <p:extLst>
      <p:ext uri="{19B8F6BF-5375-455C-9EA6-DF929625EA0E}">
        <p15:presenceInfo xmlns:p15="http://schemas.microsoft.com/office/powerpoint/2012/main" userId="7586c94f0154d4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707B3-82BE-466C-806F-49187A32726F}" v="807" dt="2021-11-22T13:22:45.004"/>
    <p1510:client id="{69F4292B-E614-4BEA-9A35-3345E0B59979}" v="1662" dt="2021-11-20T20:31:32.751"/>
    <p1510:client id="{87D027D2-BD75-4781-8750-E9C29B1F2FB6}" v="2015" dt="2021-11-20T18:11:57.332"/>
    <p1510:client id="{E239FB9A-A00A-471A-887D-D39667C2FDAF}" v="10" dt="2021-11-20T20:18:00.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28651-62E7-49C5-9A5F-12CE02DAF1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D311A3-6357-4350-AA38-03FC2CF08725}">
      <dgm:prSet/>
      <dgm:spPr/>
      <dgm:t>
        <a:bodyPr/>
        <a:lstStyle/>
        <a:p>
          <a:r>
            <a:rPr lang="en-US" dirty="0">
              <a:solidFill>
                <a:schemeClr val="tx1"/>
              </a:solidFill>
            </a:rPr>
            <a:t>Nowadays YouTube has become one of the major source of information and Entertainment for its users ,its user base has been increasing exponentially and provides a platform for the content creators to showcase their Talent , so when a channel becomes successful and it is not verified, then people tend to create fake replicas of original channels and users/subscribers gets confused which is the Legit and which is Fake and it also causes a loss to the original content creator</a:t>
          </a:r>
        </a:p>
      </dgm:t>
    </dgm:pt>
    <dgm:pt modelId="{36EE27EE-2F3C-4F25-914F-D79F4900051E}" type="parTrans" cxnId="{F2F9B525-5C93-4085-BC6B-BB49361E943A}">
      <dgm:prSet/>
      <dgm:spPr/>
      <dgm:t>
        <a:bodyPr/>
        <a:lstStyle/>
        <a:p>
          <a:endParaRPr lang="en-US"/>
        </a:p>
      </dgm:t>
    </dgm:pt>
    <dgm:pt modelId="{46A6933F-BBD3-409D-A68A-90E2D68F2955}" type="sibTrans" cxnId="{F2F9B525-5C93-4085-BC6B-BB49361E943A}">
      <dgm:prSet/>
      <dgm:spPr/>
      <dgm:t>
        <a:bodyPr/>
        <a:lstStyle/>
        <a:p>
          <a:endParaRPr lang="en-US"/>
        </a:p>
      </dgm:t>
    </dgm:pt>
    <dgm:pt modelId="{3B5C0609-C4D4-474F-9D4E-495D044E5379}">
      <dgm:prSet/>
      <dgm:spPr/>
      <dgm:t>
        <a:bodyPr/>
        <a:lstStyle/>
        <a:p>
          <a:r>
            <a:rPr lang="en-US" dirty="0"/>
            <a:t>So we are basically trying to create an K-CLUSTERING Unsupervised Model which can classify the channels into legit and fake , for this we are using multiple independent parameters like View Count, Likes, Subscribers , Date of Registration and Video Count, we got all the Information from YouTube API</a:t>
          </a:r>
        </a:p>
      </dgm:t>
    </dgm:pt>
    <dgm:pt modelId="{26C71EF5-F282-43FA-80F4-9080B3645246}" type="parTrans" cxnId="{6C125E76-AC57-4E66-8122-8B9D5CFB3489}">
      <dgm:prSet/>
      <dgm:spPr/>
      <dgm:t>
        <a:bodyPr/>
        <a:lstStyle/>
        <a:p>
          <a:endParaRPr lang="en-US"/>
        </a:p>
      </dgm:t>
    </dgm:pt>
    <dgm:pt modelId="{2C28605A-E9A6-435A-9351-3B4C724CBA30}" type="sibTrans" cxnId="{6C125E76-AC57-4E66-8122-8B9D5CFB3489}">
      <dgm:prSet/>
      <dgm:spPr/>
      <dgm:t>
        <a:bodyPr/>
        <a:lstStyle/>
        <a:p>
          <a:endParaRPr lang="en-US"/>
        </a:p>
      </dgm:t>
    </dgm:pt>
    <dgm:pt modelId="{CBB58416-3093-4F5B-BE2A-622D3BDE0D66}">
      <dgm:prSet/>
      <dgm:spPr/>
      <dgm:t>
        <a:bodyPr/>
        <a:lstStyle/>
        <a:p>
          <a:r>
            <a:rPr lang="en-US" dirty="0"/>
            <a:t>We have also created an Artificial Neural Network Model which can classify the channels into Legit and Fake ,using Supervised Learning and finally we have tried to compare the performance of two created models (K-Clustering and Artificial Neural Network) </a:t>
          </a:r>
        </a:p>
      </dgm:t>
    </dgm:pt>
    <dgm:pt modelId="{075A0603-2ABC-4277-84E5-74FFF330401F}" type="parTrans" cxnId="{5E02B412-1D3C-4A6C-AA44-AA132EA03E19}">
      <dgm:prSet/>
      <dgm:spPr/>
      <dgm:t>
        <a:bodyPr/>
        <a:lstStyle/>
        <a:p>
          <a:endParaRPr lang="en-US"/>
        </a:p>
      </dgm:t>
    </dgm:pt>
    <dgm:pt modelId="{41BCA687-EEB0-4B9E-B808-45379737DAB1}" type="sibTrans" cxnId="{5E02B412-1D3C-4A6C-AA44-AA132EA03E19}">
      <dgm:prSet/>
      <dgm:spPr/>
      <dgm:t>
        <a:bodyPr/>
        <a:lstStyle/>
        <a:p>
          <a:endParaRPr lang="en-US"/>
        </a:p>
      </dgm:t>
    </dgm:pt>
    <dgm:pt modelId="{A8933B9E-29ED-478B-9074-27FAE43F9D00}" type="pres">
      <dgm:prSet presAssocID="{01D28651-62E7-49C5-9A5F-12CE02DAF1E7}" presName="linear" presStyleCnt="0">
        <dgm:presLayoutVars>
          <dgm:animLvl val="lvl"/>
          <dgm:resizeHandles val="exact"/>
        </dgm:presLayoutVars>
      </dgm:prSet>
      <dgm:spPr/>
    </dgm:pt>
    <dgm:pt modelId="{1C2EB110-66BE-45C5-BDEF-DD0112D2540B}" type="pres">
      <dgm:prSet presAssocID="{A9D311A3-6357-4350-AA38-03FC2CF08725}" presName="parentText" presStyleLbl="node1" presStyleIdx="0" presStyleCnt="3">
        <dgm:presLayoutVars>
          <dgm:chMax val="0"/>
          <dgm:bulletEnabled val="1"/>
        </dgm:presLayoutVars>
      </dgm:prSet>
      <dgm:spPr/>
    </dgm:pt>
    <dgm:pt modelId="{C4F0CC6E-51A3-4492-9A89-CEE642523E50}" type="pres">
      <dgm:prSet presAssocID="{46A6933F-BBD3-409D-A68A-90E2D68F2955}" presName="spacer" presStyleCnt="0"/>
      <dgm:spPr/>
    </dgm:pt>
    <dgm:pt modelId="{EE87BE29-B4EE-452A-8111-29116E261143}" type="pres">
      <dgm:prSet presAssocID="{3B5C0609-C4D4-474F-9D4E-495D044E5379}" presName="parentText" presStyleLbl="node1" presStyleIdx="1" presStyleCnt="3">
        <dgm:presLayoutVars>
          <dgm:chMax val="0"/>
          <dgm:bulletEnabled val="1"/>
        </dgm:presLayoutVars>
      </dgm:prSet>
      <dgm:spPr/>
    </dgm:pt>
    <dgm:pt modelId="{79F882B7-E300-40F3-9FC4-7E453DA90B03}" type="pres">
      <dgm:prSet presAssocID="{2C28605A-E9A6-435A-9351-3B4C724CBA30}" presName="spacer" presStyleCnt="0"/>
      <dgm:spPr/>
    </dgm:pt>
    <dgm:pt modelId="{6FC490AD-E74C-4EA0-BC34-59E173B4235A}" type="pres">
      <dgm:prSet presAssocID="{CBB58416-3093-4F5B-BE2A-622D3BDE0D66}" presName="parentText" presStyleLbl="node1" presStyleIdx="2" presStyleCnt="3">
        <dgm:presLayoutVars>
          <dgm:chMax val="0"/>
          <dgm:bulletEnabled val="1"/>
        </dgm:presLayoutVars>
      </dgm:prSet>
      <dgm:spPr/>
    </dgm:pt>
  </dgm:ptLst>
  <dgm:cxnLst>
    <dgm:cxn modelId="{5E02B412-1D3C-4A6C-AA44-AA132EA03E19}" srcId="{01D28651-62E7-49C5-9A5F-12CE02DAF1E7}" destId="{CBB58416-3093-4F5B-BE2A-622D3BDE0D66}" srcOrd="2" destOrd="0" parTransId="{075A0603-2ABC-4277-84E5-74FFF330401F}" sibTransId="{41BCA687-EEB0-4B9E-B808-45379737DAB1}"/>
    <dgm:cxn modelId="{F2F9B525-5C93-4085-BC6B-BB49361E943A}" srcId="{01D28651-62E7-49C5-9A5F-12CE02DAF1E7}" destId="{A9D311A3-6357-4350-AA38-03FC2CF08725}" srcOrd="0" destOrd="0" parTransId="{36EE27EE-2F3C-4F25-914F-D79F4900051E}" sibTransId="{46A6933F-BBD3-409D-A68A-90E2D68F2955}"/>
    <dgm:cxn modelId="{42626628-744B-47B7-92E0-4C3D0DE29ED5}" type="presOf" srcId="{01D28651-62E7-49C5-9A5F-12CE02DAF1E7}" destId="{A8933B9E-29ED-478B-9074-27FAE43F9D00}" srcOrd="0" destOrd="0" presId="urn:microsoft.com/office/officeart/2005/8/layout/vList2"/>
    <dgm:cxn modelId="{AC4DD944-FA28-4C28-8875-C80B83B31D26}" type="presOf" srcId="{A9D311A3-6357-4350-AA38-03FC2CF08725}" destId="{1C2EB110-66BE-45C5-BDEF-DD0112D2540B}" srcOrd="0" destOrd="0" presId="urn:microsoft.com/office/officeart/2005/8/layout/vList2"/>
    <dgm:cxn modelId="{DF71164E-ED65-48F1-B747-A09F3F209230}" type="presOf" srcId="{3B5C0609-C4D4-474F-9D4E-495D044E5379}" destId="{EE87BE29-B4EE-452A-8111-29116E261143}" srcOrd="0" destOrd="0" presId="urn:microsoft.com/office/officeart/2005/8/layout/vList2"/>
    <dgm:cxn modelId="{6C125E76-AC57-4E66-8122-8B9D5CFB3489}" srcId="{01D28651-62E7-49C5-9A5F-12CE02DAF1E7}" destId="{3B5C0609-C4D4-474F-9D4E-495D044E5379}" srcOrd="1" destOrd="0" parTransId="{26C71EF5-F282-43FA-80F4-9080B3645246}" sibTransId="{2C28605A-E9A6-435A-9351-3B4C724CBA30}"/>
    <dgm:cxn modelId="{323BE6C7-246F-428F-8972-82A8AA1216B8}" type="presOf" srcId="{CBB58416-3093-4F5B-BE2A-622D3BDE0D66}" destId="{6FC490AD-E74C-4EA0-BC34-59E173B4235A}" srcOrd="0" destOrd="0" presId="urn:microsoft.com/office/officeart/2005/8/layout/vList2"/>
    <dgm:cxn modelId="{000671D9-63CF-4EE8-972E-3C45B0014163}" type="presParOf" srcId="{A8933B9E-29ED-478B-9074-27FAE43F9D00}" destId="{1C2EB110-66BE-45C5-BDEF-DD0112D2540B}" srcOrd="0" destOrd="0" presId="urn:microsoft.com/office/officeart/2005/8/layout/vList2"/>
    <dgm:cxn modelId="{F9F9CDAD-E024-45A8-99DD-1C1D64F5C654}" type="presParOf" srcId="{A8933B9E-29ED-478B-9074-27FAE43F9D00}" destId="{C4F0CC6E-51A3-4492-9A89-CEE642523E50}" srcOrd="1" destOrd="0" presId="urn:microsoft.com/office/officeart/2005/8/layout/vList2"/>
    <dgm:cxn modelId="{79DF4A34-61E0-469C-828F-1220A7415625}" type="presParOf" srcId="{A8933B9E-29ED-478B-9074-27FAE43F9D00}" destId="{EE87BE29-B4EE-452A-8111-29116E261143}" srcOrd="2" destOrd="0" presId="urn:microsoft.com/office/officeart/2005/8/layout/vList2"/>
    <dgm:cxn modelId="{677866DC-89A1-46D3-8754-44D1C3A3F7F8}" type="presParOf" srcId="{A8933B9E-29ED-478B-9074-27FAE43F9D00}" destId="{79F882B7-E300-40F3-9FC4-7E453DA90B03}" srcOrd="3" destOrd="0" presId="urn:microsoft.com/office/officeart/2005/8/layout/vList2"/>
    <dgm:cxn modelId="{123919C4-37DC-4BB7-B2BA-B823D06FC784}" type="presParOf" srcId="{A8933B9E-29ED-478B-9074-27FAE43F9D00}" destId="{6FC490AD-E74C-4EA0-BC34-59E173B4235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3B6F71-5755-47CA-8E76-D7500CDF2F2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31CA863-4BF7-4AE5-BD9F-2747ED2D66F6}">
      <dgm:prSet/>
      <dgm:spPr/>
      <dgm:t>
        <a:bodyPr/>
        <a:lstStyle/>
        <a:p>
          <a:r>
            <a:rPr lang="en-US" dirty="0"/>
            <a:t>The First Task was to create the dataset , so we have used the YouTube </a:t>
          </a:r>
          <a:r>
            <a:rPr lang="en-US" dirty="0" err="1"/>
            <a:t>Api</a:t>
          </a:r>
          <a:r>
            <a:rPr lang="en-US" dirty="0"/>
            <a:t> as the You Tube </a:t>
          </a:r>
          <a:r>
            <a:rPr lang="en-US" dirty="0" err="1"/>
            <a:t>Api</a:t>
          </a:r>
          <a:r>
            <a:rPr lang="en-US" dirty="0"/>
            <a:t> gives us the access to the important features of the channel and then we have collected over 190 samples of Flying Beast Channel Manually and created the dataset into a csv file</a:t>
          </a:r>
        </a:p>
      </dgm:t>
    </dgm:pt>
    <dgm:pt modelId="{853A92F0-D5BB-4CC9-894C-2E02CEA7A68C}" type="parTrans" cxnId="{C8589565-16A6-42E9-B259-A9675B2A7BBD}">
      <dgm:prSet/>
      <dgm:spPr/>
      <dgm:t>
        <a:bodyPr/>
        <a:lstStyle/>
        <a:p>
          <a:endParaRPr lang="en-US"/>
        </a:p>
      </dgm:t>
    </dgm:pt>
    <dgm:pt modelId="{21DD4CE6-7588-446B-8CA0-DA0B8C2EED1B}" type="sibTrans" cxnId="{C8589565-16A6-42E9-B259-A9675B2A7BBD}">
      <dgm:prSet/>
      <dgm:spPr/>
      <dgm:t>
        <a:bodyPr/>
        <a:lstStyle/>
        <a:p>
          <a:endParaRPr lang="en-US"/>
        </a:p>
      </dgm:t>
    </dgm:pt>
    <dgm:pt modelId="{355C1403-BA17-40AE-A8D7-6B4A832B8561}">
      <dgm:prSet/>
      <dgm:spPr/>
      <dgm:t>
        <a:bodyPr/>
        <a:lstStyle/>
        <a:p>
          <a:r>
            <a:rPr lang="en-US"/>
            <a:t>We have created an Artificial Neural Network whose architecture is [5,4,1] there is 1 hidden layer which has 4 neurons ,1 output layer as we are classifying the input int wo Classes (Legit and Fake)</a:t>
          </a:r>
        </a:p>
      </dgm:t>
    </dgm:pt>
    <dgm:pt modelId="{2F950F97-84C5-42EB-9380-F49658D01EF2}" type="parTrans" cxnId="{39283792-5853-4576-9104-B32756F687CC}">
      <dgm:prSet/>
      <dgm:spPr/>
      <dgm:t>
        <a:bodyPr/>
        <a:lstStyle/>
        <a:p>
          <a:endParaRPr lang="en-US"/>
        </a:p>
      </dgm:t>
    </dgm:pt>
    <dgm:pt modelId="{17B4EE74-D7B3-46E7-9DFA-668EA5296E4D}" type="sibTrans" cxnId="{39283792-5853-4576-9104-B32756F687CC}">
      <dgm:prSet/>
      <dgm:spPr/>
      <dgm:t>
        <a:bodyPr/>
        <a:lstStyle/>
        <a:p>
          <a:endParaRPr lang="en-US"/>
        </a:p>
      </dgm:t>
    </dgm:pt>
    <dgm:pt modelId="{FA9DF3EC-0076-42DC-80AA-831562A2D62A}">
      <dgm:prSet/>
      <dgm:spPr/>
      <dgm:t>
        <a:bodyPr/>
        <a:lstStyle/>
        <a:p>
          <a:r>
            <a:rPr lang="en-US"/>
            <a:t>We have used Sigmoid function as the activation function for the neural network and Cross Entropy function as the cost function and Gradient Descent as the optimization algorithm</a:t>
          </a:r>
        </a:p>
      </dgm:t>
    </dgm:pt>
    <dgm:pt modelId="{FD6A2423-C69E-4D38-ACD1-DD7ADBA28ACF}" type="parTrans" cxnId="{B4C3BD2F-B7DD-4A21-AD24-3C290ABE1495}">
      <dgm:prSet/>
      <dgm:spPr/>
      <dgm:t>
        <a:bodyPr/>
        <a:lstStyle/>
        <a:p>
          <a:endParaRPr lang="en-US"/>
        </a:p>
      </dgm:t>
    </dgm:pt>
    <dgm:pt modelId="{D620FBB2-5BEE-4638-8ABC-2FAC0488FC6F}" type="sibTrans" cxnId="{B4C3BD2F-B7DD-4A21-AD24-3C290ABE1495}">
      <dgm:prSet/>
      <dgm:spPr/>
      <dgm:t>
        <a:bodyPr/>
        <a:lstStyle/>
        <a:p>
          <a:endParaRPr lang="en-US"/>
        </a:p>
      </dgm:t>
    </dgm:pt>
    <dgm:pt modelId="{4C375998-9655-4AE1-9C14-533D41FA979D}">
      <dgm:prSet/>
      <dgm:spPr/>
      <dgm:t>
        <a:bodyPr/>
        <a:lstStyle/>
        <a:p>
          <a:r>
            <a:rPr lang="en-US" dirty="0"/>
            <a:t>We have implemented the backpropagation method and feed forward method from the scratch and has  preprocessed the data using Standard Scaler Method</a:t>
          </a:r>
        </a:p>
      </dgm:t>
    </dgm:pt>
    <dgm:pt modelId="{248E21DA-D2FB-4B14-8977-9B066ADE0D63}" type="parTrans" cxnId="{F3DC69B8-5173-4CDF-A201-3A2F21CC60B9}">
      <dgm:prSet/>
      <dgm:spPr/>
      <dgm:t>
        <a:bodyPr/>
        <a:lstStyle/>
        <a:p>
          <a:endParaRPr lang="en-US"/>
        </a:p>
      </dgm:t>
    </dgm:pt>
    <dgm:pt modelId="{CA0E3CCD-03BC-4820-96AE-53FF5858E8B3}" type="sibTrans" cxnId="{F3DC69B8-5173-4CDF-A201-3A2F21CC60B9}">
      <dgm:prSet/>
      <dgm:spPr/>
      <dgm:t>
        <a:bodyPr/>
        <a:lstStyle/>
        <a:p>
          <a:endParaRPr lang="en-US"/>
        </a:p>
      </dgm:t>
    </dgm:pt>
    <dgm:pt modelId="{C7C173BB-283D-41E9-87F8-45AFFD06B544}">
      <dgm:prSet/>
      <dgm:spPr/>
      <dgm:t>
        <a:bodyPr/>
        <a:lstStyle/>
        <a:p>
          <a:r>
            <a:rPr lang="en-US"/>
            <a:t>We have used Leave One out cross validation method for dividing the dataset into training and testing part with k=1 since our dataset is pretty small so we could afford to do it</a:t>
          </a:r>
        </a:p>
      </dgm:t>
    </dgm:pt>
    <dgm:pt modelId="{EF81723E-B904-4798-8473-2003C4BE6288}" type="parTrans" cxnId="{666C5472-450A-4888-AE9A-8D56B81D4DF5}">
      <dgm:prSet/>
      <dgm:spPr/>
      <dgm:t>
        <a:bodyPr/>
        <a:lstStyle/>
        <a:p>
          <a:endParaRPr lang="en-US"/>
        </a:p>
      </dgm:t>
    </dgm:pt>
    <dgm:pt modelId="{E431D92B-DF14-4638-A953-C05719304EFC}" type="sibTrans" cxnId="{666C5472-450A-4888-AE9A-8D56B81D4DF5}">
      <dgm:prSet/>
      <dgm:spPr/>
      <dgm:t>
        <a:bodyPr/>
        <a:lstStyle/>
        <a:p>
          <a:endParaRPr lang="en-US"/>
        </a:p>
      </dgm:t>
    </dgm:pt>
    <dgm:pt modelId="{7C8D85FA-729F-4CF6-8BC9-33E76168767D}">
      <dgm:prSet/>
      <dgm:spPr/>
      <dgm:t>
        <a:bodyPr/>
        <a:lstStyle/>
        <a:p>
          <a:r>
            <a:rPr lang="en-US" dirty="0"/>
            <a:t>Finally we trained our model for different epochs e.g. (100 150 170) and calculated Accuracy, Precision, F measure, Sensitivity, Specificity of our model.</a:t>
          </a:r>
        </a:p>
      </dgm:t>
    </dgm:pt>
    <dgm:pt modelId="{F911F087-8A42-4F6E-A533-E5F7564DC194}" type="parTrans" cxnId="{74940E37-26D5-486D-98B2-188E4B0B2A58}">
      <dgm:prSet/>
      <dgm:spPr/>
      <dgm:t>
        <a:bodyPr/>
        <a:lstStyle/>
        <a:p>
          <a:endParaRPr lang="en-US"/>
        </a:p>
      </dgm:t>
    </dgm:pt>
    <dgm:pt modelId="{9007059D-83BA-4ECE-BDB9-01331BCC497D}" type="sibTrans" cxnId="{74940E37-26D5-486D-98B2-188E4B0B2A58}">
      <dgm:prSet/>
      <dgm:spPr/>
      <dgm:t>
        <a:bodyPr/>
        <a:lstStyle/>
        <a:p>
          <a:endParaRPr lang="en-US"/>
        </a:p>
      </dgm:t>
    </dgm:pt>
    <dgm:pt modelId="{0F756F08-78A8-46E9-98AF-7A392304AF0D}" type="pres">
      <dgm:prSet presAssocID="{723B6F71-5755-47CA-8E76-D7500CDF2F2E}" presName="diagram" presStyleCnt="0">
        <dgm:presLayoutVars>
          <dgm:dir/>
          <dgm:resizeHandles val="exact"/>
        </dgm:presLayoutVars>
      </dgm:prSet>
      <dgm:spPr/>
    </dgm:pt>
    <dgm:pt modelId="{DD0D07BE-737C-4EEE-A21A-F6DB16B723E0}" type="pres">
      <dgm:prSet presAssocID="{E31CA863-4BF7-4AE5-BD9F-2747ED2D66F6}" presName="node" presStyleLbl="node1" presStyleIdx="0" presStyleCnt="6">
        <dgm:presLayoutVars>
          <dgm:bulletEnabled val="1"/>
        </dgm:presLayoutVars>
      </dgm:prSet>
      <dgm:spPr/>
    </dgm:pt>
    <dgm:pt modelId="{FB2ACE6D-FAC6-40A7-8CCE-217B258CE391}" type="pres">
      <dgm:prSet presAssocID="{21DD4CE6-7588-446B-8CA0-DA0B8C2EED1B}" presName="sibTrans" presStyleCnt="0"/>
      <dgm:spPr/>
    </dgm:pt>
    <dgm:pt modelId="{81CF7415-7601-49E6-BAEE-2CD8BC6F7B86}" type="pres">
      <dgm:prSet presAssocID="{355C1403-BA17-40AE-A8D7-6B4A832B8561}" presName="node" presStyleLbl="node1" presStyleIdx="1" presStyleCnt="6">
        <dgm:presLayoutVars>
          <dgm:bulletEnabled val="1"/>
        </dgm:presLayoutVars>
      </dgm:prSet>
      <dgm:spPr/>
    </dgm:pt>
    <dgm:pt modelId="{E2EFD301-F0AF-477A-8ED6-FECF7B6F5E05}" type="pres">
      <dgm:prSet presAssocID="{17B4EE74-D7B3-46E7-9DFA-668EA5296E4D}" presName="sibTrans" presStyleCnt="0"/>
      <dgm:spPr/>
    </dgm:pt>
    <dgm:pt modelId="{13DA0ED1-4689-492B-A038-9A213E7FCF6D}" type="pres">
      <dgm:prSet presAssocID="{FA9DF3EC-0076-42DC-80AA-831562A2D62A}" presName="node" presStyleLbl="node1" presStyleIdx="2" presStyleCnt="6">
        <dgm:presLayoutVars>
          <dgm:bulletEnabled val="1"/>
        </dgm:presLayoutVars>
      </dgm:prSet>
      <dgm:spPr/>
    </dgm:pt>
    <dgm:pt modelId="{F0201DB4-1546-4602-93CA-3ABBC1D5AA63}" type="pres">
      <dgm:prSet presAssocID="{D620FBB2-5BEE-4638-8ABC-2FAC0488FC6F}" presName="sibTrans" presStyleCnt="0"/>
      <dgm:spPr/>
    </dgm:pt>
    <dgm:pt modelId="{0BF66907-0B82-4BD2-AB12-D6826CE5EFC1}" type="pres">
      <dgm:prSet presAssocID="{4C375998-9655-4AE1-9C14-533D41FA979D}" presName="node" presStyleLbl="node1" presStyleIdx="3" presStyleCnt="6">
        <dgm:presLayoutVars>
          <dgm:bulletEnabled val="1"/>
        </dgm:presLayoutVars>
      </dgm:prSet>
      <dgm:spPr/>
    </dgm:pt>
    <dgm:pt modelId="{AD042DBA-1DA2-45D4-A91D-59595ACBF29D}" type="pres">
      <dgm:prSet presAssocID="{CA0E3CCD-03BC-4820-96AE-53FF5858E8B3}" presName="sibTrans" presStyleCnt="0"/>
      <dgm:spPr/>
    </dgm:pt>
    <dgm:pt modelId="{0B831F9B-41A0-49B4-9004-7A2A201701C1}" type="pres">
      <dgm:prSet presAssocID="{C7C173BB-283D-41E9-87F8-45AFFD06B544}" presName="node" presStyleLbl="node1" presStyleIdx="4" presStyleCnt="6">
        <dgm:presLayoutVars>
          <dgm:bulletEnabled val="1"/>
        </dgm:presLayoutVars>
      </dgm:prSet>
      <dgm:spPr/>
    </dgm:pt>
    <dgm:pt modelId="{4A578D63-7600-4F56-8B51-4E3A18D251B4}" type="pres">
      <dgm:prSet presAssocID="{E431D92B-DF14-4638-A953-C05719304EFC}" presName="sibTrans" presStyleCnt="0"/>
      <dgm:spPr/>
    </dgm:pt>
    <dgm:pt modelId="{8493FAE5-838C-4F9F-9186-ECDC87753AC7}" type="pres">
      <dgm:prSet presAssocID="{7C8D85FA-729F-4CF6-8BC9-33E76168767D}" presName="node" presStyleLbl="node1" presStyleIdx="5" presStyleCnt="6">
        <dgm:presLayoutVars>
          <dgm:bulletEnabled val="1"/>
        </dgm:presLayoutVars>
      </dgm:prSet>
      <dgm:spPr/>
    </dgm:pt>
  </dgm:ptLst>
  <dgm:cxnLst>
    <dgm:cxn modelId="{B4C3BD2F-B7DD-4A21-AD24-3C290ABE1495}" srcId="{723B6F71-5755-47CA-8E76-D7500CDF2F2E}" destId="{FA9DF3EC-0076-42DC-80AA-831562A2D62A}" srcOrd="2" destOrd="0" parTransId="{FD6A2423-C69E-4D38-ACD1-DD7ADBA28ACF}" sibTransId="{D620FBB2-5BEE-4638-8ABC-2FAC0488FC6F}"/>
    <dgm:cxn modelId="{321DCD35-217C-4B8D-93C8-0B80836EC69D}" type="presOf" srcId="{355C1403-BA17-40AE-A8D7-6B4A832B8561}" destId="{81CF7415-7601-49E6-BAEE-2CD8BC6F7B86}" srcOrd="0" destOrd="0" presId="urn:microsoft.com/office/officeart/2005/8/layout/default"/>
    <dgm:cxn modelId="{74940E37-26D5-486D-98B2-188E4B0B2A58}" srcId="{723B6F71-5755-47CA-8E76-D7500CDF2F2E}" destId="{7C8D85FA-729F-4CF6-8BC9-33E76168767D}" srcOrd="5" destOrd="0" parTransId="{F911F087-8A42-4F6E-A533-E5F7564DC194}" sibTransId="{9007059D-83BA-4ECE-BDB9-01331BCC497D}"/>
    <dgm:cxn modelId="{C8589565-16A6-42E9-B259-A9675B2A7BBD}" srcId="{723B6F71-5755-47CA-8E76-D7500CDF2F2E}" destId="{E31CA863-4BF7-4AE5-BD9F-2747ED2D66F6}" srcOrd="0" destOrd="0" parTransId="{853A92F0-D5BB-4CC9-894C-2E02CEA7A68C}" sibTransId="{21DD4CE6-7588-446B-8CA0-DA0B8C2EED1B}"/>
    <dgm:cxn modelId="{ECF81246-49C3-4913-A5C2-54EA161DE53B}" type="presOf" srcId="{FA9DF3EC-0076-42DC-80AA-831562A2D62A}" destId="{13DA0ED1-4689-492B-A038-9A213E7FCF6D}" srcOrd="0" destOrd="0" presId="urn:microsoft.com/office/officeart/2005/8/layout/default"/>
    <dgm:cxn modelId="{666C5472-450A-4888-AE9A-8D56B81D4DF5}" srcId="{723B6F71-5755-47CA-8E76-D7500CDF2F2E}" destId="{C7C173BB-283D-41E9-87F8-45AFFD06B544}" srcOrd="4" destOrd="0" parTransId="{EF81723E-B904-4798-8473-2003C4BE6288}" sibTransId="{E431D92B-DF14-4638-A953-C05719304EFC}"/>
    <dgm:cxn modelId="{D2F9A08E-3700-4E22-8093-8D1A38735752}" type="presOf" srcId="{7C8D85FA-729F-4CF6-8BC9-33E76168767D}" destId="{8493FAE5-838C-4F9F-9186-ECDC87753AC7}" srcOrd="0" destOrd="0" presId="urn:microsoft.com/office/officeart/2005/8/layout/default"/>
    <dgm:cxn modelId="{39283792-5853-4576-9104-B32756F687CC}" srcId="{723B6F71-5755-47CA-8E76-D7500CDF2F2E}" destId="{355C1403-BA17-40AE-A8D7-6B4A832B8561}" srcOrd="1" destOrd="0" parTransId="{2F950F97-84C5-42EB-9380-F49658D01EF2}" sibTransId="{17B4EE74-D7B3-46E7-9DFA-668EA5296E4D}"/>
    <dgm:cxn modelId="{2105B89F-767E-433F-94FE-07D0EE29FAD2}" type="presOf" srcId="{C7C173BB-283D-41E9-87F8-45AFFD06B544}" destId="{0B831F9B-41A0-49B4-9004-7A2A201701C1}" srcOrd="0" destOrd="0" presId="urn:microsoft.com/office/officeart/2005/8/layout/default"/>
    <dgm:cxn modelId="{F3DC69B8-5173-4CDF-A201-3A2F21CC60B9}" srcId="{723B6F71-5755-47CA-8E76-D7500CDF2F2E}" destId="{4C375998-9655-4AE1-9C14-533D41FA979D}" srcOrd="3" destOrd="0" parTransId="{248E21DA-D2FB-4B14-8977-9B066ADE0D63}" sibTransId="{CA0E3CCD-03BC-4820-96AE-53FF5858E8B3}"/>
    <dgm:cxn modelId="{FA10E9D3-A1ED-4178-BCFE-DBF29F7DDC01}" type="presOf" srcId="{723B6F71-5755-47CA-8E76-D7500CDF2F2E}" destId="{0F756F08-78A8-46E9-98AF-7A392304AF0D}" srcOrd="0" destOrd="0" presId="urn:microsoft.com/office/officeart/2005/8/layout/default"/>
    <dgm:cxn modelId="{A5081FEB-FDAB-4342-B8A4-C22735CD8E36}" type="presOf" srcId="{4C375998-9655-4AE1-9C14-533D41FA979D}" destId="{0BF66907-0B82-4BD2-AB12-D6826CE5EFC1}" srcOrd="0" destOrd="0" presId="urn:microsoft.com/office/officeart/2005/8/layout/default"/>
    <dgm:cxn modelId="{46E52FF8-0ED2-4F22-9586-AC2B3645979D}" type="presOf" srcId="{E31CA863-4BF7-4AE5-BD9F-2747ED2D66F6}" destId="{DD0D07BE-737C-4EEE-A21A-F6DB16B723E0}" srcOrd="0" destOrd="0" presId="urn:microsoft.com/office/officeart/2005/8/layout/default"/>
    <dgm:cxn modelId="{EC81A1FA-8C35-4C92-BEA6-357A90174F94}" type="presParOf" srcId="{0F756F08-78A8-46E9-98AF-7A392304AF0D}" destId="{DD0D07BE-737C-4EEE-A21A-F6DB16B723E0}" srcOrd="0" destOrd="0" presId="urn:microsoft.com/office/officeart/2005/8/layout/default"/>
    <dgm:cxn modelId="{1BCA5630-479B-4847-AF8F-522A297D1C11}" type="presParOf" srcId="{0F756F08-78A8-46E9-98AF-7A392304AF0D}" destId="{FB2ACE6D-FAC6-40A7-8CCE-217B258CE391}" srcOrd="1" destOrd="0" presId="urn:microsoft.com/office/officeart/2005/8/layout/default"/>
    <dgm:cxn modelId="{30BE492A-4D98-4B86-8489-C2585C6E6E17}" type="presParOf" srcId="{0F756F08-78A8-46E9-98AF-7A392304AF0D}" destId="{81CF7415-7601-49E6-BAEE-2CD8BC6F7B86}" srcOrd="2" destOrd="0" presId="urn:microsoft.com/office/officeart/2005/8/layout/default"/>
    <dgm:cxn modelId="{86966C53-E419-4074-8D41-81A1F915774F}" type="presParOf" srcId="{0F756F08-78A8-46E9-98AF-7A392304AF0D}" destId="{E2EFD301-F0AF-477A-8ED6-FECF7B6F5E05}" srcOrd="3" destOrd="0" presId="urn:microsoft.com/office/officeart/2005/8/layout/default"/>
    <dgm:cxn modelId="{25957C28-1594-4CF4-804F-FBDB83BE9BCF}" type="presParOf" srcId="{0F756F08-78A8-46E9-98AF-7A392304AF0D}" destId="{13DA0ED1-4689-492B-A038-9A213E7FCF6D}" srcOrd="4" destOrd="0" presId="urn:microsoft.com/office/officeart/2005/8/layout/default"/>
    <dgm:cxn modelId="{AD99E279-051E-475F-9CB6-C8157A013751}" type="presParOf" srcId="{0F756F08-78A8-46E9-98AF-7A392304AF0D}" destId="{F0201DB4-1546-4602-93CA-3ABBC1D5AA63}" srcOrd="5" destOrd="0" presId="urn:microsoft.com/office/officeart/2005/8/layout/default"/>
    <dgm:cxn modelId="{EA60F68F-024F-4151-BCE4-54C5E62A9FEB}" type="presParOf" srcId="{0F756F08-78A8-46E9-98AF-7A392304AF0D}" destId="{0BF66907-0B82-4BD2-AB12-D6826CE5EFC1}" srcOrd="6" destOrd="0" presId="urn:microsoft.com/office/officeart/2005/8/layout/default"/>
    <dgm:cxn modelId="{BC5286A5-46A0-42C4-904C-0284ADB9AD89}" type="presParOf" srcId="{0F756F08-78A8-46E9-98AF-7A392304AF0D}" destId="{AD042DBA-1DA2-45D4-A91D-59595ACBF29D}" srcOrd="7" destOrd="0" presId="urn:microsoft.com/office/officeart/2005/8/layout/default"/>
    <dgm:cxn modelId="{3A16AA1B-D487-4519-ADA7-CE9AF7E6C97D}" type="presParOf" srcId="{0F756F08-78A8-46E9-98AF-7A392304AF0D}" destId="{0B831F9B-41A0-49B4-9004-7A2A201701C1}" srcOrd="8" destOrd="0" presId="urn:microsoft.com/office/officeart/2005/8/layout/default"/>
    <dgm:cxn modelId="{1C487342-27AC-4423-8739-A218CD957A98}" type="presParOf" srcId="{0F756F08-78A8-46E9-98AF-7A392304AF0D}" destId="{4A578D63-7600-4F56-8B51-4E3A18D251B4}" srcOrd="9" destOrd="0" presId="urn:microsoft.com/office/officeart/2005/8/layout/default"/>
    <dgm:cxn modelId="{C77D1756-1BCE-4DA9-A874-F31A8699C834}" type="presParOf" srcId="{0F756F08-78A8-46E9-98AF-7A392304AF0D}" destId="{8493FAE5-838C-4F9F-9186-ECDC87753AC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EB110-66BE-45C5-BDEF-DD0112D2540B}">
      <dsp:nvSpPr>
        <dsp:cNvPr id="0" name=""/>
        <dsp:cNvSpPr/>
      </dsp:nvSpPr>
      <dsp:spPr>
        <a:xfrm>
          <a:off x="0" y="83388"/>
          <a:ext cx="6517543" cy="1755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Nowadays YouTube has become one of the major source of information and Entertainment for its users ,its user base has been increasing exponentially and provides a platform for the content creators to showcase their Talent , so when a channel becomes successful and it is not verified, then people tend to create fake replicas of original channels and users/subscribers gets confused which is the Legit and which is Fake and it also causes a loss to the original content creator</a:t>
          </a:r>
        </a:p>
      </dsp:txBody>
      <dsp:txXfrm>
        <a:off x="85672" y="169060"/>
        <a:ext cx="6346199" cy="1583656"/>
      </dsp:txXfrm>
    </dsp:sp>
    <dsp:sp modelId="{EE87BE29-B4EE-452A-8111-29116E261143}">
      <dsp:nvSpPr>
        <dsp:cNvPr id="0" name=""/>
        <dsp:cNvSpPr/>
      </dsp:nvSpPr>
      <dsp:spPr>
        <a:xfrm>
          <a:off x="0" y="1881588"/>
          <a:ext cx="6517543" cy="1755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So we are basically trying to create an K-CLUSTERING Unsupervised Model which can classify the channels into legit and fake , for this we are using multiple independent parameters like View Count, Likes, Subscribers , Date of Registration and Video Count, we got all the Information from YouTube API</a:t>
          </a:r>
        </a:p>
      </dsp:txBody>
      <dsp:txXfrm>
        <a:off x="85672" y="1967260"/>
        <a:ext cx="6346199" cy="1583656"/>
      </dsp:txXfrm>
    </dsp:sp>
    <dsp:sp modelId="{6FC490AD-E74C-4EA0-BC34-59E173B4235A}">
      <dsp:nvSpPr>
        <dsp:cNvPr id="0" name=""/>
        <dsp:cNvSpPr/>
      </dsp:nvSpPr>
      <dsp:spPr>
        <a:xfrm>
          <a:off x="0" y="3679788"/>
          <a:ext cx="6517543" cy="1755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We have also created an Artificial Neural Network Model which can classify the channels into Legit and Fake ,using Supervised Learning and finally we have tried to compare the performance of two created models (K-Clustering and Artificial Neural Network) </a:t>
          </a:r>
        </a:p>
      </dsp:txBody>
      <dsp:txXfrm>
        <a:off x="85672" y="3765460"/>
        <a:ext cx="6346199" cy="1583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D07BE-737C-4EEE-A21A-F6DB16B723E0}">
      <dsp:nvSpPr>
        <dsp:cNvPr id="0" name=""/>
        <dsp:cNvSpPr/>
      </dsp:nvSpPr>
      <dsp:spPr>
        <a:xfrm>
          <a:off x="136950" y="2750"/>
          <a:ext cx="3338173" cy="200290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First Task was to create the dataset , so we have used the YouTube </a:t>
          </a:r>
          <a:r>
            <a:rPr lang="en-US" sz="1600" kern="1200" dirty="0" err="1"/>
            <a:t>Api</a:t>
          </a:r>
          <a:r>
            <a:rPr lang="en-US" sz="1600" kern="1200" dirty="0"/>
            <a:t> as the You Tube </a:t>
          </a:r>
          <a:r>
            <a:rPr lang="en-US" sz="1600" kern="1200" dirty="0" err="1"/>
            <a:t>Api</a:t>
          </a:r>
          <a:r>
            <a:rPr lang="en-US" sz="1600" kern="1200" dirty="0"/>
            <a:t> gives us the access to the important features of the channel and then we have collected over 190 samples of Flying Beast Channel Manually and created the dataset into a csv file</a:t>
          </a:r>
        </a:p>
      </dsp:txBody>
      <dsp:txXfrm>
        <a:off x="136950" y="2750"/>
        <a:ext cx="3338173" cy="2002903"/>
      </dsp:txXfrm>
    </dsp:sp>
    <dsp:sp modelId="{81CF7415-7601-49E6-BAEE-2CD8BC6F7B86}">
      <dsp:nvSpPr>
        <dsp:cNvPr id="0" name=""/>
        <dsp:cNvSpPr/>
      </dsp:nvSpPr>
      <dsp:spPr>
        <a:xfrm>
          <a:off x="3808940" y="2750"/>
          <a:ext cx="3338173" cy="2002903"/>
        </a:xfrm>
        <a:prstGeom prst="rect">
          <a:avLst/>
        </a:prstGeom>
        <a:solidFill>
          <a:schemeClr val="accent2">
            <a:hueOff val="-622030"/>
            <a:satOff val="-32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have created an Artificial Neural Network whose architecture is [5,4,1] there is 1 hidden layer which has 4 neurons ,1 output layer as we are classifying the input int wo Classes (Legit and Fake)</a:t>
          </a:r>
        </a:p>
      </dsp:txBody>
      <dsp:txXfrm>
        <a:off x="3808940" y="2750"/>
        <a:ext cx="3338173" cy="2002903"/>
      </dsp:txXfrm>
    </dsp:sp>
    <dsp:sp modelId="{13DA0ED1-4689-492B-A038-9A213E7FCF6D}">
      <dsp:nvSpPr>
        <dsp:cNvPr id="0" name=""/>
        <dsp:cNvSpPr/>
      </dsp:nvSpPr>
      <dsp:spPr>
        <a:xfrm>
          <a:off x="7480931" y="2750"/>
          <a:ext cx="3338173" cy="2002903"/>
        </a:xfrm>
        <a:prstGeom prst="rect">
          <a:avLst/>
        </a:prstGeom>
        <a:solidFill>
          <a:schemeClr val="accent2">
            <a:hueOff val="-1244059"/>
            <a:satOff val="-6581"/>
            <a:lumOff val="-2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have used Sigmoid function as the activation function for the neural network and Cross Entropy function as the cost function and Gradient Descent as the optimization algorithm</a:t>
          </a:r>
        </a:p>
      </dsp:txBody>
      <dsp:txXfrm>
        <a:off x="7480931" y="2750"/>
        <a:ext cx="3338173" cy="2002903"/>
      </dsp:txXfrm>
    </dsp:sp>
    <dsp:sp modelId="{0BF66907-0B82-4BD2-AB12-D6826CE5EFC1}">
      <dsp:nvSpPr>
        <dsp:cNvPr id="0" name=""/>
        <dsp:cNvSpPr/>
      </dsp:nvSpPr>
      <dsp:spPr>
        <a:xfrm>
          <a:off x="136950" y="2339471"/>
          <a:ext cx="3338173" cy="2002903"/>
        </a:xfrm>
        <a:prstGeom prst="rect">
          <a:avLst/>
        </a:prstGeom>
        <a:solidFill>
          <a:schemeClr val="accent2">
            <a:hueOff val="-1866089"/>
            <a:satOff val="-9872"/>
            <a:lumOff val="-3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have implemented the backpropagation method and feed forward method from the scratch and has  preprocessed the data using Standard Scaler Method</a:t>
          </a:r>
        </a:p>
      </dsp:txBody>
      <dsp:txXfrm>
        <a:off x="136950" y="2339471"/>
        <a:ext cx="3338173" cy="2002903"/>
      </dsp:txXfrm>
    </dsp:sp>
    <dsp:sp modelId="{0B831F9B-41A0-49B4-9004-7A2A201701C1}">
      <dsp:nvSpPr>
        <dsp:cNvPr id="0" name=""/>
        <dsp:cNvSpPr/>
      </dsp:nvSpPr>
      <dsp:spPr>
        <a:xfrm>
          <a:off x="3808940" y="2339471"/>
          <a:ext cx="3338173" cy="2002903"/>
        </a:xfrm>
        <a:prstGeom prst="rect">
          <a:avLst/>
        </a:prstGeom>
        <a:solidFill>
          <a:schemeClr val="accent2">
            <a:hueOff val="-2488118"/>
            <a:satOff val="-13162"/>
            <a:lumOff val="-501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have used Leave One out cross validation method for dividing the dataset into training and testing part with k=1 since our dataset is pretty small so we could afford to do it</a:t>
          </a:r>
        </a:p>
      </dsp:txBody>
      <dsp:txXfrm>
        <a:off x="3808940" y="2339471"/>
        <a:ext cx="3338173" cy="2002903"/>
      </dsp:txXfrm>
    </dsp:sp>
    <dsp:sp modelId="{8493FAE5-838C-4F9F-9186-ECDC87753AC7}">
      <dsp:nvSpPr>
        <dsp:cNvPr id="0" name=""/>
        <dsp:cNvSpPr/>
      </dsp:nvSpPr>
      <dsp:spPr>
        <a:xfrm>
          <a:off x="7480931" y="2339471"/>
          <a:ext cx="3338173" cy="2002903"/>
        </a:xfrm>
        <a:prstGeom prst="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Finally we trained our model for different epochs e.g. (100 150 170) and calculated Accuracy, Precision, F measure, Sensitivity, Specificity of our model.</a:t>
          </a:r>
        </a:p>
      </dsp:txBody>
      <dsp:txXfrm>
        <a:off x="7480931" y="2339471"/>
        <a:ext cx="3338173" cy="20029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2806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472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4339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086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392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4156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1525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30527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1998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59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88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1405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500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2142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0247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8942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692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1720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138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583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342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614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510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92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085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147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775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20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956952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87429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21D70-DDCB-4DA6-A6AC-9AF0F9E4C867}"/>
              </a:ext>
            </a:extLst>
          </p:cNvPr>
          <p:cNvSpPr>
            <a:spLocks noGrp="1"/>
          </p:cNvSpPr>
          <p:nvPr>
            <p:ph type="title"/>
          </p:nvPr>
        </p:nvSpPr>
        <p:spPr>
          <a:xfrm>
            <a:off x="1111432" y="437322"/>
            <a:ext cx="9969136" cy="2769705"/>
          </a:xfrm>
        </p:spPr>
        <p:txBody>
          <a:bodyPr>
            <a:normAutofit fontScale="90000"/>
          </a:bodyPr>
          <a:lstStyle/>
          <a:p>
            <a:pPr algn="ctr"/>
            <a:r>
              <a:rPr lang="en-US" b="1" dirty="0"/>
              <a:t>ANALYSIS AND DETECTION OF </a:t>
            </a:r>
            <a:br>
              <a:rPr lang="en-US" b="1" dirty="0"/>
            </a:br>
            <a:r>
              <a:rPr lang="en-US" b="1" dirty="0"/>
              <a:t>FAKE REPLICAS OF YOU TUBE CHANNEL</a:t>
            </a:r>
            <a:br>
              <a:rPr lang="en-US" dirty="0"/>
            </a:br>
            <a:br>
              <a:rPr lang="en-US" dirty="0"/>
            </a:br>
            <a:r>
              <a:rPr lang="en-US" dirty="0"/>
              <a:t>Artificial intelligence and Expert system PROJECT</a:t>
            </a:r>
            <a:br>
              <a:rPr lang="en-US" dirty="0"/>
            </a:br>
            <a:r>
              <a:rPr lang="en-US" dirty="0"/>
              <a:t>(it-306)</a:t>
            </a:r>
          </a:p>
        </p:txBody>
      </p:sp>
      <p:sp>
        <p:nvSpPr>
          <p:cNvPr id="5" name="TextBox 4">
            <a:extLst>
              <a:ext uri="{FF2B5EF4-FFF2-40B4-BE49-F238E27FC236}">
                <a16:creationId xmlns:a16="http://schemas.microsoft.com/office/drawing/2014/main" id="{5B863F05-89EB-44B6-896E-E5E49A91410F}"/>
              </a:ext>
            </a:extLst>
          </p:cNvPr>
          <p:cNvSpPr txBox="1"/>
          <p:nvPr/>
        </p:nvSpPr>
        <p:spPr>
          <a:xfrm>
            <a:off x="1443313" y="4058114"/>
            <a:ext cx="3723861" cy="892552"/>
          </a:xfrm>
          <a:prstGeom prst="rect">
            <a:avLst/>
          </a:prstGeom>
          <a:noFill/>
        </p:spPr>
        <p:txBody>
          <a:bodyPr wrap="square" rtlCol="0">
            <a:spAutoFit/>
          </a:bodyPr>
          <a:lstStyle/>
          <a:p>
            <a:r>
              <a:rPr lang="en-US" sz="2000" u="sng" dirty="0"/>
              <a:t>Submitted To:</a:t>
            </a:r>
          </a:p>
          <a:p>
            <a:endParaRPr lang="en-US" sz="1200" dirty="0"/>
          </a:p>
          <a:p>
            <a:r>
              <a:rPr lang="en-US" sz="2000" dirty="0"/>
              <a:t>Ms. Reena Tripathi</a:t>
            </a:r>
            <a:endParaRPr lang="en-IN" sz="2000" dirty="0"/>
          </a:p>
        </p:txBody>
      </p:sp>
      <p:sp>
        <p:nvSpPr>
          <p:cNvPr id="6" name="TextBox 5">
            <a:extLst>
              <a:ext uri="{FF2B5EF4-FFF2-40B4-BE49-F238E27FC236}">
                <a16:creationId xmlns:a16="http://schemas.microsoft.com/office/drawing/2014/main" id="{ACE33525-D422-49E4-A880-96F7EBE5B7F8}"/>
              </a:ext>
            </a:extLst>
          </p:cNvPr>
          <p:cNvSpPr txBox="1"/>
          <p:nvPr/>
        </p:nvSpPr>
        <p:spPr>
          <a:xfrm>
            <a:off x="6677920" y="4058114"/>
            <a:ext cx="4229793" cy="1184940"/>
          </a:xfrm>
          <a:prstGeom prst="rect">
            <a:avLst/>
          </a:prstGeom>
          <a:noFill/>
        </p:spPr>
        <p:txBody>
          <a:bodyPr wrap="square" rtlCol="0">
            <a:spAutoFit/>
          </a:bodyPr>
          <a:lstStyle/>
          <a:p>
            <a:r>
              <a:rPr lang="en-US" sz="2000" u="sng" dirty="0"/>
              <a:t>Submitted By:</a:t>
            </a:r>
          </a:p>
          <a:p>
            <a:endParaRPr lang="en-US" sz="1100" dirty="0"/>
          </a:p>
          <a:p>
            <a:r>
              <a:rPr lang="en-US" sz="2000" dirty="0" err="1"/>
              <a:t>Mrityunjay</a:t>
            </a:r>
            <a:r>
              <a:rPr lang="en-US" sz="2000" dirty="0"/>
              <a:t> Mishra (2K19/IT/080)</a:t>
            </a:r>
          </a:p>
          <a:p>
            <a:r>
              <a:rPr lang="en-US" sz="2000" dirty="0"/>
              <a:t>Naman Jain (2K19/IT/086)</a:t>
            </a:r>
          </a:p>
        </p:txBody>
      </p:sp>
    </p:spTree>
    <p:extLst>
      <p:ext uri="{BB962C8B-B14F-4D97-AF65-F5344CB8AC3E}">
        <p14:creationId xmlns:p14="http://schemas.microsoft.com/office/powerpoint/2010/main" val="199803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4BB05-D1DC-4102-BC15-B231F835F5FB}"/>
              </a:ext>
            </a:extLst>
          </p:cNvPr>
          <p:cNvSpPr>
            <a:spLocks noGrp="1"/>
          </p:cNvSpPr>
          <p:nvPr>
            <p:ph type="title"/>
          </p:nvPr>
        </p:nvSpPr>
        <p:spPr>
          <a:xfrm>
            <a:off x="310018" y="1066569"/>
            <a:ext cx="3659389" cy="4557849"/>
          </a:xfrm>
        </p:spPr>
        <p:txBody>
          <a:bodyPr>
            <a:normAutofit/>
          </a:bodyPr>
          <a:lstStyle/>
          <a:p>
            <a:pPr algn="r"/>
            <a:r>
              <a:rPr lang="en-US" dirty="0">
                <a:solidFill>
                  <a:schemeClr val="accent4">
                    <a:lumMod val="60000"/>
                    <a:lumOff val="40000"/>
                  </a:schemeClr>
                </a:solidFill>
              </a:rPr>
              <a:t>INTRODUCTION</a:t>
            </a:r>
            <a:endParaRPr lang="en-US" dirty="0">
              <a:solidFill>
                <a:schemeClr val="accent4">
                  <a:lumMod val="60000"/>
                  <a:lumOff val="40000"/>
                </a:schemeClr>
              </a:solidFill>
              <a:cs typeface="Calibri Light" panose="020F0302020204030204"/>
            </a:endParaRP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2357E58E-9903-480F-9A50-FDBDBB38A2FA}"/>
              </a:ext>
            </a:extLst>
          </p:cNvPr>
          <p:cNvGraphicFramePr>
            <a:graphicFrameLocks noGrp="1"/>
          </p:cNvGraphicFramePr>
          <p:nvPr>
            <p:ph idx="1"/>
            <p:extLst>
              <p:ext uri="{D42A27DB-BD31-4B8C-83A1-F6EECF244321}">
                <p14:modId xmlns:p14="http://schemas.microsoft.com/office/powerpoint/2010/main" val="3815370205"/>
              </p:ext>
            </p:extLst>
          </p:nvPr>
        </p:nvGraphicFramePr>
        <p:xfrm>
          <a:off x="4926028" y="889117"/>
          <a:ext cx="6517543" cy="5518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744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7083-13E8-4552-82B9-2B41AE457161}"/>
              </a:ext>
            </a:extLst>
          </p:cNvPr>
          <p:cNvSpPr>
            <a:spLocks noGrp="1"/>
          </p:cNvSpPr>
          <p:nvPr>
            <p:ph type="title"/>
          </p:nvPr>
        </p:nvSpPr>
        <p:spPr>
          <a:xfrm>
            <a:off x="1030267" y="296449"/>
            <a:ext cx="10131425" cy="1456267"/>
          </a:xfrm>
        </p:spPr>
        <p:txBody>
          <a:bodyPr>
            <a:normAutofit/>
          </a:bodyPr>
          <a:lstStyle/>
          <a:p>
            <a:r>
              <a:rPr lang="en-US" dirty="0">
                <a:solidFill>
                  <a:schemeClr val="accent4">
                    <a:lumMod val="60000"/>
                    <a:lumOff val="40000"/>
                  </a:schemeClr>
                </a:solidFill>
              </a:rPr>
              <a:t>Implementation Details (Neural Networks)</a:t>
            </a:r>
          </a:p>
        </p:txBody>
      </p:sp>
      <p:graphicFrame>
        <p:nvGraphicFramePr>
          <p:cNvPr id="21" name="Content Placeholder 2">
            <a:extLst>
              <a:ext uri="{FF2B5EF4-FFF2-40B4-BE49-F238E27FC236}">
                <a16:creationId xmlns:a16="http://schemas.microsoft.com/office/drawing/2014/main" id="{D53B457A-2865-412A-BC13-1AEDB5C404D3}"/>
              </a:ext>
            </a:extLst>
          </p:cNvPr>
          <p:cNvGraphicFramePr>
            <a:graphicFrameLocks noGrp="1"/>
          </p:cNvGraphicFramePr>
          <p:nvPr>
            <p:ph idx="1"/>
            <p:extLst>
              <p:ext uri="{D42A27DB-BD31-4B8C-83A1-F6EECF244321}">
                <p14:modId xmlns:p14="http://schemas.microsoft.com/office/powerpoint/2010/main" val="2170349131"/>
              </p:ext>
            </p:extLst>
          </p:nvPr>
        </p:nvGraphicFramePr>
        <p:xfrm>
          <a:off x="623169" y="1894922"/>
          <a:ext cx="10956055" cy="4345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75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9F16-3465-4E30-BE64-3F508CE848D3}"/>
              </a:ext>
            </a:extLst>
          </p:cNvPr>
          <p:cNvSpPr>
            <a:spLocks noGrp="1"/>
          </p:cNvSpPr>
          <p:nvPr>
            <p:ph type="title"/>
          </p:nvPr>
        </p:nvSpPr>
        <p:spPr>
          <a:xfrm>
            <a:off x="523766" y="642594"/>
            <a:ext cx="11091916" cy="1371600"/>
          </a:xfrm>
        </p:spPr>
        <p:txBody>
          <a:bodyPr/>
          <a:lstStyle/>
          <a:p>
            <a:r>
              <a:rPr lang="en-US" dirty="0">
                <a:solidFill>
                  <a:schemeClr val="accent4">
                    <a:lumMod val="60000"/>
                    <a:lumOff val="40000"/>
                  </a:schemeClr>
                </a:solidFill>
              </a:rPr>
              <a:t>Implementation Details (K Means Clustering)</a:t>
            </a:r>
          </a:p>
        </p:txBody>
      </p:sp>
      <p:sp>
        <p:nvSpPr>
          <p:cNvPr id="3" name="Content Placeholder 2">
            <a:extLst>
              <a:ext uri="{FF2B5EF4-FFF2-40B4-BE49-F238E27FC236}">
                <a16:creationId xmlns:a16="http://schemas.microsoft.com/office/drawing/2014/main" id="{2EE0AECF-A05F-4B97-B8B3-497639744127}"/>
              </a:ext>
            </a:extLst>
          </p:cNvPr>
          <p:cNvSpPr>
            <a:spLocks noGrp="1"/>
          </p:cNvSpPr>
          <p:nvPr>
            <p:ph idx="1"/>
          </p:nvPr>
        </p:nvSpPr>
        <p:spPr>
          <a:xfrm>
            <a:off x="576318" y="2015534"/>
            <a:ext cx="10548882" cy="3937210"/>
          </a:xfrm>
        </p:spPr>
        <p:txBody>
          <a:bodyPr vert="horz" lIns="91440" tIns="45720" rIns="91440" bIns="45720" rtlCol="0" anchor="t">
            <a:normAutofit/>
          </a:bodyPr>
          <a:lstStyle/>
          <a:p>
            <a:endParaRPr lang="en-US" dirty="0"/>
          </a:p>
          <a:p>
            <a:pPr>
              <a:buClr>
                <a:srgbClr val="262626"/>
              </a:buClr>
            </a:pPr>
            <a:endParaRPr lang="en-US" dirty="0"/>
          </a:p>
        </p:txBody>
      </p:sp>
      <p:sp>
        <p:nvSpPr>
          <p:cNvPr id="6" name="TextBox 5">
            <a:extLst>
              <a:ext uri="{FF2B5EF4-FFF2-40B4-BE49-F238E27FC236}">
                <a16:creationId xmlns:a16="http://schemas.microsoft.com/office/drawing/2014/main" id="{C3204B0F-1B81-4833-8143-C564FBD65649}"/>
              </a:ext>
            </a:extLst>
          </p:cNvPr>
          <p:cNvSpPr txBox="1"/>
          <p:nvPr/>
        </p:nvSpPr>
        <p:spPr>
          <a:xfrm>
            <a:off x="812034" y="1889344"/>
            <a:ext cx="1054713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v"/>
            </a:pPr>
            <a:r>
              <a:rPr lang="en-US" dirty="0"/>
              <a:t>Firstly we converted the csv data to the NumPy array to process it further.</a:t>
            </a:r>
          </a:p>
          <a:p>
            <a:endParaRPr lang="en-US" dirty="0"/>
          </a:p>
          <a:p>
            <a:pPr marL="285750" indent="-285750">
              <a:buFont typeface="Wingdings" panose="05000000000000000000" pitchFamily="2" charset="2"/>
              <a:buChar char="v"/>
            </a:pPr>
            <a:r>
              <a:rPr lang="en-US" dirty="0"/>
              <a:t>Then we manipulated the data using mean imputation and normalization methods to have the resulting values between 0 and 1.</a:t>
            </a:r>
          </a:p>
          <a:p>
            <a:endParaRPr lang="en-US" dirty="0"/>
          </a:p>
          <a:p>
            <a:pPr marL="285750" indent="-285750">
              <a:buFont typeface="Wingdings" panose="05000000000000000000" pitchFamily="2" charset="2"/>
              <a:buChar char="v"/>
            </a:pPr>
            <a:r>
              <a:rPr lang="en-US" dirty="0"/>
              <a:t>Now we applied K – means clustering algorithm with k = 2.</a:t>
            </a:r>
          </a:p>
          <a:p>
            <a:pPr marL="800100" lvl="1" indent="-342900">
              <a:buFont typeface="Arial" panose="020B0604020202020204" pitchFamily="34" charset="0"/>
              <a:buChar char="•"/>
            </a:pPr>
            <a:r>
              <a:rPr lang="en-US" dirty="0"/>
              <a:t>Choose the two random points on the graph of the dataset.</a:t>
            </a:r>
          </a:p>
          <a:p>
            <a:pPr marL="800100" lvl="1" indent="-342900">
              <a:buFont typeface="Arial" panose="020B0604020202020204" pitchFamily="34" charset="0"/>
              <a:buChar char="•"/>
            </a:pPr>
            <a:r>
              <a:rPr lang="en-US" dirty="0"/>
              <a:t>Check the distance of each data point from the two random points and label them as "0" or "1" by checking the shorter distance.</a:t>
            </a:r>
          </a:p>
          <a:p>
            <a:pPr marL="800100" lvl="1" indent="-342900">
              <a:buFont typeface="Arial" panose="020B0604020202020204" pitchFamily="34" charset="0"/>
              <a:buChar char="•"/>
            </a:pPr>
            <a:r>
              <a:rPr lang="en-US" dirty="0"/>
              <a:t>Find the centroid of all the data points labeled as "0" and move the 1st random point to that location.</a:t>
            </a:r>
          </a:p>
          <a:p>
            <a:pPr marL="800100" lvl="1" indent="-342900">
              <a:buFont typeface="Arial" panose="020B0604020202020204" pitchFamily="34" charset="0"/>
              <a:buChar char="•"/>
            </a:pPr>
            <a:r>
              <a:rPr lang="en-US" dirty="0"/>
              <a:t>Similarly, move the other random point to the centroid of "1" labelled data points.</a:t>
            </a:r>
          </a:p>
          <a:p>
            <a:pPr marL="800100" lvl="1" indent="-342900">
              <a:buFont typeface="Arial" panose="020B0604020202020204" pitchFamily="34" charset="0"/>
              <a:buChar char="•"/>
            </a:pPr>
            <a:r>
              <a:rPr lang="en-US" dirty="0"/>
              <a:t>Repeat the steps until the 2 points get fixed.</a:t>
            </a:r>
          </a:p>
          <a:p>
            <a:pPr marL="800100" lvl="1" indent="-342900">
              <a:buFont typeface="Arial" panose="020B0604020202020204" pitchFamily="34" charset="0"/>
              <a:buChar char="•"/>
            </a:pPr>
            <a:r>
              <a:rPr lang="en-US" dirty="0"/>
              <a:t>The resulting labels on the data points divides the data into 2 clusters.</a:t>
            </a:r>
          </a:p>
          <a:p>
            <a:pPr lvl="1"/>
            <a:endParaRPr lang="en-US" dirty="0"/>
          </a:p>
          <a:p>
            <a:pPr marL="342900" indent="-342900">
              <a:buFont typeface="Wingdings" panose="05000000000000000000" pitchFamily="2" charset="2"/>
              <a:buChar char="v"/>
            </a:pPr>
            <a:r>
              <a:rPr lang="en-US" dirty="0"/>
              <a:t>Then we checked the calculated output with the actual output and measured the accuracy.</a:t>
            </a:r>
          </a:p>
        </p:txBody>
      </p:sp>
    </p:spTree>
    <p:extLst>
      <p:ext uri="{BB962C8B-B14F-4D97-AF65-F5344CB8AC3E}">
        <p14:creationId xmlns:p14="http://schemas.microsoft.com/office/powerpoint/2010/main" val="327962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5DC-6328-4977-A65D-265149CDC5FF}"/>
              </a:ext>
            </a:extLst>
          </p:cNvPr>
          <p:cNvSpPr>
            <a:spLocks noGrp="1"/>
          </p:cNvSpPr>
          <p:nvPr>
            <p:ph type="title"/>
          </p:nvPr>
        </p:nvSpPr>
        <p:spPr>
          <a:xfrm>
            <a:off x="559583" y="111108"/>
            <a:ext cx="3785181" cy="5571072"/>
          </a:xfrm>
        </p:spPr>
        <p:txBody>
          <a:bodyPr>
            <a:normAutofit/>
          </a:bodyPr>
          <a:lstStyle/>
          <a:p>
            <a:r>
              <a:rPr lang="en-US" b="1" dirty="0">
                <a:solidFill>
                  <a:schemeClr val="accent4">
                    <a:lumMod val="60000"/>
                    <a:lumOff val="40000"/>
                  </a:schemeClr>
                </a:solidFill>
              </a:rPr>
              <a:t>Results and Observation</a:t>
            </a:r>
          </a:p>
        </p:txBody>
      </p:sp>
      <p:sp>
        <p:nvSpPr>
          <p:cNvPr id="3" name="Content Placeholder 2">
            <a:extLst>
              <a:ext uri="{FF2B5EF4-FFF2-40B4-BE49-F238E27FC236}">
                <a16:creationId xmlns:a16="http://schemas.microsoft.com/office/drawing/2014/main" id="{17D6F377-B65F-49CE-B552-A0ED763E6E73}"/>
              </a:ext>
            </a:extLst>
          </p:cNvPr>
          <p:cNvSpPr>
            <a:spLocks noGrp="1"/>
          </p:cNvSpPr>
          <p:nvPr>
            <p:ph idx="1"/>
          </p:nvPr>
        </p:nvSpPr>
        <p:spPr>
          <a:xfrm>
            <a:off x="4709649" y="622588"/>
            <a:ext cx="6985021" cy="3394809"/>
          </a:xfrm>
        </p:spPr>
        <p:txBody>
          <a:bodyPr vert="horz" lIns="91440" tIns="45720" rIns="91440" bIns="45720" rtlCol="0">
            <a:normAutofit/>
          </a:bodyPr>
          <a:lstStyle/>
          <a:p>
            <a:pPr marL="0" indent="0">
              <a:buNone/>
            </a:pPr>
            <a:r>
              <a:rPr lang="en-US" dirty="0">
                <a:cs typeface="Calibri"/>
              </a:rPr>
              <a:t>After Training our model the results given by the Artificial Neural Network and K clustering Model are</a:t>
            </a:r>
          </a:p>
          <a:p>
            <a:pPr>
              <a:buClr>
                <a:srgbClr val="262626"/>
              </a:buClr>
            </a:pPr>
            <a:endParaRPr lang="en-US" dirty="0">
              <a:cs typeface="Calibri"/>
            </a:endParaRPr>
          </a:p>
          <a:p>
            <a:pPr marL="0" indent="0">
              <a:buClr>
                <a:srgbClr val="262626"/>
              </a:buClr>
              <a:buNone/>
            </a:pPr>
            <a:r>
              <a:rPr lang="en-US" dirty="0"/>
              <a:t>From the given below results we can clearly say that both the models have performed really well the accuracy precision and F measure of Artificial neural network are really great an K clustering has also classified the channels with great accuracy.</a:t>
            </a:r>
            <a:endParaRPr lang="en-US" dirty="0">
              <a:cs typeface="Calibri"/>
            </a:endParaRPr>
          </a:p>
        </p:txBody>
      </p:sp>
      <p:pic>
        <p:nvPicPr>
          <p:cNvPr id="8" name="Picture 8">
            <a:extLst>
              <a:ext uri="{FF2B5EF4-FFF2-40B4-BE49-F238E27FC236}">
                <a16:creationId xmlns:a16="http://schemas.microsoft.com/office/drawing/2014/main" id="{9FA15348-F2D8-4BF9-A8C5-2671592B7C36}"/>
              </a:ext>
            </a:extLst>
          </p:cNvPr>
          <p:cNvPicPr>
            <a:picLocks noChangeAspect="1"/>
          </p:cNvPicPr>
          <p:nvPr/>
        </p:nvPicPr>
        <p:blipFill>
          <a:blip r:embed="rId3"/>
          <a:stretch>
            <a:fillRect/>
          </a:stretch>
        </p:blipFill>
        <p:spPr>
          <a:xfrm>
            <a:off x="1705387" y="3952749"/>
            <a:ext cx="3904423" cy="2120882"/>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5">
            <a:extLst>
              <a:ext uri="{FF2B5EF4-FFF2-40B4-BE49-F238E27FC236}">
                <a16:creationId xmlns:a16="http://schemas.microsoft.com/office/drawing/2014/main" id="{363F8314-60A6-49AF-950C-2AC55E5C3F44}"/>
              </a:ext>
            </a:extLst>
          </p:cNvPr>
          <p:cNvPicPr>
            <a:picLocks noChangeAspect="1"/>
          </p:cNvPicPr>
          <p:nvPr/>
        </p:nvPicPr>
        <p:blipFill>
          <a:blip r:embed="rId4"/>
          <a:stretch>
            <a:fillRect/>
          </a:stretch>
        </p:blipFill>
        <p:spPr>
          <a:xfrm>
            <a:off x="6582191" y="3732523"/>
            <a:ext cx="4703186" cy="2204389"/>
          </a:xfrm>
          <a:prstGeom prst="roundRect">
            <a:avLst>
              <a:gd name="adj" fmla="val 1045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A707ACF6-CBCE-4A5F-AAF1-E111FE6CDF4E}"/>
              </a:ext>
            </a:extLst>
          </p:cNvPr>
          <p:cNvSpPr txBox="1"/>
          <p:nvPr/>
        </p:nvSpPr>
        <p:spPr>
          <a:xfrm>
            <a:off x="914400" y="46943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7" name="TextBox 6">
            <a:extLst>
              <a:ext uri="{FF2B5EF4-FFF2-40B4-BE49-F238E27FC236}">
                <a16:creationId xmlns:a16="http://schemas.microsoft.com/office/drawing/2014/main" id="{1D4770CC-92D1-4B5C-BDC3-A8F41867CFFB}"/>
              </a:ext>
            </a:extLst>
          </p:cNvPr>
          <p:cNvSpPr txBox="1"/>
          <p:nvPr/>
        </p:nvSpPr>
        <p:spPr>
          <a:xfrm>
            <a:off x="6759879" y="2567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9" name="TextBox 8">
            <a:extLst>
              <a:ext uri="{FF2B5EF4-FFF2-40B4-BE49-F238E27FC236}">
                <a16:creationId xmlns:a16="http://schemas.microsoft.com/office/drawing/2014/main" id="{371E7098-4302-4398-BD44-551AE47E0AF0}"/>
              </a:ext>
            </a:extLst>
          </p:cNvPr>
          <p:cNvSpPr txBox="1"/>
          <p:nvPr/>
        </p:nvSpPr>
        <p:spPr>
          <a:xfrm>
            <a:off x="7247221" y="32388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4" name="TextBox 13">
            <a:extLst>
              <a:ext uri="{FF2B5EF4-FFF2-40B4-BE49-F238E27FC236}">
                <a16:creationId xmlns:a16="http://schemas.microsoft.com/office/drawing/2014/main" id="{06AF1096-49B7-45A8-AD25-61484358D282}"/>
              </a:ext>
            </a:extLst>
          </p:cNvPr>
          <p:cNvSpPr txBox="1"/>
          <p:nvPr/>
        </p:nvSpPr>
        <p:spPr>
          <a:xfrm>
            <a:off x="2452173" y="637756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00"/>
                </a:solidFill>
                <a:cs typeface="Calibri"/>
              </a:rPr>
              <a:t>Neural Network</a:t>
            </a:r>
          </a:p>
        </p:txBody>
      </p:sp>
      <p:sp>
        <p:nvSpPr>
          <p:cNvPr id="16" name="TextBox 15">
            <a:extLst>
              <a:ext uri="{FF2B5EF4-FFF2-40B4-BE49-F238E27FC236}">
                <a16:creationId xmlns:a16="http://schemas.microsoft.com/office/drawing/2014/main" id="{81D6550C-00F7-44A3-8876-EE85327B0FBD}"/>
              </a:ext>
            </a:extLst>
          </p:cNvPr>
          <p:cNvSpPr txBox="1"/>
          <p:nvPr/>
        </p:nvSpPr>
        <p:spPr>
          <a:xfrm>
            <a:off x="8131478" y="64165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rgbClr val="FFFF00"/>
                </a:solidFill>
                <a:cs typeface="Calibri"/>
              </a:rPr>
              <a:t>K-CLUSTERING</a:t>
            </a:r>
          </a:p>
        </p:txBody>
      </p:sp>
      <p:pic>
        <p:nvPicPr>
          <p:cNvPr id="10" name="Picture 9">
            <a:extLst>
              <a:ext uri="{FF2B5EF4-FFF2-40B4-BE49-F238E27FC236}">
                <a16:creationId xmlns:a16="http://schemas.microsoft.com/office/drawing/2014/main" id="{B69D8130-EE96-4F93-A3DF-723416614B47}"/>
              </a:ext>
            </a:extLst>
          </p:cNvPr>
          <p:cNvPicPr>
            <a:picLocks noChangeAspect="1"/>
          </p:cNvPicPr>
          <p:nvPr/>
        </p:nvPicPr>
        <p:blipFill>
          <a:blip r:embed="rId5"/>
          <a:stretch>
            <a:fillRect/>
          </a:stretch>
        </p:blipFill>
        <p:spPr>
          <a:xfrm>
            <a:off x="7601147" y="5976696"/>
            <a:ext cx="2800741" cy="371527"/>
          </a:xfrm>
          <a:prstGeom prst="rect">
            <a:avLst/>
          </a:prstGeom>
        </p:spPr>
      </p:pic>
    </p:spTree>
    <p:extLst>
      <p:ext uri="{BB962C8B-B14F-4D97-AF65-F5344CB8AC3E}">
        <p14:creationId xmlns:p14="http://schemas.microsoft.com/office/powerpoint/2010/main" val="2562819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1931</TotalTime>
  <Words>689</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Calibri Light</vt:lpstr>
      <vt:lpstr>Gill Sans MT</vt:lpstr>
      <vt:lpstr>Wingdings</vt:lpstr>
      <vt:lpstr>Celestial</vt:lpstr>
      <vt:lpstr>Gallery</vt:lpstr>
      <vt:lpstr>ANALYSIS AND DETECTION OF  FAKE REPLICAS OF YOU TUBE CHANNEL  Artificial intelligence and Expert system PROJECT (it-306)</vt:lpstr>
      <vt:lpstr>INTRODUCTION</vt:lpstr>
      <vt:lpstr>Implementation Details (Neural Networks)</vt:lpstr>
      <vt:lpstr>Implementation Details (K Means Clustering)</vt:lpstr>
      <vt:lpstr>Results and Observation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FAKE REPLICAS OF YOUTUBE CHANNEL</dc:title>
  <dc:creator>DIVESH KR</dc:creator>
  <cp:lastModifiedBy>Mrityunjay Mishra</cp:lastModifiedBy>
  <cp:revision>919</cp:revision>
  <dcterms:created xsi:type="dcterms:W3CDTF">2020-09-29T13:48:10Z</dcterms:created>
  <dcterms:modified xsi:type="dcterms:W3CDTF">2022-04-23T17:55:14Z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