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Open Sans"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Shape 87"/>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Shape 94"/>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Open API access to the Mercury platform to provide the emergency services.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6" name="Shape 10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8" name="Shape 188"/>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5" name="Shape 195"/>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4" name="Shape 204"/>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Shape 2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143000" y="841772"/>
            <a:ext cx="6858000" cy="17907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subTitle" idx="1"/>
          </p:nvPr>
        </p:nvSpPr>
        <p:spPr>
          <a:xfrm>
            <a:off x="1143000" y="2701528"/>
            <a:ext cx="6858000" cy="1241822"/>
          </a:xfrm>
          <a:prstGeom prst="rect">
            <a:avLst/>
          </a:prstGeom>
          <a:noFill/>
          <a:ln>
            <a:noFill/>
          </a:ln>
        </p:spPr>
        <p:txBody>
          <a:bodyPr spcFirstLastPara="1" wrap="square" lIns="91425" tIns="91425" rIns="91425" bIns="91425" anchor="t" anchorCtr="0"/>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Shape 15"/>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29841" y="342900"/>
            <a:ext cx="2949178" cy="120015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Shape 68"/>
          <p:cNvSpPr>
            <a:spLocks noGrp="1"/>
          </p:cNvSpPr>
          <p:nvPr>
            <p:ph type="pic" idx="2"/>
          </p:nvPr>
        </p:nvSpPr>
        <p:spPr>
          <a:xfrm>
            <a:off x="3887391" y="740569"/>
            <a:ext cx="4629150" cy="3655219"/>
          </a:xfrm>
          <a:prstGeom prst="rect">
            <a:avLst/>
          </a:prstGeom>
          <a:noFill/>
          <a:ln>
            <a:noFill/>
          </a:ln>
        </p:spPr>
        <p:txBody>
          <a:bodyPr spcFirstLastPara="1" wrap="square" lIns="91425" tIns="91425" rIns="91425" bIns="91425" anchor="t" anchorCtr="0"/>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629841" y="1543050"/>
            <a:ext cx="2949178" cy="2858691"/>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 name="Shape 71"/>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 name="Shape 7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628650" y="273844"/>
            <a:ext cx="7886700" cy="99417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5" name="Shape 75"/>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 name="Shape 77"/>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5350073" y="1467446"/>
            <a:ext cx="4358879" cy="1971675"/>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Shape 81"/>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3" name="Shape 83"/>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endParaRPr/>
          </a:p>
        </p:txBody>
      </p:sp>
      <p:sp>
        <p:nvSpPr>
          <p:cNvPr id="19" name="Shape 19"/>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28650" y="273844"/>
            <a:ext cx="7886700" cy="99417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Shape 24"/>
          <p:cNvSpPr txBox="1">
            <a:spLocks noGrp="1"/>
          </p:cNvSpPr>
          <p:nvPr>
            <p:ph type="body" idx="1"/>
          </p:nvPr>
        </p:nvSpPr>
        <p:spPr>
          <a:xfrm>
            <a:off x="628650" y="1369219"/>
            <a:ext cx="7886700" cy="3263504"/>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Shape 26"/>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23888" y="1282304"/>
            <a:ext cx="7886700" cy="2139553"/>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Shape 30"/>
          <p:cNvSpPr txBox="1">
            <a:spLocks noGrp="1"/>
          </p:cNvSpPr>
          <p:nvPr>
            <p:ph type="body" idx="1"/>
          </p:nvPr>
        </p:nvSpPr>
        <p:spPr>
          <a:xfrm>
            <a:off x="623888" y="3442098"/>
            <a:ext cx="7886700" cy="112514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 name="Shape 32"/>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628650" y="273844"/>
            <a:ext cx="7886700" cy="99417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Shape 36"/>
          <p:cNvSpPr txBox="1">
            <a:spLocks noGrp="1"/>
          </p:cNvSpPr>
          <p:nvPr>
            <p:ph type="body" idx="1"/>
          </p:nvPr>
        </p:nvSpPr>
        <p:spPr>
          <a:xfrm>
            <a:off x="628650" y="1369219"/>
            <a:ext cx="3886200" cy="3263504"/>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4629150" y="1369219"/>
            <a:ext cx="3886200" cy="3263504"/>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 name="Shape 39"/>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629841" y="273844"/>
            <a:ext cx="7886700" cy="99417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Shape 43"/>
          <p:cNvSpPr txBox="1">
            <a:spLocks noGrp="1"/>
          </p:cNvSpPr>
          <p:nvPr>
            <p:ph type="body" idx="1"/>
          </p:nvPr>
        </p:nvSpPr>
        <p:spPr>
          <a:xfrm>
            <a:off x="629842" y="1260872"/>
            <a:ext cx="3868340" cy="617934"/>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350"/>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629842" y="1878806"/>
            <a:ext cx="3868340" cy="2763441"/>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4629150" y="1260872"/>
            <a:ext cx="3887391" cy="617934"/>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350"/>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4629150" y="1878806"/>
            <a:ext cx="3887391" cy="2763441"/>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8" name="Shape 48"/>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273844"/>
            <a:ext cx="7886700" cy="99417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Shape 52"/>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29841" y="342900"/>
            <a:ext cx="2949178" cy="120015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Shape 61"/>
          <p:cNvSpPr txBox="1">
            <a:spLocks noGrp="1"/>
          </p:cNvSpPr>
          <p:nvPr>
            <p:ph type="body" idx="1"/>
          </p:nvPr>
        </p:nvSpPr>
        <p:spPr>
          <a:xfrm>
            <a:off x="3887391" y="740569"/>
            <a:ext cx="4629150" cy="3655219"/>
          </a:xfrm>
          <a:prstGeom prst="rect">
            <a:avLst/>
          </a:prstGeom>
          <a:noFill/>
          <a:ln>
            <a:noFill/>
          </a:ln>
        </p:spPr>
        <p:txBody>
          <a:bodyPr spcFirstLastPara="1" wrap="square" lIns="91425" tIns="91425" rIns="91425" bIns="91425" anchor="t" anchorCtr="0"/>
          <a:lstStyle>
            <a:lvl1pPr marL="457200" marR="0" lvl="0"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375"/>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629841" y="1543050"/>
            <a:ext cx="2949178" cy="2858691"/>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4" name="Shape 64"/>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28650" y="273844"/>
            <a:ext cx="7886700" cy="99417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628650" y="1369219"/>
            <a:ext cx="7886700" cy="3263504"/>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 name="Shape 9"/>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chemeClr val="lt1"/>
              </a:buClr>
              <a:buSzPts val="1000"/>
              <a:buFont typeface="Lato"/>
              <a:buNone/>
              <a:defRPr sz="1000" b="0" i="0" u="none" strike="noStrike" cap="none">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jpg"/><Relationship Id="rId14" Type="http://schemas.openxmlformats.org/officeDocument/2006/relationships/image" Target="../media/image13.jpg"/><Relationship Id="rId22"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unesco.org/themes/education-health-and-well-being" TargetMode="External"/><Relationship Id="rId3" Type="http://schemas.openxmlformats.org/officeDocument/2006/relationships/hyperlink" Target="https://my.clevelandclinic.org/health/diseases/17522-sudden-cardiac-death-sudden-cardiac-arrest" TargetMode="External"/><Relationship Id="rId7" Type="http://schemas.openxmlformats.org/officeDocument/2006/relationships/hyperlink" Target="https://www.statista.com/statistics/387867/value-of-worldwide-digital-health-market-forecast-by-segmen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who.int/mediacentre/factsheets/fs358/en/" TargetMode="External"/><Relationship Id="rId5" Type="http://schemas.openxmlformats.org/officeDocument/2006/relationships/hyperlink" Target="http://www.insurancefraud.org/statistics.htm" TargetMode="External"/><Relationship Id="rId4" Type="http://schemas.openxmlformats.org/officeDocument/2006/relationships/hyperlink" Target="https://www.webmd.com/heart-disease/guide/sudden-cardiac-death#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3429001" y="1657350"/>
            <a:ext cx="4571999" cy="15789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1"/>
              </a:buClr>
              <a:buSzPts val="3200"/>
              <a:buFont typeface="Calibri"/>
              <a:buNone/>
            </a:pPr>
            <a:r>
              <a:rPr lang="en" sz="3200" b="0" i="0" u="none" strike="noStrike" cap="none">
                <a:solidFill>
                  <a:schemeClr val="dk1"/>
                </a:solidFill>
                <a:latin typeface="Calibri"/>
                <a:ea typeface="Calibri"/>
                <a:cs typeface="Calibri"/>
                <a:sym typeface="Calibri"/>
              </a:rPr>
              <a:t>Team Induction</a:t>
            </a:r>
            <a:endParaRPr/>
          </a:p>
        </p:txBody>
      </p:sp>
      <p:sp>
        <p:nvSpPr>
          <p:cNvPr id="90" name="Shape 90"/>
          <p:cNvSpPr txBox="1">
            <a:spLocks noGrp="1"/>
          </p:cNvSpPr>
          <p:nvPr>
            <p:ph type="subTitle" idx="1"/>
          </p:nvPr>
        </p:nvSpPr>
        <p:spPr>
          <a:xfrm>
            <a:off x="3455075" y="2287050"/>
            <a:ext cx="5536525" cy="5694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 sz="1800" b="0" i="0" u="none" strike="noStrike" cap="none">
                <a:solidFill>
                  <a:schemeClr val="dk1"/>
                </a:solidFill>
                <a:latin typeface="Calibri"/>
                <a:ea typeface="Calibri"/>
                <a:cs typeface="Calibri"/>
                <a:sym typeface="Calibri"/>
              </a:rPr>
              <a:t>Mercury Life Saver</a:t>
            </a:r>
            <a:endParaRPr/>
          </a:p>
          <a:p>
            <a:pPr marL="0" marR="0" lvl="0" indent="0" algn="ctr" rtl="0">
              <a:lnSpc>
                <a:spcPct val="90000"/>
              </a:lnSpc>
              <a:spcBef>
                <a:spcPts val="0"/>
              </a:spcBef>
              <a:spcAft>
                <a:spcPts val="0"/>
              </a:spcAft>
              <a:buClr>
                <a:schemeClr val="dk1"/>
              </a:buClr>
              <a:buSzPts val="1800"/>
              <a:buFont typeface="Arial"/>
              <a:buNone/>
            </a:pPr>
            <a:r>
              <a:rPr lang="en" sz="1800" b="0" i="0" u="none" strike="noStrike" cap="none">
                <a:solidFill>
                  <a:schemeClr val="dk1"/>
                </a:solidFill>
                <a:latin typeface="Calibri"/>
                <a:ea typeface="Calibri"/>
                <a:cs typeface="Calibri"/>
                <a:sym typeface="Calibri"/>
              </a:rPr>
              <a:t>       </a:t>
            </a:r>
            <a:r>
              <a:rPr lang="en" sz="1200" b="0" i="0" u="none" strike="noStrike" cap="none">
                <a:solidFill>
                  <a:schemeClr val="dk1"/>
                </a:solidFill>
                <a:latin typeface="Calibri"/>
                <a:ea typeface="Calibri"/>
                <a:cs typeface="Calibri"/>
                <a:sym typeface="Calibri"/>
              </a:rPr>
              <a:t>When you are on road, your loved ones are waiting for you at home</a:t>
            </a:r>
            <a:endParaRPr sz="1200" b="0" i="0" u="none" strike="noStrike" cap="none">
              <a:solidFill>
                <a:schemeClr val="dk1"/>
              </a:solidFill>
              <a:latin typeface="Calibri"/>
              <a:ea typeface="Calibri"/>
              <a:cs typeface="Calibri"/>
              <a:sym typeface="Calibri"/>
            </a:endParaRPr>
          </a:p>
        </p:txBody>
      </p:sp>
      <p:cxnSp>
        <p:nvCxnSpPr>
          <p:cNvPr id="91" name="Shape 91"/>
          <p:cNvCxnSpPr/>
          <p:nvPr/>
        </p:nvCxnSpPr>
        <p:spPr>
          <a:xfrm>
            <a:off x="3455075" y="2287050"/>
            <a:ext cx="5300700" cy="0"/>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p:nvPr/>
        </p:nvSpPr>
        <p:spPr>
          <a:xfrm>
            <a:off x="304800" y="895350"/>
            <a:ext cx="8382000" cy="438581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444444"/>
              </a:buClr>
              <a:buSzPts val="1200"/>
              <a:buFont typeface="Open Sans"/>
              <a:buNone/>
            </a:pPr>
            <a:r>
              <a:rPr lang="en" sz="1200" b="1" i="0" u="none" strike="noStrike" cap="none">
                <a:solidFill>
                  <a:srgbClr val="444444"/>
                </a:solidFill>
                <a:latin typeface="Open Sans"/>
                <a:ea typeface="Open Sans"/>
                <a:cs typeface="Open Sans"/>
                <a:sym typeface="Open Sans"/>
              </a:rPr>
              <a:t>1. Lack of Instant Medical Relief in case of catastrophic and real time Emergency state.</a:t>
            </a:r>
            <a:endParaRPr/>
          </a:p>
          <a:p>
            <a:pPr marL="285750" marR="0" lvl="8" indent="-215900" algn="l" rtl="0">
              <a:lnSpc>
                <a:spcPct val="100000"/>
              </a:lnSpc>
              <a:spcBef>
                <a:spcPts val="0"/>
              </a:spcBef>
              <a:spcAft>
                <a:spcPts val="0"/>
              </a:spcAft>
              <a:buClr>
                <a:srgbClr val="000000"/>
              </a:buClr>
              <a:buSzPts val="1100"/>
              <a:buFont typeface="Arial"/>
              <a:buNone/>
            </a:pPr>
            <a:endParaRPr sz="1100" b="0" i="1" u="none" strike="noStrike" cap="none">
              <a:solidFill>
                <a:srgbClr val="444444"/>
              </a:solidFill>
              <a:latin typeface="Open Sans"/>
              <a:ea typeface="Open Sans"/>
              <a:cs typeface="Open Sans"/>
              <a:sym typeface="Open Sans"/>
            </a:endParaRPr>
          </a:p>
          <a:p>
            <a:pPr marL="285750" marR="0" lvl="8" indent="-285750" algn="l" rtl="0">
              <a:lnSpc>
                <a:spcPct val="100000"/>
              </a:lnSpc>
              <a:spcBef>
                <a:spcPts val="0"/>
              </a:spcBef>
              <a:spcAft>
                <a:spcPts val="0"/>
              </a:spcAft>
              <a:buClr>
                <a:srgbClr val="444444"/>
              </a:buClr>
              <a:buSzPts val="1100"/>
              <a:buFont typeface="Arial"/>
              <a:buChar char="•"/>
            </a:pPr>
            <a:r>
              <a:rPr lang="en" sz="1100" b="0" i="1" u="none" strike="noStrike" cap="none">
                <a:solidFill>
                  <a:srgbClr val="444444"/>
                </a:solidFill>
                <a:latin typeface="Open Sans"/>
                <a:ea typeface="Open Sans"/>
                <a:cs typeface="Open Sans"/>
                <a:sym typeface="Open Sans"/>
              </a:rPr>
              <a:t>Sudden cardiac death is the largest cause of natural death in the United States, causing about 325,000 adult deaths in the United States each year	</a:t>
            </a:r>
            <a:endParaRPr/>
          </a:p>
          <a:p>
            <a:pPr marL="285750" marR="0" lvl="2" indent="-285750" algn="l" rtl="0">
              <a:lnSpc>
                <a:spcPct val="100000"/>
              </a:lnSpc>
              <a:spcBef>
                <a:spcPts val="0"/>
              </a:spcBef>
              <a:spcAft>
                <a:spcPts val="0"/>
              </a:spcAft>
              <a:buClr>
                <a:srgbClr val="444444"/>
              </a:buClr>
              <a:buSzPts val="1100"/>
              <a:buFont typeface="Arial"/>
              <a:buChar char="•"/>
            </a:pPr>
            <a:r>
              <a:rPr lang="en" sz="1100" b="0" i="1" u="none" strike="noStrike" cap="none">
                <a:solidFill>
                  <a:srgbClr val="444444"/>
                </a:solidFill>
                <a:latin typeface="Open Sans"/>
                <a:ea typeface="Open Sans"/>
                <a:cs typeface="Open Sans"/>
                <a:sym typeface="Open Sans"/>
              </a:rPr>
              <a:t>More than 1.25 million people die each year as a result of lack of Medical relief during road traffic crashes.</a:t>
            </a:r>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44444"/>
              </a:solidFill>
              <a:latin typeface="Open Sans"/>
              <a:ea typeface="Open Sans"/>
              <a:cs typeface="Open Sans"/>
              <a:sym typeface="Open Sans"/>
            </a:endParaRPr>
          </a:p>
          <a:p>
            <a:pPr marL="0" marR="0" lvl="0" indent="0" algn="l" rtl="0">
              <a:lnSpc>
                <a:spcPct val="100000"/>
              </a:lnSpc>
              <a:spcBef>
                <a:spcPts val="0"/>
              </a:spcBef>
              <a:spcAft>
                <a:spcPts val="0"/>
              </a:spcAft>
              <a:buClr>
                <a:srgbClr val="444444"/>
              </a:buClr>
              <a:buSzPts val="1200"/>
              <a:buFont typeface="Open Sans"/>
              <a:buNone/>
            </a:pPr>
            <a:r>
              <a:rPr lang="en" sz="1200" b="1" i="0" u="none" strike="noStrike" cap="none">
                <a:solidFill>
                  <a:srgbClr val="444444"/>
                </a:solidFill>
                <a:latin typeface="Open Sans"/>
                <a:ea typeface="Open Sans"/>
                <a:cs typeface="Open Sans"/>
                <a:sym typeface="Open Sans"/>
              </a:rPr>
              <a:t>2. No real time Instant Insurance &amp; Monetary service to save the life of victim</a:t>
            </a:r>
            <a:endParaRPr/>
          </a:p>
          <a:p>
            <a:pPr marL="285750" marR="0" lvl="0" indent="-285750" algn="l" rtl="0">
              <a:lnSpc>
                <a:spcPct val="100000"/>
              </a:lnSpc>
              <a:spcBef>
                <a:spcPts val="0"/>
              </a:spcBef>
              <a:spcAft>
                <a:spcPts val="0"/>
              </a:spcAft>
              <a:buClr>
                <a:srgbClr val="444444"/>
              </a:buClr>
              <a:buSzPts val="1100"/>
              <a:buFont typeface="Arial"/>
              <a:buChar char="•"/>
            </a:pPr>
            <a:r>
              <a:rPr lang="en" sz="1100" b="0" i="1" u="none" strike="noStrike" cap="none">
                <a:solidFill>
                  <a:srgbClr val="444444"/>
                </a:solidFill>
                <a:latin typeface="Open Sans"/>
                <a:ea typeface="Open Sans"/>
                <a:cs typeface="Open Sans"/>
                <a:sym typeface="Open Sans"/>
              </a:rPr>
              <a:t>Nearly 27% of the total deaths in India happen with no medical attention at the time of death due to sufficient monetary funds.</a:t>
            </a:r>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44444"/>
              </a:solidFill>
              <a:latin typeface="Open Sans"/>
              <a:ea typeface="Open Sans"/>
              <a:cs typeface="Open Sans"/>
              <a:sym typeface="Open Sans"/>
            </a:endParaRPr>
          </a:p>
          <a:p>
            <a:pPr marL="0" marR="0" lvl="0" indent="0" algn="l" rtl="0">
              <a:lnSpc>
                <a:spcPct val="100000"/>
              </a:lnSpc>
              <a:spcBef>
                <a:spcPts val="0"/>
              </a:spcBef>
              <a:spcAft>
                <a:spcPts val="0"/>
              </a:spcAft>
              <a:buClr>
                <a:srgbClr val="444444"/>
              </a:buClr>
              <a:buSzPts val="1200"/>
              <a:buFont typeface="Open Sans"/>
              <a:buNone/>
            </a:pPr>
            <a:r>
              <a:rPr lang="en" sz="1200" b="1" i="0" u="none" strike="noStrike" cap="none">
                <a:solidFill>
                  <a:srgbClr val="444444"/>
                </a:solidFill>
                <a:latin typeface="Open Sans"/>
                <a:ea typeface="Open Sans"/>
                <a:cs typeface="Open Sans"/>
                <a:sym typeface="Open Sans"/>
              </a:rPr>
              <a:t>3. Lack of Real Time collaborative communication between multiple service provider and stack holders in case of emergency.</a:t>
            </a:r>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44444"/>
              </a:solidFill>
              <a:latin typeface="Open Sans"/>
              <a:ea typeface="Open Sans"/>
              <a:cs typeface="Open Sans"/>
              <a:sym typeface="Open Sans"/>
            </a:endParaRPr>
          </a:p>
          <a:p>
            <a:pPr marL="0" marR="0" lvl="0" indent="0" algn="l" rtl="0">
              <a:lnSpc>
                <a:spcPct val="100000"/>
              </a:lnSpc>
              <a:spcBef>
                <a:spcPts val="0"/>
              </a:spcBef>
              <a:spcAft>
                <a:spcPts val="0"/>
              </a:spcAft>
              <a:buClr>
                <a:srgbClr val="444444"/>
              </a:buClr>
              <a:buSzPts val="1200"/>
              <a:buFont typeface="Open Sans"/>
              <a:buNone/>
            </a:pPr>
            <a:r>
              <a:rPr lang="en" sz="1200" b="1" i="0" u="none" strike="noStrike" cap="none">
                <a:solidFill>
                  <a:srgbClr val="444444"/>
                </a:solidFill>
                <a:latin typeface="Open Sans"/>
                <a:ea typeface="Open Sans"/>
                <a:cs typeface="Open Sans"/>
                <a:sym typeface="Open Sans"/>
              </a:rPr>
              <a:t>4. No Instant data Analysis , Fraud Detection and Payments</a:t>
            </a:r>
            <a:endParaRPr/>
          </a:p>
          <a:p>
            <a:pPr marL="285750" marR="0" lvl="0" indent="-285750" algn="l" rtl="0">
              <a:lnSpc>
                <a:spcPct val="100000"/>
              </a:lnSpc>
              <a:spcBef>
                <a:spcPts val="0"/>
              </a:spcBef>
              <a:spcAft>
                <a:spcPts val="0"/>
              </a:spcAft>
              <a:buClr>
                <a:srgbClr val="444444"/>
              </a:buClr>
              <a:buSzPts val="1100"/>
              <a:buFont typeface="Arial"/>
              <a:buChar char="•"/>
            </a:pPr>
            <a:r>
              <a:rPr lang="en" sz="1100" b="0" i="1" u="none" strike="noStrike" cap="none">
                <a:solidFill>
                  <a:srgbClr val="444444"/>
                </a:solidFill>
                <a:latin typeface="Open Sans"/>
                <a:ea typeface="Open Sans"/>
                <a:cs typeface="Open Sans"/>
                <a:sym typeface="Open Sans"/>
              </a:rPr>
              <a:t>Fraud steals $80 billion a year across all lines of insurance in UK and Europe.</a:t>
            </a:r>
            <a:endParaRPr/>
          </a:p>
          <a:p>
            <a:pPr marL="285750" marR="0" lvl="0" indent="-209550" algn="l" rtl="0">
              <a:lnSpc>
                <a:spcPct val="100000"/>
              </a:lnSpc>
              <a:spcBef>
                <a:spcPts val="0"/>
              </a:spcBef>
              <a:spcAft>
                <a:spcPts val="0"/>
              </a:spcAft>
              <a:buClr>
                <a:srgbClr val="000000"/>
              </a:buClr>
              <a:buSzPts val="1200"/>
              <a:buFont typeface="Arial"/>
              <a:buNone/>
            </a:pPr>
            <a:endParaRPr sz="1200" b="0" i="0" u="none" strike="noStrike" cap="none">
              <a:solidFill>
                <a:srgbClr val="444444"/>
              </a:solidFill>
              <a:latin typeface="Open Sans"/>
              <a:ea typeface="Open Sans"/>
              <a:cs typeface="Open Sans"/>
              <a:sym typeface="Open Sans"/>
            </a:endParaRPr>
          </a:p>
          <a:p>
            <a:pPr marL="0" marR="0" lvl="0" indent="0" algn="l" rtl="0">
              <a:lnSpc>
                <a:spcPct val="100000"/>
              </a:lnSpc>
              <a:spcBef>
                <a:spcPts val="0"/>
              </a:spcBef>
              <a:spcAft>
                <a:spcPts val="0"/>
              </a:spcAft>
              <a:buClr>
                <a:srgbClr val="444444"/>
              </a:buClr>
              <a:buSzPts val="1200"/>
              <a:buFont typeface="Open Sans"/>
              <a:buNone/>
            </a:pPr>
            <a:r>
              <a:rPr lang="en" sz="1200" b="1" i="0" u="none" strike="noStrike" cap="none">
                <a:solidFill>
                  <a:srgbClr val="444444"/>
                </a:solidFill>
                <a:latin typeface="Open Sans"/>
                <a:ea typeface="Open Sans"/>
                <a:cs typeface="Open Sans"/>
                <a:sym typeface="Open Sans"/>
              </a:rPr>
              <a:t>5. Absence of recorded Multimedia data, Sensor data and contextual data for future investigation of medical and financial decisions.</a:t>
            </a:r>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44444"/>
              </a:solidFill>
              <a:latin typeface="Open Sans"/>
              <a:ea typeface="Open Sans"/>
              <a:cs typeface="Open Sans"/>
              <a:sym typeface="Open Sans"/>
            </a:endParaRPr>
          </a:p>
          <a:p>
            <a:pPr marL="0" marR="0" lvl="0" indent="0" algn="l" rtl="0">
              <a:lnSpc>
                <a:spcPct val="100000"/>
              </a:lnSpc>
              <a:spcBef>
                <a:spcPts val="0"/>
              </a:spcBef>
              <a:spcAft>
                <a:spcPts val="0"/>
              </a:spcAft>
              <a:buClr>
                <a:srgbClr val="444444"/>
              </a:buClr>
              <a:buSzPts val="1200"/>
              <a:buFont typeface="Open Sans"/>
              <a:buNone/>
            </a:pPr>
            <a:r>
              <a:rPr lang="en" sz="1200" b="1" i="0" u="none" strike="noStrike" cap="none">
                <a:solidFill>
                  <a:srgbClr val="444444"/>
                </a:solidFill>
                <a:latin typeface="Open Sans"/>
                <a:ea typeface="Open Sans"/>
                <a:cs typeface="Open Sans"/>
                <a:sym typeface="Open Sans"/>
              </a:rPr>
              <a:t>6. Scarcity of social, psychological and motivational human nature to help the victim.</a:t>
            </a:r>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444444"/>
              </a:solidFill>
              <a:latin typeface="Open Sans"/>
              <a:ea typeface="Open Sans"/>
              <a:cs typeface="Open Sans"/>
              <a:sym typeface="Open Sans"/>
            </a:endParaRPr>
          </a:p>
          <a:p>
            <a:pPr marL="0" marR="0" lvl="0" indent="0" algn="l" rtl="0">
              <a:lnSpc>
                <a:spcPct val="100000"/>
              </a:lnSpc>
              <a:spcBef>
                <a:spcPts val="0"/>
              </a:spcBef>
              <a:spcAft>
                <a:spcPts val="0"/>
              </a:spcAft>
              <a:buClr>
                <a:srgbClr val="444444"/>
              </a:buClr>
              <a:buSzPts val="1200"/>
              <a:buFont typeface="Open Sans"/>
              <a:buNone/>
            </a:pPr>
            <a:r>
              <a:rPr lang="en" sz="1200" b="1" i="0" u="none" strike="noStrike" cap="none">
                <a:solidFill>
                  <a:srgbClr val="444444"/>
                </a:solidFill>
                <a:latin typeface="Open Sans"/>
                <a:ea typeface="Open Sans"/>
                <a:cs typeface="Open Sans"/>
                <a:sym typeface="Open Sans"/>
              </a:rPr>
              <a:t>7. Absence of efficient real time Medical and Insurance services in legitimate prices.</a:t>
            </a:r>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285750" marR="0" lvl="0" indent="-21590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Arial"/>
              <a:ea typeface="Arial"/>
              <a:cs typeface="Arial"/>
              <a:sym typeface="Arial"/>
            </a:endParaRPr>
          </a:p>
        </p:txBody>
      </p:sp>
      <p:sp>
        <p:nvSpPr>
          <p:cNvPr id="97" name="Shape 97"/>
          <p:cNvSpPr txBox="1">
            <a:spLocks noGrp="1"/>
          </p:cNvSpPr>
          <p:nvPr>
            <p:ph type="title"/>
          </p:nvPr>
        </p:nvSpPr>
        <p:spPr>
          <a:xfrm>
            <a:off x="381000" y="209550"/>
            <a:ext cx="7038900" cy="5334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Calibri"/>
              <a:buNone/>
            </a:pPr>
            <a:r>
              <a:rPr lang="en" sz="2000" b="0" i="0" u="none" strike="noStrike" cap="none">
                <a:solidFill>
                  <a:schemeClr val="dk1"/>
                </a:solidFill>
                <a:latin typeface="Calibri"/>
                <a:ea typeface="Calibri"/>
                <a:cs typeface="Calibri"/>
                <a:sym typeface="Calibri"/>
              </a:rPr>
              <a:t>Problem Statement</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Shape 102"/>
          <p:cNvPicPr preferRelativeResize="0"/>
          <p:nvPr/>
        </p:nvPicPr>
        <p:blipFill rotWithShape="1">
          <a:blip r:embed="rId3">
            <a:alphaModFix/>
          </a:blip>
          <a:srcRect/>
          <a:stretch/>
        </p:blipFill>
        <p:spPr>
          <a:xfrm>
            <a:off x="1981200" y="1087440"/>
            <a:ext cx="4365410" cy="3986443"/>
          </a:xfrm>
          <a:prstGeom prst="rect">
            <a:avLst/>
          </a:prstGeom>
          <a:noFill/>
          <a:ln>
            <a:noFill/>
          </a:ln>
        </p:spPr>
      </p:pic>
      <p:sp>
        <p:nvSpPr>
          <p:cNvPr id="103" name="Shape 103"/>
          <p:cNvSpPr txBox="1">
            <a:spLocks noGrp="1"/>
          </p:cNvSpPr>
          <p:nvPr>
            <p:ph type="title"/>
          </p:nvPr>
        </p:nvSpPr>
        <p:spPr>
          <a:xfrm>
            <a:off x="457200" y="209550"/>
            <a:ext cx="7038900" cy="5334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Calibri"/>
              <a:buNone/>
            </a:pPr>
            <a:r>
              <a:rPr lang="en" sz="2000" b="0" i="0" u="none" strike="noStrike" cap="none">
                <a:solidFill>
                  <a:schemeClr val="dk1"/>
                </a:solidFill>
                <a:latin typeface="Calibri"/>
                <a:ea typeface="Calibri"/>
                <a:cs typeface="Calibri"/>
                <a:sym typeface="Calibri"/>
              </a:rPr>
              <a:t>Our Solution and Unique Value Proposition</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p:nvPr/>
        </p:nvSpPr>
        <p:spPr>
          <a:xfrm>
            <a:off x="228600" y="755043"/>
            <a:ext cx="8382000" cy="93871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285750" marR="0" lvl="0" indent="-21590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Arial"/>
              <a:ea typeface="Arial"/>
              <a:cs typeface="Arial"/>
              <a:sym typeface="Arial"/>
            </a:endParaRPr>
          </a:p>
        </p:txBody>
      </p:sp>
      <p:sp>
        <p:nvSpPr>
          <p:cNvPr id="109" name="Shape 109"/>
          <p:cNvSpPr txBox="1">
            <a:spLocks noGrp="1"/>
          </p:cNvSpPr>
          <p:nvPr>
            <p:ph type="title"/>
          </p:nvPr>
        </p:nvSpPr>
        <p:spPr>
          <a:xfrm>
            <a:off x="457200" y="209550"/>
            <a:ext cx="7038900" cy="5334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Calibri"/>
              <a:buNone/>
            </a:pPr>
            <a:r>
              <a:rPr lang="en" sz="2000" b="0" i="0" u="none" strike="noStrike" cap="none">
                <a:solidFill>
                  <a:schemeClr val="dk1"/>
                </a:solidFill>
                <a:latin typeface="Calibri"/>
                <a:ea typeface="Calibri"/>
                <a:cs typeface="Calibri"/>
                <a:sym typeface="Calibri"/>
              </a:rPr>
              <a:t>Our Solution and Unique Value Proposition</a:t>
            </a:r>
            <a:endParaRPr sz="2000" b="0" i="0" u="none" strike="noStrike" cap="none">
              <a:solidFill>
                <a:schemeClr val="dk1"/>
              </a:solidFill>
              <a:latin typeface="Calibri"/>
              <a:ea typeface="Calibri"/>
              <a:cs typeface="Calibri"/>
              <a:sym typeface="Calibri"/>
            </a:endParaRPr>
          </a:p>
        </p:txBody>
      </p:sp>
      <p:sp>
        <p:nvSpPr>
          <p:cNvPr id="110" name="Shape 110"/>
          <p:cNvSpPr/>
          <p:nvPr/>
        </p:nvSpPr>
        <p:spPr>
          <a:xfrm>
            <a:off x="457200" y="783701"/>
            <a:ext cx="8153400" cy="3600986"/>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rgbClr val="444444"/>
              </a:buClr>
              <a:buSzPts val="1200"/>
              <a:buFont typeface="Arial"/>
              <a:buChar char="•"/>
            </a:pPr>
            <a:r>
              <a:rPr lang="en" sz="1200" b="0" i="0" u="none" strike="noStrike" cap="none" dirty="0">
                <a:solidFill>
                  <a:srgbClr val="444444"/>
                </a:solidFill>
                <a:latin typeface="Open Sans"/>
                <a:ea typeface="Open Sans"/>
                <a:cs typeface="Open Sans"/>
                <a:sym typeface="Open Sans"/>
              </a:rPr>
              <a:t>An Intelligent cognitive Emergency platform as a service leveraging IoT, Communication as a service and </a:t>
            </a:r>
            <a:r>
              <a:rPr lang="en" sz="1200" dirty="0">
                <a:solidFill>
                  <a:srgbClr val="444444"/>
                </a:solidFill>
                <a:latin typeface="Open Sans"/>
                <a:ea typeface="Open Sans"/>
                <a:cs typeface="Open Sans"/>
                <a:sym typeface="Open Sans"/>
              </a:rPr>
              <a:t>blockchain</a:t>
            </a:r>
            <a:r>
              <a:rPr lang="en" sz="1200" b="0" i="0" u="none" strike="noStrike" cap="none" dirty="0">
                <a:solidFill>
                  <a:srgbClr val="444444"/>
                </a:solidFill>
                <a:latin typeface="Open Sans"/>
                <a:ea typeface="Open Sans"/>
                <a:cs typeface="Open Sans"/>
                <a:sym typeface="Open Sans"/>
              </a:rPr>
              <a:t> for Instant relief in Minimal cost.</a:t>
            </a:r>
            <a:endParaRPr dirty="0"/>
          </a:p>
          <a:p>
            <a:pPr marL="285750" marR="0" lvl="0" indent="-209550" algn="just" rtl="0">
              <a:lnSpc>
                <a:spcPct val="100000"/>
              </a:lnSpc>
              <a:spcBef>
                <a:spcPts val="0"/>
              </a:spcBef>
              <a:spcAft>
                <a:spcPts val="0"/>
              </a:spcAft>
              <a:buClr>
                <a:srgbClr val="000000"/>
              </a:buClr>
              <a:buSzPts val="1200"/>
              <a:buFont typeface="Arial"/>
              <a:buNone/>
            </a:pPr>
            <a:endParaRPr sz="1200" b="0" i="0" u="none" strike="noStrike" cap="none" dirty="0">
              <a:solidFill>
                <a:srgbClr val="444444"/>
              </a:solidFill>
              <a:latin typeface="Open Sans"/>
              <a:ea typeface="Open Sans"/>
              <a:cs typeface="Open Sans"/>
              <a:sym typeface="Open Sans"/>
            </a:endParaRPr>
          </a:p>
          <a:p>
            <a:pPr marL="285750" marR="0" lvl="0" indent="-285750" algn="just" rtl="0">
              <a:lnSpc>
                <a:spcPct val="100000"/>
              </a:lnSpc>
              <a:spcBef>
                <a:spcPts val="0"/>
              </a:spcBef>
              <a:spcAft>
                <a:spcPts val="0"/>
              </a:spcAft>
              <a:buClr>
                <a:srgbClr val="444444"/>
              </a:buClr>
              <a:buSzPts val="1200"/>
              <a:buFont typeface="Arial"/>
              <a:buChar char="•"/>
            </a:pPr>
            <a:r>
              <a:rPr lang="en" sz="1200" b="0" i="0" u="none" strike="noStrike" cap="none" dirty="0">
                <a:solidFill>
                  <a:srgbClr val="444444"/>
                </a:solidFill>
                <a:latin typeface="Open Sans"/>
                <a:ea typeface="Open Sans"/>
                <a:cs typeface="Open Sans"/>
                <a:sym typeface="Open Sans"/>
              </a:rPr>
              <a:t>Application uses multiple sensor data as an input for local data analysis to identify emergency conditions proactively and send non persistent data to the Mercury Platform (</a:t>
            </a:r>
            <a:r>
              <a:rPr lang="en" sz="1200" b="0" i="1" u="none" strike="noStrike" cap="none" dirty="0">
                <a:solidFill>
                  <a:srgbClr val="444444"/>
                </a:solidFill>
                <a:latin typeface="Open Sans"/>
                <a:ea typeface="Open Sans"/>
                <a:cs typeface="Open Sans"/>
                <a:sym typeface="Open Sans"/>
              </a:rPr>
              <a:t>Which is compliant with upcoming GDPR standards.</a:t>
            </a:r>
            <a:r>
              <a:rPr lang="en" sz="1200" b="0" i="0" u="none" strike="noStrike" cap="none" dirty="0">
                <a:solidFill>
                  <a:srgbClr val="444444"/>
                </a:solidFill>
                <a:latin typeface="Open Sans"/>
                <a:ea typeface="Open Sans"/>
                <a:cs typeface="Open Sans"/>
                <a:sym typeface="Open Sans"/>
              </a:rPr>
              <a:t>)</a:t>
            </a:r>
            <a:endParaRPr dirty="0"/>
          </a:p>
          <a:p>
            <a:pPr marL="285750" marR="0" lvl="0" indent="-209550" algn="just" rtl="0">
              <a:lnSpc>
                <a:spcPct val="100000"/>
              </a:lnSpc>
              <a:spcBef>
                <a:spcPts val="0"/>
              </a:spcBef>
              <a:spcAft>
                <a:spcPts val="0"/>
              </a:spcAft>
              <a:buClr>
                <a:srgbClr val="000000"/>
              </a:buClr>
              <a:buSzPts val="1200"/>
              <a:buFont typeface="Arial"/>
              <a:buNone/>
            </a:pPr>
            <a:endParaRPr sz="1200" b="0" i="0" u="none" strike="noStrike" cap="none" dirty="0">
              <a:solidFill>
                <a:srgbClr val="444444"/>
              </a:solidFill>
              <a:latin typeface="Open Sans"/>
              <a:ea typeface="Open Sans"/>
              <a:cs typeface="Open Sans"/>
              <a:sym typeface="Open Sans"/>
            </a:endParaRPr>
          </a:p>
          <a:p>
            <a:pPr marL="285750" marR="0" lvl="0" indent="-285750" algn="just" rtl="0">
              <a:lnSpc>
                <a:spcPct val="100000"/>
              </a:lnSpc>
              <a:spcBef>
                <a:spcPts val="0"/>
              </a:spcBef>
              <a:spcAft>
                <a:spcPts val="0"/>
              </a:spcAft>
              <a:buClr>
                <a:srgbClr val="444444"/>
              </a:buClr>
              <a:buSzPts val="1200"/>
              <a:buFont typeface="Arial"/>
              <a:buChar char="•"/>
            </a:pPr>
            <a:r>
              <a:rPr lang="en" sz="1200" b="0" i="0" u="none" strike="noStrike" cap="none" dirty="0">
                <a:solidFill>
                  <a:srgbClr val="444444"/>
                </a:solidFill>
                <a:latin typeface="Open Sans"/>
                <a:ea typeface="Open Sans"/>
                <a:cs typeface="Open Sans"/>
                <a:sym typeface="Open Sans"/>
              </a:rPr>
              <a:t>Geospatial search and Consumer real time communication services notify to the govt. emergency service providers (ambulance, police, loved ones) and first responders to connect with hospital Dispatchers, Insurance Attendants, victim and other </a:t>
            </a:r>
            <a:r>
              <a:rPr lang="en" sz="1200" dirty="0">
                <a:solidFill>
                  <a:srgbClr val="444444"/>
                </a:solidFill>
                <a:latin typeface="Open Sans"/>
                <a:ea typeface="Open Sans"/>
                <a:cs typeface="Open Sans"/>
                <a:sym typeface="Open Sans"/>
              </a:rPr>
              <a:t>stakeholders</a:t>
            </a:r>
            <a:r>
              <a:rPr lang="en" sz="1200" b="0" i="0" u="none" strike="noStrike" cap="none" dirty="0">
                <a:solidFill>
                  <a:srgbClr val="444444"/>
                </a:solidFill>
                <a:latin typeface="Open Sans"/>
                <a:ea typeface="Open Sans"/>
                <a:cs typeface="Open Sans"/>
                <a:sym typeface="Open Sans"/>
              </a:rPr>
              <a:t>.</a:t>
            </a:r>
            <a:endParaRPr dirty="0"/>
          </a:p>
          <a:p>
            <a:pPr marL="285750" marR="0" lvl="0" indent="-209550" algn="just" rtl="0">
              <a:lnSpc>
                <a:spcPct val="100000"/>
              </a:lnSpc>
              <a:spcBef>
                <a:spcPts val="0"/>
              </a:spcBef>
              <a:spcAft>
                <a:spcPts val="0"/>
              </a:spcAft>
              <a:buClr>
                <a:srgbClr val="000000"/>
              </a:buClr>
              <a:buSzPts val="1200"/>
              <a:buFont typeface="Arial"/>
              <a:buNone/>
            </a:pPr>
            <a:endParaRPr sz="1200" b="0" i="0" u="none" strike="noStrike" cap="none" dirty="0">
              <a:solidFill>
                <a:srgbClr val="444444"/>
              </a:solidFill>
              <a:latin typeface="Open Sans"/>
              <a:ea typeface="Open Sans"/>
              <a:cs typeface="Open Sans"/>
              <a:sym typeface="Open Sans"/>
            </a:endParaRPr>
          </a:p>
          <a:p>
            <a:pPr marL="285750" marR="0" lvl="0" indent="-285750" algn="just" rtl="0">
              <a:lnSpc>
                <a:spcPct val="100000"/>
              </a:lnSpc>
              <a:spcBef>
                <a:spcPts val="0"/>
              </a:spcBef>
              <a:spcAft>
                <a:spcPts val="0"/>
              </a:spcAft>
              <a:buClr>
                <a:srgbClr val="444444"/>
              </a:buClr>
              <a:buSzPts val="1200"/>
              <a:buFont typeface="Arial"/>
              <a:buChar char="•"/>
            </a:pPr>
            <a:r>
              <a:rPr lang="en" sz="1200" b="0" i="0" u="none" strike="noStrike" cap="none" dirty="0">
                <a:solidFill>
                  <a:srgbClr val="444444"/>
                </a:solidFill>
                <a:latin typeface="Open Sans"/>
                <a:ea typeface="Open Sans"/>
                <a:cs typeface="Open Sans"/>
                <a:sym typeface="Open Sans"/>
              </a:rPr>
              <a:t>The archived multimedia session recording will be processed by Mercury Cognitive Analysis Node for Multimedia Content Analytics , Semantic Analytics, and Financial Decisions to minimize relief time and cost.</a:t>
            </a:r>
            <a:endParaRPr dirty="0"/>
          </a:p>
          <a:p>
            <a:pPr marL="285750" marR="0" lvl="0" indent="-209550" algn="just" rtl="0">
              <a:lnSpc>
                <a:spcPct val="100000"/>
              </a:lnSpc>
              <a:spcBef>
                <a:spcPts val="0"/>
              </a:spcBef>
              <a:spcAft>
                <a:spcPts val="0"/>
              </a:spcAft>
              <a:buClr>
                <a:srgbClr val="000000"/>
              </a:buClr>
              <a:buSzPts val="1200"/>
              <a:buFont typeface="Arial"/>
              <a:buNone/>
            </a:pPr>
            <a:endParaRPr sz="1200" b="0" i="0" u="none" strike="noStrike" cap="none" dirty="0">
              <a:solidFill>
                <a:srgbClr val="444444"/>
              </a:solidFill>
              <a:latin typeface="Open Sans"/>
              <a:ea typeface="Open Sans"/>
              <a:cs typeface="Open Sans"/>
              <a:sym typeface="Open Sans"/>
            </a:endParaRPr>
          </a:p>
          <a:p>
            <a:pPr marL="285750" marR="0" lvl="0" indent="-285750" algn="just" rtl="0">
              <a:lnSpc>
                <a:spcPct val="100000"/>
              </a:lnSpc>
              <a:spcBef>
                <a:spcPts val="0"/>
              </a:spcBef>
              <a:spcAft>
                <a:spcPts val="0"/>
              </a:spcAft>
              <a:buClr>
                <a:srgbClr val="444444"/>
              </a:buClr>
              <a:buSzPts val="1200"/>
              <a:buFont typeface="Arial"/>
              <a:buChar char="•"/>
            </a:pPr>
            <a:r>
              <a:rPr lang="en" sz="1200" b="0" i="0" u="none" strike="noStrike" cap="none" dirty="0">
                <a:solidFill>
                  <a:srgbClr val="444444"/>
                </a:solidFill>
                <a:latin typeface="Open Sans"/>
                <a:ea typeface="Open Sans"/>
                <a:cs typeface="Open Sans"/>
                <a:sym typeface="Open Sans"/>
              </a:rPr>
              <a:t>Blockchain cryptocurrency payments will benefit all emergency stack providers, helper and Victim by cutting down the financial transaction rate and time.</a:t>
            </a:r>
            <a:endParaRPr dirty="0"/>
          </a:p>
          <a:p>
            <a:pPr marL="285750" marR="0" lvl="0" indent="-209550" algn="just" rtl="0">
              <a:lnSpc>
                <a:spcPct val="100000"/>
              </a:lnSpc>
              <a:spcBef>
                <a:spcPts val="0"/>
              </a:spcBef>
              <a:spcAft>
                <a:spcPts val="0"/>
              </a:spcAft>
              <a:buClr>
                <a:srgbClr val="000000"/>
              </a:buClr>
              <a:buSzPts val="1200"/>
              <a:buFont typeface="Arial"/>
              <a:buNone/>
            </a:pPr>
            <a:endParaRPr sz="1200" b="0" i="0" u="none" strike="noStrike" cap="none" dirty="0">
              <a:solidFill>
                <a:srgbClr val="444444"/>
              </a:solidFill>
              <a:latin typeface="Open Sans"/>
              <a:ea typeface="Open Sans"/>
              <a:cs typeface="Open Sans"/>
              <a:sym typeface="Open Sans"/>
            </a:endParaRPr>
          </a:p>
          <a:p>
            <a:pPr marL="285750" marR="0" lvl="0" indent="-285750" algn="just" rtl="0">
              <a:lnSpc>
                <a:spcPct val="100000"/>
              </a:lnSpc>
              <a:spcBef>
                <a:spcPts val="0"/>
              </a:spcBef>
              <a:spcAft>
                <a:spcPts val="0"/>
              </a:spcAft>
              <a:buClr>
                <a:srgbClr val="444444"/>
              </a:buClr>
              <a:buSzPts val="1200"/>
              <a:buFont typeface="Arial"/>
              <a:buChar char="•"/>
            </a:pPr>
            <a:r>
              <a:rPr lang="en" sz="1200" b="0" i="0" u="none" strike="noStrike" cap="none" dirty="0">
                <a:solidFill>
                  <a:srgbClr val="444444"/>
                </a:solidFill>
                <a:latin typeface="Open Sans"/>
                <a:ea typeface="Open Sans"/>
                <a:cs typeface="Open Sans"/>
                <a:sym typeface="Open Sans"/>
              </a:rPr>
              <a:t>Insta rewards, social media leads and interlinking will improve the helping nature of </a:t>
            </a:r>
            <a:r>
              <a:rPr lang="en" sz="1200" dirty="0">
                <a:solidFill>
                  <a:srgbClr val="444444"/>
                </a:solidFill>
                <a:latin typeface="Open Sans"/>
                <a:ea typeface="Open Sans"/>
                <a:cs typeface="Open Sans"/>
                <a:sym typeface="Open Sans"/>
              </a:rPr>
              <a:t>humans</a:t>
            </a:r>
            <a:r>
              <a:rPr lang="en" sz="1200" b="0" i="0" u="none" strike="noStrike" cap="none" dirty="0">
                <a:solidFill>
                  <a:srgbClr val="444444"/>
                </a:solidFill>
                <a:latin typeface="Open Sans"/>
                <a:ea typeface="Open Sans"/>
                <a:cs typeface="Open Sans"/>
                <a:sym typeface="Open Sans"/>
              </a:rPr>
              <a:t> psychologically to build a better, safe planet.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p:nvPr/>
        </p:nvSpPr>
        <p:spPr>
          <a:xfrm>
            <a:off x="6610191" y="1775938"/>
            <a:ext cx="1695609" cy="1085761"/>
          </a:xfrm>
          <a:prstGeom prst="rect">
            <a:avLst/>
          </a:prstGeom>
          <a:solidFill>
            <a:srgbClr val="FBE4D4"/>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16" name="Shape 116"/>
          <p:cNvPicPr preferRelativeResize="0"/>
          <p:nvPr/>
        </p:nvPicPr>
        <p:blipFill rotWithShape="1">
          <a:blip r:embed="rId3">
            <a:alphaModFix/>
          </a:blip>
          <a:srcRect/>
          <a:stretch/>
        </p:blipFill>
        <p:spPr>
          <a:xfrm flipH="1">
            <a:off x="515013" y="1764837"/>
            <a:ext cx="528024" cy="395192"/>
          </a:xfrm>
          <a:prstGeom prst="rect">
            <a:avLst/>
          </a:prstGeom>
          <a:noFill/>
          <a:ln>
            <a:noFill/>
          </a:ln>
        </p:spPr>
      </p:pic>
      <p:pic>
        <p:nvPicPr>
          <p:cNvPr id="117" name="Shape 117"/>
          <p:cNvPicPr preferRelativeResize="0"/>
          <p:nvPr/>
        </p:nvPicPr>
        <p:blipFill rotWithShape="1">
          <a:blip r:embed="rId4">
            <a:alphaModFix/>
          </a:blip>
          <a:srcRect/>
          <a:stretch/>
        </p:blipFill>
        <p:spPr>
          <a:xfrm>
            <a:off x="528928" y="1225738"/>
            <a:ext cx="474534" cy="474534"/>
          </a:xfrm>
          <a:prstGeom prst="rect">
            <a:avLst/>
          </a:prstGeom>
          <a:noFill/>
          <a:ln>
            <a:noFill/>
          </a:ln>
        </p:spPr>
      </p:pic>
      <p:pic>
        <p:nvPicPr>
          <p:cNvPr id="118" name="Shape 118" descr="C:\Users\Proximus\Desktop\house-family-logo-png-image-74350.png"/>
          <p:cNvPicPr preferRelativeResize="0"/>
          <p:nvPr/>
        </p:nvPicPr>
        <p:blipFill rotWithShape="1">
          <a:blip r:embed="rId5">
            <a:alphaModFix/>
          </a:blip>
          <a:srcRect/>
          <a:stretch/>
        </p:blipFill>
        <p:spPr>
          <a:xfrm>
            <a:off x="515013" y="669887"/>
            <a:ext cx="555851" cy="555851"/>
          </a:xfrm>
          <a:prstGeom prst="rect">
            <a:avLst/>
          </a:prstGeom>
          <a:noFill/>
          <a:ln>
            <a:noFill/>
          </a:ln>
        </p:spPr>
      </p:pic>
      <p:pic>
        <p:nvPicPr>
          <p:cNvPr id="119" name="Shape 119" descr="C:\Users\Proximus\Desktop\Police-512.png"/>
          <p:cNvPicPr preferRelativeResize="0"/>
          <p:nvPr/>
        </p:nvPicPr>
        <p:blipFill rotWithShape="1">
          <a:blip r:embed="rId6">
            <a:alphaModFix/>
          </a:blip>
          <a:srcRect/>
          <a:stretch/>
        </p:blipFill>
        <p:spPr>
          <a:xfrm>
            <a:off x="381268" y="1990032"/>
            <a:ext cx="765405" cy="765405"/>
          </a:xfrm>
          <a:prstGeom prst="rect">
            <a:avLst/>
          </a:prstGeom>
          <a:noFill/>
          <a:ln>
            <a:noFill/>
          </a:ln>
        </p:spPr>
      </p:pic>
      <p:sp>
        <p:nvSpPr>
          <p:cNvPr id="120" name="Shape 120"/>
          <p:cNvSpPr/>
          <p:nvPr/>
        </p:nvSpPr>
        <p:spPr>
          <a:xfrm>
            <a:off x="410237" y="647232"/>
            <a:ext cx="765405" cy="1882883"/>
          </a:xfrm>
          <a:prstGeom prst="roundRect">
            <a:avLst>
              <a:gd name="adj" fmla="val 16667"/>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 name="Shape 121"/>
          <p:cNvSpPr/>
          <p:nvPr/>
        </p:nvSpPr>
        <p:spPr>
          <a:xfrm>
            <a:off x="2286000" y="1733550"/>
            <a:ext cx="3207669" cy="1447800"/>
          </a:xfrm>
          <a:prstGeom prst="rect">
            <a:avLst/>
          </a:prstGeom>
          <a:no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2" name="Shape 122"/>
          <p:cNvSpPr/>
          <p:nvPr/>
        </p:nvSpPr>
        <p:spPr>
          <a:xfrm>
            <a:off x="2468880" y="3105150"/>
            <a:ext cx="2878781" cy="167786"/>
          </a:xfrm>
          <a:prstGeom prst="roundRect">
            <a:avLst>
              <a:gd name="adj" fmla="val 16667"/>
            </a:avLst>
          </a:prstGeom>
          <a:solidFill>
            <a:srgbClr val="F4B08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Sensor Aggregator and Router</a:t>
            </a:r>
            <a:endParaRPr/>
          </a:p>
        </p:txBody>
      </p:sp>
      <p:sp>
        <p:nvSpPr>
          <p:cNvPr id="123" name="Shape 123"/>
          <p:cNvSpPr/>
          <p:nvPr/>
        </p:nvSpPr>
        <p:spPr>
          <a:xfrm>
            <a:off x="2362201" y="2124364"/>
            <a:ext cx="3057972" cy="842578"/>
          </a:xfrm>
          <a:prstGeom prst="rect">
            <a:avLst/>
          </a:prstGeom>
          <a:solidFill>
            <a:srgbClr val="FBE4D4"/>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4" name="Shape 124"/>
          <p:cNvSpPr/>
          <p:nvPr/>
        </p:nvSpPr>
        <p:spPr>
          <a:xfrm>
            <a:off x="3601572" y="2748012"/>
            <a:ext cx="1922593" cy="2616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2060"/>
              </a:buClr>
              <a:buSzPts val="1100"/>
              <a:buFont typeface="Calibri"/>
              <a:buNone/>
            </a:pPr>
            <a:r>
              <a:rPr lang="en" sz="1100" b="1" i="0" u="none" strike="noStrike" cap="none">
                <a:solidFill>
                  <a:srgbClr val="002060"/>
                </a:solidFill>
                <a:latin typeface="Calibri"/>
                <a:ea typeface="Calibri"/>
                <a:cs typeface="Calibri"/>
                <a:sym typeface="Calibri"/>
              </a:rPr>
              <a:t>Intelligent Mercury Platform</a:t>
            </a:r>
            <a:endParaRPr/>
          </a:p>
        </p:txBody>
      </p:sp>
      <p:sp>
        <p:nvSpPr>
          <p:cNvPr id="125" name="Shape 125"/>
          <p:cNvSpPr/>
          <p:nvPr/>
        </p:nvSpPr>
        <p:spPr>
          <a:xfrm>
            <a:off x="3879526" y="3209086"/>
            <a:ext cx="55872" cy="512600"/>
          </a:xfrm>
          <a:prstGeom prst="upDownArrow">
            <a:avLst>
              <a:gd name="adj1" fmla="val 50000"/>
              <a:gd name="adj2" fmla="val 50000"/>
            </a:avLst>
          </a:prstGeom>
          <a:solidFill>
            <a:srgbClr val="F7CAAC"/>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26" name="Shape 126"/>
          <p:cNvGrpSpPr/>
          <p:nvPr/>
        </p:nvGrpSpPr>
        <p:grpSpPr>
          <a:xfrm>
            <a:off x="3811943" y="1789326"/>
            <a:ext cx="1615850" cy="381007"/>
            <a:chOff x="2362200" y="702095"/>
            <a:chExt cx="1685361" cy="381007"/>
          </a:xfrm>
        </p:grpSpPr>
        <p:sp>
          <p:nvSpPr>
            <p:cNvPr id="127" name="Shape 127"/>
            <p:cNvSpPr/>
            <p:nvPr/>
          </p:nvSpPr>
          <p:spPr>
            <a:xfrm>
              <a:off x="2362200" y="702095"/>
              <a:ext cx="1685361" cy="294850"/>
            </a:xfrm>
            <a:prstGeom prst="rect">
              <a:avLst/>
            </a:prstGeom>
            <a:solidFill>
              <a:srgbClr val="FBE4D4"/>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Media Server</a:t>
              </a:r>
              <a:endParaRPr/>
            </a:p>
          </p:txBody>
        </p:sp>
        <p:sp>
          <p:nvSpPr>
            <p:cNvPr id="128" name="Shape 128"/>
            <p:cNvSpPr/>
            <p:nvPr/>
          </p:nvSpPr>
          <p:spPr>
            <a:xfrm>
              <a:off x="2438400" y="956097"/>
              <a:ext cx="45719" cy="127005"/>
            </a:xfrm>
            <a:prstGeom prst="upDownArrow">
              <a:avLst>
                <a:gd name="adj1" fmla="val 50000"/>
                <a:gd name="adj2" fmla="val 50000"/>
              </a:avLst>
            </a:prstGeom>
            <a:solidFill>
              <a:srgbClr val="F7CAAC"/>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pic>
        <p:nvPicPr>
          <p:cNvPr id="129" name="Shape 129" descr="C:\Users\Proximus\Desktop\two-factor authentication.png"/>
          <p:cNvPicPr preferRelativeResize="0"/>
          <p:nvPr/>
        </p:nvPicPr>
        <p:blipFill rotWithShape="1">
          <a:blip r:embed="rId7">
            <a:alphaModFix/>
          </a:blip>
          <a:srcRect/>
          <a:stretch/>
        </p:blipFill>
        <p:spPr>
          <a:xfrm>
            <a:off x="3935398" y="3257550"/>
            <a:ext cx="235273" cy="235273"/>
          </a:xfrm>
          <a:prstGeom prst="rect">
            <a:avLst/>
          </a:prstGeom>
          <a:noFill/>
          <a:ln>
            <a:noFill/>
          </a:ln>
        </p:spPr>
      </p:pic>
      <p:sp>
        <p:nvSpPr>
          <p:cNvPr id="130" name="Shape 130"/>
          <p:cNvSpPr txBox="1"/>
          <p:nvPr/>
        </p:nvSpPr>
        <p:spPr>
          <a:xfrm>
            <a:off x="3841426" y="3386912"/>
            <a:ext cx="2178374"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Calibri"/>
              <a:buNone/>
            </a:pPr>
            <a:r>
              <a:rPr lang="en" sz="1000" b="0" i="0" u="none" strike="noStrike" cap="none">
                <a:solidFill>
                  <a:srgbClr val="000000"/>
                </a:solidFill>
                <a:latin typeface="Calibri"/>
                <a:ea typeface="Calibri"/>
                <a:cs typeface="Calibri"/>
                <a:sym typeface="Calibri"/>
              </a:rPr>
              <a:t>Authentication and Data Exchange</a:t>
            </a:r>
            <a:endParaRPr/>
          </a:p>
        </p:txBody>
      </p:sp>
      <p:sp>
        <p:nvSpPr>
          <p:cNvPr id="131" name="Shape 131"/>
          <p:cNvSpPr txBox="1"/>
          <p:nvPr/>
        </p:nvSpPr>
        <p:spPr>
          <a:xfrm>
            <a:off x="65844" y="275788"/>
            <a:ext cx="1524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Calibri"/>
              <a:buNone/>
            </a:pPr>
            <a:r>
              <a:rPr lang="en" sz="1000" b="0" i="0" u="none" strike="noStrike" cap="none" dirty="0">
                <a:solidFill>
                  <a:srgbClr val="000000"/>
                </a:solidFill>
                <a:latin typeface="Calibri"/>
                <a:ea typeface="Calibri"/>
                <a:cs typeface="Calibri"/>
                <a:sym typeface="Calibri"/>
              </a:rPr>
              <a:t>Emergency/Government  Service Stack</a:t>
            </a:r>
            <a:endParaRPr dirty="0"/>
          </a:p>
        </p:txBody>
      </p:sp>
      <p:pic>
        <p:nvPicPr>
          <p:cNvPr id="132" name="Shape 132"/>
          <p:cNvPicPr preferRelativeResize="0"/>
          <p:nvPr/>
        </p:nvPicPr>
        <p:blipFill rotWithShape="1">
          <a:blip r:embed="rId8">
            <a:alphaModFix/>
          </a:blip>
          <a:srcRect/>
          <a:stretch/>
        </p:blipFill>
        <p:spPr>
          <a:xfrm>
            <a:off x="3928833" y="363464"/>
            <a:ext cx="437654" cy="437654"/>
          </a:xfrm>
          <a:prstGeom prst="rect">
            <a:avLst/>
          </a:prstGeom>
          <a:noFill/>
          <a:ln>
            <a:noFill/>
          </a:ln>
        </p:spPr>
      </p:pic>
      <p:pic>
        <p:nvPicPr>
          <p:cNvPr id="133" name="Shape 133"/>
          <p:cNvPicPr preferRelativeResize="0"/>
          <p:nvPr/>
        </p:nvPicPr>
        <p:blipFill rotWithShape="1">
          <a:blip r:embed="rId9">
            <a:alphaModFix/>
          </a:blip>
          <a:srcRect/>
          <a:stretch/>
        </p:blipFill>
        <p:spPr>
          <a:xfrm>
            <a:off x="3535973" y="983336"/>
            <a:ext cx="580920" cy="325315"/>
          </a:xfrm>
          <a:prstGeom prst="rect">
            <a:avLst/>
          </a:prstGeom>
          <a:noFill/>
          <a:ln>
            <a:noFill/>
          </a:ln>
        </p:spPr>
      </p:pic>
      <p:grpSp>
        <p:nvGrpSpPr>
          <p:cNvPr id="134" name="Shape 134"/>
          <p:cNvGrpSpPr/>
          <p:nvPr/>
        </p:nvGrpSpPr>
        <p:grpSpPr>
          <a:xfrm>
            <a:off x="6553848" y="570306"/>
            <a:ext cx="1778801" cy="1157752"/>
            <a:chOff x="5858765" y="404692"/>
            <a:chExt cx="2834415" cy="1837073"/>
          </a:xfrm>
        </p:grpSpPr>
        <p:pic>
          <p:nvPicPr>
            <p:cNvPr id="135" name="Shape 135" descr="C:\Users\Proximus\Desktop\best-cloud-logo-viewing-clipart-blue-and-white-cartoon-dot-people-with-photos.png"/>
            <p:cNvPicPr preferRelativeResize="0"/>
            <p:nvPr/>
          </p:nvPicPr>
          <p:blipFill rotWithShape="1">
            <a:blip r:embed="rId10">
              <a:alphaModFix/>
            </a:blip>
            <a:srcRect/>
            <a:stretch/>
          </p:blipFill>
          <p:spPr>
            <a:xfrm>
              <a:off x="6043462" y="404692"/>
              <a:ext cx="1367966" cy="723550"/>
            </a:xfrm>
            <a:prstGeom prst="rect">
              <a:avLst/>
            </a:prstGeom>
            <a:noFill/>
            <a:ln>
              <a:noFill/>
            </a:ln>
          </p:spPr>
        </p:pic>
        <p:pic>
          <p:nvPicPr>
            <p:cNvPr id="136" name="Shape 136" descr="C:\Users\Proximus\Desktop\SellerSupportImage.jpg"/>
            <p:cNvPicPr preferRelativeResize="0"/>
            <p:nvPr/>
          </p:nvPicPr>
          <p:blipFill rotWithShape="1">
            <a:blip r:embed="rId11">
              <a:alphaModFix/>
            </a:blip>
            <a:srcRect l="8724" t="10676" b="-1"/>
            <a:stretch/>
          </p:blipFill>
          <p:spPr>
            <a:xfrm>
              <a:off x="6414448" y="761999"/>
              <a:ext cx="797268" cy="519271"/>
            </a:xfrm>
            <a:prstGeom prst="rect">
              <a:avLst/>
            </a:prstGeom>
            <a:noFill/>
            <a:ln>
              <a:noFill/>
            </a:ln>
          </p:spPr>
        </p:pic>
        <p:pic>
          <p:nvPicPr>
            <p:cNvPr id="137" name="Shape 137" descr="C:\Users\Proximus\Desktop\best-cloud-logo-viewing-clipart-blue-and-white-cartoon-dot-people-with-photos.png"/>
            <p:cNvPicPr preferRelativeResize="0"/>
            <p:nvPr/>
          </p:nvPicPr>
          <p:blipFill rotWithShape="1">
            <a:blip r:embed="rId10">
              <a:alphaModFix/>
            </a:blip>
            <a:srcRect/>
            <a:stretch/>
          </p:blipFill>
          <p:spPr>
            <a:xfrm>
              <a:off x="7325214" y="998944"/>
              <a:ext cx="1367966" cy="723550"/>
            </a:xfrm>
            <a:prstGeom prst="rect">
              <a:avLst/>
            </a:prstGeom>
            <a:noFill/>
            <a:ln>
              <a:noFill/>
            </a:ln>
          </p:spPr>
        </p:pic>
        <p:pic>
          <p:nvPicPr>
            <p:cNvPr id="138" name="Shape 138" descr="C:\Users\Proximus\Desktop\SellerSupportImage.jpg"/>
            <p:cNvPicPr preferRelativeResize="0"/>
            <p:nvPr/>
          </p:nvPicPr>
          <p:blipFill rotWithShape="1">
            <a:blip r:embed="rId11">
              <a:alphaModFix/>
            </a:blip>
            <a:srcRect l="8724" t="10676" b="-1"/>
            <a:stretch/>
          </p:blipFill>
          <p:spPr>
            <a:xfrm>
              <a:off x="7696200" y="1356251"/>
              <a:ext cx="797268" cy="519271"/>
            </a:xfrm>
            <a:prstGeom prst="rect">
              <a:avLst/>
            </a:prstGeom>
            <a:noFill/>
            <a:ln>
              <a:noFill/>
            </a:ln>
          </p:spPr>
        </p:pic>
        <p:pic>
          <p:nvPicPr>
            <p:cNvPr id="139" name="Shape 139" descr="C:\Users\Proximus\Desktop\best-cloud-logo-viewing-clipart-blue-and-white-cartoon-dot-people-with-photos.png"/>
            <p:cNvPicPr preferRelativeResize="0"/>
            <p:nvPr/>
          </p:nvPicPr>
          <p:blipFill rotWithShape="1">
            <a:blip r:embed="rId10">
              <a:alphaModFix/>
            </a:blip>
            <a:srcRect/>
            <a:stretch/>
          </p:blipFill>
          <p:spPr>
            <a:xfrm>
              <a:off x="5858765" y="1365187"/>
              <a:ext cx="1367966" cy="723550"/>
            </a:xfrm>
            <a:prstGeom prst="rect">
              <a:avLst/>
            </a:prstGeom>
            <a:noFill/>
            <a:ln>
              <a:noFill/>
            </a:ln>
          </p:spPr>
        </p:pic>
        <p:pic>
          <p:nvPicPr>
            <p:cNvPr id="140" name="Shape 140" descr="C:\Users\Proximus\Desktop\SellerSupportImage.jpg"/>
            <p:cNvPicPr preferRelativeResize="0"/>
            <p:nvPr/>
          </p:nvPicPr>
          <p:blipFill rotWithShape="1">
            <a:blip r:embed="rId11">
              <a:alphaModFix/>
            </a:blip>
            <a:srcRect l="8724" t="10676" b="-1"/>
            <a:stretch/>
          </p:blipFill>
          <p:spPr>
            <a:xfrm>
              <a:off x="6229751" y="1722494"/>
              <a:ext cx="797268" cy="519271"/>
            </a:xfrm>
            <a:prstGeom prst="rect">
              <a:avLst/>
            </a:prstGeom>
            <a:noFill/>
            <a:ln>
              <a:noFill/>
            </a:ln>
          </p:spPr>
        </p:pic>
        <p:sp>
          <p:nvSpPr>
            <p:cNvPr id="141" name="Shape 141"/>
            <p:cNvSpPr/>
            <p:nvPr/>
          </p:nvSpPr>
          <p:spPr>
            <a:xfrm>
              <a:off x="7096614" y="935261"/>
              <a:ext cx="599586" cy="677744"/>
            </a:xfrm>
            <a:prstGeom prst="arc">
              <a:avLst>
                <a:gd name="adj1" fmla="val 16200000"/>
                <a:gd name="adj2" fmla="val 0"/>
              </a:avLst>
            </a:prstGeom>
            <a:no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2" name="Shape 142"/>
            <p:cNvSpPr/>
            <p:nvPr/>
          </p:nvSpPr>
          <p:spPr>
            <a:xfrm rot="5667079">
              <a:off x="7055030" y="1388090"/>
              <a:ext cx="599586" cy="677744"/>
            </a:xfrm>
            <a:prstGeom prst="arc">
              <a:avLst>
                <a:gd name="adj1" fmla="val 16200000"/>
                <a:gd name="adj2" fmla="val 1721369"/>
              </a:avLst>
            </a:prstGeom>
            <a:no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3" name="Shape 143"/>
            <p:cNvSpPr/>
            <p:nvPr/>
          </p:nvSpPr>
          <p:spPr>
            <a:xfrm rot="-10137118">
              <a:off x="6154114" y="935260"/>
              <a:ext cx="599586" cy="677744"/>
            </a:xfrm>
            <a:prstGeom prst="arc">
              <a:avLst>
                <a:gd name="adj1" fmla="val 16200000"/>
                <a:gd name="adj2" fmla="val 1721369"/>
              </a:avLst>
            </a:prstGeom>
            <a:no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cxnSp>
        <p:nvCxnSpPr>
          <p:cNvPr id="144" name="Shape 144"/>
          <p:cNvCxnSpPr/>
          <p:nvPr/>
        </p:nvCxnSpPr>
        <p:spPr>
          <a:xfrm>
            <a:off x="5356397" y="1969215"/>
            <a:ext cx="1276700" cy="0"/>
          </a:xfrm>
          <a:prstGeom prst="straightConnector1">
            <a:avLst/>
          </a:prstGeom>
          <a:noFill/>
          <a:ln w="12700" cap="flat" cmpd="sng">
            <a:solidFill>
              <a:srgbClr val="00B0F0"/>
            </a:solidFill>
            <a:prstDash val="solid"/>
            <a:miter lim="800000"/>
            <a:headEnd type="triangle" w="med" len="med"/>
            <a:tailEnd type="triangle" w="med" len="med"/>
          </a:ln>
        </p:spPr>
      </p:cxnSp>
      <p:sp>
        <p:nvSpPr>
          <p:cNvPr id="145" name="Shape 145"/>
          <p:cNvSpPr/>
          <p:nvPr/>
        </p:nvSpPr>
        <p:spPr>
          <a:xfrm>
            <a:off x="2514600" y="1789326"/>
            <a:ext cx="1264922" cy="294850"/>
          </a:xfrm>
          <a:prstGeom prst="rect">
            <a:avLst/>
          </a:prstGeom>
          <a:solidFill>
            <a:srgbClr val="FBE4D4"/>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Media Recorder</a:t>
            </a:r>
            <a:endParaRPr/>
          </a:p>
        </p:txBody>
      </p:sp>
      <p:grpSp>
        <p:nvGrpSpPr>
          <p:cNvPr id="146" name="Shape 146"/>
          <p:cNvGrpSpPr/>
          <p:nvPr/>
        </p:nvGrpSpPr>
        <p:grpSpPr>
          <a:xfrm>
            <a:off x="3640709" y="1933080"/>
            <a:ext cx="389320" cy="79718"/>
            <a:chOff x="6892420" y="2536792"/>
            <a:chExt cx="407363" cy="79718"/>
          </a:xfrm>
        </p:grpSpPr>
        <p:sp>
          <p:nvSpPr>
            <p:cNvPr id="147" name="Shape 147"/>
            <p:cNvSpPr/>
            <p:nvPr/>
          </p:nvSpPr>
          <p:spPr>
            <a:xfrm rot="5400000">
              <a:off x="6937715" y="2491501"/>
              <a:ext cx="79715" cy="170304"/>
            </a:xfrm>
            <a:prstGeom prst="downArrow">
              <a:avLst>
                <a:gd name="adj1" fmla="val 50000"/>
                <a:gd name="adj2" fmla="val 50000"/>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8" name="Shape 148"/>
            <p:cNvSpPr/>
            <p:nvPr/>
          </p:nvSpPr>
          <p:spPr>
            <a:xfrm rot="-5400000">
              <a:off x="7143284" y="2460007"/>
              <a:ext cx="79714" cy="233285"/>
            </a:xfrm>
            <a:prstGeom prst="downArrow">
              <a:avLst>
                <a:gd name="adj1" fmla="val 50000"/>
                <a:gd name="adj2" fmla="val 50000"/>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pic>
        <p:nvPicPr>
          <p:cNvPr id="149" name="Shape 149" descr="C:\Users\Proximus\Desktop\bluemix-logo.png"/>
          <p:cNvPicPr preferRelativeResize="0"/>
          <p:nvPr/>
        </p:nvPicPr>
        <p:blipFill rotWithShape="1">
          <a:blip r:embed="rId12">
            <a:alphaModFix/>
          </a:blip>
          <a:srcRect/>
          <a:stretch/>
        </p:blipFill>
        <p:spPr>
          <a:xfrm>
            <a:off x="2857500" y="402526"/>
            <a:ext cx="651111" cy="668474"/>
          </a:xfrm>
          <a:prstGeom prst="rect">
            <a:avLst/>
          </a:prstGeom>
          <a:noFill/>
          <a:ln>
            <a:noFill/>
          </a:ln>
        </p:spPr>
      </p:pic>
      <p:sp>
        <p:nvSpPr>
          <p:cNvPr id="150" name="Shape 150"/>
          <p:cNvSpPr/>
          <p:nvPr/>
        </p:nvSpPr>
        <p:spPr>
          <a:xfrm flipH="1">
            <a:off x="2221058" y="231791"/>
            <a:ext cx="3372840" cy="1376676"/>
          </a:xfrm>
          <a:prstGeom prst="cloud">
            <a:avLst/>
          </a:prstGeom>
          <a:no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1" name="Shape 151"/>
          <p:cNvSpPr/>
          <p:nvPr/>
        </p:nvSpPr>
        <p:spPr>
          <a:xfrm flipH="1">
            <a:off x="1199161" y="2253139"/>
            <a:ext cx="1006182" cy="90011"/>
          </a:xfrm>
          <a:prstGeom prst="rightArrow">
            <a:avLst>
              <a:gd name="adj1" fmla="val 50000"/>
              <a:gd name="adj2" fmla="val 50000"/>
            </a:avLst>
          </a:prstGeom>
          <a:solidFill>
            <a:srgbClr val="F7CAAC"/>
          </a:solidFill>
          <a:ln w="12700" cap="flat" cmpd="sng">
            <a:solidFill>
              <a:srgbClr val="F7CA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52" name="Shape 152" descr="C:\Users\Proximus\Desktop\push notification.png"/>
          <p:cNvPicPr preferRelativeResize="0"/>
          <p:nvPr/>
        </p:nvPicPr>
        <p:blipFill rotWithShape="1">
          <a:blip r:embed="rId13">
            <a:alphaModFix/>
          </a:blip>
          <a:srcRect l="41025"/>
          <a:stretch/>
        </p:blipFill>
        <p:spPr>
          <a:xfrm>
            <a:off x="1477371" y="2050809"/>
            <a:ext cx="353540" cy="202330"/>
          </a:xfrm>
          <a:prstGeom prst="rect">
            <a:avLst/>
          </a:prstGeom>
          <a:noFill/>
          <a:ln>
            <a:noFill/>
          </a:ln>
        </p:spPr>
      </p:pic>
      <p:sp>
        <p:nvSpPr>
          <p:cNvPr id="153" name="Shape 153"/>
          <p:cNvSpPr/>
          <p:nvPr/>
        </p:nvSpPr>
        <p:spPr>
          <a:xfrm>
            <a:off x="2285999" y="1339251"/>
            <a:ext cx="3207669" cy="329384"/>
          </a:xfrm>
          <a:prstGeom prst="roundRect">
            <a:avLst>
              <a:gd name="adj" fmla="val 16667"/>
            </a:avLst>
          </a:prstGeom>
          <a:solidFill>
            <a:srgbClr val="FBE4D4"/>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Cognitive Analytics Microservices</a:t>
            </a:r>
            <a:endParaRPr sz="1200" b="0" i="0" u="none" strike="noStrike" cap="none">
              <a:solidFill>
                <a:schemeClr val="dk1"/>
              </a:solidFill>
              <a:latin typeface="Arial"/>
              <a:ea typeface="Arial"/>
              <a:cs typeface="Arial"/>
              <a:sym typeface="Arial"/>
            </a:endParaRPr>
          </a:p>
        </p:txBody>
      </p:sp>
      <p:sp>
        <p:nvSpPr>
          <p:cNvPr id="154" name="Shape 154"/>
          <p:cNvSpPr/>
          <p:nvPr/>
        </p:nvSpPr>
        <p:spPr>
          <a:xfrm>
            <a:off x="5271461" y="1524315"/>
            <a:ext cx="76200" cy="369255"/>
          </a:xfrm>
          <a:prstGeom prst="upDownArrow">
            <a:avLst>
              <a:gd name="adj1" fmla="val 50000"/>
              <a:gd name="adj2" fmla="val 50000"/>
            </a:avLst>
          </a:prstGeom>
          <a:solidFill>
            <a:srgbClr val="F7CAAC"/>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55" name="Shape 155" descr="C:\Users\Proximus\Desktop\images.jpg"/>
          <p:cNvPicPr preferRelativeResize="0"/>
          <p:nvPr/>
        </p:nvPicPr>
        <p:blipFill rotWithShape="1">
          <a:blip r:embed="rId14">
            <a:alphaModFix/>
          </a:blip>
          <a:srcRect/>
          <a:stretch/>
        </p:blipFill>
        <p:spPr>
          <a:xfrm>
            <a:off x="4495555" y="736763"/>
            <a:ext cx="708474" cy="542426"/>
          </a:xfrm>
          <a:prstGeom prst="rect">
            <a:avLst/>
          </a:prstGeom>
          <a:noFill/>
          <a:ln>
            <a:noFill/>
          </a:ln>
        </p:spPr>
      </p:pic>
      <p:sp>
        <p:nvSpPr>
          <p:cNvPr id="156" name="Shape 156"/>
          <p:cNvSpPr txBox="1"/>
          <p:nvPr/>
        </p:nvSpPr>
        <p:spPr>
          <a:xfrm>
            <a:off x="6701763" y="2850187"/>
            <a:ext cx="1436482"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Calibri"/>
              <a:buNone/>
            </a:pPr>
            <a:r>
              <a:rPr lang="en" sz="1000" b="0" i="0" u="none" strike="noStrike" cap="none">
                <a:solidFill>
                  <a:srgbClr val="000000"/>
                </a:solidFill>
                <a:latin typeface="Calibri"/>
                <a:ea typeface="Calibri"/>
                <a:cs typeface="Calibri"/>
                <a:sym typeface="Calibri"/>
              </a:rPr>
              <a:t>Service Providers Stack</a:t>
            </a:r>
            <a:endParaRPr/>
          </a:p>
        </p:txBody>
      </p:sp>
      <p:cxnSp>
        <p:nvCxnSpPr>
          <p:cNvPr id="157" name="Shape 157"/>
          <p:cNvCxnSpPr/>
          <p:nvPr/>
        </p:nvCxnSpPr>
        <p:spPr>
          <a:xfrm>
            <a:off x="7474151" y="1608491"/>
            <a:ext cx="0" cy="286530"/>
          </a:xfrm>
          <a:prstGeom prst="straightConnector1">
            <a:avLst/>
          </a:prstGeom>
          <a:noFill/>
          <a:ln w="9525" cap="flat" cmpd="sng">
            <a:solidFill>
              <a:schemeClr val="accent1"/>
            </a:solidFill>
            <a:prstDash val="solid"/>
            <a:miter lim="800000"/>
            <a:headEnd type="stealth" w="med" len="med"/>
            <a:tailEnd type="stealth" w="med" len="med"/>
          </a:ln>
        </p:spPr>
      </p:cxnSp>
      <p:sp>
        <p:nvSpPr>
          <p:cNvPr id="158" name="Shape 158"/>
          <p:cNvSpPr/>
          <p:nvPr/>
        </p:nvSpPr>
        <p:spPr>
          <a:xfrm>
            <a:off x="6694142" y="2106830"/>
            <a:ext cx="1505553" cy="250717"/>
          </a:xfrm>
          <a:prstGeom prst="rect">
            <a:avLst/>
          </a:prstGeom>
          <a:solidFill>
            <a:srgbClr val="F4B081"/>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 sz="1400" b="0" i="0" u="none" strike="noStrike" cap="none">
                <a:solidFill>
                  <a:schemeClr val="lt1"/>
                </a:solidFill>
                <a:latin typeface="Arial"/>
                <a:ea typeface="Arial"/>
                <a:cs typeface="Arial"/>
                <a:sym typeface="Arial"/>
              </a:rPr>
              <a:t>Hospital </a:t>
            </a:r>
            <a:endParaRPr/>
          </a:p>
        </p:txBody>
      </p:sp>
      <p:sp>
        <p:nvSpPr>
          <p:cNvPr id="159" name="Shape 159"/>
          <p:cNvSpPr/>
          <p:nvPr/>
        </p:nvSpPr>
        <p:spPr>
          <a:xfrm>
            <a:off x="6697951" y="2482407"/>
            <a:ext cx="1505553" cy="250717"/>
          </a:xfrm>
          <a:prstGeom prst="rect">
            <a:avLst/>
          </a:prstGeom>
          <a:solidFill>
            <a:srgbClr val="F4B081"/>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 sz="1400" b="0" i="0" u="none" strike="noStrike" cap="none">
                <a:solidFill>
                  <a:schemeClr val="lt1"/>
                </a:solidFill>
                <a:latin typeface="Arial"/>
                <a:ea typeface="Arial"/>
                <a:cs typeface="Arial"/>
                <a:sym typeface="Arial"/>
              </a:rPr>
              <a:t>Car Manufacturer</a:t>
            </a:r>
            <a:endParaRPr/>
          </a:p>
        </p:txBody>
      </p:sp>
      <p:sp>
        <p:nvSpPr>
          <p:cNvPr id="160" name="Shape 160"/>
          <p:cNvSpPr/>
          <p:nvPr/>
        </p:nvSpPr>
        <p:spPr>
          <a:xfrm>
            <a:off x="6694142" y="1767095"/>
            <a:ext cx="1513173" cy="250717"/>
          </a:xfrm>
          <a:prstGeom prst="rect">
            <a:avLst/>
          </a:prstGeom>
          <a:solidFill>
            <a:srgbClr val="C55A11"/>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 sz="1400" b="0" i="0" u="none" strike="noStrike" cap="none">
                <a:solidFill>
                  <a:schemeClr val="lt1"/>
                </a:solidFill>
                <a:latin typeface="Arial"/>
                <a:ea typeface="Arial"/>
                <a:cs typeface="Arial"/>
                <a:sym typeface="Arial"/>
              </a:rPr>
              <a:t>Insurance </a:t>
            </a:r>
            <a:endParaRPr/>
          </a:p>
        </p:txBody>
      </p:sp>
      <p:sp>
        <p:nvSpPr>
          <p:cNvPr id="161" name="Shape 161"/>
          <p:cNvSpPr txBox="1"/>
          <p:nvPr/>
        </p:nvSpPr>
        <p:spPr>
          <a:xfrm>
            <a:off x="6579695" y="363464"/>
            <a:ext cx="1680618"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Calibri"/>
              <a:buNone/>
            </a:pPr>
            <a:r>
              <a:rPr lang="en" sz="1000" b="0" i="0" u="none" strike="noStrike" cap="none">
                <a:solidFill>
                  <a:srgbClr val="000000"/>
                </a:solidFill>
                <a:latin typeface="Calibri"/>
                <a:ea typeface="Calibri"/>
                <a:cs typeface="Calibri"/>
                <a:sym typeface="Calibri"/>
              </a:rPr>
              <a:t>Automatic Call Distribution </a:t>
            </a:r>
            <a:endParaRPr/>
          </a:p>
        </p:txBody>
      </p:sp>
      <p:sp>
        <p:nvSpPr>
          <p:cNvPr id="162" name="Shape 162"/>
          <p:cNvSpPr/>
          <p:nvPr/>
        </p:nvSpPr>
        <p:spPr>
          <a:xfrm>
            <a:off x="6539875" y="231800"/>
            <a:ext cx="1834500" cy="4471200"/>
          </a:xfrm>
          <a:prstGeom prst="roundRect">
            <a:avLst>
              <a:gd name="adj" fmla="val 16667"/>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 name="Shape 163"/>
          <p:cNvPicPr preferRelativeResize="0"/>
          <p:nvPr/>
        </p:nvPicPr>
        <p:blipFill rotWithShape="1">
          <a:blip r:embed="rId15">
            <a:alphaModFix/>
          </a:blip>
          <a:srcRect/>
          <a:stretch/>
        </p:blipFill>
        <p:spPr>
          <a:xfrm>
            <a:off x="4437617" y="3910556"/>
            <a:ext cx="872820" cy="593518"/>
          </a:xfrm>
          <a:prstGeom prst="rect">
            <a:avLst/>
          </a:prstGeom>
          <a:noFill/>
          <a:ln>
            <a:noFill/>
          </a:ln>
        </p:spPr>
      </p:pic>
      <p:sp>
        <p:nvSpPr>
          <p:cNvPr id="164" name="Shape 164"/>
          <p:cNvSpPr/>
          <p:nvPr/>
        </p:nvSpPr>
        <p:spPr>
          <a:xfrm>
            <a:off x="2205342" y="3722516"/>
            <a:ext cx="3288325" cy="1160291"/>
          </a:xfrm>
          <a:prstGeom prst="ellipse">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Shape 165"/>
          <p:cNvSpPr txBox="1"/>
          <p:nvPr/>
        </p:nvSpPr>
        <p:spPr>
          <a:xfrm>
            <a:off x="2971800" y="4730904"/>
            <a:ext cx="1953408" cy="246221"/>
          </a:xfrm>
          <a:prstGeom prst="rect">
            <a:avLst/>
          </a:prstGeom>
          <a:solidFill>
            <a:srgbClr val="F7CA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Calibri"/>
              <a:buNone/>
            </a:pPr>
            <a:r>
              <a:rPr lang="en" sz="1000" b="0" i="0" u="none" strike="noStrike" cap="none">
                <a:solidFill>
                  <a:srgbClr val="000000"/>
                </a:solidFill>
                <a:latin typeface="Calibri"/>
                <a:ea typeface="Calibri"/>
                <a:cs typeface="Calibri"/>
                <a:sym typeface="Calibri"/>
              </a:rPr>
              <a:t>Catastrophic Conditions &amp; Events</a:t>
            </a:r>
            <a:endParaRPr/>
          </a:p>
        </p:txBody>
      </p:sp>
      <p:sp>
        <p:nvSpPr>
          <p:cNvPr id="166" name="Shape 166"/>
          <p:cNvSpPr/>
          <p:nvPr/>
        </p:nvSpPr>
        <p:spPr>
          <a:xfrm>
            <a:off x="2392680" y="1576236"/>
            <a:ext cx="76200" cy="635118"/>
          </a:xfrm>
          <a:prstGeom prst="upDownArrow">
            <a:avLst>
              <a:gd name="adj1" fmla="val 50000"/>
              <a:gd name="adj2" fmla="val 50000"/>
            </a:avLst>
          </a:prstGeom>
          <a:solidFill>
            <a:srgbClr val="F7CAAC"/>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 name="Shape 167"/>
          <p:cNvSpPr/>
          <p:nvPr/>
        </p:nvSpPr>
        <p:spPr>
          <a:xfrm>
            <a:off x="2735097" y="2495550"/>
            <a:ext cx="1114407" cy="275674"/>
          </a:xfrm>
          <a:prstGeom prst="roundRect">
            <a:avLst>
              <a:gd name="adj" fmla="val 16667"/>
            </a:avLst>
          </a:prstGeom>
          <a:solidFill>
            <a:srgbClr val="F7CAAC"/>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Geospatial </a:t>
            </a:r>
            <a:endParaRPr sz="1400" b="0" i="0" u="none" strike="noStrike" cap="none">
              <a:solidFill>
                <a:schemeClr val="lt1"/>
              </a:solidFill>
              <a:latin typeface="Arial"/>
              <a:ea typeface="Arial"/>
              <a:cs typeface="Arial"/>
              <a:sym typeface="Arial"/>
            </a:endParaRPr>
          </a:p>
        </p:txBody>
      </p:sp>
      <p:sp>
        <p:nvSpPr>
          <p:cNvPr id="168" name="Shape 168"/>
          <p:cNvSpPr/>
          <p:nvPr/>
        </p:nvSpPr>
        <p:spPr>
          <a:xfrm>
            <a:off x="2735097" y="2166523"/>
            <a:ext cx="1114407" cy="275674"/>
          </a:xfrm>
          <a:prstGeom prst="roundRect">
            <a:avLst>
              <a:gd name="adj" fmla="val 16667"/>
            </a:avLst>
          </a:prstGeom>
          <a:solidFill>
            <a:srgbClr val="F7CAAC"/>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Near Field </a:t>
            </a:r>
            <a:endParaRPr sz="1400" b="0" i="0" u="none" strike="noStrike" cap="none">
              <a:solidFill>
                <a:schemeClr val="lt1"/>
              </a:solidFill>
              <a:latin typeface="Arial"/>
              <a:ea typeface="Arial"/>
              <a:cs typeface="Arial"/>
              <a:sym typeface="Arial"/>
            </a:endParaRPr>
          </a:p>
        </p:txBody>
      </p:sp>
      <p:sp>
        <p:nvSpPr>
          <p:cNvPr id="169" name="Shape 169"/>
          <p:cNvSpPr/>
          <p:nvPr/>
        </p:nvSpPr>
        <p:spPr>
          <a:xfrm>
            <a:off x="3938351" y="2172671"/>
            <a:ext cx="1114407" cy="275674"/>
          </a:xfrm>
          <a:prstGeom prst="roundRect">
            <a:avLst>
              <a:gd name="adj" fmla="val 16667"/>
            </a:avLst>
          </a:prstGeom>
          <a:solidFill>
            <a:srgbClr val="F7CAAC"/>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Notifications</a:t>
            </a:r>
            <a:endParaRPr sz="1400" b="0" i="0" u="none" strike="noStrike" cap="none">
              <a:solidFill>
                <a:schemeClr val="lt1"/>
              </a:solidFill>
              <a:latin typeface="Arial"/>
              <a:ea typeface="Arial"/>
              <a:cs typeface="Arial"/>
              <a:sym typeface="Arial"/>
            </a:endParaRPr>
          </a:p>
        </p:txBody>
      </p:sp>
      <p:sp>
        <p:nvSpPr>
          <p:cNvPr id="170" name="Shape 170"/>
          <p:cNvSpPr/>
          <p:nvPr/>
        </p:nvSpPr>
        <p:spPr>
          <a:xfrm>
            <a:off x="3938351" y="2482407"/>
            <a:ext cx="1114407" cy="275674"/>
          </a:xfrm>
          <a:prstGeom prst="roundRect">
            <a:avLst>
              <a:gd name="adj" fmla="val 16667"/>
            </a:avLst>
          </a:prstGeom>
          <a:solidFill>
            <a:srgbClr val="F7CAAC"/>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Local Data Analysis</a:t>
            </a:r>
            <a:endParaRPr sz="1400" b="0" i="0" u="none" strike="noStrike" cap="none">
              <a:solidFill>
                <a:schemeClr val="lt1"/>
              </a:solidFill>
              <a:latin typeface="Arial"/>
              <a:ea typeface="Arial"/>
              <a:cs typeface="Arial"/>
              <a:sym typeface="Arial"/>
            </a:endParaRPr>
          </a:p>
        </p:txBody>
      </p:sp>
      <p:grpSp>
        <p:nvGrpSpPr>
          <p:cNvPr id="171" name="Shape 171"/>
          <p:cNvGrpSpPr/>
          <p:nvPr/>
        </p:nvGrpSpPr>
        <p:grpSpPr>
          <a:xfrm>
            <a:off x="3762389" y="3968785"/>
            <a:ext cx="802608" cy="914969"/>
            <a:chOff x="3132790" y="3633617"/>
            <a:chExt cx="802608" cy="914969"/>
          </a:xfrm>
        </p:grpSpPr>
        <p:pic>
          <p:nvPicPr>
            <p:cNvPr id="172" name="Shape 172" descr="C:\Users\Proximus\Desktop\race-car-309123_960_720.png"/>
            <p:cNvPicPr preferRelativeResize="0"/>
            <p:nvPr/>
          </p:nvPicPr>
          <p:blipFill rotWithShape="1">
            <a:blip r:embed="rId16">
              <a:alphaModFix/>
            </a:blip>
            <a:srcRect/>
            <a:stretch/>
          </p:blipFill>
          <p:spPr>
            <a:xfrm>
              <a:off x="3132790" y="3633617"/>
              <a:ext cx="583362" cy="697101"/>
            </a:xfrm>
            <a:prstGeom prst="rect">
              <a:avLst/>
            </a:prstGeom>
            <a:noFill/>
            <a:ln>
              <a:noFill/>
            </a:ln>
          </p:spPr>
        </p:pic>
        <p:pic>
          <p:nvPicPr>
            <p:cNvPr id="173" name="Shape 173" descr="C:\Users\Proximus\Desktop\race-car-309123_960_720.png"/>
            <p:cNvPicPr preferRelativeResize="0"/>
            <p:nvPr/>
          </p:nvPicPr>
          <p:blipFill rotWithShape="1">
            <a:blip r:embed="rId16">
              <a:alphaModFix/>
            </a:blip>
            <a:srcRect/>
            <a:stretch/>
          </p:blipFill>
          <p:spPr>
            <a:xfrm>
              <a:off x="3352036" y="3851485"/>
              <a:ext cx="583362" cy="697101"/>
            </a:xfrm>
            <a:prstGeom prst="rect">
              <a:avLst/>
            </a:prstGeom>
            <a:noFill/>
            <a:ln>
              <a:noFill/>
            </a:ln>
          </p:spPr>
        </p:pic>
      </p:grpSp>
      <p:grpSp>
        <p:nvGrpSpPr>
          <p:cNvPr id="174" name="Shape 174"/>
          <p:cNvGrpSpPr/>
          <p:nvPr/>
        </p:nvGrpSpPr>
        <p:grpSpPr>
          <a:xfrm>
            <a:off x="2439223" y="4077498"/>
            <a:ext cx="828459" cy="498147"/>
            <a:chOff x="2519274" y="3968669"/>
            <a:chExt cx="828459" cy="498147"/>
          </a:xfrm>
        </p:grpSpPr>
        <p:pic>
          <p:nvPicPr>
            <p:cNvPr id="175" name="Shape 175"/>
            <p:cNvPicPr preferRelativeResize="0"/>
            <p:nvPr/>
          </p:nvPicPr>
          <p:blipFill rotWithShape="1">
            <a:blip r:embed="rId17">
              <a:alphaModFix/>
            </a:blip>
            <a:srcRect/>
            <a:stretch/>
          </p:blipFill>
          <p:spPr>
            <a:xfrm>
              <a:off x="2519274" y="4001873"/>
              <a:ext cx="399158" cy="464943"/>
            </a:xfrm>
            <a:prstGeom prst="rect">
              <a:avLst/>
            </a:prstGeom>
            <a:noFill/>
            <a:ln>
              <a:noFill/>
            </a:ln>
          </p:spPr>
        </p:pic>
        <p:pic>
          <p:nvPicPr>
            <p:cNvPr id="176" name="Shape 176"/>
            <p:cNvPicPr preferRelativeResize="0"/>
            <p:nvPr/>
          </p:nvPicPr>
          <p:blipFill rotWithShape="1">
            <a:blip r:embed="rId18">
              <a:alphaModFix/>
            </a:blip>
            <a:srcRect/>
            <a:stretch/>
          </p:blipFill>
          <p:spPr>
            <a:xfrm>
              <a:off x="2757183" y="3968669"/>
              <a:ext cx="590550" cy="199745"/>
            </a:xfrm>
            <a:prstGeom prst="rect">
              <a:avLst/>
            </a:prstGeom>
            <a:noFill/>
            <a:ln>
              <a:noFill/>
            </a:ln>
          </p:spPr>
        </p:pic>
      </p:grpSp>
      <p:pic>
        <p:nvPicPr>
          <p:cNvPr id="177" name="Shape 177"/>
          <p:cNvPicPr preferRelativeResize="0"/>
          <p:nvPr/>
        </p:nvPicPr>
        <p:blipFill rotWithShape="1">
          <a:blip r:embed="rId19">
            <a:alphaModFix/>
          </a:blip>
          <a:srcRect/>
          <a:stretch/>
        </p:blipFill>
        <p:spPr>
          <a:xfrm>
            <a:off x="3329548" y="3867738"/>
            <a:ext cx="370018" cy="540637"/>
          </a:xfrm>
          <a:prstGeom prst="rect">
            <a:avLst/>
          </a:prstGeom>
          <a:noFill/>
          <a:ln>
            <a:noFill/>
          </a:ln>
        </p:spPr>
      </p:pic>
      <p:sp>
        <p:nvSpPr>
          <p:cNvPr id="178" name="Shape 178"/>
          <p:cNvSpPr/>
          <p:nvPr/>
        </p:nvSpPr>
        <p:spPr>
          <a:xfrm>
            <a:off x="410495" y="2730242"/>
            <a:ext cx="765405" cy="638060"/>
          </a:xfrm>
          <a:prstGeom prst="roundRect">
            <a:avLst>
              <a:gd name="adj" fmla="val 16667"/>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9" name="Shape 179"/>
          <p:cNvSpPr txBox="1"/>
          <p:nvPr/>
        </p:nvSpPr>
        <p:spPr>
          <a:xfrm>
            <a:off x="4529" y="3404361"/>
            <a:ext cx="1524000" cy="24622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dirty="0">
                <a:solidFill>
                  <a:srgbClr val="000000"/>
                </a:solidFill>
                <a:latin typeface="Calibri"/>
                <a:ea typeface="Calibri"/>
                <a:cs typeface="Calibri"/>
                <a:sym typeface="Calibri"/>
              </a:rPr>
              <a:t>Nearby </a:t>
            </a:r>
            <a:r>
              <a:rPr lang="en" sz="1000" b="0" i="0" u="none" strike="noStrike" cap="none" dirty="0">
                <a:solidFill>
                  <a:srgbClr val="000000"/>
                </a:solidFill>
                <a:latin typeface="Calibri"/>
                <a:ea typeface="Calibri"/>
                <a:cs typeface="Calibri"/>
                <a:sym typeface="Calibri"/>
              </a:rPr>
              <a:t>First Responders</a:t>
            </a:r>
            <a:endParaRPr dirty="0"/>
          </a:p>
        </p:txBody>
      </p:sp>
      <p:pic>
        <p:nvPicPr>
          <p:cNvPr id="180" name="Shape 180" descr="Image result for first responders icon"/>
          <p:cNvPicPr preferRelativeResize="0"/>
          <p:nvPr/>
        </p:nvPicPr>
        <p:blipFill rotWithShape="1">
          <a:blip r:embed="rId20">
            <a:alphaModFix/>
          </a:blip>
          <a:srcRect/>
          <a:stretch/>
        </p:blipFill>
        <p:spPr>
          <a:xfrm>
            <a:off x="461737" y="2587795"/>
            <a:ext cx="636880" cy="636880"/>
          </a:xfrm>
          <a:prstGeom prst="rect">
            <a:avLst/>
          </a:prstGeom>
          <a:noFill/>
          <a:ln>
            <a:noFill/>
          </a:ln>
        </p:spPr>
      </p:pic>
      <p:pic>
        <p:nvPicPr>
          <p:cNvPr id="181" name="Shape 181" descr="Image result for drone icon"/>
          <p:cNvPicPr preferRelativeResize="0"/>
          <p:nvPr/>
        </p:nvPicPr>
        <p:blipFill rotWithShape="1">
          <a:blip r:embed="rId21">
            <a:alphaModFix/>
          </a:blip>
          <a:srcRect/>
          <a:stretch/>
        </p:blipFill>
        <p:spPr>
          <a:xfrm>
            <a:off x="280212" y="3584783"/>
            <a:ext cx="967515" cy="967515"/>
          </a:xfrm>
          <a:prstGeom prst="rect">
            <a:avLst/>
          </a:prstGeom>
          <a:noFill/>
          <a:ln>
            <a:noFill/>
          </a:ln>
        </p:spPr>
      </p:pic>
      <p:sp>
        <p:nvSpPr>
          <p:cNvPr id="182" name="Shape 182"/>
          <p:cNvSpPr/>
          <p:nvPr/>
        </p:nvSpPr>
        <p:spPr>
          <a:xfrm>
            <a:off x="1397885" y="2343361"/>
            <a:ext cx="518579" cy="228027"/>
          </a:xfrm>
          <a:prstGeom prst="roundRect">
            <a:avLst>
              <a:gd name="adj" fmla="val 16667"/>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500"/>
              <a:buFont typeface="Arial"/>
              <a:buNone/>
            </a:pPr>
            <a:r>
              <a:rPr lang="en" sz="500" b="0" i="0" u="none" strike="noStrike" cap="none">
                <a:solidFill>
                  <a:schemeClr val="lt1"/>
                </a:solidFill>
                <a:latin typeface="Arial"/>
                <a:ea typeface="Arial"/>
                <a:cs typeface="Arial"/>
                <a:sym typeface="Arial"/>
              </a:rPr>
              <a:t>SMS Notification</a:t>
            </a:r>
            <a:endParaRPr/>
          </a:p>
        </p:txBody>
      </p:sp>
      <p:sp>
        <p:nvSpPr>
          <p:cNvPr id="183" name="Shape 183"/>
          <p:cNvSpPr/>
          <p:nvPr/>
        </p:nvSpPr>
        <p:spPr>
          <a:xfrm>
            <a:off x="3124200" y="3722793"/>
            <a:ext cx="1507509" cy="113638"/>
          </a:xfrm>
          <a:prstGeom prst="roundRect">
            <a:avLst>
              <a:gd name="adj" fmla="val 16667"/>
            </a:avLst>
          </a:prstGeom>
          <a:solidFill>
            <a:srgbClr val="F7CAAC"/>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User Level Data Analysis</a:t>
            </a:r>
            <a:endParaRPr sz="1400" b="0" i="0" u="none" strike="noStrike" cap="none">
              <a:solidFill>
                <a:schemeClr val="lt1"/>
              </a:solidFill>
              <a:latin typeface="Arial"/>
              <a:ea typeface="Arial"/>
              <a:cs typeface="Arial"/>
              <a:sym typeface="Arial"/>
            </a:endParaRPr>
          </a:p>
        </p:txBody>
      </p:sp>
      <p:sp>
        <p:nvSpPr>
          <p:cNvPr id="184" name="Shape 184"/>
          <p:cNvSpPr txBox="1"/>
          <p:nvPr/>
        </p:nvSpPr>
        <p:spPr>
          <a:xfrm>
            <a:off x="5476163" y="1788185"/>
            <a:ext cx="2053978" cy="2308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Arial"/>
                <a:ea typeface="Arial"/>
                <a:cs typeface="Arial"/>
                <a:sym typeface="Arial"/>
              </a:rPr>
              <a:t>Service Controller</a:t>
            </a:r>
            <a:endParaRPr/>
          </a:p>
        </p:txBody>
      </p:sp>
      <p:pic>
        <p:nvPicPr>
          <p:cNvPr id="185" name="Shape 185"/>
          <p:cNvPicPr preferRelativeResize="0"/>
          <p:nvPr/>
        </p:nvPicPr>
        <p:blipFill>
          <a:blip r:embed="rId22">
            <a:alphaModFix/>
          </a:blip>
          <a:stretch>
            <a:fillRect/>
          </a:stretch>
        </p:blipFill>
        <p:spPr>
          <a:xfrm>
            <a:off x="3441875" y="445850"/>
            <a:ext cx="437650" cy="43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Shape 190"/>
          <p:cNvPicPr preferRelativeResize="0"/>
          <p:nvPr/>
        </p:nvPicPr>
        <p:blipFill rotWithShape="1">
          <a:blip r:embed="rId3">
            <a:alphaModFix/>
          </a:blip>
          <a:srcRect/>
          <a:stretch/>
        </p:blipFill>
        <p:spPr>
          <a:xfrm>
            <a:off x="1167000" y="676150"/>
            <a:ext cx="7470259" cy="4267200"/>
          </a:xfrm>
          <a:prstGeom prst="rect">
            <a:avLst/>
          </a:prstGeom>
          <a:noFill/>
          <a:ln>
            <a:noFill/>
          </a:ln>
        </p:spPr>
      </p:pic>
      <p:sp>
        <p:nvSpPr>
          <p:cNvPr id="191" name="Shape 191"/>
          <p:cNvSpPr txBox="1">
            <a:spLocks noGrp="1"/>
          </p:cNvSpPr>
          <p:nvPr>
            <p:ph type="title"/>
          </p:nvPr>
        </p:nvSpPr>
        <p:spPr>
          <a:xfrm>
            <a:off x="457200" y="209550"/>
            <a:ext cx="7038900" cy="5334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Calibri"/>
              <a:buNone/>
            </a:pPr>
            <a:r>
              <a:rPr lang="en" sz="2000" b="0" i="0" u="none" strike="noStrike" cap="none">
                <a:solidFill>
                  <a:schemeClr val="dk1"/>
                </a:solidFill>
                <a:latin typeface="Calibri"/>
                <a:ea typeface="Calibri"/>
                <a:cs typeface="Calibri"/>
                <a:sym typeface="Calibri"/>
              </a:rPr>
              <a:t>Use case demo</a:t>
            </a:r>
            <a:endParaRPr sz="2000" b="0" i="0" u="none" strike="noStrike" cap="none">
              <a:solidFill>
                <a:schemeClr val="dk1"/>
              </a:solidFill>
              <a:latin typeface="Calibri"/>
              <a:ea typeface="Calibri"/>
              <a:cs typeface="Calibri"/>
              <a:sym typeface="Calibri"/>
            </a:endParaRPr>
          </a:p>
        </p:txBody>
      </p:sp>
      <p:pic>
        <p:nvPicPr>
          <p:cNvPr id="192" name="Shape 192" descr="Image result for first responders icon"/>
          <p:cNvPicPr preferRelativeResize="0"/>
          <p:nvPr/>
        </p:nvPicPr>
        <p:blipFill rotWithShape="1">
          <a:blip r:embed="rId4">
            <a:alphaModFix/>
          </a:blip>
          <a:srcRect/>
          <a:stretch/>
        </p:blipFill>
        <p:spPr>
          <a:xfrm>
            <a:off x="3750318" y="3562350"/>
            <a:ext cx="452663" cy="4526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p:nvPr/>
        </p:nvSpPr>
        <p:spPr>
          <a:xfrm>
            <a:off x="228600" y="755043"/>
            <a:ext cx="8382000" cy="93871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285750" marR="0" lvl="0" indent="-21590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Arial"/>
              <a:ea typeface="Arial"/>
              <a:cs typeface="Arial"/>
              <a:sym typeface="Arial"/>
            </a:endParaRPr>
          </a:p>
        </p:txBody>
      </p:sp>
      <p:sp>
        <p:nvSpPr>
          <p:cNvPr id="198" name="Shape 198"/>
          <p:cNvSpPr txBox="1">
            <a:spLocks noGrp="1"/>
          </p:cNvSpPr>
          <p:nvPr>
            <p:ph type="title"/>
          </p:nvPr>
        </p:nvSpPr>
        <p:spPr>
          <a:xfrm>
            <a:off x="457200" y="209550"/>
            <a:ext cx="7038900" cy="5334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Calibri"/>
              <a:buNone/>
            </a:pPr>
            <a:r>
              <a:rPr lang="en" sz="2000" b="0" i="0" u="none" strike="noStrike" cap="none">
                <a:solidFill>
                  <a:schemeClr val="dk1"/>
                </a:solidFill>
                <a:latin typeface="Calibri"/>
                <a:ea typeface="Calibri"/>
                <a:cs typeface="Calibri"/>
                <a:sym typeface="Calibri"/>
              </a:rPr>
              <a:t>Our Paying Customer</a:t>
            </a:r>
            <a:endParaRPr sz="2000" b="0" i="0" u="none" strike="noStrike" cap="none">
              <a:solidFill>
                <a:schemeClr val="dk1"/>
              </a:solidFill>
              <a:latin typeface="Calibri"/>
              <a:ea typeface="Calibri"/>
              <a:cs typeface="Calibri"/>
              <a:sym typeface="Calibri"/>
            </a:endParaRPr>
          </a:p>
        </p:txBody>
      </p:sp>
      <p:sp>
        <p:nvSpPr>
          <p:cNvPr id="199" name="Shape 199"/>
          <p:cNvSpPr/>
          <p:nvPr/>
        </p:nvSpPr>
        <p:spPr>
          <a:xfrm>
            <a:off x="457200" y="2190750"/>
            <a:ext cx="8153400" cy="22467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444444"/>
              </a:buClr>
              <a:buSzPts val="1400"/>
              <a:buFont typeface="Arial"/>
              <a:buChar char="•"/>
            </a:pPr>
            <a:r>
              <a:rPr lang="en" sz="1400" b="0" i="0" u="none" strike="noStrike" cap="none">
                <a:solidFill>
                  <a:srgbClr val="444444"/>
                </a:solidFill>
                <a:latin typeface="Open Sans"/>
                <a:ea typeface="Open Sans"/>
                <a:cs typeface="Open Sans"/>
                <a:sym typeface="Open Sans"/>
              </a:rPr>
              <a:t>Medical and Pharma Industries</a:t>
            </a:r>
            <a:endParaRPr/>
          </a:p>
          <a:p>
            <a:pPr marL="285750" marR="0" lvl="0" indent="-285750" algn="l" rtl="0">
              <a:lnSpc>
                <a:spcPct val="100000"/>
              </a:lnSpc>
              <a:spcBef>
                <a:spcPts val="0"/>
              </a:spcBef>
              <a:spcAft>
                <a:spcPts val="0"/>
              </a:spcAft>
              <a:buClr>
                <a:srgbClr val="444444"/>
              </a:buClr>
              <a:buSzPts val="1400"/>
              <a:buFont typeface="Arial"/>
              <a:buChar char="•"/>
            </a:pPr>
            <a:r>
              <a:rPr lang="en" sz="1400" b="0" i="0" u="none" strike="noStrike" cap="none">
                <a:solidFill>
                  <a:srgbClr val="444444"/>
                </a:solidFill>
                <a:latin typeface="Open Sans"/>
                <a:ea typeface="Open Sans"/>
                <a:cs typeface="Open Sans"/>
                <a:sym typeface="Open Sans"/>
              </a:rPr>
              <a:t>Vehicle manufacturers</a:t>
            </a:r>
            <a:endParaRPr/>
          </a:p>
          <a:p>
            <a:pPr marL="285750" marR="0" lvl="0" indent="-285750" algn="l" rtl="0">
              <a:lnSpc>
                <a:spcPct val="100000"/>
              </a:lnSpc>
              <a:spcBef>
                <a:spcPts val="0"/>
              </a:spcBef>
              <a:spcAft>
                <a:spcPts val="0"/>
              </a:spcAft>
              <a:buClr>
                <a:srgbClr val="444444"/>
              </a:buClr>
              <a:buSzPts val="1400"/>
              <a:buFont typeface="Arial"/>
              <a:buChar char="•"/>
            </a:pPr>
            <a:r>
              <a:rPr lang="en" sz="1400" b="0" i="0" u="none" strike="noStrike" cap="none">
                <a:solidFill>
                  <a:srgbClr val="444444"/>
                </a:solidFill>
                <a:latin typeface="Open Sans"/>
                <a:ea typeface="Open Sans"/>
                <a:cs typeface="Open Sans"/>
                <a:sym typeface="Open Sans"/>
              </a:rPr>
              <a:t>Insurance Providers</a:t>
            </a:r>
            <a:endParaRPr/>
          </a:p>
          <a:p>
            <a:pPr marL="285750" marR="0" lvl="0" indent="-285750" algn="l" rtl="0">
              <a:lnSpc>
                <a:spcPct val="100000"/>
              </a:lnSpc>
              <a:spcBef>
                <a:spcPts val="0"/>
              </a:spcBef>
              <a:spcAft>
                <a:spcPts val="0"/>
              </a:spcAft>
              <a:buClr>
                <a:srgbClr val="444444"/>
              </a:buClr>
              <a:buSzPts val="1400"/>
              <a:buFont typeface="Arial"/>
              <a:buChar char="•"/>
            </a:pPr>
            <a:r>
              <a:rPr lang="en" sz="1400" b="0" i="0" u="none" strike="noStrike" cap="none">
                <a:solidFill>
                  <a:srgbClr val="444444"/>
                </a:solidFill>
                <a:latin typeface="Open Sans"/>
                <a:ea typeface="Open Sans"/>
                <a:cs typeface="Open Sans"/>
                <a:sym typeface="Open Sans"/>
              </a:rPr>
              <a:t>End users</a:t>
            </a:r>
            <a:endParaRPr/>
          </a:p>
          <a:p>
            <a:pPr marL="285750" marR="0" lvl="0" indent="-285750" algn="l" rtl="0">
              <a:lnSpc>
                <a:spcPct val="100000"/>
              </a:lnSpc>
              <a:spcBef>
                <a:spcPts val="0"/>
              </a:spcBef>
              <a:spcAft>
                <a:spcPts val="0"/>
              </a:spcAft>
              <a:buClr>
                <a:srgbClr val="444444"/>
              </a:buClr>
              <a:buSzPts val="1400"/>
              <a:buFont typeface="Arial"/>
              <a:buChar char="•"/>
            </a:pPr>
            <a:r>
              <a:rPr lang="en" sz="1400" b="0" i="0" u="none" strike="noStrike" cap="none">
                <a:solidFill>
                  <a:srgbClr val="444444"/>
                </a:solidFill>
                <a:latin typeface="Open Sans"/>
                <a:ea typeface="Open Sans"/>
                <a:cs typeface="Open Sans"/>
                <a:sym typeface="Open Sans"/>
              </a:rPr>
              <a:t>Government Agencies</a:t>
            </a:r>
            <a:endParaRPr/>
          </a:p>
          <a:p>
            <a:pPr marL="285750" marR="0" lvl="0" indent="-285750" algn="l" rtl="0">
              <a:lnSpc>
                <a:spcPct val="100000"/>
              </a:lnSpc>
              <a:spcBef>
                <a:spcPts val="0"/>
              </a:spcBef>
              <a:spcAft>
                <a:spcPts val="0"/>
              </a:spcAft>
              <a:buClr>
                <a:srgbClr val="444444"/>
              </a:buClr>
              <a:buSzPts val="1400"/>
              <a:buFont typeface="Arial"/>
              <a:buChar char="•"/>
            </a:pPr>
            <a:r>
              <a:rPr lang="en" sz="1400" b="0" i="0" u="none" strike="noStrike" cap="none">
                <a:solidFill>
                  <a:srgbClr val="444444"/>
                </a:solidFill>
                <a:latin typeface="Open Sans"/>
                <a:ea typeface="Open Sans"/>
                <a:cs typeface="Open Sans"/>
                <a:sym typeface="Open Sans"/>
              </a:rPr>
              <a:t>Media and Advertising</a:t>
            </a:r>
            <a:endParaRPr/>
          </a:p>
          <a:p>
            <a:pPr marL="285750" marR="0" lvl="0" indent="-285750" algn="l" rtl="0">
              <a:lnSpc>
                <a:spcPct val="100000"/>
              </a:lnSpc>
              <a:spcBef>
                <a:spcPts val="0"/>
              </a:spcBef>
              <a:spcAft>
                <a:spcPts val="0"/>
              </a:spcAft>
              <a:buClr>
                <a:srgbClr val="444444"/>
              </a:buClr>
              <a:buSzPts val="1400"/>
              <a:buFont typeface="Arial"/>
              <a:buChar char="•"/>
            </a:pPr>
            <a:r>
              <a:rPr lang="en" sz="1400" b="0" i="0" u="none" strike="noStrike" cap="none">
                <a:solidFill>
                  <a:srgbClr val="444444"/>
                </a:solidFill>
                <a:latin typeface="Open Sans"/>
                <a:ea typeface="Open Sans"/>
                <a:cs typeface="Open Sans"/>
                <a:sym typeface="Open Sans"/>
              </a:rPr>
              <a:t>Oil and transportation Industry</a:t>
            </a:r>
            <a:endParaRPr/>
          </a:p>
          <a:p>
            <a:pPr marL="285750" marR="0" lvl="0" indent="-285750" algn="l" rtl="0">
              <a:lnSpc>
                <a:spcPct val="100000"/>
              </a:lnSpc>
              <a:spcBef>
                <a:spcPts val="0"/>
              </a:spcBef>
              <a:spcAft>
                <a:spcPts val="0"/>
              </a:spcAft>
              <a:buClr>
                <a:srgbClr val="444444"/>
              </a:buClr>
              <a:buSzPts val="1400"/>
              <a:buFont typeface="Arial"/>
              <a:buChar char="•"/>
            </a:pPr>
            <a:r>
              <a:rPr lang="en" sz="1400" b="0" i="0" u="none" strike="noStrike" cap="none">
                <a:solidFill>
                  <a:srgbClr val="444444"/>
                </a:solidFill>
                <a:latin typeface="Open Sans"/>
                <a:ea typeface="Open Sans"/>
                <a:cs typeface="Open Sans"/>
                <a:sym typeface="Open Sans"/>
              </a:rPr>
              <a:t>Education and Training</a:t>
            </a:r>
            <a:endParaRPr/>
          </a:p>
          <a:p>
            <a:pPr marL="285750" marR="0" lvl="0" indent="-285750" algn="l" rtl="0">
              <a:lnSpc>
                <a:spcPct val="100000"/>
              </a:lnSpc>
              <a:spcBef>
                <a:spcPts val="0"/>
              </a:spcBef>
              <a:spcAft>
                <a:spcPts val="0"/>
              </a:spcAft>
              <a:buClr>
                <a:srgbClr val="444444"/>
              </a:buClr>
              <a:buSzPts val="1400"/>
              <a:buFont typeface="Arial"/>
              <a:buChar char="•"/>
            </a:pPr>
            <a:r>
              <a:rPr lang="en" sz="1400" b="0" i="0" u="none" strike="noStrike" cap="none">
                <a:solidFill>
                  <a:srgbClr val="444444"/>
                </a:solidFill>
                <a:latin typeface="Open Sans"/>
                <a:ea typeface="Open Sans"/>
                <a:cs typeface="Open Sans"/>
                <a:sym typeface="Open Sans"/>
              </a:rPr>
              <a:t>IT organizations</a:t>
            </a:r>
            <a:endParaRPr/>
          </a:p>
        </p:txBody>
      </p:sp>
      <p:sp>
        <p:nvSpPr>
          <p:cNvPr id="200" name="Shape 200"/>
          <p:cNvSpPr/>
          <p:nvPr/>
        </p:nvSpPr>
        <p:spPr>
          <a:xfrm>
            <a:off x="457200" y="755043"/>
            <a:ext cx="8307125" cy="95410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444444"/>
              </a:buClr>
              <a:buSzPts val="1400"/>
              <a:buFont typeface="Open Sans"/>
              <a:buNone/>
            </a:pPr>
            <a:r>
              <a:rPr lang="en" sz="1400" b="0" i="0" u="none" strike="noStrike" cap="none">
                <a:solidFill>
                  <a:srgbClr val="444444"/>
                </a:solidFill>
                <a:latin typeface="Open Sans"/>
                <a:ea typeface="Open Sans"/>
                <a:cs typeface="Open Sans"/>
                <a:sym typeface="Open Sans"/>
              </a:rPr>
              <a:t>As per Deliotte markets research report -  2018, the mobile health market is expected to reach 28 billon U.S. dollars worldwide. The digital health market is expected to reach 206 billion U.S. dollars by 2020, driven particularly by the mobile and wireless health market. The market in the Asia-Pacific region is expected to be a key region in the future.</a:t>
            </a:r>
            <a:endParaRPr sz="1400" b="0" i="0" u="none" strike="noStrike" cap="none">
              <a:solidFill>
                <a:srgbClr val="000000"/>
              </a:solidFill>
              <a:latin typeface="Arial"/>
              <a:ea typeface="Arial"/>
              <a:cs typeface="Arial"/>
              <a:sym typeface="Arial"/>
            </a:endParaRPr>
          </a:p>
        </p:txBody>
      </p:sp>
      <p:pic>
        <p:nvPicPr>
          <p:cNvPr id="201" name="Shape 201"/>
          <p:cNvPicPr preferRelativeResize="0"/>
          <p:nvPr/>
        </p:nvPicPr>
        <p:blipFill rotWithShape="1">
          <a:blip r:embed="rId3">
            <a:alphaModFix/>
          </a:blip>
          <a:srcRect/>
          <a:stretch/>
        </p:blipFill>
        <p:spPr>
          <a:xfrm>
            <a:off x="3810000" y="2038350"/>
            <a:ext cx="4375502" cy="28170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457200" y="209550"/>
            <a:ext cx="7038900" cy="5334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Calibri"/>
              <a:buNone/>
            </a:pPr>
            <a:r>
              <a:rPr lang="en" sz="2000" b="0" i="0" u="none" strike="noStrike" cap="none">
                <a:solidFill>
                  <a:schemeClr val="dk1"/>
                </a:solidFill>
                <a:latin typeface="Calibri"/>
                <a:ea typeface="Calibri"/>
                <a:cs typeface="Calibri"/>
                <a:sym typeface="Calibri"/>
              </a:rPr>
              <a:t>References</a:t>
            </a:r>
            <a:endParaRPr sz="2000" b="0" i="0" u="none" strike="noStrike" cap="none">
              <a:solidFill>
                <a:schemeClr val="dk1"/>
              </a:solidFill>
              <a:latin typeface="Calibri"/>
              <a:ea typeface="Calibri"/>
              <a:cs typeface="Calibri"/>
              <a:sym typeface="Calibri"/>
            </a:endParaRPr>
          </a:p>
        </p:txBody>
      </p:sp>
      <p:sp>
        <p:nvSpPr>
          <p:cNvPr id="207" name="Shape 207"/>
          <p:cNvSpPr/>
          <p:nvPr/>
        </p:nvSpPr>
        <p:spPr>
          <a:xfrm>
            <a:off x="228600" y="742950"/>
            <a:ext cx="8305800" cy="2893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444444"/>
              </a:buClr>
              <a:buSzPts val="1400"/>
              <a:buFont typeface="Arial"/>
              <a:buChar char="•"/>
            </a:pPr>
            <a:r>
              <a:rPr lang="en" sz="1400" b="0" i="0" u="sng" strike="noStrike" cap="none">
                <a:solidFill>
                  <a:schemeClr val="hlink"/>
                </a:solidFill>
                <a:latin typeface="Open Sans"/>
                <a:ea typeface="Open Sans"/>
                <a:cs typeface="Open Sans"/>
                <a:sym typeface="Open Sans"/>
                <a:hlinkClick r:id="rId3"/>
              </a:rPr>
              <a:t>https://my.clevelandclinic.org/health/diseases/17522-sudden-cardiac-death-sudden-cardiac-arrest</a:t>
            </a:r>
            <a:endParaRPr sz="1400" b="0" i="0" u="none" strike="noStrike" cap="none">
              <a:solidFill>
                <a:srgbClr val="444444"/>
              </a:solidFill>
              <a:latin typeface="Open Sans"/>
              <a:ea typeface="Open Sans"/>
              <a:cs typeface="Open Sans"/>
              <a:sym typeface="Open Sans"/>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444444"/>
              </a:solidFill>
              <a:latin typeface="Open Sans"/>
              <a:ea typeface="Open Sans"/>
              <a:cs typeface="Open Sans"/>
              <a:sym typeface="Open Sans"/>
            </a:endParaRPr>
          </a:p>
          <a:p>
            <a:pPr marL="285750" marR="0" lvl="0" indent="-285750" algn="l" rtl="0">
              <a:lnSpc>
                <a:spcPct val="100000"/>
              </a:lnSpc>
              <a:spcBef>
                <a:spcPts val="0"/>
              </a:spcBef>
              <a:spcAft>
                <a:spcPts val="0"/>
              </a:spcAft>
              <a:buClr>
                <a:srgbClr val="444444"/>
              </a:buClr>
              <a:buSzPts val="1400"/>
              <a:buFont typeface="Arial"/>
              <a:buChar char="•"/>
            </a:pPr>
            <a:r>
              <a:rPr lang="en" sz="1400" b="0" i="0" u="sng" strike="noStrike" cap="none">
                <a:solidFill>
                  <a:schemeClr val="hlink"/>
                </a:solidFill>
                <a:latin typeface="Open Sans"/>
                <a:ea typeface="Open Sans"/>
                <a:cs typeface="Open Sans"/>
                <a:sym typeface="Open Sans"/>
                <a:hlinkClick r:id="rId4"/>
              </a:rPr>
              <a:t>https://www.webmd.com/heart-disease/guide/sudden-cardiac-death#1</a:t>
            </a:r>
            <a:endParaRPr sz="1400" b="0" i="0" u="none" strike="noStrike" cap="none">
              <a:solidFill>
                <a:srgbClr val="444444"/>
              </a:solidFill>
              <a:latin typeface="Open Sans"/>
              <a:ea typeface="Open Sans"/>
              <a:cs typeface="Open Sans"/>
              <a:sym typeface="Open Sans"/>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444444"/>
              </a:solidFill>
              <a:latin typeface="Open Sans"/>
              <a:ea typeface="Open Sans"/>
              <a:cs typeface="Open Sans"/>
              <a:sym typeface="Open Sans"/>
            </a:endParaRPr>
          </a:p>
          <a:p>
            <a:pPr marL="285750" marR="0" lvl="0" indent="-285750" algn="l" rtl="0">
              <a:lnSpc>
                <a:spcPct val="100000"/>
              </a:lnSpc>
              <a:spcBef>
                <a:spcPts val="0"/>
              </a:spcBef>
              <a:spcAft>
                <a:spcPts val="0"/>
              </a:spcAft>
              <a:buClr>
                <a:srgbClr val="444444"/>
              </a:buClr>
              <a:buSzPts val="1400"/>
              <a:buFont typeface="Arial"/>
              <a:buChar char="•"/>
            </a:pPr>
            <a:r>
              <a:rPr lang="en" sz="1400" b="0" i="0" u="sng" strike="noStrike" cap="none">
                <a:solidFill>
                  <a:schemeClr val="hlink"/>
                </a:solidFill>
                <a:latin typeface="Open Sans"/>
                <a:ea typeface="Open Sans"/>
                <a:cs typeface="Open Sans"/>
                <a:sym typeface="Open Sans"/>
                <a:hlinkClick r:id="rId5"/>
              </a:rPr>
              <a:t>http://www.insurancefraud.org/statistics.htm</a:t>
            </a:r>
            <a:endParaRPr sz="1400" b="0" i="0" u="none" strike="noStrike" cap="none">
              <a:solidFill>
                <a:srgbClr val="444444"/>
              </a:solidFill>
              <a:latin typeface="Open Sans"/>
              <a:ea typeface="Open Sans"/>
              <a:cs typeface="Open Sans"/>
              <a:sym typeface="Open Sans"/>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444444"/>
              </a:solidFill>
              <a:latin typeface="Open Sans"/>
              <a:ea typeface="Open Sans"/>
              <a:cs typeface="Open Sans"/>
              <a:sym typeface="Open Sans"/>
            </a:endParaRPr>
          </a:p>
          <a:p>
            <a:pPr marL="285750" marR="0" lvl="0" indent="-285750" algn="l" rtl="0">
              <a:lnSpc>
                <a:spcPct val="100000"/>
              </a:lnSpc>
              <a:spcBef>
                <a:spcPts val="0"/>
              </a:spcBef>
              <a:spcAft>
                <a:spcPts val="0"/>
              </a:spcAft>
              <a:buClr>
                <a:srgbClr val="444444"/>
              </a:buClr>
              <a:buSzPts val="1400"/>
              <a:buFont typeface="Arial"/>
              <a:buChar char="•"/>
            </a:pPr>
            <a:r>
              <a:rPr lang="en" sz="1400" b="0" i="0" u="sng" strike="noStrike" cap="none">
                <a:solidFill>
                  <a:schemeClr val="hlink"/>
                </a:solidFill>
                <a:latin typeface="Open Sans"/>
                <a:ea typeface="Open Sans"/>
                <a:cs typeface="Open Sans"/>
                <a:sym typeface="Open Sans"/>
                <a:hlinkClick r:id="rId6"/>
              </a:rPr>
              <a:t>http://www.who.int/mediacentre/factsheets/fs358/en/</a:t>
            </a:r>
            <a:endParaRPr sz="1400" b="0" i="0" u="none" strike="noStrike" cap="none">
              <a:solidFill>
                <a:srgbClr val="444444"/>
              </a:solidFill>
              <a:latin typeface="Open Sans"/>
              <a:ea typeface="Open Sans"/>
              <a:cs typeface="Open Sans"/>
              <a:sym typeface="Open Sans"/>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444444"/>
              </a:solidFill>
              <a:latin typeface="Open Sans"/>
              <a:ea typeface="Open Sans"/>
              <a:cs typeface="Open Sans"/>
              <a:sym typeface="Open Sans"/>
            </a:endParaRPr>
          </a:p>
          <a:p>
            <a:pPr marL="285750" marR="0" lvl="0" indent="-285750" algn="l" rtl="0">
              <a:lnSpc>
                <a:spcPct val="100000"/>
              </a:lnSpc>
              <a:spcBef>
                <a:spcPts val="0"/>
              </a:spcBef>
              <a:spcAft>
                <a:spcPts val="0"/>
              </a:spcAft>
              <a:buClr>
                <a:srgbClr val="444444"/>
              </a:buClr>
              <a:buSzPts val="1400"/>
              <a:buFont typeface="Arial"/>
              <a:buChar char="•"/>
            </a:pPr>
            <a:r>
              <a:rPr lang="en" sz="1400" b="0" i="0" u="sng" strike="noStrike" cap="none">
                <a:solidFill>
                  <a:schemeClr val="hlink"/>
                </a:solidFill>
                <a:latin typeface="Open Sans"/>
                <a:ea typeface="Open Sans"/>
                <a:cs typeface="Open Sans"/>
                <a:sym typeface="Open Sans"/>
                <a:hlinkClick r:id="rId7"/>
              </a:rPr>
              <a:t>https://www.statista.com/statistics/387867/value-of-worldwide-digital-health-market-forecast-by-segment/</a:t>
            </a:r>
            <a:endParaRPr sz="1400" b="0" i="0" u="none" strike="noStrike" cap="none">
              <a:solidFill>
                <a:srgbClr val="444444"/>
              </a:solidFill>
              <a:latin typeface="Open Sans"/>
              <a:ea typeface="Open Sans"/>
              <a:cs typeface="Open Sans"/>
              <a:sym typeface="Open Sans"/>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444444"/>
              </a:solidFill>
              <a:latin typeface="Open Sans"/>
              <a:ea typeface="Open Sans"/>
              <a:cs typeface="Open Sans"/>
              <a:sym typeface="Open Sans"/>
            </a:endParaRPr>
          </a:p>
          <a:p>
            <a:pPr marL="285750" marR="0" lvl="0" indent="-285750" algn="l" rtl="0">
              <a:lnSpc>
                <a:spcPct val="100000"/>
              </a:lnSpc>
              <a:spcBef>
                <a:spcPts val="0"/>
              </a:spcBef>
              <a:spcAft>
                <a:spcPts val="0"/>
              </a:spcAft>
              <a:buClr>
                <a:srgbClr val="444444"/>
              </a:buClr>
              <a:buSzPts val="1400"/>
              <a:buFont typeface="Arial"/>
              <a:buChar char="•"/>
            </a:pPr>
            <a:r>
              <a:rPr lang="en" sz="1400" b="0" i="0" u="sng" strike="noStrike" cap="none">
                <a:solidFill>
                  <a:schemeClr val="hlink"/>
                </a:solidFill>
                <a:latin typeface="Open Sans"/>
                <a:ea typeface="Open Sans"/>
                <a:cs typeface="Open Sans"/>
                <a:sym typeface="Open Sans"/>
                <a:hlinkClick r:id="rId8"/>
              </a:rPr>
              <a:t>https://en.unesco.org/themes/education-health-and-well-being</a:t>
            </a:r>
            <a:endParaRPr sz="1400" b="0" i="0" u="none" strike="noStrike" cap="none">
              <a:solidFill>
                <a:srgbClr val="444444"/>
              </a:solidFill>
              <a:latin typeface="Open Sans"/>
              <a:ea typeface="Open Sans"/>
              <a:cs typeface="Open Sans"/>
              <a:sym typeface="Open Sans"/>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pic>
        <p:nvPicPr>
          <p:cNvPr id="212" name="Shape 212" descr="Image result for thanks"/>
          <p:cNvPicPr preferRelativeResize="0"/>
          <p:nvPr/>
        </p:nvPicPr>
        <p:blipFill rotWithShape="1">
          <a:blip r:embed="rId3">
            <a:alphaModFix/>
          </a:blip>
          <a:srcRect/>
          <a:stretch/>
        </p:blipFill>
        <p:spPr>
          <a:xfrm>
            <a:off x="2734475" y="1562925"/>
            <a:ext cx="3621700" cy="1033175"/>
          </a:xfrm>
          <a:prstGeom prst="rect">
            <a:avLst/>
          </a:prstGeom>
          <a:noFill/>
          <a:ln>
            <a:noFill/>
          </a:ln>
        </p:spPr>
      </p:pic>
      <p:pic>
        <p:nvPicPr>
          <p:cNvPr id="213" name="Shape 213"/>
          <p:cNvPicPr preferRelativeResize="0"/>
          <p:nvPr/>
        </p:nvPicPr>
        <p:blipFill rotWithShape="1">
          <a:blip r:embed="rId4">
            <a:alphaModFix/>
          </a:blip>
          <a:srcRect t="21862" b="17068"/>
          <a:stretch/>
        </p:blipFill>
        <p:spPr>
          <a:xfrm>
            <a:off x="3246200" y="2731875"/>
            <a:ext cx="2411700" cy="979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506</Words>
  <Application>Microsoft Office PowerPoint</Application>
  <PresentationFormat>On-screen Show (16:9)</PresentationFormat>
  <Paragraphs>89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Lato</vt:lpstr>
      <vt:lpstr>Calibri</vt:lpstr>
      <vt:lpstr>Open Sans</vt:lpstr>
      <vt:lpstr>Arial</vt:lpstr>
      <vt:lpstr>Office Theme</vt:lpstr>
      <vt:lpstr>Team Induction</vt:lpstr>
      <vt:lpstr>Problem Statement</vt:lpstr>
      <vt:lpstr>Our Solution and Unique Value Proposition</vt:lpstr>
      <vt:lpstr>Our Solution and Unique Value Proposition</vt:lpstr>
      <vt:lpstr>PowerPoint Presentation</vt:lpstr>
      <vt:lpstr>Use case demo</vt:lpstr>
      <vt:lpstr>Our Paying Customer</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Induction</dc:title>
  <cp:lastModifiedBy>Mrityunjay Pandey</cp:lastModifiedBy>
  <cp:revision>1</cp:revision>
  <dcterms:modified xsi:type="dcterms:W3CDTF">2018-02-24T00:37:24Z</dcterms:modified>
</cp:coreProperties>
</file>