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6" r:id="rId1"/>
  </p:sldMasterIdLst>
  <p:notesMasterIdLst>
    <p:notesMasterId r:id="rId11"/>
  </p:notesMasterIdLst>
  <p:sldIdLst>
    <p:sldId id="256" r:id="rId2"/>
    <p:sldId id="278" r:id="rId3"/>
    <p:sldId id="282" r:id="rId4"/>
    <p:sldId id="280" r:id="rId5"/>
    <p:sldId id="275" r:id="rId6"/>
    <p:sldId id="277" r:id="rId7"/>
    <p:sldId id="281" r:id="rId8"/>
    <p:sldId id="279" r:id="rId9"/>
    <p:sldId id="273" r:id="rId10"/>
  </p:sldIdLst>
  <p:sldSz cx="9144000" cy="5143500" type="screen16x9"/>
  <p:notesSz cx="6858000" cy="9144000"/>
  <p:embeddedFontLst>
    <p:embeddedFont>
      <p:font typeface="Calibri Light" panose="020F0302020204030204" pitchFamily="34" charset="0"/>
      <p:regular r:id="rId12"/>
      <p:italic r:id="rId13"/>
    </p:embeddedFont>
    <p:embeddedFont>
      <p:font typeface="Lato" panose="020B0604020202020204" charset="0"/>
      <p:regular r:id="rId14"/>
      <p:bold r:id="rId15"/>
      <p:italic r:id="rId16"/>
      <p:boldItalic r:id="rId17"/>
    </p:embeddedFont>
    <p:embeddedFont>
      <p:font typeface="Calibri" panose="020F0502020204030204" pitchFamily="34" charset="0"/>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61" autoAdjust="0"/>
    <p:restoredTop sz="94660"/>
  </p:normalViewPr>
  <p:slideViewPr>
    <p:cSldViewPr>
      <p:cViewPr>
        <p:scale>
          <a:sx n="80" d="100"/>
          <a:sy n="80" d="100"/>
        </p:scale>
        <p:origin x="888" y="13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buChar char="●"/>
              <a:defRPr sz="1100"/>
            </a:lvl1pPr>
            <a:lvl2pPr lvl="1">
              <a:spcBef>
                <a:spcPts val="0"/>
              </a:spcBef>
              <a:buChar char="○"/>
              <a:defRPr sz="1100"/>
            </a:lvl2pPr>
            <a:lvl3pPr lvl="2">
              <a:spcBef>
                <a:spcPts val="0"/>
              </a:spcBef>
              <a:buChar char="■"/>
              <a:defRPr sz="1100"/>
            </a:lvl3pPr>
            <a:lvl4pPr lvl="3">
              <a:spcBef>
                <a:spcPts val="0"/>
              </a:spcBef>
              <a:buChar char="●"/>
              <a:defRPr sz="1100"/>
            </a:lvl4pPr>
            <a:lvl5pPr lvl="4">
              <a:spcBef>
                <a:spcPts val="0"/>
              </a:spcBef>
              <a:buChar char="○"/>
              <a:defRPr sz="1100"/>
            </a:lvl5pPr>
            <a:lvl6pPr lvl="5">
              <a:spcBef>
                <a:spcPts val="0"/>
              </a:spcBef>
              <a:buChar char="■"/>
              <a:defRPr sz="1100"/>
            </a:lvl6pPr>
            <a:lvl7pPr lvl="6">
              <a:spcBef>
                <a:spcPts val="0"/>
              </a:spcBef>
              <a:buChar char="●"/>
              <a:defRPr sz="1100"/>
            </a:lvl7pPr>
            <a:lvl8pPr lvl="7">
              <a:spcBef>
                <a:spcPts val="0"/>
              </a:spcBef>
              <a:buChar char="○"/>
              <a:defRPr sz="1100"/>
            </a:lvl8pPr>
            <a:lvl9pPr lvl="8">
              <a:spcBef>
                <a:spcPts val="0"/>
              </a:spcBef>
              <a:buChar char="■"/>
              <a:defRPr sz="1100"/>
            </a:lvl9pPr>
          </a:lstStyle>
          <a:p>
            <a:endParaRPr/>
          </a:p>
        </p:txBody>
      </p:sp>
    </p:spTree>
    <p:extLst>
      <p:ext uri="{BB962C8B-B14F-4D97-AF65-F5344CB8AC3E}">
        <p14:creationId xmlns:p14="http://schemas.microsoft.com/office/powerpoint/2010/main" val="848034161"/>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2" name="Shape 13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Open API access to the Mercury platform to provide the emergency services.</a:t>
            </a:r>
          </a:p>
        </p:txBody>
      </p:sp>
    </p:spTree>
    <p:extLst>
      <p:ext uri="{BB962C8B-B14F-4D97-AF65-F5344CB8AC3E}">
        <p14:creationId xmlns:p14="http://schemas.microsoft.com/office/powerpoint/2010/main" val="6995016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Shape 25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3" name="Shape 25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8B8AB2-0C91-4521-BC1A-2F4CAC61D1F0}"/>
              </a:ext>
            </a:extLst>
          </p:cNvPr>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40AE122E-2550-49E5-A2C1-DDE35A2072E8}"/>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222CC416-8D78-44DB-A2AC-A84E22516006}"/>
              </a:ext>
            </a:extLst>
          </p:cNvPr>
          <p:cNvSpPr>
            <a:spLocks noGrp="1"/>
          </p:cNvSpPr>
          <p:nvPr>
            <p:ph type="dt" sz="half" idx="10"/>
          </p:nvPr>
        </p:nvSpPr>
        <p:spPr/>
        <p:txBody>
          <a:bodyPr/>
          <a:lstStyle/>
          <a:p>
            <a:fld id="{76708CF7-1610-4E54-AECD-E2E12F29614F}" type="datetimeFigureOut">
              <a:rPr lang="en-US" smtClean="0"/>
              <a:t>2/18/2018</a:t>
            </a:fld>
            <a:endParaRPr lang="en-US"/>
          </a:p>
        </p:txBody>
      </p:sp>
      <p:sp>
        <p:nvSpPr>
          <p:cNvPr id="5" name="Footer Placeholder 4">
            <a:extLst>
              <a:ext uri="{FF2B5EF4-FFF2-40B4-BE49-F238E27FC236}">
                <a16:creationId xmlns:a16="http://schemas.microsoft.com/office/drawing/2014/main" id="{121EAA04-F367-46B3-8A7B-042074D129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009E63-1DF9-4BB2-95F3-FD5BF05910BE}"/>
              </a:ext>
            </a:extLst>
          </p:cNvPr>
          <p:cNvSpPr>
            <a:spLocks noGrp="1"/>
          </p:cNvSpPr>
          <p:nvPr>
            <p:ph type="sldNum" sz="quarter" idx="12"/>
          </p:nvPr>
        </p:nvSpPr>
        <p:spPr/>
        <p:txBody>
          <a:bodyPr/>
          <a:lstStyle/>
          <a:p>
            <a:pPr lvl="0" algn="r">
              <a:spcBef>
                <a:spcPts val="0"/>
              </a:spcBef>
              <a:buNone/>
            </a:pPr>
            <a:fld id="{00000000-1234-1234-1234-123412341234}" type="slidenum">
              <a:rPr lang="en" sz="1000" smtClean="0">
                <a:solidFill>
                  <a:schemeClr val="lt1"/>
                </a:solidFill>
                <a:latin typeface="Lato"/>
                <a:ea typeface="Lato"/>
                <a:cs typeface="Lato"/>
                <a:sym typeface="Lato"/>
              </a:rPr>
              <a:t>‹#›</a:t>
            </a:fld>
            <a:endParaRPr lang="en" sz="1000">
              <a:solidFill>
                <a:schemeClr val="lt1"/>
              </a:solidFill>
              <a:latin typeface="Lato"/>
              <a:ea typeface="Lato"/>
              <a:cs typeface="Lato"/>
              <a:sym typeface="Lato"/>
            </a:endParaRPr>
          </a:p>
        </p:txBody>
      </p:sp>
    </p:spTree>
    <p:extLst>
      <p:ext uri="{BB962C8B-B14F-4D97-AF65-F5344CB8AC3E}">
        <p14:creationId xmlns:p14="http://schemas.microsoft.com/office/powerpoint/2010/main" val="3682197526"/>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4CAF6-8361-4CBC-A73E-83AF4F03B3B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65BED05-FF1A-4415-9811-DB0C994A82E5}"/>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30DFAF7-6E51-4196-BC13-FFC7C87BA7F7}"/>
              </a:ext>
            </a:extLst>
          </p:cNvPr>
          <p:cNvSpPr>
            <a:spLocks noGrp="1"/>
          </p:cNvSpPr>
          <p:nvPr>
            <p:ph type="dt" sz="half" idx="10"/>
          </p:nvPr>
        </p:nvSpPr>
        <p:spPr/>
        <p:txBody>
          <a:bodyPr/>
          <a:lstStyle/>
          <a:p>
            <a:fld id="{76708CF7-1610-4E54-AECD-E2E12F29614F}" type="datetimeFigureOut">
              <a:rPr lang="en-US" smtClean="0"/>
              <a:t>2/18/2018</a:t>
            </a:fld>
            <a:endParaRPr lang="en-US"/>
          </a:p>
        </p:txBody>
      </p:sp>
      <p:sp>
        <p:nvSpPr>
          <p:cNvPr id="5" name="Footer Placeholder 4">
            <a:extLst>
              <a:ext uri="{FF2B5EF4-FFF2-40B4-BE49-F238E27FC236}">
                <a16:creationId xmlns:a16="http://schemas.microsoft.com/office/drawing/2014/main" id="{F1B26F97-088F-4AD8-98A0-B95E64384FF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67A252-D558-4E89-A240-351005BE9430}"/>
              </a:ext>
            </a:extLst>
          </p:cNvPr>
          <p:cNvSpPr>
            <a:spLocks noGrp="1"/>
          </p:cNvSpPr>
          <p:nvPr>
            <p:ph type="sldNum" sz="quarter" idx="12"/>
          </p:nvPr>
        </p:nvSpPr>
        <p:spPr/>
        <p:txBody>
          <a:bodyPr/>
          <a:lstStyle/>
          <a:p>
            <a:pPr lvl="0" algn="r">
              <a:spcBef>
                <a:spcPts val="0"/>
              </a:spcBef>
              <a:buNone/>
            </a:pPr>
            <a:fld id="{00000000-1234-1234-1234-123412341234}" type="slidenum">
              <a:rPr lang="en" sz="1000" smtClean="0">
                <a:solidFill>
                  <a:schemeClr val="lt1"/>
                </a:solidFill>
                <a:latin typeface="Lato"/>
                <a:ea typeface="Lato"/>
                <a:cs typeface="Lato"/>
                <a:sym typeface="Lato"/>
              </a:rPr>
              <a:t>‹#›</a:t>
            </a:fld>
            <a:endParaRPr lang="en" sz="1000">
              <a:solidFill>
                <a:schemeClr val="lt1"/>
              </a:solidFill>
              <a:latin typeface="Lato"/>
              <a:ea typeface="Lato"/>
              <a:cs typeface="Lato"/>
              <a:sym typeface="Lato"/>
            </a:endParaRPr>
          </a:p>
        </p:txBody>
      </p:sp>
    </p:spTree>
    <p:extLst>
      <p:ext uri="{BB962C8B-B14F-4D97-AF65-F5344CB8AC3E}">
        <p14:creationId xmlns:p14="http://schemas.microsoft.com/office/powerpoint/2010/main" val="577530569"/>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E514EFD-1BD6-4089-B1AD-AE0B627DAB7C}"/>
              </a:ext>
            </a:extLst>
          </p:cNvPr>
          <p:cNvSpPr>
            <a:spLocks noGrp="1"/>
          </p:cNvSpPr>
          <p:nvPr>
            <p:ph type="title" orient="vert"/>
          </p:nvPr>
        </p:nvSpPr>
        <p:spPr>
          <a:xfrm>
            <a:off x="6543675" y="273844"/>
            <a:ext cx="1971675" cy="4358879"/>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1171C49-8A1E-4959-A197-5E0F8738C18C}"/>
              </a:ext>
            </a:extLst>
          </p:cNvPr>
          <p:cNvSpPr>
            <a:spLocks noGrp="1"/>
          </p:cNvSpPr>
          <p:nvPr>
            <p:ph type="body" orient="vert" idx="1"/>
          </p:nvPr>
        </p:nvSpPr>
        <p:spPr>
          <a:xfrm>
            <a:off x="628650" y="273844"/>
            <a:ext cx="5800725" cy="435887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6B8F71E-D747-4891-B91C-126A03EDDCAF}"/>
              </a:ext>
            </a:extLst>
          </p:cNvPr>
          <p:cNvSpPr>
            <a:spLocks noGrp="1"/>
          </p:cNvSpPr>
          <p:nvPr>
            <p:ph type="dt" sz="half" idx="10"/>
          </p:nvPr>
        </p:nvSpPr>
        <p:spPr/>
        <p:txBody>
          <a:bodyPr/>
          <a:lstStyle/>
          <a:p>
            <a:fld id="{76708CF7-1610-4E54-AECD-E2E12F29614F}" type="datetimeFigureOut">
              <a:rPr lang="en-US" smtClean="0"/>
              <a:t>2/18/2018</a:t>
            </a:fld>
            <a:endParaRPr lang="en-US"/>
          </a:p>
        </p:txBody>
      </p:sp>
      <p:sp>
        <p:nvSpPr>
          <p:cNvPr id="5" name="Footer Placeholder 4">
            <a:extLst>
              <a:ext uri="{FF2B5EF4-FFF2-40B4-BE49-F238E27FC236}">
                <a16:creationId xmlns:a16="http://schemas.microsoft.com/office/drawing/2014/main" id="{A9E6EBA2-37DA-4BB7-B2AF-C342B798EA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80430C-384F-4001-B7DA-CACEB7FE2A35}"/>
              </a:ext>
            </a:extLst>
          </p:cNvPr>
          <p:cNvSpPr>
            <a:spLocks noGrp="1"/>
          </p:cNvSpPr>
          <p:nvPr>
            <p:ph type="sldNum" sz="quarter" idx="12"/>
          </p:nvPr>
        </p:nvSpPr>
        <p:spPr/>
        <p:txBody>
          <a:bodyPr/>
          <a:lstStyle/>
          <a:p>
            <a:pPr lvl="0" algn="r">
              <a:spcBef>
                <a:spcPts val="0"/>
              </a:spcBef>
              <a:buNone/>
            </a:pPr>
            <a:fld id="{00000000-1234-1234-1234-123412341234}" type="slidenum">
              <a:rPr lang="en" sz="1000" smtClean="0">
                <a:solidFill>
                  <a:schemeClr val="lt1"/>
                </a:solidFill>
                <a:latin typeface="Lato"/>
                <a:ea typeface="Lato"/>
                <a:cs typeface="Lato"/>
                <a:sym typeface="Lato"/>
              </a:rPr>
              <a:t>‹#›</a:t>
            </a:fld>
            <a:endParaRPr lang="en" sz="1000">
              <a:solidFill>
                <a:schemeClr val="lt1"/>
              </a:solidFill>
              <a:latin typeface="Lato"/>
              <a:ea typeface="Lato"/>
              <a:cs typeface="Lato"/>
              <a:sym typeface="Lato"/>
            </a:endParaRPr>
          </a:p>
        </p:txBody>
      </p:sp>
    </p:spTree>
    <p:extLst>
      <p:ext uri="{BB962C8B-B14F-4D97-AF65-F5344CB8AC3E}">
        <p14:creationId xmlns:p14="http://schemas.microsoft.com/office/powerpoint/2010/main" val="979483451"/>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48"/>
        <p:cNvGrpSpPr/>
        <p:nvPr/>
      </p:nvGrpSpPr>
      <p:grpSpPr>
        <a:xfrm>
          <a:off x="0" y="0"/>
          <a:ext cx="0" cy="0"/>
          <a:chOff x="0" y="0"/>
          <a:chExt cx="0" cy="0"/>
        </a:xfrm>
      </p:grpSpPr>
      <p:sp>
        <p:nvSpPr>
          <p:cNvPr id="52" name="Shape 52"/>
          <p:cNvSpPr txBox="1">
            <a:spLocks noGrp="1"/>
          </p:cNvSpPr>
          <p:nvPr>
            <p:ph type="title"/>
          </p:nvPr>
        </p:nvSpPr>
        <p:spPr>
          <a:xfrm>
            <a:off x="1297500" y="393750"/>
            <a:ext cx="7038900" cy="914100"/>
          </a:xfrm>
          <a:prstGeom prst="rect">
            <a:avLst/>
          </a:prstGeom>
        </p:spPr>
        <p:txBody>
          <a:bodyPr lIns="91425" tIns="91425" rIns="91425" bIns="91425" anchor="t" anchorCtr="0"/>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53" name="Shape 53"/>
          <p:cNvSpPr txBox="1">
            <a:spLocks noGrp="1"/>
          </p:cNvSpPr>
          <p:nvPr>
            <p:ph type="body" idx="1"/>
          </p:nvPr>
        </p:nvSpPr>
        <p:spPr>
          <a:xfrm>
            <a:off x="1297500" y="1567550"/>
            <a:ext cx="3403200" cy="29112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54" name="Shape 54"/>
          <p:cNvSpPr txBox="1">
            <a:spLocks noGrp="1"/>
          </p:cNvSpPr>
          <p:nvPr>
            <p:ph type="body" idx="2"/>
          </p:nvPr>
        </p:nvSpPr>
        <p:spPr>
          <a:xfrm>
            <a:off x="4933221" y="1567550"/>
            <a:ext cx="3403200" cy="29112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55" name="Shape 55"/>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extLst>
      <p:ext uri="{BB962C8B-B14F-4D97-AF65-F5344CB8AC3E}">
        <p14:creationId xmlns:p14="http://schemas.microsoft.com/office/powerpoint/2010/main" val="27048715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7D4FBB-16D8-4AB8-8017-2E70E6B7D4A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6B9CD76-F508-46D7-97EF-7EBEE9241C66}"/>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B2B3EF-EB8C-474C-8522-AA890BD5BC1D}"/>
              </a:ext>
            </a:extLst>
          </p:cNvPr>
          <p:cNvSpPr>
            <a:spLocks noGrp="1"/>
          </p:cNvSpPr>
          <p:nvPr>
            <p:ph type="dt" sz="half" idx="10"/>
          </p:nvPr>
        </p:nvSpPr>
        <p:spPr/>
        <p:txBody>
          <a:bodyPr/>
          <a:lstStyle/>
          <a:p>
            <a:fld id="{76708CF7-1610-4E54-AECD-E2E12F29614F}" type="datetimeFigureOut">
              <a:rPr lang="en-US" smtClean="0"/>
              <a:t>2/18/2018</a:t>
            </a:fld>
            <a:endParaRPr lang="en-US"/>
          </a:p>
        </p:txBody>
      </p:sp>
      <p:sp>
        <p:nvSpPr>
          <p:cNvPr id="5" name="Footer Placeholder 4">
            <a:extLst>
              <a:ext uri="{FF2B5EF4-FFF2-40B4-BE49-F238E27FC236}">
                <a16:creationId xmlns:a16="http://schemas.microsoft.com/office/drawing/2014/main" id="{FDE76F58-49D1-4292-A0A3-C711EF30C1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768A9F-CF4F-4A2B-B575-4CD58A6C4F6F}"/>
              </a:ext>
            </a:extLst>
          </p:cNvPr>
          <p:cNvSpPr>
            <a:spLocks noGrp="1"/>
          </p:cNvSpPr>
          <p:nvPr>
            <p:ph type="sldNum" sz="quarter" idx="12"/>
          </p:nvPr>
        </p:nvSpPr>
        <p:spPr/>
        <p:txBody>
          <a:bodyPr/>
          <a:lstStyle/>
          <a:p>
            <a:pPr lvl="0" algn="r">
              <a:spcBef>
                <a:spcPts val="0"/>
              </a:spcBef>
              <a:buNone/>
            </a:pPr>
            <a:fld id="{00000000-1234-1234-1234-123412341234}" type="slidenum">
              <a:rPr lang="en" sz="1000" smtClean="0">
                <a:solidFill>
                  <a:schemeClr val="lt1"/>
                </a:solidFill>
                <a:latin typeface="Lato"/>
                <a:ea typeface="Lato"/>
                <a:cs typeface="Lato"/>
                <a:sym typeface="Lato"/>
              </a:rPr>
              <a:t>‹#›</a:t>
            </a:fld>
            <a:endParaRPr lang="en" sz="1000">
              <a:solidFill>
                <a:schemeClr val="lt1"/>
              </a:solidFill>
              <a:latin typeface="Lato"/>
              <a:ea typeface="Lato"/>
              <a:cs typeface="Lato"/>
              <a:sym typeface="Lato"/>
            </a:endParaRPr>
          </a:p>
        </p:txBody>
      </p:sp>
    </p:spTree>
    <p:extLst>
      <p:ext uri="{BB962C8B-B14F-4D97-AF65-F5344CB8AC3E}">
        <p14:creationId xmlns:p14="http://schemas.microsoft.com/office/powerpoint/2010/main" val="1293937103"/>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5EF95-3D50-4199-8105-7841722365EA}"/>
              </a:ext>
            </a:extLst>
          </p:cNvPr>
          <p:cNvSpPr>
            <a:spLocks noGrp="1"/>
          </p:cNvSpPr>
          <p:nvPr>
            <p:ph type="title"/>
          </p:nvPr>
        </p:nvSpPr>
        <p:spPr>
          <a:xfrm>
            <a:off x="623888" y="1282304"/>
            <a:ext cx="7886700" cy="2139553"/>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482AC0A9-3D97-4C8B-8AE7-F3D3EAE19461}"/>
              </a:ext>
            </a:extLst>
          </p:cNvPr>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D31CEC6D-06F8-4E38-9C86-323DA38F6C52}"/>
              </a:ext>
            </a:extLst>
          </p:cNvPr>
          <p:cNvSpPr>
            <a:spLocks noGrp="1"/>
          </p:cNvSpPr>
          <p:nvPr>
            <p:ph type="dt" sz="half" idx="10"/>
          </p:nvPr>
        </p:nvSpPr>
        <p:spPr/>
        <p:txBody>
          <a:bodyPr/>
          <a:lstStyle/>
          <a:p>
            <a:fld id="{76708CF7-1610-4E54-AECD-E2E12F29614F}" type="datetimeFigureOut">
              <a:rPr lang="en-US" smtClean="0"/>
              <a:t>2/18/2018</a:t>
            </a:fld>
            <a:endParaRPr lang="en-US"/>
          </a:p>
        </p:txBody>
      </p:sp>
      <p:sp>
        <p:nvSpPr>
          <p:cNvPr id="5" name="Footer Placeholder 4">
            <a:extLst>
              <a:ext uri="{FF2B5EF4-FFF2-40B4-BE49-F238E27FC236}">
                <a16:creationId xmlns:a16="http://schemas.microsoft.com/office/drawing/2014/main" id="{FC0C996B-0439-4730-B2A4-3B7347995B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487C89-597E-44C3-8C45-3F22B6A0E828}"/>
              </a:ext>
            </a:extLst>
          </p:cNvPr>
          <p:cNvSpPr>
            <a:spLocks noGrp="1"/>
          </p:cNvSpPr>
          <p:nvPr>
            <p:ph type="sldNum" sz="quarter" idx="12"/>
          </p:nvPr>
        </p:nvSpPr>
        <p:spPr/>
        <p:txBody>
          <a:bodyPr/>
          <a:lstStyle/>
          <a:p>
            <a:pPr lvl="0" algn="r">
              <a:spcBef>
                <a:spcPts val="0"/>
              </a:spcBef>
              <a:buNone/>
            </a:pPr>
            <a:fld id="{00000000-1234-1234-1234-123412341234}" type="slidenum">
              <a:rPr lang="en" sz="1000" smtClean="0">
                <a:solidFill>
                  <a:schemeClr val="lt1"/>
                </a:solidFill>
                <a:latin typeface="Lato"/>
                <a:ea typeface="Lato"/>
                <a:cs typeface="Lato"/>
                <a:sym typeface="Lato"/>
              </a:rPr>
              <a:t>‹#›</a:t>
            </a:fld>
            <a:endParaRPr lang="en" sz="1000">
              <a:solidFill>
                <a:schemeClr val="lt1"/>
              </a:solidFill>
              <a:latin typeface="Lato"/>
              <a:ea typeface="Lato"/>
              <a:cs typeface="Lato"/>
              <a:sym typeface="Lato"/>
            </a:endParaRPr>
          </a:p>
        </p:txBody>
      </p:sp>
    </p:spTree>
    <p:extLst>
      <p:ext uri="{BB962C8B-B14F-4D97-AF65-F5344CB8AC3E}">
        <p14:creationId xmlns:p14="http://schemas.microsoft.com/office/powerpoint/2010/main" val="1124211802"/>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8A7BB-5487-4440-A984-FAA3AEA2491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A9A25A9-143E-46E6-93FE-1513215F9850}"/>
              </a:ext>
            </a:extLst>
          </p:cNvPr>
          <p:cNvSpPr>
            <a:spLocks noGrp="1"/>
          </p:cNvSpPr>
          <p:nvPr>
            <p:ph sz="half" idx="1"/>
          </p:nvPr>
        </p:nvSpPr>
        <p:spPr>
          <a:xfrm>
            <a:off x="628650" y="1369219"/>
            <a:ext cx="3886200" cy="32635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2354B84-40CD-4418-9110-806BDB69565B}"/>
              </a:ext>
            </a:extLst>
          </p:cNvPr>
          <p:cNvSpPr>
            <a:spLocks noGrp="1"/>
          </p:cNvSpPr>
          <p:nvPr>
            <p:ph sz="half" idx="2"/>
          </p:nvPr>
        </p:nvSpPr>
        <p:spPr>
          <a:xfrm>
            <a:off x="4629150" y="1369219"/>
            <a:ext cx="3886200" cy="32635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322EEAB-3344-47FD-88D3-37770BA226DB}"/>
              </a:ext>
            </a:extLst>
          </p:cNvPr>
          <p:cNvSpPr>
            <a:spLocks noGrp="1"/>
          </p:cNvSpPr>
          <p:nvPr>
            <p:ph type="dt" sz="half" idx="10"/>
          </p:nvPr>
        </p:nvSpPr>
        <p:spPr/>
        <p:txBody>
          <a:bodyPr/>
          <a:lstStyle/>
          <a:p>
            <a:fld id="{76708CF7-1610-4E54-AECD-E2E12F29614F}" type="datetimeFigureOut">
              <a:rPr lang="en-US" smtClean="0"/>
              <a:t>2/18/2018</a:t>
            </a:fld>
            <a:endParaRPr lang="en-US"/>
          </a:p>
        </p:txBody>
      </p:sp>
      <p:sp>
        <p:nvSpPr>
          <p:cNvPr id="6" name="Footer Placeholder 5">
            <a:extLst>
              <a:ext uri="{FF2B5EF4-FFF2-40B4-BE49-F238E27FC236}">
                <a16:creationId xmlns:a16="http://schemas.microsoft.com/office/drawing/2014/main" id="{2555EC3E-BB11-483A-9220-6E00883985C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2FBF6B4-89A0-40DD-BE4B-D1C8044C4539}"/>
              </a:ext>
            </a:extLst>
          </p:cNvPr>
          <p:cNvSpPr>
            <a:spLocks noGrp="1"/>
          </p:cNvSpPr>
          <p:nvPr>
            <p:ph type="sldNum" sz="quarter" idx="12"/>
          </p:nvPr>
        </p:nvSpPr>
        <p:spPr/>
        <p:txBody>
          <a:bodyPr/>
          <a:lstStyle/>
          <a:p>
            <a:pPr lvl="0" algn="r">
              <a:spcBef>
                <a:spcPts val="0"/>
              </a:spcBef>
              <a:buNone/>
            </a:pPr>
            <a:fld id="{00000000-1234-1234-1234-123412341234}" type="slidenum">
              <a:rPr lang="en" sz="1000" smtClean="0">
                <a:solidFill>
                  <a:schemeClr val="lt1"/>
                </a:solidFill>
                <a:latin typeface="Lato"/>
                <a:ea typeface="Lato"/>
                <a:cs typeface="Lato"/>
                <a:sym typeface="Lato"/>
              </a:rPr>
              <a:t>‹#›</a:t>
            </a:fld>
            <a:endParaRPr lang="en" sz="1000">
              <a:solidFill>
                <a:schemeClr val="lt1"/>
              </a:solidFill>
              <a:latin typeface="Lato"/>
              <a:ea typeface="Lato"/>
              <a:cs typeface="Lato"/>
              <a:sym typeface="Lato"/>
            </a:endParaRPr>
          </a:p>
        </p:txBody>
      </p:sp>
    </p:spTree>
    <p:extLst>
      <p:ext uri="{BB962C8B-B14F-4D97-AF65-F5344CB8AC3E}">
        <p14:creationId xmlns:p14="http://schemas.microsoft.com/office/powerpoint/2010/main" val="1644464788"/>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C6ED18-82A2-4766-8C60-19A46A838E6C}"/>
              </a:ext>
            </a:extLst>
          </p:cNvPr>
          <p:cNvSpPr>
            <a:spLocks noGrp="1"/>
          </p:cNvSpPr>
          <p:nvPr>
            <p:ph type="title"/>
          </p:nvPr>
        </p:nvSpPr>
        <p:spPr>
          <a:xfrm>
            <a:off x="629841" y="273844"/>
            <a:ext cx="7886700" cy="994172"/>
          </a:xfrm>
        </p:spPr>
        <p:txBody>
          <a:bodyPr/>
          <a:lstStyle/>
          <a:p>
            <a:r>
              <a:rPr lang="en-US"/>
              <a:t>Click to edit Master title style</a:t>
            </a:r>
          </a:p>
        </p:txBody>
      </p:sp>
      <p:sp>
        <p:nvSpPr>
          <p:cNvPr id="3" name="Text Placeholder 2">
            <a:extLst>
              <a:ext uri="{FF2B5EF4-FFF2-40B4-BE49-F238E27FC236}">
                <a16:creationId xmlns:a16="http://schemas.microsoft.com/office/drawing/2014/main" id="{87BB347F-78AD-4574-854B-F7CDE5B83280}"/>
              </a:ext>
            </a:extLst>
          </p:cNvPr>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a:extLst>
              <a:ext uri="{FF2B5EF4-FFF2-40B4-BE49-F238E27FC236}">
                <a16:creationId xmlns:a16="http://schemas.microsoft.com/office/drawing/2014/main" id="{57F2E6C5-BC26-4855-8154-1DFB07866715}"/>
              </a:ext>
            </a:extLst>
          </p:cNvPr>
          <p:cNvSpPr>
            <a:spLocks noGrp="1"/>
          </p:cNvSpPr>
          <p:nvPr>
            <p:ph sz="half" idx="2"/>
          </p:nvPr>
        </p:nvSpPr>
        <p:spPr>
          <a:xfrm>
            <a:off x="629842" y="1878806"/>
            <a:ext cx="3868340" cy="276344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0858B3A-C724-4234-8087-EE0F5BE2781C}"/>
              </a:ext>
            </a:extLst>
          </p:cNvPr>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a:extLst>
              <a:ext uri="{FF2B5EF4-FFF2-40B4-BE49-F238E27FC236}">
                <a16:creationId xmlns:a16="http://schemas.microsoft.com/office/drawing/2014/main" id="{DCF5196B-EF0F-43AD-AB3B-1A99EB794B1D}"/>
              </a:ext>
            </a:extLst>
          </p:cNvPr>
          <p:cNvSpPr>
            <a:spLocks noGrp="1"/>
          </p:cNvSpPr>
          <p:nvPr>
            <p:ph sz="quarter" idx="4"/>
          </p:nvPr>
        </p:nvSpPr>
        <p:spPr>
          <a:xfrm>
            <a:off x="4629150" y="1878806"/>
            <a:ext cx="3887391" cy="276344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1E7A034-30A5-4238-96A4-C15746A7E292}"/>
              </a:ext>
            </a:extLst>
          </p:cNvPr>
          <p:cNvSpPr>
            <a:spLocks noGrp="1"/>
          </p:cNvSpPr>
          <p:nvPr>
            <p:ph type="dt" sz="half" idx="10"/>
          </p:nvPr>
        </p:nvSpPr>
        <p:spPr/>
        <p:txBody>
          <a:bodyPr/>
          <a:lstStyle/>
          <a:p>
            <a:fld id="{76708CF7-1610-4E54-AECD-E2E12F29614F}" type="datetimeFigureOut">
              <a:rPr lang="en-US" smtClean="0"/>
              <a:t>2/18/2018</a:t>
            </a:fld>
            <a:endParaRPr lang="en-US"/>
          </a:p>
        </p:txBody>
      </p:sp>
      <p:sp>
        <p:nvSpPr>
          <p:cNvPr id="8" name="Footer Placeholder 7">
            <a:extLst>
              <a:ext uri="{FF2B5EF4-FFF2-40B4-BE49-F238E27FC236}">
                <a16:creationId xmlns:a16="http://schemas.microsoft.com/office/drawing/2014/main" id="{AC114E79-4A3A-4980-B555-56CFE8F8F84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1E99A15-05AD-4977-992D-6A0CB3D1BD4C}"/>
              </a:ext>
            </a:extLst>
          </p:cNvPr>
          <p:cNvSpPr>
            <a:spLocks noGrp="1"/>
          </p:cNvSpPr>
          <p:nvPr>
            <p:ph type="sldNum" sz="quarter" idx="12"/>
          </p:nvPr>
        </p:nvSpPr>
        <p:spPr/>
        <p:txBody>
          <a:bodyPr/>
          <a:lstStyle/>
          <a:p>
            <a:pPr lvl="0" algn="r">
              <a:spcBef>
                <a:spcPts val="0"/>
              </a:spcBef>
              <a:buNone/>
            </a:pPr>
            <a:fld id="{00000000-1234-1234-1234-123412341234}" type="slidenum">
              <a:rPr lang="en" sz="1000" smtClean="0">
                <a:solidFill>
                  <a:schemeClr val="lt1"/>
                </a:solidFill>
                <a:latin typeface="Lato"/>
                <a:ea typeface="Lato"/>
                <a:cs typeface="Lato"/>
                <a:sym typeface="Lato"/>
              </a:rPr>
              <a:t>‹#›</a:t>
            </a:fld>
            <a:endParaRPr lang="en" sz="1000">
              <a:solidFill>
                <a:schemeClr val="lt1"/>
              </a:solidFill>
              <a:latin typeface="Lato"/>
              <a:ea typeface="Lato"/>
              <a:cs typeface="Lato"/>
              <a:sym typeface="Lato"/>
            </a:endParaRPr>
          </a:p>
        </p:txBody>
      </p:sp>
    </p:spTree>
    <p:extLst>
      <p:ext uri="{BB962C8B-B14F-4D97-AF65-F5344CB8AC3E}">
        <p14:creationId xmlns:p14="http://schemas.microsoft.com/office/powerpoint/2010/main" val="4243923624"/>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BD131B-59D7-46F1-BBE2-F439424DA20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2C8ADC9-48B4-4B5E-A587-FA1CD7E8DA61}"/>
              </a:ext>
            </a:extLst>
          </p:cNvPr>
          <p:cNvSpPr>
            <a:spLocks noGrp="1"/>
          </p:cNvSpPr>
          <p:nvPr>
            <p:ph type="dt" sz="half" idx="10"/>
          </p:nvPr>
        </p:nvSpPr>
        <p:spPr/>
        <p:txBody>
          <a:bodyPr/>
          <a:lstStyle/>
          <a:p>
            <a:fld id="{76708CF7-1610-4E54-AECD-E2E12F29614F}" type="datetimeFigureOut">
              <a:rPr lang="en-US" smtClean="0"/>
              <a:t>2/18/2018</a:t>
            </a:fld>
            <a:endParaRPr lang="en-US"/>
          </a:p>
        </p:txBody>
      </p:sp>
      <p:sp>
        <p:nvSpPr>
          <p:cNvPr id="4" name="Footer Placeholder 3">
            <a:extLst>
              <a:ext uri="{FF2B5EF4-FFF2-40B4-BE49-F238E27FC236}">
                <a16:creationId xmlns:a16="http://schemas.microsoft.com/office/drawing/2014/main" id="{CACA7212-8C3F-4838-81DC-58EDB4E64D3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43C1027-B122-43D5-B807-24DF89676E4F}"/>
              </a:ext>
            </a:extLst>
          </p:cNvPr>
          <p:cNvSpPr>
            <a:spLocks noGrp="1"/>
          </p:cNvSpPr>
          <p:nvPr>
            <p:ph type="sldNum" sz="quarter" idx="12"/>
          </p:nvPr>
        </p:nvSpPr>
        <p:spPr/>
        <p:txBody>
          <a:bodyPr/>
          <a:lstStyle/>
          <a:p>
            <a:pPr lvl="0" algn="r">
              <a:spcBef>
                <a:spcPts val="0"/>
              </a:spcBef>
              <a:buNone/>
            </a:pPr>
            <a:fld id="{00000000-1234-1234-1234-123412341234}" type="slidenum">
              <a:rPr lang="en" sz="1000" smtClean="0">
                <a:solidFill>
                  <a:schemeClr val="lt1"/>
                </a:solidFill>
                <a:latin typeface="Lato"/>
                <a:ea typeface="Lato"/>
                <a:cs typeface="Lato"/>
                <a:sym typeface="Lato"/>
              </a:rPr>
              <a:t>‹#›</a:t>
            </a:fld>
            <a:endParaRPr lang="en" sz="1000">
              <a:solidFill>
                <a:schemeClr val="lt1"/>
              </a:solidFill>
              <a:latin typeface="Lato"/>
              <a:ea typeface="Lato"/>
              <a:cs typeface="Lato"/>
              <a:sym typeface="Lato"/>
            </a:endParaRPr>
          </a:p>
        </p:txBody>
      </p:sp>
    </p:spTree>
    <p:extLst>
      <p:ext uri="{BB962C8B-B14F-4D97-AF65-F5344CB8AC3E}">
        <p14:creationId xmlns:p14="http://schemas.microsoft.com/office/powerpoint/2010/main" val="338442014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CDB945-97A8-4A60-98EA-9403BE4D3C98}"/>
              </a:ext>
            </a:extLst>
          </p:cNvPr>
          <p:cNvSpPr>
            <a:spLocks noGrp="1"/>
          </p:cNvSpPr>
          <p:nvPr>
            <p:ph type="dt" sz="half" idx="10"/>
          </p:nvPr>
        </p:nvSpPr>
        <p:spPr/>
        <p:txBody>
          <a:bodyPr/>
          <a:lstStyle/>
          <a:p>
            <a:fld id="{76708CF7-1610-4E54-AECD-E2E12F29614F}" type="datetimeFigureOut">
              <a:rPr lang="en-US" smtClean="0"/>
              <a:t>2/18/2018</a:t>
            </a:fld>
            <a:endParaRPr lang="en-US"/>
          </a:p>
        </p:txBody>
      </p:sp>
      <p:sp>
        <p:nvSpPr>
          <p:cNvPr id="3" name="Footer Placeholder 2">
            <a:extLst>
              <a:ext uri="{FF2B5EF4-FFF2-40B4-BE49-F238E27FC236}">
                <a16:creationId xmlns:a16="http://schemas.microsoft.com/office/drawing/2014/main" id="{04FABA9A-9B47-43AD-AEDC-C7D5F9A349C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4916A64-7785-462C-95A4-98BB76ECDF6B}"/>
              </a:ext>
            </a:extLst>
          </p:cNvPr>
          <p:cNvSpPr>
            <a:spLocks noGrp="1"/>
          </p:cNvSpPr>
          <p:nvPr>
            <p:ph type="sldNum" sz="quarter" idx="12"/>
          </p:nvPr>
        </p:nvSpPr>
        <p:spPr/>
        <p:txBody>
          <a:bodyPr/>
          <a:lstStyle/>
          <a:p>
            <a:pPr lvl="0">
              <a:spcBef>
                <a:spcPts val="0"/>
              </a:spcBef>
              <a:buNone/>
            </a:pPr>
            <a:fld id="{00000000-1234-1234-1234-123412341234}" type="slidenum">
              <a:rPr lang="en" smtClean="0"/>
              <a:t>‹#›</a:t>
            </a:fld>
            <a:endParaRPr lang="en"/>
          </a:p>
        </p:txBody>
      </p:sp>
    </p:spTree>
    <p:extLst>
      <p:ext uri="{BB962C8B-B14F-4D97-AF65-F5344CB8AC3E}">
        <p14:creationId xmlns:p14="http://schemas.microsoft.com/office/powerpoint/2010/main" val="1874775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91103-C907-4F1A-9289-40E5AA1403CC}"/>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2B977BC3-F5D0-4748-9C7C-6EACFA6DBE47}"/>
              </a:ext>
            </a:extLst>
          </p:cNvPr>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1353DC3-D742-4847-9C0B-4DBB1EB71980}"/>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a:extLst>
              <a:ext uri="{FF2B5EF4-FFF2-40B4-BE49-F238E27FC236}">
                <a16:creationId xmlns:a16="http://schemas.microsoft.com/office/drawing/2014/main" id="{4AFC90FC-1CAF-4766-8D72-84007C0A7CD7}"/>
              </a:ext>
            </a:extLst>
          </p:cNvPr>
          <p:cNvSpPr>
            <a:spLocks noGrp="1"/>
          </p:cNvSpPr>
          <p:nvPr>
            <p:ph type="dt" sz="half" idx="10"/>
          </p:nvPr>
        </p:nvSpPr>
        <p:spPr/>
        <p:txBody>
          <a:bodyPr/>
          <a:lstStyle/>
          <a:p>
            <a:fld id="{76708CF7-1610-4E54-AECD-E2E12F29614F}" type="datetimeFigureOut">
              <a:rPr lang="en-US" smtClean="0"/>
              <a:t>2/18/2018</a:t>
            </a:fld>
            <a:endParaRPr lang="en-US"/>
          </a:p>
        </p:txBody>
      </p:sp>
      <p:sp>
        <p:nvSpPr>
          <p:cNvPr id="6" name="Footer Placeholder 5">
            <a:extLst>
              <a:ext uri="{FF2B5EF4-FFF2-40B4-BE49-F238E27FC236}">
                <a16:creationId xmlns:a16="http://schemas.microsoft.com/office/drawing/2014/main" id="{97697BD2-5973-441E-A3A9-6F0E68E3637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A586B37-06D1-4740-9FE5-B60A2013B345}"/>
              </a:ext>
            </a:extLst>
          </p:cNvPr>
          <p:cNvSpPr>
            <a:spLocks noGrp="1"/>
          </p:cNvSpPr>
          <p:nvPr>
            <p:ph type="sldNum" sz="quarter" idx="12"/>
          </p:nvPr>
        </p:nvSpPr>
        <p:spPr/>
        <p:txBody>
          <a:bodyPr/>
          <a:lstStyle/>
          <a:p>
            <a:pPr lvl="0" algn="r">
              <a:spcBef>
                <a:spcPts val="0"/>
              </a:spcBef>
              <a:buNone/>
            </a:pPr>
            <a:fld id="{00000000-1234-1234-1234-123412341234}" type="slidenum">
              <a:rPr lang="en" sz="1000" smtClean="0">
                <a:solidFill>
                  <a:schemeClr val="lt1"/>
                </a:solidFill>
                <a:latin typeface="Lato"/>
                <a:ea typeface="Lato"/>
                <a:cs typeface="Lato"/>
                <a:sym typeface="Lato"/>
              </a:rPr>
              <a:t>‹#›</a:t>
            </a:fld>
            <a:endParaRPr lang="en" sz="1000">
              <a:solidFill>
                <a:schemeClr val="lt1"/>
              </a:solidFill>
              <a:latin typeface="Lato"/>
              <a:ea typeface="Lato"/>
              <a:cs typeface="Lato"/>
              <a:sym typeface="Lato"/>
            </a:endParaRPr>
          </a:p>
        </p:txBody>
      </p:sp>
    </p:spTree>
    <p:extLst>
      <p:ext uri="{BB962C8B-B14F-4D97-AF65-F5344CB8AC3E}">
        <p14:creationId xmlns:p14="http://schemas.microsoft.com/office/powerpoint/2010/main" val="226941964"/>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DF87C-6AF6-47AC-AEDA-B9D5FEE5D476}"/>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B691F29C-E715-48F1-BA58-7465D42BD33A}"/>
              </a:ext>
            </a:extLst>
          </p:cNvPr>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2F4D0BF1-E224-4C29-B642-B6A9C3AE6D97}"/>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a:extLst>
              <a:ext uri="{FF2B5EF4-FFF2-40B4-BE49-F238E27FC236}">
                <a16:creationId xmlns:a16="http://schemas.microsoft.com/office/drawing/2014/main" id="{4BBE52DE-9105-4E79-88A1-40C554D2092F}"/>
              </a:ext>
            </a:extLst>
          </p:cNvPr>
          <p:cNvSpPr>
            <a:spLocks noGrp="1"/>
          </p:cNvSpPr>
          <p:nvPr>
            <p:ph type="dt" sz="half" idx="10"/>
          </p:nvPr>
        </p:nvSpPr>
        <p:spPr/>
        <p:txBody>
          <a:bodyPr/>
          <a:lstStyle/>
          <a:p>
            <a:fld id="{76708CF7-1610-4E54-AECD-E2E12F29614F}" type="datetimeFigureOut">
              <a:rPr lang="en-US" smtClean="0"/>
              <a:t>2/18/2018</a:t>
            </a:fld>
            <a:endParaRPr lang="en-US"/>
          </a:p>
        </p:txBody>
      </p:sp>
      <p:sp>
        <p:nvSpPr>
          <p:cNvPr id="6" name="Footer Placeholder 5">
            <a:extLst>
              <a:ext uri="{FF2B5EF4-FFF2-40B4-BE49-F238E27FC236}">
                <a16:creationId xmlns:a16="http://schemas.microsoft.com/office/drawing/2014/main" id="{B5F4897A-1F85-4754-AD22-D856E59A048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64E1E6-CA47-4AA3-B871-70B39575308A}"/>
              </a:ext>
            </a:extLst>
          </p:cNvPr>
          <p:cNvSpPr>
            <a:spLocks noGrp="1"/>
          </p:cNvSpPr>
          <p:nvPr>
            <p:ph type="sldNum" sz="quarter" idx="12"/>
          </p:nvPr>
        </p:nvSpPr>
        <p:spPr/>
        <p:txBody>
          <a:bodyPr/>
          <a:lstStyle/>
          <a:p>
            <a:pPr lvl="0" algn="r">
              <a:spcBef>
                <a:spcPts val="0"/>
              </a:spcBef>
              <a:buNone/>
            </a:pPr>
            <a:fld id="{00000000-1234-1234-1234-123412341234}" type="slidenum">
              <a:rPr lang="en" sz="1000" smtClean="0">
                <a:solidFill>
                  <a:schemeClr val="lt1"/>
                </a:solidFill>
                <a:latin typeface="Lato"/>
                <a:ea typeface="Lato"/>
                <a:cs typeface="Lato"/>
                <a:sym typeface="Lato"/>
              </a:rPr>
              <a:t>‹#›</a:t>
            </a:fld>
            <a:endParaRPr lang="en" sz="1000">
              <a:solidFill>
                <a:schemeClr val="lt1"/>
              </a:solidFill>
              <a:latin typeface="Lato"/>
              <a:ea typeface="Lato"/>
              <a:cs typeface="Lato"/>
              <a:sym typeface="Lato"/>
            </a:endParaRPr>
          </a:p>
        </p:txBody>
      </p:sp>
    </p:spTree>
    <p:extLst>
      <p:ext uri="{BB962C8B-B14F-4D97-AF65-F5344CB8AC3E}">
        <p14:creationId xmlns:p14="http://schemas.microsoft.com/office/powerpoint/2010/main" val="3731113599"/>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5633FC2-1C90-4F94-981D-9E923655633A}"/>
              </a:ext>
            </a:extLst>
          </p:cNvPr>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3167AD1-E06E-48ED-8C50-2D8283DF3A14}"/>
              </a:ext>
            </a:extLst>
          </p:cNvPr>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01A8BBF-5F70-4E9E-8638-6686C349BA9B}"/>
              </a:ext>
            </a:extLst>
          </p:cNvPr>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76708CF7-1610-4E54-AECD-E2E12F29614F}" type="datetimeFigureOut">
              <a:rPr lang="en-US" smtClean="0"/>
              <a:t>2/18/2018</a:t>
            </a:fld>
            <a:endParaRPr lang="en-US"/>
          </a:p>
        </p:txBody>
      </p:sp>
      <p:sp>
        <p:nvSpPr>
          <p:cNvPr id="5" name="Footer Placeholder 4">
            <a:extLst>
              <a:ext uri="{FF2B5EF4-FFF2-40B4-BE49-F238E27FC236}">
                <a16:creationId xmlns:a16="http://schemas.microsoft.com/office/drawing/2014/main" id="{170EAAFE-9D0E-41DE-AD1C-F1F37AB5CBBB}"/>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35514D6-6988-41CE-BA2B-CD6A94926275}"/>
              </a:ext>
            </a:extLst>
          </p:cNvPr>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pPr lvl="0" algn="r">
              <a:spcBef>
                <a:spcPts val="0"/>
              </a:spcBef>
              <a:buNone/>
            </a:pPr>
            <a:fld id="{00000000-1234-1234-1234-123412341234}" type="slidenum">
              <a:rPr lang="en" sz="1000" smtClean="0">
                <a:solidFill>
                  <a:schemeClr val="lt1"/>
                </a:solidFill>
                <a:latin typeface="Lato"/>
                <a:ea typeface="Lato"/>
                <a:cs typeface="Lato"/>
                <a:sym typeface="Lato"/>
              </a:rPr>
              <a:t>‹#›</a:t>
            </a:fld>
            <a:endParaRPr lang="en" sz="1000">
              <a:solidFill>
                <a:schemeClr val="lt1"/>
              </a:solidFill>
              <a:latin typeface="Lato"/>
              <a:ea typeface="Lato"/>
              <a:cs typeface="Lato"/>
              <a:sym typeface="Lato"/>
            </a:endParaRPr>
          </a:p>
        </p:txBody>
      </p:sp>
    </p:spTree>
    <p:extLst>
      <p:ext uri="{BB962C8B-B14F-4D97-AF65-F5344CB8AC3E}">
        <p14:creationId xmlns:p14="http://schemas.microsoft.com/office/powerpoint/2010/main" val="3576593649"/>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9" r:id="rId12"/>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18" Type="http://schemas.openxmlformats.org/officeDocument/2006/relationships/image" Target="../media/image18.png"/><Relationship Id="rId3" Type="http://schemas.openxmlformats.org/officeDocument/2006/relationships/image" Target="../media/image3.png"/><Relationship Id="rId21" Type="http://schemas.openxmlformats.org/officeDocument/2006/relationships/image" Target="../media/image21.png"/><Relationship Id="rId7" Type="http://schemas.openxmlformats.org/officeDocument/2006/relationships/image" Target="../media/image7.png"/><Relationship Id="rId12" Type="http://schemas.openxmlformats.org/officeDocument/2006/relationships/image" Target="../media/image12.jpeg"/><Relationship Id="rId17" Type="http://schemas.openxmlformats.org/officeDocument/2006/relationships/image" Target="../media/image17.png"/><Relationship Id="rId2" Type="http://schemas.openxmlformats.org/officeDocument/2006/relationships/image" Target="../media/image2.png"/><Relationship Id="rId16" Type="http://schemas.openxmlformats.org/officeDocument/2006/relationships/image" Target="../media/image16.png"/><Relationship Id="rId20" Type="http://schemas.openxmlformats.org/officeDocument/2006/relationships/image" Target="../media/image20.png"/><Relationship Id="rId1" Type="http://schemas.openxmlformats.org/officeDocument/2006/relationships/slideLayout" Target="../slideLayouts/slideLayout12.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5" Type="http://schemas.openxmlformats.org/officeDocument/2006/relationships/image" Target="../media/image15.jpeg"/><Relationship Id="rId10" Type="http://schemas.openxmlformats.org/officeDocument/2006/relationships/image" Target="../media/image10.png"/><Relationship Id="rId19" Type="http://schemas.openxmlformats.org/officeDocument/2006/relationships/image" Target="../media/image19.png"/><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14.png"/><Relationship Id="rId22" Type="http://schemas.openxmlformats.org/officeDocument/2006/relationships/image" Target="../media/image22.png"/></Relationships>
</file>

<file path=ppt/slides/_rels/slide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3.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hyperlink" Target="https://www.webmd.com/heart-disease/guide/sudden-cardiac-death#1" TargetMode="External"/><Relationship Id="rId7" Type="http://schemas.openxmlformats.org/officeDocument/2006/relationships/hyperlink" Target="https://en.unesco.org/themes/education-health-and-well-being" TargetMode="External"/><Relationship Id="rId2" Type="http://schemas.openxmlformats.org/officeDocument/2006/relationships/hyperlink" Target="https://my.clevelandclinic.org/health/diseases/17522-sudden-cardiac-death-sudden-cardiac-arrest" TargetMode="External"/><Relationship Id="rId1" Type="http://schemas.openxmlformats.org/officeDocument/2006/relationships/slideLayout" Target="../slideLayouts/slideLayout12.xml"/><Relationship Id="rId6" Type="http://schemas.openxmlformats.org/officeDocument/2006/relationships/hyperlink" Target="https://www.statista.com/statistics/387867/value-of-worldwide-digital-health-market-forecast-by-segment/" TargetMode="External"/><Relationship Id="rId5" Type="http://schemas.openxmlformats.org/officeDocument/2006/relationships/hyperlink" Target="http://www.who.int/mediacentre/factsheets/fs358/en/" TargetMode="External"/><Relationship Id="rId4" Type="http://schemas.openxmlformats.org/officeDocument/2006/relationships/hyperlink" Target="http://www.insurancefraud.org/statistics.htm"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Shape 134"/>
          <p:cNvSpPr txBox="1">
            <a:spLocks noGrp="1"/>
          </p:cNvSpPr>
          <p:nvPr>
            <p:ph type="ctrTitle"/>
          </p:nvPr>
        </p:nvSpPr>
        <p:spPr>
          <a:xfrm>
            <a:off x="3429001" y="1657350"/>
            <a:ext cx="4571999" cy="1578900"/>
          </a:xfrm>
          <a:prstGeom prst="rect">
            <a:avLst/>
          </a:prstGeom>
        </p:spPr>
        <p:txBody>
          <a:bodyPr lIns="91425" tIns="91425" rIns="91425" bIns="91425" anchor="t" anchorCtr="0">
            <a:noAutofit/>
          </a:bodyPr>
          <a:lstStyle/>
          <a:p>
            <a:pPr lvl="0" rtl="0">
              <a:spcBef>
                <a:spcPts val="0"/>
              </a:spcBef>
              <a:buNone/>
            </a:pPr>
            <a:r>
              <a:rPr lang="en" sz="3200" dirty="0"/>
              <a:t>Team Induction</a:t>
            </a:r>
          </a:p>
        </p:txBody>
      </p:sp>
      <p:sp>
        <p:nvSpPr>
          <p:cNvPr id="135" name="Shape 135"/>
          <p:cNvSpPr txBox="1">
            <a:spLocks noGrp="1"/>
          </p:cNvSpPr>
          <p:nvPr>
            <p:ph type="subTitle" idx="1"/>
          </p:nvPr>
        </p:nvSpPr>
        <p:spPr>
          <a:xfrm>
            <a:off x="3455075" y="2287050"/>
            <a:ext cx="5536525" cy="569400"/>
          </a:xfrm>
          <a:prstGeom prst="rect">
            <a:avLst/>
          </a:prstGeom>
        </p:spPr>
        <p:txBody>
          <a:bodyPr lIns="91425" tIns="91425" rIns="91425" bIns="91425" anchor="t" anchorCtr="0">
            <a:noAutofit/>
          </a:bodyPr>
          <a:lstStyle/>
          <a:p>
            <a:pPr lvl="0" rtl="0">
              <a:spcBef>
                <a:spcPts val="0"/>
              </a:spcBef>
              <a:buNone/>
            </a:pPr>
            <a:r>
              <a:rPr lang="en-US" sz="1800" dirty="0"/>
              <a:t>Mercury Life Saver</a:t>
            </a:r>
          </a:p>
          <a:p>
            <a:pPr lvl="0" rtl="0">
              <a:spcBef>
                <a:spcPts val="0"/>
              </a:spcBef>
              <a:buNone/>
            </a:pPr>
            <a:r>
              <a:rPr lang="en-US" sz="1800" dirty="0"/>
              <a:t>       </a:t>
            </a:r>
            <a:r>
              <a:rPr lang="en-US" sz="1200" dirty="0"/>
              <a:t>When you are on road, your loved ones are waiting for you at home</a:t>
            </a:r>
            <a:endParaRPr lang="en" sz="1200" dirty="0"/>
          </a:p>
        </p:txBody>
      </p:sp>
      <p:cxnSp>
        <p:nvCxnSpPr>
          <p:cNvPr id="136" name="Shape 136"/>
          <p:cNvCxnSpPr/>
          <p:nvPr/>
        </p:nvCxnSpPr>
        <p:spPr>
          <a:xfrm>
            <a:off x="3455075" y="2287050"/>
            <a:ext cx="5300700" cy="0"/>
          </a:xfrm>
          <a:prstGeom prst="straightConnector1">
            <a:avLst/>
          </a:prstGeom>
          <a:noFill/>
          <a:ln w="19050" cap="flat" cmpd="sng">
            <a:solidFill>
              <a:schemeClr val="dk2"/>
            </a:solidFill>
            <a:prstDash val="solid"/>
            <a:round/>
            <a:headEnd type="none" w="lg" len="lg"/>
            <a:tailEnd type="none" w="lg" len="lg"/>
          </a:ln>
        </p:spPr>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2951BE0C-C935-4976-8B20-E0B71E48D8D8}"/>
              </a:ext>
            </a:extLst>
          </p:cNvPr>
          <p:cNvSpPr/>
          <p:nvPr/>
        </p:nvSpPr>
        <p:spPr>
          <a:xfrm>
            <a:off x="304800" y="895350"/>
            <a:ext cx="8382000" cy="4385816"/>
          </a:xfrm>
          <a:prstGeom prst="rect">
            <a:avLst/>
          </a:prstGeom>
        </p:spPr>
        <p:txBody>
          <a:bodyPr wrap="square">
            <a:spAutoFit/>
          </a:bodyPr>
          <a:lstStyle/>
          <a:p>
            <a:pPr fontAlgn="base"/>
            <a:r>
              <a:rPr lang="en-US" sz="1200" b="1" dirty="0">
                <a:solidFill>
                  <a:srgbClr val="444444"/>
                </a:solidFill>
                <a:latin typeface="Open Sans"/>
              </a:rPr>
              <a:t>1. Lack of Instant Medical Relief in case of catastrophic and real time Emergency state.</a:t>
            </a:r>
          </a:p>
          <a:p>
            <a:pPr marL="285750" lvl="8" indent="-285750" fontAlgn="base">
              <a:buFont typeface="Arial" panose="020B0604020202020204" pitchFamily="34" charset="0"/>
              <a:buChar char="•"/>
            </a:pPr>
            <a:endParaRPr lang="en-US" sz="1100" i="1" dirty="0">
              <a:solidFill>
                <a:srgbClr val="444444"/>
              </a:solidFill>
              <a:latin typeface="Open Sans"/>
            </a:endParaRPr>
          </a:p>
          <a:p>
            <a:pPr marL="285750" lvl="8" indent="-285750" fontAlgn="base">
              <a:buFont typeface="Arial" panose="020B0604020202020204" pitchFamily="34" charset="0"/>
              <a:buChar char="•"/>
            </a:pPr>
            <a:r>
              <a:rPr lang="en-US" sz="1100" i="1" dirty="0">
                <a:solidFill>
                  <a:srgbClr val="444444"/>
                </a:solidFill>
                <a:latin typeface="Open Sans"/>
              </a:rPr>
              <a:t>Sudden cardiac death is the largest cause of natural death in the United States, causing about 325,000 adult deaths in the United States each year	</a:t>
            </a:r>
          </a:p>
          <a:p>
            <a:pPr marL="285750" lvl="2" indent="-285750" fontAlgn="base">
              <a:buFont typeface="Arial" panose="020B0604020202020204" pitchFamily="34" charset="0"/>
              <a:buChar char="•"/>
            </a:pPr>
            <a:r>
              <a:rPr lang="en-US" sz="1100" i="1" dirty="0">
                <a:solidFill>
                  <a:srgbClr val="444444"/>
                </a:solidFill>
                <a:latin typeface="Open Sans"/>
              </a:rPr>
              <a:t>More than 1.25 million people die each year as a result of lack of Medical relief during road traffic crashes.</a:t>
            </a:r>
          </a:p>
          <a:p>
            <a:pPr fontAlgn="base"/>
            <a:endParaRPr lang="en-US" sz="1200" dirty="0">
              <a:solidFill>
                <a:srgbClr val="444444"/>
              </a:solidFill>
              <a:latin typeface="Open Sans"/>
            </a:endParaRPr>
          </a:p>
          <a:p>
            <a:pPr fontAlgn="base"/>
            <a:r>
              <a:rPr lang="en-US" sz="1200" b="1" dirty="0">
                <a:solidFill>
                  <a:srgbClr val="444444"/>
                </a:solidFill>
                <a:latin typeface="Open Sans"/>
              </a:rPr>
              <a:t>2. No real time Instant Insurance &amp; Monetary service to save the life of victim</a:t>
            </a:r>
          </a:p>
          <a:p>
            <a:pPr marL="285750" indent="-285750" fontAlgn="base">
              <a:buFont typeface="Arial" panose="020B0604020202020204" pitchFamily="34" charset="0"/>
              <a:buChar char="•"/>
            </a:pPr>
            <a:r>
              <a:rPr lang="en-US" sz="1100" i="1" dirty="0">
                <a:solidFill>
                  <a:srgbClr val="444444"/>
                </a:solidFill>
                <a:latin typeface="Open Sans"/>
              </a:rPr>
              <a:t>Nearly 27% of the total deaths in India happen with no medical attention at the time of death due to sufficient monetary funds.</a:t>
            </a:r>
          </a:p>
          <a:p>
            <a:pPr fontAlgn="base"/>
            <a:endParaRPr lang="en-US" sz="1200" dirty="0">
              <a:solidFill>
                <a:srgbClr val="444444"/>
              </a:solidFill>
              <a:latin typeface="Open Sans"/>
            </a:endParaRPr>
          </a:p>
          <a:p>
            <a:pPr fontAlgn="base"/>
            <a:r>
              <a:rPr lang="en-US" sz="1200" b="1" dirty="0">
                <a:solidFill>
                  <a:srgbClr val="444444"/>
                </a:solidFill>
                <a:latin typeface="Open Sans"/>
              </a:rPr>
              <a:t>3. Lack of Real Time collaborative communication between multiple service provider and stack holders in case of emergency.</a:t>
            </a:r>
          </a:p>
          <a:p>
            <a:pPr fontAlgn="base"/>
            <a:endParaRPr lang="en-US" sz="1200" dirty="0">
              <a:solidFill>
                <a:srgbClr val="444444"/>
              </a:solidFill>
              <a:latin typeface="Open Sans"/>
            </a:endParaRPr>
          </a:p>
          <a:p>
            <a:pPr fontAlgn="base"/>
            <a:r>
              <a:rPr lang="en-US" sz="1200" b="1" dirty="0">
                <a:solidFill>
                  <a:srgbClr val="444444"/>
                </a:solidFill>
                <a:latin typeface="Open Sans"/>
              </a:rPr>
              <a:t>4. No Instant data Analysis , Fraud Detection and Payments</a:t>
            </a:r>
          </a:p>
          <a:p>
            <a:pPr marL="285750" indent="-285750" fontAlgn="base">
              <a:buFont typeface="Arial" panose="020B0604020202020204" pitchFamily="34" charset="0"/>
              <a:buChar char="•"/>
            </a:pPr>
            <a:r>
              <a:rPr lang="en-US" sz="1100" i="1" dirty="0">
                <a:solidFill>
                  <a:srgbClr val="444444"/>
                </a:solidFill>
                <a:latin typeface="Open Sans"/>
              </a:rPr>
              <a:t>Fraud steals $80 billion a year across all lines of insurance in UK and Europe.</a:t>
            </a:r>
          </a:p>
          <a:p>
            <a:pPr marL="285750" indent="-285750" fontAlgn="base">
              <a:buFont typeface="Arial" panose="020B0604020202020204" pitchFamily="34" charset="0"/>
              <a:buChar char="•"/>
            </a:pPr>
            <a:endParaRPr lang="en-US" sz="1200" dirty="0">
              <a:solidFill>
                <a:srgbClr val="444444"/>
              </a:solidFill>
              <a:latin typeface="Open Sans"/>
            </a:endParaRPr>
          </a:p>
          <a:p>
            <a:pPr fontAlgn="base"/>
            <a:r>
              <a:rPr lang="en-US" sz="1200" b="1" dirty="0">
                <a:solidFill>
                  <a:srgbClr val="444444"/>
                </a:solidFill>
                <a:latin typeface="Open Sans"/>
              </a:rPr>
              <a:t>5. Absence of recorded Multimedia data, Sensor data and contextual data for future investigation of medical and financial decisions.</a:t>
            </a:r>
          </a:p>
          <a:p>
            <a:pPr fontAlgn="base"/>
            <a:endParaRPr lang="en-US" sz="1200" dirty="0">
              <a:solidFill>
                <a:srgbClr val="444444"/>
              </a:solidFill>
              <a:latin typeface="Open Sans"/>
            </a:endParaRPr>
          </a:p>
          <a:p>
            <a:pPr fontAlgn="base"/>
            <a:r>
              <a:rPr lang="en-US" sz="1200" b="1" dirty="0">
                <a:solidFill>
                  <a:srgbClr val="444444"/>
                </a:solidFill>
                <a:latin typeface="Open Sans"/>
              </a:rPr>
              <a:t>6. Scarcity of social, psychological and motivational human nature to help the victim.</a:t>
            </a:r>
          </a:p>
          <a:p>
            <a:pPr fontAlgn="base"/>
            <a:endParaRPr lang="en-US" sz="1200" b="1" dirty="0">
              <a:solidFill>
                <a:srgbClr val="444444"/>
              </a:solidFill>
              <a:latin typeface="Open Sans"/>
            </a:endParaRPr>
          </a:p>
          <a:p>
            <a:pPr fontAlgn="base"/>
            <a:r>
              <a:rPr lang="en-US" sz="1200" b="1" dirty="0">
                <a:solidFill>
                  <a:srgbClr val="444444"/>
                </a:solidFill>
                <a:latin typeface="Open Sans"/>
              </a:rPr>
              <a:t>7. Absence of efficient real time Medical and Insurance services in legitimate prices.</a:t>
            </a:r>
          </a:p>
          <a:p>
            <a:pPr fontAlgn="base"/>
            <a:endParaRPr lang="en-US" sz="1100" dirty="0"/>
          </a:p>
          <a:p>
            <a:pPr marL="285750" indent="-285750" fontAlgn="base">
              <a:buFont typeface="Arial" panose="020B0604020202020204" pitchFamily="34" charset="0"/>
              <a:buChar char="•"/>
            </a:pPr>
            <a:endParaRPr lang="en-US" sz="1100" dirty="0"/>
          </a:p>
          <a:p>
            <a:pPr fontAlgn="base"/>
            <a:endParaRPr lang="en-US" sz="1100" b="1" dirty="0"/>
          </a:p>
        </p:txBody>
      </p:sp>
      <p:sp>
        <p:nvSpPr>
          <p:cNvPr id="6" name="Shape 141">
            <a:extLst>
              <a:ext uri="{FF2B5EF4-FFF2-40B4-BE49-F238E27FC236}">
                <a16:creationId xmlns:a16="http://schemas.microsoft.com/office/drawing/2014/main" id="{D085F81C-ACFF-4702-9E99-1BABD338B3D9}"/>
              </a:ext>
            </a:extLst>
          </p:cNvPr>
          <p:cNvSpPr txBox="1">
            <a:spLocks noGrp="1"/>
          </p:cNvSpPr>
          <p:nvPr>
            <p:ph type="title"/>
          </p:nvPr>
        </p:nvSpPr>
        <p:spPr>
          <a:xfrm>
            <a:off x="381000" y="209550"/>
            <a:ext cx="7038900" cy="533400"/>
          </a:xfrm>
          <a:prstGeom prst="rect">
            <a:avLst/>
          </a:prstGeom>
        </p:spPr>
        <p:txBody>
          <a:bodyPr lIns="91425" tIns="91425" rIns="91425" bIns="91425" anchor="t" anchorCtr="0">
            <a:noAutofit/>
          </a:bodyPr>
          <a:lstStyle/>
          <a:p>
            <a:pPr lvl="0" algn="l" rtl="0">
              <a:spcBef>
                <a:spcPts val="0"/>
              </a:spcBef>
              <a:buNone/>
            </a:pPr>
            <a:r>
              <a:rPr lang="en-US" sz="2000" dirty="0"/>
              <a:t>Problem Statement</a:t>
            </a:r>
            <a:endParaRPr lang="en" sz="2000" dirty="0"/>
          </a:p>
        </p:txBody>
      </p:sp>
    </p:spTree>
    <p:extLst>
      <p:ext uri="{BB962C8B-B14F-4D97-AF65-F5344CB8AC3E}">
        <p14:creationId xmlns:p14="http://schemas.microsoft.com/office/powerpoint/2010/main" val="2683797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6DDC678-E2B4-4D3F-A626-AB0AE9F8FEFA}"/>
              </a:ext>
            </a:extLst>
          </p:cNvPr>
          <p:cNvPicPr>
            <a:picLocks noChangeAspect="1"/>
          </p:cNvPicPr>
          <p:nvPr/>
        </p:nvPicPr>
        <p:blipFill>
          <a:blip r:embed="rId2"/>
          <a:stretch>
            <a:fillRect/>
          </a:stretch>
        </p:blipFill>
        <p:spPr>
          <a:xfrm>
            <a:off x="1981200" y="1087440"/>
            <a:ext cx="4365410" cy="3986443"/>
          </a:xfrm>
          <a:prstGeom prst="rect">
            <a:avLst/>
          </a:prstGeom>
        </p:spPr>
      </p:pic>
      <p:sp>
        <p:nvSpPr>
          <p:cNvPr id="6" name="Shape 141">
            <a:extLst>
              <a:ext uri="{FF2B5EF4-FFF2-40B4-BE49-F238E27FC236}">
                <a16:creationId xmlns:a16="http://schemas.microsoft.com/office/drawing/2014/main" id="{2025BE01-9C6F-4D7D-8D04-D037A3CA7881}"/>
              </a:ext>
            </a:extLst>
          </p:cNvPr>
          <p:cNvSpPr txBox="1">
            <a:spLocks noGrp="1"/>
          </p:cNvSpPr>
          <p:nvPr>
            <p:ph type="title"/>
          </p:nvPr>
        </p:nvSpPr>
        <p:spPr>
          <a:xfrm>
            <a:off x="457200" y="209550"/>
            <a:ext cx="7038900" cy="533400"/>
          </a:xfrm>
          <a:prstGeom prst="rect">
            <a:avLst/>
          </a:prstGeom>
        </p:spPr>
        <p:txBody>
          <a:bodyPr lIns="91425" tIns="91425" rIns="91425" bIns="91425" anchor="t" anchorCtr="0">
            <a:noAutofit/>
          </a:bodyPr>
          <a:lstStyle/>
          <a:p>
            <a:pPr lvl="0" algn="l" rtl="0">
              <a:spcBef>
                <a:spcPts val="0"/>
              </a:spcBef>
              <a:buNone/>
            </a:pPr>
            <a:r>
              <a:rPr lang="en-US" sz="2000" dirty="0"/>
              <a:t>Our Solution and Unique Value Proposition</a:t>
            </a:r>
            <a:endParaRPr lang="en" sz="2000" dirty="0"/>
          </a:p>
        </p:txBody>
      </p:sp>
    </p:spTree>
    <p:extLst>
      <p:ext uri="{BB962C8B-B14F-4D97-AF65-F5344CB8AC3E}">
        <p14:creationId xmlns:p14="http://schemas.microsoft.com/office/powerpoint/2010/main" val="7449957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625A7BCB-E61D-4E12-8905-7F4E11F51C39}"/>
              </a:ext>
            </a:extLst>
          </p:cNvPr>
          <p:cNvSpPr/>
          <p:nvPr/>
        </p:nvSpPr>
        <p:spPr>
          <a:xfrm>
            <a:off x="228600" y="755043"/>
            <a:ext cx="8382000" cy="938719"/>
          </a:xfrm>
          <a:prstGeom prst="rect">
            <a:avLst/>
          </a:prstGeom>
        </p:spPr>
        <p:txBody>
          <a:bodyPr wrap="square">
            <a:spAutoFit/>
          </a:bodyPr>
          <a:lstStyle/>
          <a:p>
            <a:pPr fontAlgn="base"/>
            <a:endParaRPr lang="en-US" sz="1100" dirty="0"/>
          </a:p>
          <a:p>
            <a:pPr fontAlgn="base"/>
            <a:endParaRPr lang="en-US" sz="1100" dirty="0"/>
          </a:p>
          <a:p>
            <a:pPr fontAlgn="base"/>
            <a:endParaRPr lang="en-US" sz="1100" dirty="0"/>
          </a:p>
          <a:p>
            <a:pPr marL="285750" indent="-285750" fontAlgn="base">
              <a:buFont typeface="Arial" panose="020B0604020202020204" pitchFamily="34" charset="0"/>
              <a:buChar char="•"/>
            </a:pPr>
            <a:endParaRPr lang="en-US" sz="1100" dirty="0"/>
          </a:p>
          <a:p>
            <a:pPr fontAlgn="base"/>
            <a:endParaRPr lang="en-US" sz="1100" b="1" dirty="0"/>
          </a:p>
        </p:txBody>
      </p:sp>
      <p:sp>
        <p:nvSpPr>
          <p:cNvPr id="7" name="Shape 141">
            <a:extLst>
              <a:ext uri="{FF2B5EF4-FFF2-40B4-BE49-F238E27FC236}">
                <a16:creationId xmlns:a16="http://schemas.microsoft.com/office/drawing/2014/main" id="{0C0A1A20-B565-4645-95B1-CAB5564DA58C}"/>
              </a:ext>
            </a:extLst>
          </p:cNvPr>
          <p:cNvSpPr txBox="1">
            <a:spLocks noGrp="1"/>
          </p:cNvSpPr>
          <p:nvPr>
            <p:ph type="title"/>
          </p:nvPr>
        </p:nvSpPr>
        <p:spPr>
          <a:xfrm>
            <a:off x="457200" y="209550"/>
            <a:ext cx="7038900" cy="533400"/>
          </a:xfrm>
          <a:prstGeom prst="rect">
            <a:avLst/>
          </a:prstGeom>
        </p:spPr>
        <p:txBody>
          <a:bodyPr lIns="91425" tIns="91425" rIns="91425" bIns="91425" anchor="t" anchorCtr="0">
            <a:noAutofit/>
          </a:bodyPr>
          <a:lstStyle/>
          <a:p>
            <a:pPr lvl="0" algn="l" rtl="0">
              <a:spcBef>
                <a:spcPts val="0"/>
              </a:spcBef>
              <a:buNone/>
            </a:pPr>
            <a:r>
              <a:rPr lang="en-US" sz="2000" dirty="0"/>
              <a:t>Our Solution and Unique Value Proposition</a:t>
            </a:r>
            <a:endParaRPr lang="en" sz="2000" dirty="0"/>
          </a:p>
        </p:txBody>
      </p:sp>
      <p:sp>
        <p:nvSpPr>
          <p:cNvPr id="8" name="Rectangle 7">
            <a:extLst>
              <a:ext uri="{FF2B5EF4-FFF2-40B4-BE49-F238E27FC236}">
                <a16:creationId xmlns:a16="http://schemas.microsoft.com/office/drawing/2014/main" id="{950258F6-EE98-46BC-8E0C-991F3E08474E}"/>
              </a:ext>
            </a:extLst>
          </p:cNvPr>
          <p:cNvSpPr/>
          <p:nvPr/>
        </p:nvSpPr>
        <p:spPr>
          <a:xfrm>
            <a:off x="457200" y="783701"/>
            <a:ext cx="8153400" cy="3600986"/>
          </a:xfrm>
          <a:prstGeom prst="rect">
            <a:avLst/>
          </a:prstGeom>
        </p:spPr>
        <p:txBody>
          <a:bodyPr wrap="square">
            <a:spAutoFit/>
          </a:bodyPr>
          <a:lstStyle/>
          <a:p>
            <a:pPr marL="285750" indent="-285750" algn="just">
              <a:buFont typeface="Arial" panose="020B0604020202020204" pitchFamily="34" charset="0"/>
              <a:buChar char="•"/>
            </a:pPr>
            <a:r>
              <a:rPr lang="en-US" sz="1200" dirty="0">
                <a:solidFill>
                  <a:srgbClr val="444444"/>
                </a:solidFill>
                <a:latin typeface="Open Sans"/>
              </a:rPr>
              <a:t>An Intelligent cognitive Emergency platform as a service leveraging IoT, Communication as a service and block chain for Instant relief in Minimal cost.</a:t>
            </a:r>
          </a:p>
          <a:p>
            <a:pPr marL="285750" indent="-285750" algn="just">
              <a:buFont typeface="Arial" panose="020B0604020202020204" pitchFamily="34" charset="0"/>
              <a:buChar char="•"/>
            </a:pPr>
            <a:endParaRPr lang="en-US" sz="1200" dirty="0">
              <a:solidFill>
                <a:srgbClr val="444444"/>
              </a:solidFill>
              <a:latin typeface="Open Sans"/>
            </a:endParaRPr>
          </a:p>
          <a:p>
            <a:pPr marL="285750" indent="-285750" algn="just">
              <a:buFont typeface="Arial" panose="020B0604020202020204" pitchFamily="34" charset="0"/>
              <a:buChar char="•"/>
            </a:pPr>
            <a:r>
              <a:rPr lang="en-US" sz="1200" dirty="0">
                <a:solidFill>
                  <a:srgbClr val="444444"/>
                </a:solidFill>
                <a:latin typeface="Open Sans"/>
              </a:rPr>
              <a:t>Application uses multiple sensor data as an input for local data analysis to identify emergency conditions proactively and send non persistent data to the Mercury Platform (</a:t>
            </a:r>
            <a:r>
              <a:rPr lang="en-US" sz="1200" i="1" dirty="0">
                <a:solidFill>
                  <a:srgbClr val="444444"/>
                </a:solidFill>
                <a:latin typeface="Open Sans"/>
              </a:rPr>
              <a:t>Which is compliant with upcoming GDPR standards.</a:t>
            </a:r>
            <a:r>
              <a:rPr lang="en-US" sz="1200" dirty="0">
                <a:solidFill>
                  <a:srgbClr val="444444"/>
                </a:solidFill>
                <a:latin typeface="Open Sans"/>
              </a:rPr>
              <a:t>)</a:t>
            </a:r>
          </a:p>
          <a:p>
            <a:pPr marL="285750" indent="-285750" algn="just">
              <a:buFont typeface="Arial" panose="020B0604020202020204" pitchFamily="34" charset="0"/>
              <a:buChar char="•"/>
            </a:pPr>
            <a:endParaRPr lang="en-US" sz="1200" dirty="0">
              <a:solidFill>
                <a:srgbClr val="444444"/>
              </a:solidFill>
              <a:latin typeface="Open Sans"/>
            </a:endParaRPr>
          </a:p>
          <a:p>
            <a:pPr marL="285750" indent="-285750" algn="just">
              <a:buFont typeface="Arial" panose="020B0604020202020204" pitchFamily="34" charset="0"/>
              <a:buChar char="•"/>
            </a:pPr>
            <a:r>
              <a:rPr lang="en-US" sz="1200" dirty="0">
                <a:solidFill>
                  <a:srgbClr val="444444"/>
                </a:solidFill>
                <a:latin typeface="Open Sans"/>
              </a:rPr>
              <a:t>Geospatial search and </a:t>
            </a:r>
            <a:r>
              <a:rPr lang="en-GB" sz="1200" dirty="0">
                <a:solidFill>
                  <a:srgbClr val="444444"/>
                </a:solidFill>
                <a:latin typeface="Open Sans"/>
              </a:rPr>
              <a:t>Consumer real time communication services notify to the </a:t>
            </a:r>
            <a:r>
              <a:rPr lang="en-US" sz="1200" dirty="0">
                <a:solidFill>
                  <a:srgbClr val="444444"/>
                </a:solidFill>
                <a:latin typeface="Open Sans"/>
              </a:rPr>
              <a:t>govt. emergency service providers (ambulance, police, loved ones) and</a:t>
            </a:r>
            <a:r>
              <a:rPr lang="en-GB" sz="1200" dirty="0">
                <a:solidFill>
                  <a:srgbClr val="444444"/>
                </a:solidFill>
                <a:latin typeface="Open Sans"/>
              </a:rPr>
              <a:t> first responders to connect with </a:t>
            </a:r>
            <a:r>
              <a:rPr lang="en-US" sz="1200" dirty="0">
                <a:solidFill>
                  <a:srgbClr val="444444"/>
                </a:solidFill>
                <a:latin typeface="Open Sans"/>
              </a:rPr>
              <a:t>hospital Dispatchers, Insurance Attendants, victim and other stack holders.</a:t>
            </a:r>
          </a:p>
          <a:p>
            <a:pPr marL="285750" indent="-285750" algn="just">
              <a:buFont typeface="Arial" panose="020B0604020202020204" pitchFamily="34" charset="0"/>
              <a:buChar char="•"/>
            </a:pPr>
            <a:endParaRPr lang="en-US" sz="1200" dirty="0">
              <a:solidFill>
                <a:srgbClr val="444444"/>
              </a:solidFill>
              <a:latin typeface="Open Sans"/>
            </a:endParaRPr>
          </a:p>
          <a:p>
            <a:pPr marL="285750" indent="-285750" algn="just">
              <a:buFont typeface="Arial" panose="020B0604020202020204" pitchFamily="34" charset="0"/>
              <a:buChar char="•"/>
            </a:pPr>
            <a:r>
              <a:rPr lang="en-US" sz="1200" dirty="0">
                <a:solidFill>
                  <a:srgbClr val="444444"/>
                </a:solidFill>
                <a:latin typeface="Open Sans"/>
              </a:rPr>
              <a:t>The archived multimedia session recording will be processed by Mercury Cognitive Analysis Node for Multimedia Content</a:t>
            </a:r>
            <a:r>
              <a:rPr lang="en" sz="1200" dirty="0">
                <a:solidFill>
                  <a:srgbClr val="444444"/>
                </a:solidFill>
                <a:latin typeface="Open Sans"/>
              </a:rPr>
              <a:t> Analytics , Semantic Analytics, </a:t>
            </a:r>
            <a:r>
              <a:rPr lang="en-US" sz="1200" dirty="0">
                <a:solidFill>
                  <a:srgbClr val="444444"/>
                </a:solidFill>
                <a:latin typeface="Open Sans"/>
              </a:rPr>
              <a:t>and Financial Decisions to minimize relief time and cost.</a:t>
            </a:r>
          </a:p>
          <a:p>
            <a:pPr marL="285750" indent="-285750" algn="just">
              <a:buFont typeface="Arial" panose="020B0604020202020204" pitchFamily="34" charset="0"/>
              <a:buChar char="•"/>
            </a:pPr>
            <a:endParaRPr lang="en-US" sz="1200" dirty="0">
              <a:solidFill>
                <a:srgbClr val="444444"/>
              </a:solidFill>
              <a:latin typeface="Open Sans"/>
            </a:endParaRPr>
          </a:p>
          <a:p>
            <a:pPr marL="285750" indent="-285750" algn="just">
              <a:buFont typeface="Arial" panose="020B0604020202020204" pitchFamily="34" charset="0"/>
              <a:buChar char="•"/>
            </a:pPr>
            <a:r>
              <a:rPr lang="en-US" sz="1200" dirty="0">
                <a:solidFill>
                  <a:srgbClr val="444444"/>
                </a:solidFill>
                <a:latin typeface="Open Sans"/>
              </a:rPr>
              <a:t>Blockchain cryptocurrency payments will benefit all emergency stack providers, helper and Victim by cutting down the financial transaction rate and time.</a:t>
            </a:r>
          </a:p>
          <a:p>
            <a:pPr marL="285750" indent="-285750" algn="just">
              <a:buFont typeface="Arial" panose="020B0604020202020204" pitchFamily="34" charset="0"/>
              <a:buChar char="•"/>
            </a:pPr>
            <a:endParaRPr lang="en-US" sz="1200" dirty="0">
              <a:solidFill>
                <a:srgbClr val="444444"/>
              </a:solidFill>
              <a:latin typeface="Open Sans"/>
            </a:endParaRPr>
          </a:p>
          <a:p>
            <a:pPr marL="285750" indent="-285750" algn="just">
              <a:buFont typeface="Arial" panose="020B0604020202020204" pitchFamily="34" charset="0"/>
              <a:buChar char="•"/>
            </a:pPr>
            <a:r>
              <a:rPr lang="en-US" sz="1200" dirty="0" err="1">
                <a:solidFill>
                  <a:srgbClr val="444444"/>
                </a:solidFill>
                <a:latin typeface="Open Sans"/>
              </a:rPr>
              <a:t>Insta</a:t>
            </a:r>
            <a:r>
              <a:rPr lang="en-US" sz="1200" dirty="0">
                <a:solidFill>
                  <a:srgbClr val="444444"/>
                </a:solidFill>
                <a:latin typeface="Open Sans"/>
              </a:rPr>
              <a:t> rewards, social media leads and interlinking will improve the helping nature of human’s psychologically to build a better, safe planet.</a:t>
            </a:r>
          </a:p>
        </p:txBody>
      </p:sp>
    </p:spTree>
    <p:extLst>
      <p:ext uri="{BB962C8B-B14F-4D97-AF65-F5344CB8AC3E}">
        <p14:creationId xmlns:p14="http://schemas.microsoft.com/office/powerpoint/2010/main" val="1110042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Rectangle 74"/>
          <p:cNvSpPr/>
          <p:nvPr/>
        </p:nvSpPr>
        <p:spPr>
          <a:xfrm>
            <a:off x="6610191" y="1775938"/>
            <a:ext cx="1695609" cy="1085761"/>
          </a:xfrm>
          <a:prstGeom prst="rect">
            <a:avLst/>
          </a:prstGeom>
          <a:solidFill>
            <a:schemeClr val="accent2">
              <a:lumMod val="20000"/>
              <a:lumOff val="8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DC05C99B-1828-4C66-BF10-24C16DADFABD}"/>
              </a:ext>
            </a:extLst>
          </p:cNvPr>
          <p:cNvPicPr>
            <a:picLocks noChangeAspect="1"/>
          </p:cNvPicPr>
          <p:nvPr/>
        </p:nvPicPr>
        <p:blipFill>
          <a:blip r:embed="rId2"/>
          <a:stretch>
            <a:fillRect/>
          </a:stretch>
        </p:blipFill>
        <p:spPr>
          <a:xfrm>
            <a:off x="7404764" y="3497423"/>
            <a:ext cx="983598" cy="842805"/>
          </a:xfrm>
          <a:prstGeom prst="rect">
            <a:avLst/>
          </a:prstGeom>
        </p:spPr>
      </p:pic>
      <p:pic>
        <p:nvPicPr>
          <p:cNvPr id="9" name="Picture 8">
            <a:extLst>
              <a:ext uri="{FF2B5EF4-FFF2-40B4-BE49-F238E27FC236}">
                <a16:creationId xmlns:a16="http://schemas.microsoft.com/office/drawing/2014/main" id="{AB5B2EF9-D493-462D-B9DE-4A6D765665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515013" y="1764837"/>
            <a:ext cx="528024" cy="395192"/>
          </a:xfrm>
          <a:prstGeom prst="rect">
            <a:avLst/>
          </a:prstGeom>
        </p:spPr>
      </p:pic>
      <p:pic>
        <p:nvPicPr>
          <p:cNvPr id="10" name="Picture 9">
            <a:extLst>
              <a:ext uri="{FF2B5EF4-FFF2-40B4-BE49-F238E27FC236}">
                <a16:creationId xmlns:a16="http://schemas.microsoft.com/office/drawing/2014/main" id="{31DE8A25-F0D7-4EAD-918D-AF7B66528F2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8928" y="1225738"/>
            <a:ext cx="474534" cy="474534"/>
          </a:xfrm>
          <a:prstGeom prst="rect">
            <a:avLst/>
          </a:prstGeom>
        </p:spPr>
      </p:pic>
      <p:pic>
        <p:nvPicPr>
          <p:cNvPr id="3074" name="Picture 2" descr="C:\Users\Proximus\Desktop\house-family-logo-png-image-74350.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5013" y="669887"/>
            <a:ext cx="555851" cy="555851"/>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descr="C:\Users\Proximus\Desktop\Police-512.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1268" y="1990032"/>
            <a:ext cx="765405" cy="765405"/>
          </a:xfrm>
          <a:prstGeom prst="rect">
            <a:avLst/>
          </a:prstGeom>
          <a:noFill/>
          <a:extLst>
            <a:ext uri="{909E8E84-426E-40DD-AFC4-6F175D3DCCD1}">
              <a14:hiddenFill xmlns:a14="http://schemas.microsoft.com/office/drawing/2010/main">
                <a:solidFill>
                  <a:srgbClr val="FFFFFF"/>
                </a:solidFill>
              </a14:hiddenFill>
            </a:ext>
          </a:extLst>
        </p:spPr>
      </p:pic>
      <p:sp>
        <p:nvSpPr>
          <p:cNvPr id="11" name="Rounded Rectangle 10"/>
          <p:cNvSpPr/>
          <p:nvPr/>
        </p:nvSpPr>
        <p:spPr>
          <a:xfrm>
            <a:off x="410237" y="647232"/>
            <a:ext cx="765405" cy="1882883"/>
          </a:xfrm>
          <a:prstGeom prst="roundRect">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2286000" y="1733550"/>
            <a:ext cx="3207669" cy="1447800"/>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p:cNvSpPr/>
          <p:nvPr/>
        </p:nvSpPr>
        <p:spPr>
          <a:xfrm>
            <a:off x="2468880" y="3105150"/>
            <a:ext cx="2878781" cy="167786"/>
          </a:xfrm>
          <a:prstGeom prst="roundRect">
            <a:avLst/>
          </a:prstGeom>
          <a:solidFill>
            <a:schemeClr val="accent2">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Sensor Aggregator and Router</a:t>
            </a:r>
          </a:p>
        </p:txBody>
      </p:sp>
      <p:sp>
        <p:nvSpPr>
          <p:cNvPr id="24" name="Rectangle 23"/>
          <p:cNvSpPr/>
          <p:nvPr/>
        </p:nvSpPr>
        <p:spPr>
          <a:xfrm>
            <a:off x="2362201" y="2124364"/>
            <a:ext cx="3057972" cy="842578"/>
          </a:xfrm>
          <a:prstGeom prst="rect">
            <a:avLst/>
          </a:prstGeom>
          <a:solidFill>
            <a:schemeClr val="accent2">
              <a:lumMod val="20000"/>
              <a:lumOff val="8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5" name="Rectangle 24"/>
          <p:cNvSpPr/>
          <p:nvPr/>
        </p:nvSpPr>
        <p:spPr>
          <a:xfrm>
            <a:off x="3601572" y="2748012"/>
            <a:ext cx="1922593" cy="261610"/>
          </a:xfrm>
          <a:prstGeom prst="rect">
            <a:avLst/>
          </a:prstGeom>
        </p:spPr>
        <p:txBody>
          <a:bodyPr wrap="square">
            <a:spAutoFit/>
          </a:bodyPr>
          <a:lstStyle/>
          <a:p>
            <a:pPr algn="ctr"/>
            <a:r>
              <a:rPr lang="en-US" sz="1100" b="1" dirty="0">
                <a:solidFill>
                  <a:srgbClr val="002060"/>
                </a:solidFill>
                <a:latin typeface="+mj-lt"/>
              </a:rPr>
              <a:t>Intelligent Mercury Platform</a:t>
            </a:r>
          </a:p>
        </p:txBody>
      </p:sp>
      <p:sp>
        <p:nvSpPr>
          <p:cNvPr id="27" name="Up-Down Arrow 26"/>
          <p:cNvSpPr/>
          <p:nvPr/>
        </p:nvSpPr>
        <p:spPr>
          <a:xfrm>
            <a:off x="3879526" y="3209086"/>
            <a:ext cx="55872" cy="512600"/>
          </a:xfrm>
          <a:prstGeom prst="upDownArrow">
            <a:avLst/>
          </a:prstGeom>
          <a:solidFill>
            <a:schemeClr val="accent2">
              <a:lumMod val="40000"/>
              <a:lumOff val="6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8" name="Group 37"/>
          <p:cNvGrpSpPr/>
          <p:nvPr/>
        </p:nvGrpSpPr>
        <p:grpSpPr>
          <a:xfrm>
            <a:off x="3811943" y="1789326"/>
            <a:ext cx="1615850" cy="381007"/>
            <a:chOff x="2362200" y="702095"/>
            <a:chExt cx="1685361" cy="381007"/>
          </a:xfrm>
        </p:grpSpPr>
        <p:sp>
          <p:nvSpPr>
            <p:cNvPr id="20" name="Rectangle 19"/>
            <p:cNvSpPr/>
            <p:nvPr/>
          </p:nvSpPr>
          <p:spPr>
            <a:xfrm>
              <a:off x="2362200" y="702095"/>
              <a:ext cx="1685361" cy="294850"/>
            </a:xfrm>
            <a:prstGeom prst="rect">
              <a:avLst/>
            </a:prstGeom>
            <a:solidFill>
              <a:schemeClr val="accent2">
                <a:lumMod val="20000"/>
                <a:lumOff val="8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Media Server</a:t>
              </a:r>
            </a:p>
          </p:txBody>
        </p:sp>
        <p:sp>
          <p:nvSpPr>
            <p:cNvPr id="30" name="Up-Down Arrow 29"/>
            <p:cNvSpPr/>
            <p:nvPr/>
          </p:nvSpPr>
          <p:spPr>
            <a:xfrm>
              <a:off x="2438400" y="956097"/>
              <a:ext cx="45719" cy="127005"/>
            </a:xfrm>
            <a:prstGeom prst="upDownArrow">
              <a:avLst/>
            </a:prstGeom>
            <a:solidFill>
              <a:schemeClr val="accent2">
                <a:lumMod val="40000"/>
                <a:lumOff val="6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077" name="Picture 5" descr="C:\Users\Proximus\Desktop\two-factor authentication.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35398" y="3257550"/>
            <a:ext cx="235273" cy="235273"/>
          </a:xfrm>
          <a:prstGeom prst="rect">
            <a:avLst/>
          </a:prstGeom>
          <a:noFill/>
          <a:extLst>
            <a:ext uri="{909E8E84-426E-40DD-AFC4-6F175D3DCCD1}">
              <a14:hiddenFill xmlns:a14="http://schemas.microsoft.com/office/drawing/2010/main">
                <a:solidFill>
                  <a:srgbClr val="FFFFFF"/>
                </a:solidFill>
              </a14:hiddenFill>
            </a:ext>
          </a:extLst>
        </p:spPr>
      </p:pic>
      <p:sp>
        <p:nvSpPr>
          <p:cNvPr id="35" name="TextBox 34"/>
          <p:cNvSpPr txBox="1"/>
          <p:nvPr/>
        </p:nvSpPr>
        <p:spPr>
          <a:xfrm>
            <a:off x="3841426" y="3386912"/>
            <a:ext cx="2178374" cy="246221"/>
          </a:xfrm>
          <a:prstGeom prst="rect">
            <a:avLst/>
          </a:prstGeom>
          <a:noFill/>
        </p:spPr>
        <p:txBody>
          <a:bodyPr wrap="square" rtlCol="0">
            <a:spAutoFit/>
          </a:bodyPr>
          <a:lstStyle/>
          <a:p>
            <a:r>
              <a:rPr lang="en-US" sz="1000" dirty="0">
                <a:latin typeface="+mj-lt"/>
              </a:rPr>
              <a:t>Authentication and Data Exchange</a:t>
            </a:r>
          </a:p>
        </p:txBody>
      </p:sp>
      <p:sp>
        <p:nvSpPr>
          <p:cNvPr id="36" name="TextBox 35"/>
          <p:cNvSpPr txBox="1"/>
          <p:nvPr/>
        </p:nvSpPr>
        <p:spPr>
          <a:xfrm>
            <a:off x="65844" y="275788"/>
            <a:ext cx="1524000" cy="400110"/>
          </a:xfrm>
          <a:prstGeom prst="rect">
            <a:avLst/>
          </a:prstGeom>
          <a:noFill/>
        </p:spPr>
        <p:txBody>
          <a:bodyPr wrap="square" rtlCol="0">
            <a:spAutoFit/>
          </a:bodyPr>
          <a:lstStyle/>
          <a:p>
            <a:pPr algn="ctr"/>
            <a:r>
              <a:rPr lang="en-US" sz="1000" dirty="0">
                <a:latin typeface="+mj-lt"/>
              </a:rPr>
              <a:t>Emergency/Government  Service Stack</a:t>
            </a:r>
          </a:p>
        </p:txBody>
      </p:sp>
      <p:pic>
        <p:nvPicPr>
          <p:cNvPr id="46" name="Picture 45">
            <a:extLst>
              <a:ext uri="{FF2B5EF4-FFF2-40B4-BE49-F238E27FC236}">
                <a16:creationId xmlns:a16="http://schemas.microsoft.com/office/drawing/2014/main" id="{43948D07-32F6-4948-80CC-C9DC1C2A79C3}"/>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928833" y="363464"/>
            <a:ext cx="437654" cy="437654"/>
          </a:xfrm>
          <a:prstGeom prst="rect">
            <a:avLst/>
          </a:prstGeom>
        </p:spPr>
      </p:pic>
      <p:pic>
        <p:nvPicPr>
          <p:cNvPr id="47" name="Picture 46">
            <a:extLst>
              <a:ext uri="{FF2B5EF4-FFF2-40B4-BE49-F238E27FC236}">
                <a16:creationId xmlns:a16="http://schemas.microsoft.com/office/drawing/2014/main" id="{E7567955-E967-41C0-A96B-DDF3FAADD332}"/>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535973" y="983336"/>
            <a:ext cx="580920" cy="325315"/>
          </a:xfrm>
          <a:prstGeom prst="rect">
            <a:avLst/>
          </a:prstGeom>
        </p:spPr>
      </p:pic>
      <p:pic>
        <p:nvPicPr>
          <p:cNvPr id="48" name="Picture 47">
            <a:extLst>
              <a:ext uri="{FF2B5EF4-FFF2-40B4-BE49-F238E27FC236}">
                <a16:creationId xmlns:a16="http://schemas.microsoft.com/office/drawing/2014/main" id="{D24FD5DE-4837-4068-8042-20D71EC07776}"/>
              </a:ext>
            </a:extLst>
          </p:cNvPr>
          <p:cNvPicPr>
            <a:picLocks noChangeAspect="1"/>
          </p:cNvPicPr>
          <p:nvPr/>
        </p:nvPicPr>
        <p:blipFill>
          <a:blip r:embed="rId10"/>
          <a:stretch>
            <a:fillRect/>
          </a:stretch>
        </p:blipFill>
        <p:spPr>
          <a:xfrm>
            <a:off x="6705342" y="3621259"/>
            <a:ext cx="592524" cy="472281"/>
          </a:xfrm>
          <a:prstGeom prst="rect">
            <a:avLst/>
          </a:prstGeom>
        </p:spPr>
      </p:pic>
      <p:grpSp>
        <p:nvGrpSpPr>
          <p:cNvPr id="41" name="Group 40"/>
          <p:cNvGrpSpPr/>
          <p:nvPr/>
        </p:nvGrpSpPr>
        <p:grpSpPr>
          <a:xfrm>
            <a:off x="6553848" y="570306"/>
            <a:ext cx="1778801" cy="1157752"/>
            <a:chOff x="5858765" y="404692"/>
            <a:chExt cx="2834415" cy="1837073"/>
          </a:xfrm>
        </p:grpSpPr>
        <p:pic>
          <p:nvPicPr>
            <p:cNvPr id="3082" name="Picture 10" descr="C:\Users\Proximus\Desktop\best-cloud-logo-viewing-clipart-blue-and-white-cartoon-dot-people-with-photos.png"/>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043462" y="404692"/>
              <a:ext cx="1367966" cy="723550"/>
            </a:xfrm>
            <a:prstGeom prst="rect">
              <a:avLst/>
            </a:prstGeom>
            <a:noFill/>
            <a:extLst>
              <a:ext uri="{909E8E84-426E-40DD-AFC4-6F175D3DCCD1}">
                <a14:hiddenFill xmlns:a14="http://schemas.microsoft.com/office/drawing/2010/main">
                  <a:solidFill>
                    <a:srgbClr val="FFFFFF"/>
                  </a:solidFill>
                </a14:hiddenFill>
              </a:ext>
            </a:extLst>
          </p:spPr>
        </p:pic>
        <p:pic>
          <p:nvPicPr>
            <p:cNvPr id="3081" name="Picture 9" descr="C:\Users\Proximus\Desktop\SellerSupportImage.jpg"/>
            <p:cNvPicPr>
              <a:picLocks noChangeAspect="1" noChangeArrowheads="1"/>
            </p:cNvPicPr>
            <p:nvPr/>
          </p:nvPicPr>
          <p:blipFill rotWithShape="1">
            <a:blip r:embed="rId12">
              <a:extLst>
                <a:ext uri="{28A0092B-C50C-407E-A947-70E740481C1C}">
                  <a14:useLocalDpi xmlns:a14="http://schemas.microsoft.com/office/drawing/2010/main" val="0"/>
                </a:ext>
              </a:extLst>
            </a:blip>
            <a:srcRect l="8724" t="10677" b="-1"/>
            <a:stretch/>
          </p:blipFill>
          <p:spPr bwMode="auto">
            <a:xfrm>
              <a:off x="6414448" y="761999"/>
              <a:ext cx="797268" cy="519271"/>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10" descr="C:\Users\Proximus\Desktop\best-cloud-logo-viewing-clipart-blue-and-white-cartoon-dot-people-with-photos.png"/>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325214" y="998944"/>
              <a:ext cx="1367966" cy="723550"/>
            </a:xfrm>
            <a:prstGeom prst="rect">
              <a:avLst/>
            </a:prstGeom>
            <a:noFill/>
            <a:extLst>
              <a:ext uri="{909E8E84-426E-40DD-AFC4-6F175D3DCCD1}">
                <a14:hiddenFill xmlns:a14="http://schemas.microsoft.com/office/drawing/2010/main">
                  <a:solidFill>
                    <a:srgbClr val="FFFFFF"/>
                  </a:solidFill>
                </a14:hiddenFill>
              </a:ext>
            </a:extLst>
          </p:spPr>
        </p:pic>
        <p:pic>
          <p:nvPicPr>
            <p:cNvPr id="54" name="Picture 9" descr="C:\Users\Proximus\Desktop\SellerSupportImage.jpg"/>
            <p:cNvPicPr>
              <a:picLocks noChangeAspect="1" noChangeArrowheads="1"/>
            </p:cNvPicPr>
            <p:nvPr/>
          </p:nvPicPr>
          <p:blipFill rotWithShape="1">
            <a:blip r:embed="rId12">
              <a:extLst>
                <a:ext uri="{28A0092B-C50C-407E-A947-70E740481C1C}">
                  <a14:useLocalDpi xmlns:a14="http://schemas.microsoft.com/office/drawing/2010/main" val="0"/>
                </a:ext>
              </a:extLst>
            </a:blip>
            <a:srcRect l="8724" t="10677" b="-1"/>
            <a:stretch/>
          </p:blipFill>
          <p:spPr bwMode="auto">
            <a:xfrm>
              <a:off x="7696200" y="1356251"/>
              <a:ext cx="797268" cy="519271"/>
            </a:xfrm>
            <a:prstGeom prst="rect">
              <a:avLst/>
            </a:prstGeom>
            <a:noFill/>
            <a:extLst>
              <a:ext uri="{909E8E84-426E-40DD-AFC4-6F175D3DCCD1}">
                <a14:hiddenFill xmlns:a14="http://schemas.microsoft.com/office/drawing/2010/main">
                  <a:solidFill>
                    <a:srgbClr val="FFFFFF"/>
                  </a:solidFill>
                </a14:hiddenFill>
              </a:ext>
            </a:extLst>
          </p:spPr>
        </p:pic>
        <p:pic>
          <p:nvPicPr>
            <p:cNvPr id="55" name="Picture 10" descr="C:\Users\Proximus\Desktop\best-cloud-logo-viewing-clipart-blue-and-white-cartoon-dot-people-with-photos.png"/>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858765" y="1365187"/>
              <a:ext cx="1367966" cy="723550"/>
            </a:xfrm>
            <a:prstGeom prst="rect">
              <a:avLst/>
            </a:prstGeom>
            <a:noFill/>
            <a:extLst>
              <a:ext uri="{909E8E84-426E-40DD-AFC4-6F175D3DCCD1}">
                <a14:hiddenFill xmlns:a14="http://schemas.microsoft.com/office/drawing/2010/main">
                  <a:solidFill>
                    <a:srgbClr val="FFFFFF"/>
                  </a:solidFill>
                </a14:hiddenFill>
              </a:ext>
            </a:extLst>
          </p:spPr>
        </p:pic>
        <p:pic>
          <p:nvPicPr>
            <p:cNvPr id="56" name="Picture 9" descr="C:\Users\Proximus\Desktop\SellerSupportImage.jpg"/>
            <p:cNvPicPr>
              <a:picLocks noChangeAspect="1" noChangeArrowheads="1"/>
            </p:cNvPicPr>
            <p:nvPr/>
          </p:nvPicPr>
          <p:blipFill rotWithShape="1">
            <a:blip r:embed="rId12">
              <a:extLst>
                <a:ext uri="{28A0092B-C50C-407E-A947-70E740481C1C}">
                  <a14:useLocalDpi xmlns:a14="http://schemas.microsoft.com/office/drawing/2010/main" val="0"/>
                </a:ext>
              </a:extLst>
            </a:blip>
            <a:srcRect l="8724" t="10677" b="-1"/>
            <a:stretch/>
          </p:blipFill>
          <p:spPr bwMode="auto">
            <a:xfrm>
              <a:off x="6229751" y="1722494"/>
              <a:ext cx="797268" cy="519271"/>
            </a:xfrm>
            <a:prstGeom prst="rect">
              <a:avLst/>
            </a:prstGeom>
            <a:noFill/>
            <a:extLst>
              <a:ext uri="{909E8E84-426E-40DD-AFC4-6F175D3DCCD1}">
                <a14:hiddenFill xmlns:a14="http://schemas.microsoft.com/office/drawing/2010/main">
                  <a:solidFill>
                    <a:srgbClr val="FFFFFF"/>
                  </a:solidFill>
                </a14:hiddenFill>
              </a:ext>
            </a:extLst>
          </p:spPr>
        </p:pic>
        <p:sp>
          <p:nvSpPr>
            <p:cNvPr id="40" name="Arc 39"/>
            <p:cNvSpPr/>
            <p:nvPr/>
          </p:nvSpPr>
          <p:spPr>
            <a:xfrm>
              <a:off x="7096614" y="935261"/>
              <a:ext cx="599586" cy="677744"/>
            </a:xfrm>
            <a:prstGeom prst="arc">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9" name="Arc 58"/>
            <p:cNvSpPr/>
            <p:nvPr/>
          </p:nvSpPr>
          <p:spPr>
            <a:xfrm rot="5667079">
              <a:off x="7055030" y="1388090"/>
              <a:ext cx="599586" cy="677744"/>
            </a:xfrm>
            <a:prstGeom prst="arc">
              <a:avLst>
                <a:gd name="adj1" fmla="val 16200000"/>
                <a:gd name="adj2" fmla="val 1721369"/>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 name="Arc 59"/>
            <p:cNvSpPr/>
            <p:nvPr/>
          </p:nvSpPr>
          <p:spPr>
            <a:xfrm rot="11462882">
              <a:off x="6154114" y="935260"/>
              <a:ext cx="599586" cy="677744"/>
            </a:xfrm>
            <a:prstGeom prst="arc">
              <a:avLst>
                <a:gd name="adj1" fmla="val 16200000"/>
                <a:gd name="adj2" fmla="val 1721369"/>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cxnSp>
        <p:nvCxnSpPr>
          <p:cNvPr id="50" name="Straight Arrow Connector 49"/>
          <p:cNvCxnSpPr/>
          <p:nvPr/>
        </p:nvCxnSpPr>
        <p:spPr>
          <a:xfrm>
            <a:off x="5356397" y="1969215"/>
            <a:ext cx="1276700" cy="0"/>
          </a:xfrm>
          <a:prstGeom prst="straightConnector1">
            <a:avLst/>
          </a:prstGeom>
          <a:ln w="12700">
            <a:solidFill>
              <a:srgbClr val="00B0F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7" name="Rectangle 66"/>
          <p:cNvSpPr/>
          <p:nvPr/>
        </p:nvSpPr>
        <p:spPr>
          <a:xfrm>
            <a:off x="2514600" y="1789326"/>
            <a:ext cx="1264922" cy="294850"/>
          </a:xfrm>
          <a:prstGeom prst="rect">
            <a:avLst/>
          </a:prstGeom>
          <a:solidFill>
            <a:schemeClr val="accent2">
              <a:lumMod val="20000"/>
              <a:lumOff val="8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Media Recorder</a:t>
            </a:r>
          </a:p>
        </p:txBody>
      </p:sp>
      <p:grpSp>
        <p:nvGrpSpPr>
          <p:cNvPr id="66" name="Group 65"/>
          <p:cNvGrpSpPr/>
          <p:nvPr/>
        </p:nvGrpSpPr>
        <p:grpSpPr>
          <a:xfrm>
            <a:off x="3640710" y="1933081"/>
            <a:ext cx="389319" cy="79717"/>
            <a:chOff x="6892421" y="2536793"/>
            <a:chExt cx="407362" cy="79717"/>
          </a:xfrm>
          <a:solidFill>
            <a:schemeClr val="accent2">
              <a:lumMod val="75000"/>
            </a:schemeClr>
          </a:solidFill>
        </p:grpSpPr>
        <p:sp>
          <p:nvSpPr>
            <p:cNvPr id="63" name="Down Arrow 62"/>
            <p:cNvSpPr/>
            <p:nvPr/>
          </p:nvSpPr>
          <p:spPr>
            <a:xfrm rot="5400000">
              <a:off x="6937715" y="2491501"/>
              <a:ext cx="79715" cy="170304"/>
            </a:xfrm>
            <a:prstGeom prst="downArrow">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Down Arrow 64"/>
            <p:cNvSpPr/>
            <p:nvPr/>
          </p:nvSpPr>
          <p:spPr>
            <a:xfrm rot="16200000">
              <a:off x="7143284" y="2460007"/>
              <a:ext cx="79714" cy="233285"/>
            </a:xfrm>
            <a:prstGeom prst="downArrow">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083" name="Picture 11" descr="C:\Users\Proximus\Desktop\bluemix-logo.png"/>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857500" y="402526"/>
            <a:ext cx="651111" cy="668474"/>
          </a:xfrm>
          <a:prstGeom prst="rect">
            <a:avLst/>
          </a:prstGeom>
          <a:noFill/>
          <a:extLst>
            <a:ext uri="{909E8E84-426E-40DD-AFC4-6F175D3DCCD1}">
              <a14:hiddenFill xmlns:a14="http://schemas.microsoft.com/office/drawing/2010/main">
                <a:solidFill>
                  <a:srgbClr val="FFFFFF"/>
                </a:solidFill>
              </a14:hiddenFill>
            </a:ext>
          </a:extLst>
        </p:spPr>
      </p:pic>
      <p:sp>
        <p:nvSpPr>
          <p:cNvPr id="80" name="Cloud 79">
            <a:extLst>
              <a:ext uri="{FF2B5EF4-FFF2-40B4-BE49-F238E27FC236}">
                <a16:creationId xmlns:a16="http://schemas.microsoft.com/office/drawing/2014/main" id="{D0048C20-8043-4756-BC4D-C3919EA89557}"/>
              </a:ext>
            </a:extLst>
          </p:cNvPr>
          <p:cNvSpPr/>
          <p:nvPr/>
        </p:nvSpPr>
        <p:spPr>
          <a:xfrm flipH="1">
            <a:off x="2232119" y="231791"/>
            <a:ext cx="3372867" cy="1376700"/>
          </a:xfrm>
          <a:prstGeom prst="cloud">
            <a:avLst/>
          </a:prstGeom>
          <a:noFill/>
          <a:ln>
            <a:solidFill>
              <a:schemeClr val="accent2">
                <a:lumMod val="60000"/>
                <a:lumOff val="40000"/>
              </a:schemeClr>
            </a:solidFill>
          </a:ln>
        </p:spPr>
        <p:style>
          <a:lnRef idx="2">
            <a:schemeClr val="accent1"/>
          </a:lnRef>
          <a:fillRef idx="1">
            <a:schemeClr val="lt1"/>
          </a:fillRef>
          <a:effectRef idx="0">
            <a:schemeClr val="accent1"/>
          </a:effectRef>
          <a:fontRef idx="minor">
            <a:schemeClr val="dk1"/>
          </a:fontRef>
        </p:style>
        <p:txBody>
          <a:bodyPr rtlCol="0" anchor="ctr"/>
          <a:lstStyle>
            <a:defPPr>
              <a:defRPr lang="de-DE"/>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de-DE" dirty="0"/>
          </a:p>
        </p:txBody>
      </p:sp>
      <p:sp>
        <p:nvSpPr>
          <p:cNvPr id="73" name="Right Arrow 72"/>
          <p:cNvSpPr/>
          <p:nvPr/>
        </p:nvSpPr>
        <p:spPr>
          <a:xfrm flipH="1">
            <a:off x="1199161" y="2253139"/>
            <a:ext cx="1006182" cy="90011"/>
          </a:xfrm>
          <a:prstGeom prst="rightArrow">
            <a:avLst/>
          </a:prstGeom>
          <a:solidFill>
            <a:schemeClr val="accent2">
              <a:lumMod val="40000"/>
              <a:lumOff val="60000"/>
            </a:schemeClr>
          </a:solidFill>
          <a:ln>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84" name="Picture 12" descr="C:\Users\Proximus\Desktop\push notification.png"/>
          <p:cNvPicPr>
            <a:picLocks noChangeAspect="1" noChangeArrowheads="1"/>
          </p:cNvPicPr>
          <p:nvPr/>
        </p:nvPicPr>
        <p:blipFill rotWithShape="1">
          <a:blip r:embed="rId14">
            <a:extLst>
              <a:ext uri="{28A0092B-C50C-407E-A947-70E740481C1C}">
                <a14:useLocalDpi xmlns:a14="http://schemas.microsoft.com/office/drawing/2010/main" val="0"/>
              </a:ext>
            </a:extLst>
          </a:blip>
          <a:srcRect l="41025"/>
          <a:stretch/>
        </p:blipFill>
        <p:spPr bwMode="auto">
          <a:xfrm>
            <a:off x="1477371" y="2050809"/>
            <a:ext cx="353540" cy="202330"/>
          </a:xfrm>
          <a:prstGeom prst="rect">
            <a:avLst/>
          </a:prstGeom>
          <a:noFill/>
          <a:extLst>
            <a:ext uri="{909E8E84-426E-40DD-AFC4-6F175D3DCCD1}">
              <a14:hiddenFill xmlns:a14="http://schemas.microsoft.com/office/drawing/2010/main">
                <a:solidFill>
                  <a:srgbClr val="FFFFFF"/>
                </a:solidFill>
              </a14:hiddenFill>
            </a:ext>
          </a:extLst>
        </p:spPr>
      </p:pic>
      <p:sp>
        <p:nvSpPr>
          <p:cNvPr id="74" name="Rounded Rectangle 73"/>
          <p:cNvSpPr/>
          <p:nvPr/>
        </p:nvSpPr>
        <p:spPr>
          <a:xfrm>
            <a:off x="2285999" y="1339251"/>
            <a:ext cx="3207669" cy="329384"/>
          </a:xfrm>
          <a:prstGeom prst="roundRect">
            <a:avLst/>
          </a:prstGeom>
          <a:solidFill>
            <a:schemeClr val="accent2">
              <a:lumMod val="20000"/>
              <a:lumOff val="8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Cognitive Analytics Microservices</a:t>
            </a:r>
            <a:endParaRPr lang="en-US" sz="1200" dirty="0">
              <a:solidFill>
                <a:schemeClr val="tx1"/>
              </a:solidFill>
            </a:endParaRPr>
          </a:p>
        </p:txBody>
      </p:sp>
      <p:sp>
        <p:nvSpPr>
          <p:cNvPr id="87" name="Up-Down Arrow 86"/>
          <p:cNvSpPr/>
          <p:nvPr/>
        </p:nvSpPr>
        <p:spPr>
          <a:xfrm>
            <a:off x="5271461" y="1524315"/>
            <a:ext cx="76200" cy="369255"/>
          </a:xfrm>
          <a:prstGeom prst="upDownArrow">
            <a:avLst/>
          </a:prstGeom>
          <a:solidFill>
            <a:schemeClr val="accent2">
              <a:lumMod val="40000"/>
              <a:lumOff val="6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87" name="Picture 15" descr="C:\Users\Proximus\Desktop\images.jpg"/>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495555" y="736763"/>
            <a:ext cx="708474" cy="542426"/>
          </a:xfrm>
          <a:prstGeom prst="rect">
            <a:avLst/>
          </a:prstGeom>
          <a:noFill/>
          <a:extLst>
            <a:ext uri="{909E8E84-426E-40DD-AFC4-6F175D3DCCD1}">
              <a14:hiddenFill xmlns:a14="http://schemas.microsoft.com/office/drawing/2010/main">
                <a:solidFill>
                  <a:srgbClr val="FFFFFF"/>
                </a:solidFill>
              </a14:hiddenFill>
            </a:ext>
          </a:extLst>
        </p:spPr>
      </p:pic>
      <p:sp>
        <p:nvSpPr>
          <p:cNvPr id="93" name="TextBox 92"/>
          <p:cNvSpPr txBox="1"/>
          <p:nvPr/>
        </p:nvSpPr>
        <p:spPr>
          <a:xfrm>
            <a:off x="6701763" y="2850187"/>
            <a:ext cx="1436482" cy="246221"/>
          </a:xfrm>
          <a:prstGeom prst="rect">
            <a:avLst/>
          </a:prstGeom>
          <a:noFill/>
        </p:spPr>
        <p:txBody>
          <a:bodyPr wrap="square" rtlCol="0">
            <a:spAutoFit/>
          </a:bodyPr>
          <a:lstStyle/>
          <a:p>
            <a:r>
              <a:rPr lang="en-US" sz="1000" dirty="0">
                <a:latin typeface="+mj-lt"/>
              </a:rPr>
              <a:t>Service Providers Stack</a:t>
            </a:r>
          </a:p>
        </p:txBody>
      </p:sp>
      <p:cxnSp>
        <p:nvCxnSpPr>
          <p:cNvPr id="82" name="Straight Arrow Connector 81"/>
          <p:cNvCxnSpPr/>
          <p:nvPr/>
        </p:nvCxnSpPr>
        <p:spPr>
          <a:xfrm>
            <a:off x="7474151" y="1608491"/>
            <a:ext cx="0" cy="28653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102" name="Rectangle 101"/>
          <p:cNvSpPr/>
          <p:nvPr/>
        </p:nvSpPr>
        <p:spPr>
          <a:xfrm>
            <a:off x="6694142" y="2106830"/>
            <a:ext cx="1505553" cy="250717"/>
          </a:xfrm>
          <a:prstGeom prst="rect">
            <a:avLst/>
          </a:prstGeom>
          <a:solidFill>
            <a:schemeClr val="accent2">
              <a:lumMod val="60000"/>
              <a:lumOff val="4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Hospital </a:t>
            </a:r>
          </a:p>
        </p:txBody>
      </p:sp>
      <p:sp>
        <p:nvSpPr>
          <p:cNvPr id="103" name="Rectangle 102"/>
          <p:cNvSpPr/>
          <p:nvPr/>
        </p:nvSpPr>
        <p:spPr>
          <a:xfrm>
            <a:off x="6697951" y="2482407"/>
            <a:ext cx="1505553" cy="250717"/>
          </a:xfrm>
          <a:prstGeom prst="rect">
            <a:avLst/>
          </a:prstGeom>
          <a:solidFill>
            <a:schemeClr val="accent2">
              <a:lumMod val="60000"/>
              <a:lumOff val="4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Car Manufacturer</a:t>
            </a:r>
          </a:p>
        </p:txBody>
      </p:sp>
      <p:sp>
        <p:nvSpPr>
          <p:cNvPr id="104" name="Rectangle 103"/>
          <p:cNvSpPr/>
          <p:nvPr/>
        </p:nvSpPr>
        <p:spPr>
          <a:xfrm>
            <a:off x="6694142" y="1767095"/>
            <a:ext cx="1513173" cy="250717"/>
          </a:xfrm>
          <a:prstGeom prst="rect">
            <a:avLst/>
          </a:prstGeom>
          <a:solidFill>
            <a:schemeClr val="accent2">
              <a:lumMod val="75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Insurance </a:t>
            </a:r>
          </a:p>
        </p:txBody>
      </p:sp>
      <p:sp>
        <p:nvSpPr>
          <p:cNvPr id="105" name="TextBox 104"/>
          <p:cNvSpPr txBox="1"/>
          <p:nvPr/>
        </p:nvSpPr>
        <p:spPr>
          <a:xfrm>
            <a:off x="6579695" y="363464"/>
            <a:ext cx="1680618" cy="246221"/>
          </a:xfrm>
          <a:prstGeom prst="rect">
            <a:avLst/>
          </a:prstGeom>
          <a:noFill/>
        </p:spPr>
        <p:txBody>
          <a:bodyPr wrap="square" rtlCol="0">
            <a:spAutoFit/>
          </a:bodyPr>
          <a:lstStyle/>
          <a:p>
            <a:r>
              <a:rPr lang="en-US" sz="1000" dirty="0">
                <a:latin typeface="+mj-lt"/>
              </a:rPr>
              <a:t>Automatic Call Distribution </a:t>
            </a:r>
          </a:p>
        </p:txBody>
      </p:sp>
      <p:sp>
        <p:nvSpPr>
          <p:cNvPr id="88" name="Rounded Rectangle 87"/>
          <p:cNvSpPr/>
          <p:nvPr/>
        </p:nvSpPr>
        <p:spPr>
          <a:xfrm>
            <a:off x="6579695" y="3386912"/>
            <a:ext cx="1839038" cy="1104501"/>
          </a:xfrm>
          <a:prstGeom prst="roundRect">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TextBox 88"/>
          <p:cNvSpPr txBox="1"/>
          <p:nvPr/>
        </p:nvSpPr>
        <p:spPr>
          <a:xfrm>
            <a:off x="6705342" y="4446409"/>
            <a:ext cx="1939088" cy="600164"/>
          </a:xfrm>
          <a:prstGeom prst="rect">
            <a:avLst/>
          </a:prstGeom>
          <a:noFill/>
        </p:spPr>
        <p:txBody>
          <a:bodyPr wrap="square" rtlCol="0">
            <a:spAutoFit/>
          </a:bodyPr>
          <a:lstStyle/>
          <a:p>
            <a:r>
              <a:rPr lang="en-US" sz="1100" dirty="0">
                <a:latin typeface="+mj-lt"/>
              </a:rPr>
              <a:t>Third Party Insurance Data Analysis and Verification Miners</a:t>
            </a:r>
          </a:p>
        </p:txBody>
      </p:sp>
      <p:sp>
        <p:nvSpPr>
          <p:cNvPr id="92" name="Rounded Rectangle 91"/>
          <p:cNvSpPr/>
          <p:nvPr/>
        </p:nvSpPr>
        <p:spPr>
          <a:xfrm>
            <a:off x="6539865" y="231791"/>
            <a:ext cx="1834515" cy="2873359"/>
          </a:xfrm>
          <a:prstGeom prst="roundRect">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8" name="Picture 117">
            <a:extLst>
              <a:ext uri="{FF2B5EF4-FFF2-40B4-BE49-F238E27FC236}">
                <a16:creationId xmlns:a16="http://schemas.microsoft.com/office/drawing/2014/main" id="{2469B03D-71AA-4869-89D3-5650D55D50F9}"/>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4437617" y="3910556"/>
            <a:ext cx="872820" cy="593518"/>
          </a:xfrm>
          <a:prstGeom prst="rect">
            <a:avLst/>
          </a:prstGeom>
        </p:spPr>
      </p:pic>
      <p:sp>
        <p:nvSpPr>
          <p:cNvPr id="98" name="Oval 97"/>
          <p:cNvSpPr/>
          <p:nvPr/>
        </p:nvSpPr>
        <p:spPr>
          <a:xfrm>
            <a:off x="2205342" y="3722516"/>
            <a:ext cx="3288325" cy="1160291"/>
          </a:xfrm>
          <a:prstGeom prst="ellipse">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p:cNvSpPr txBox="1"/>
          <p:nvPr/>
        </p:nvSpPr>
        <p:spPr>
          <a:xfrm>
            <a:off x="2971800" y="4730904"/>
            <a:ext cx="1953408" cy="246221"/>
          </a:xfrm>
          <a:prstGeom prst="rect">
            <a:avLst/>
          </a:prstGeom>
          <a:solidFill>
            <a:schemeClr val="accent2">
              <a:lumMod val="40000"/>
              <a:lumOff val="60000"/>
            </a:schemeClr>
          </a:solidFill>
        </p:spPr>
        <p:txBody>
          <a:bodyPr wrap="square" rtlCol="0">
            <a:spAutoFit/>
          </a:bodyPr>
          <a:lstStyle/>
          <a:p>
            <a:r>
              <a:rPr lang="en-US" sz="1000" dirty="0">
                <a:latin typeface="+mj-lt"/>
              </a:rPr>
              <a:t>Catastrophic Conditions &amp; Events</a:t>
            </a:r>
          </a:p>
        </p:txBody>
      </p:sp>
      <p:sp>
        <p:nvSpPr>
          <p:cNvPr id="121" name="Up-Down Arrow 120"/>
          <p:cNvSpPr/>
          <p:nvPr/>
        </p:nvSpPr>
        <p:spPr>
          <a:xfrm>
            <a:off x="2392680" y="1576236"/>
            <a:ext cx="76200" cy="635118"/>
          </a:xfrm>
          <a:prstGeom prst="upDownArrow">
            <a:avLst/>
          </a:prstGeom>
          <a:solidFill>
            <a:schemeClr val="accent2">
              <a:lumMod val="40000"/>
              <a:lumOff val="6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Rounded Rectangle 99"/>
          <p:cNvSpPr/>
          <p:nvPr/>
        </p:nvSpPr>
        <p:spPr>
          <a:xfrm>
            <a:off x="2735097" y="2495550"/>
            <a:ext cx="1114407" cy="275674"/>
          </a:xfrm>
          <a:prstGeom prst="roundRect">
            <a:avLst/>
          </a:prstGeom>
          <a:solidFill>
            <a:schemeClr val="accent2">
              <a:lumMod val="40000"/>
              <a:lumOff val="6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Geospatial </a:t>
            </a:r>
            <a:endParaRPr lang="en-US" dirty="0"/>
          </a:p>
        </p:txBody>
      </p:sp>
      <p:sp>
        <p:nvSpPr>
          <p:cNvPr id="124" name="Rounded Rectangle 123"/>
          <p:cNvSpPr/>
          <p:nvPr/>
        </p:nvSpPr>
        <p:spPr>
          <a:xfrm>
            <a:off x="2735097" y="2166523"/>
            <a:ext cx="1114407" cy="275674"/>
          </a:xfrm>
          <a:prstGeom prst="roundRect">
            <a:avLst/>
          </a:prstGeom>
          <a:solidFill>
            <a:schemeClr val="accent2">
              <a:lumMod val="40000"/>
              <a:lumOff val="6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Near Field </a:t>
            </a:r>
            <a:endParaRPr lang="en-US" dirty="0"/>
          </a:p>
        </p:txBody>
      </p:sp>
      <p:sp>
        <p:nvSpPr>
          <p:cNvPr id="125" name="Rounded Rectangle 124"/>
          <p:cNvSpPr/>
          <p:nvPr/>
        </p:nvSpPr>
        <p:spPr>
          <a:xfrm>
            <a:off x="3938351" y="2172671"/>
            <a:ext cx="1114407" cy="275674"/>
          </a:xfrm>
          <a:prstGeom prst="roundRect">
            <a:avLst/>
          </a:prstGeom>
          <a:solidFill>
            <a:schemeClr val="accent2">
              <a:lumMod val="40000"/>
              <a:lumOff val="6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Notifications</a:t>
            </a:r>
            <a:endParaRPr lang="en-US" dirty="0"/>
          </a:p>
        </p:txBody>
      </p:sp>
      <p:sp>
        <p:nvSpPr>
          <p:cNvPr id="126" name="Rounded Rectangle 125"/>
          <p:cNvSpPr/>
          <p:nvPr/>
        </p:nvSpPr>
        <p:spPr>
          <a:xfrm>
            <a:off x="3938351" y="2482407"/>
            <a:ext cx="1114407" cy="275674"/>
          </a:xfrm>
          <a:prstGeom prst="roundRect">
            <a:avLst/>
          </a:prstGeom>
          <a:solidFill>
            <a:schemeClr val="accent2">
              <a:lumMod val="40000"/>
              <a:lumOff val="6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Local Data Analysis</a:t>
            </a:r>
            <a:endParaRPr lang="en-US" dirty="0"/>
          </a:p>
        </p:txBody>
      </p:sp>
      <p:grpSp>
        <p:nvGrpSpPr>
          <p:cNvPr id="2" name="Group 1">
            <a:extLst>
              <a:ext uri="{FF2B5EF4-FFF2-40B4-BE49-F238E27FC236}">
                <a16:creationId xmlns:a16="http://schemas.microsoft.com/office/drawing/2014/main" id="{A599DC83-61D0-4538-AEEF-F599A8DE7717}"/>
              </a:ext>
            </a:extLst>
          </p:cNvPr>
          <p:cNvGrpSpPr/>
          <p:nvPr/>
        </p:nvGrpSpPr>
        <p:grpSpPr>
          <a:xfrm>
            <a:off x="3762389" y="3968785"/>
            <a:ext cx="802608" cy="914969"/>
            <a:chOff x="3132790" y="3633617"/>
            <a:chExt cx="802608" cy="914969"/>
          </a:xfrm>
        </p:grpSpPr>
        <p:pic>
          <p:nvPicPr>
            <p:cNvPr id="3076" name="Picture 4" descr="C:\Users\Proximus\Desktop\race-car-309123_960_720.png"/>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132790" y="3633617"/>
              <a:ext cx="583362" cy="697101"/>
            </a:xfrm>
            <a:prstGeom prst="rect">
              <a:avLst/>
            </a:prstGeom>
            <a:noFill/>
            <a:extLst>
              <a:ext uri="{909E8E84-426E-40DD-AFC4-6F175D3DCCD1}">
                <a14:hiddenFill xmlns:a14="http://schemas.microsoft.com/office/drawing/2010/main">
                  <a:solidFill>
                    <a:srgbClr val="FFFFFF"/>
                  </a:solidFill>
                </a14:hiddenFill>
              </a:ext>
            </a:extLst>
          </p:spPr>
        </p:pic>
        <p:pic>
          <p:nvPicPr>
            <p:cNvPr id="71" name="Picture 4" descr="C:\Users\Proximus\Desktop\race-car-309123_960_720.png">
              <a:extLst>
                <a:ext uri="{FF2B5EF4-FFF2-40B4-BE49-F238E27FC236}">
                  <a16:creationId xmlns:a16="http://schemas.microsoft.com/office/drawing/2014/main" id="{CA513836-0376-467A-8EBC-AD8AA31D9C4D}"/>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352036" y="3851485"/>
              <a:ext cx="583362" cy="697101"/>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2" name="Group 11">
            <a:extLst>
              <a:ext uri="{FF2B5EF4-FFF2-40B4-BE49-F238E27FC236}">
                <a16:creationId xmlns:a16="http://schemas.microsoft.com/office/drawing/2014/main" id="{88BFBFAD-95F6-4509-86D1-FD7D8E7E61E2}"/>
              </a:ext>
            </a:extLst>
          </p:cNvPr>
          <p:cNvGrpSpPr/>
          <p:nvPr/>
        </p:nvGrpSpPr>
        <p:grpSpPr>
          <a:xfrm>
            <a:off x="2439223" y="4077498"/>
            <a:ext cx="828459" cy="498147"/>
            <a:chOff x="2519274" y="3968669"/>
            <a:chExt cx="828459" cy="498147"/>
          </a:xfrm>
        </p:grpSpPr>
        <p:pic>
          <p:nvPicPr>
            <p:cNvPr id="4" name="Picture 3">
              <a:extLst>
                <a:ext uri="{FF2B5EF4-FFF2-40B4-BE49-F238E27FC236}">
                  <a16:creationId xmlns:a16="http://schemas.microsoft.com/office/drawing/2014/main" id="{429B7505-0917-40F8-82E6-3CABBD2871BA}"/>
                </a:ext>
              </a:extLst>
            </p:cNvPr>
            <p:cNvPicPr>
              <a:picLocks noChangeAspect="1"/>
            </p:cNvPicPr>
            <p:nvPr/>
          </p:nvPicPr>
          <p:blipFill>
            <a:blip r:embed="rId18"/>
            <a:stretch>
              <a:fillRect/>
            </a:stretch>
          </p:blipFill>
          <p:spPr>
            <a:xfrm>
              <a:off x="2519274" y="4001873"/>
              <a:ext cx="399158" cy="464943"/>
            </a:xfrm>
            <a:prstGeom prst="rect">
              <a:avLst/>
            </a:prstGeom>
          </p:spPr>
        </p:pic>
        <p:pic>
          <p:nvPicPr>
            <p:cNvPr id="3" name="Picture 2">
              <a:extLst>
                <a:ext uri="{FF2B5EF4-FFF2-40B4-BE49-F238E27FC236}">
                  <a16:creationId xmlns:a16="http://schemas.microsoft.com/office/drawing/2014/main" id="{66A2CBE6-1BC1-4DF9-BEFF-911D92B7AD00}"/>
                </a:ext>
              </a:extLst>
            </p:cNvPr>
            <p:cNvPicPr>
              <a:picLocks noChangeAspect="1"/>
            </p:cNvPicPr>
            <p:nvPr/>
          </p:nvPicPr>
          <p:blipFill>
            <a:blip r:embed="rId19"/>
            <a:stretch>
              <a:fillRect/>
            </a:stretch>
          </p:blipFill>
          <p:spPr>
            <a:xfrm>
              <a:off x="2757183" y="3968669"/>
              <a:ext cx="590550" cy="199745"/>
            </a:xfrm>
            <a:prstGeom prst="rect">
              <a:avLst/>
            </a:prstGeom>
          </p:spPr>
        </p:pic>
      </p:grpSp>
      <p:pic>
        <p:nvPicPr>
          <p:cNvPr id="7" name="Picture 6">
            <a:extLst>
              <a:ext uri="{FF2B5EF4-FFF2-40B4-BE49-F238E27FC236}">
                <a16:creationId xmlns:a16="http://schemas.microsoft.com/office/drawing/2014/main" id="{81889D99-0CA9-4F11-88CE-34546ADD28C2}"/>
              </a:ext>
            </a:extLst>
          </p:cNvPr>
          <p:cNvPicPr>
            <a:picLocks noChangeAspect="1"/>
          </p:cNvPicPr>
          <p:nvPr/>
        </p:nvPicPr>
        <p:blipFill>
          <a:blip r:embed="rId20"/>
          <a:stretch>
            <a:fillRect/>
          </a:stretch>
        </p:blipFill>
        <p:spPr>
          <a:xfrm>
            <a:off x="3329548" y="3867738"/>
            <a:ext cx="370018" cy="540637"/>
          </a:xfrm>
          <a:prstGeom prst="rect">
            <a:avLst/>
          </a:prstGeom>
        </p:spPr>
      </p:pic>
      <p:sp>
        <p:nvSpPr>
          <p:cNvPr id="77" name="Rounded Rectangle 10">
            <a:extLst>
              <a:ext uri="{FF2B5EF4-FFF2-40B4-BE49-F238E27FC236}">
                <a16:creationId xmlns:a16="http://schemas.microsoft.com/office/drawing/2014/main" id="{B61E53FA-F213-415F-BB8D-AFF7DCEF5BDE}"/>
              </a:ext>
            </a:extLst>
          </p:cNvPr>
          <p:cNvSpPr/>
          <p:nvPr/>
        </p:nvSpPr>
        <p:spPr>
          <a:xfrm>
            <a:off x="410495" y="2730242"/>
            <a:ext cx="765405" cy="638060"/>
          </a:xfrm>
          <a:prstGeom prst="roundRect">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TextBox 77">
            <a:extLst>
              <a:ext uri="{FF2B5EF4-FFF2-40B4-BE49-F238E27FC236}">
                <a16:creationId xmlns:a16="http://schemas.microsoft.com/office/drawing/2014/main" id="{67AB12CA-A2DE-4BCA-A0E0-C7D4DCFF5C71}"/>
              </a:ext>
            </a:extLst>
          </p:cNvPr>
          <p:cNvSpPr txBox="1"/>
          <p:nvPr/>
        </p:nvSpPr>
        <p:spPr>
          <a:xfrm>
            <a:off x="4529" y="3404361"/>
            <a:ext cx="1524000" cy="246221"/>
          </a:xfrm>
          <a:prstGeom prst="rect">
            <a:avLst/>
          </a:prstGeom>
          <a:noFill/>
        </p:spPr>
        <p:txBody>
          <a:bodyPr wrap="square" rtlCol="0">
            <a:spAutoFit/>
          </a:bodyPr>
          <a:lstStyle/>
          <a:p>
            <a:pPr algn="ctr"/>
            <a:r>
              <a:rPr lang="en-US" sz="1000" dirty="0">
                <a:latin typeface="+mj-lt"/>
              </a:rPr>
              <a:t>First Responders</a:t>
            </a:r>
          </a:p>
        </p:txBody>
      </p:sp>
      <p:pic>
        <p:nvPicPr>
          <p:cNvPr id="1026" name="Picture 2" descr="Image result for first responders icon">
            <a:extLst>
              <a:ext uri="{FF2B5EF4-FFF2-40B4-BE49-F238E27FC236}">
                <a16:creationId xmlns:a16="http://schemas.microsoft.com/office/drawing/2014/main" id="{08CFF978-5716-42C6-BCF9-A365599D88A5}"/>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61737" y="2587795"/>
            <a:ext cx="636880" cy="63688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drone icon">
            <a:extLst>
              <a:ext uri="{FF2B5EF4-FFF2-40B4-BE49-F238E27FC236}">
                <a16:creationId xmlns:a16="http://schemas.microsoft.com/office/drawing/2014/main" id="{BB2AFED0-0E03-48BA-A542-CFEBA2F1787F}"/>
              </a:ext>
            </a:extLst>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280212" y="3584783"/>
            <a:ext cx="967515" cy="967515"/>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Rounded Corners 13">
            <a:extLst>
              <a:ext uri="{FF2B5EF4-FFF2-40B4-BE49-F238E27FC236}">
                <a16:creationId xmlns:a16="http://schemas.microsoft.com/office/drawing/2014/main" id="{74C9AC0F-1B4E-4097-A6F3-B96431313CE0}"/>
              </a:ext>
            </a:extLst>
          </p:cNvPr>
          <p:cNvSpPr/>
          <p:nvPr/>
        </p:nvSpPr>
        <p:spPr>
          <a:xfrm>
            <a:off x="1397885" y="2343361"/>
            <a:ext cx="518579" cy="228027"/>
          </a:xfrm>
          <a:prstGeom prst="roundRect">
            <a:avLst/>
          </a:prstGeom>
          <a:effectLst/>
        </p:spPr>
        <p:style>
          <a:lnRef idx="3">
            <a:schemeClr val="lt1"/>
          </a:lnRef>
          <a:fillRef idx="1">
            <a:schemeClr val="accent5"/>
          </a:fillRef>
          <a:effectRef idx="1">
            <a:schemeClr val="accent5"/>
          </a:effectRef>
          <a:fontRef idx="minor">
            <a:schemeClr val="lt1"/>
          </a:fontRef>
        </p:style>
        <p:txBody>
          <a:bodyPr rtlCol="0" anchor="ctr"/>
          <a:lstStyle/>
          <a:p>
            <a:pPr algn="ctr"/>
            <a:r>
              <a:rPr lang="en-US" sz="500" dirty="0"/>
              <a:t>SMS Notification</a:t>
            </a:r>
          </a:p>
        </p:txBody>
      </p:sp>
      <p:sp>
        <p:nvSpPr>
          <p:cNvPr id="85" name="Rounded Rectangle 125">
            <a:extLst>
              <a:ext uri="{FF2B5EF4-FFF2-40B4-BE49-F238E27FC236}">
                <a16:creationId xmlns:a16="http://schemas.microsoft.com/office/drawing/2014/main" id="{562D3456-0BBE-4217-BB86-822306DD87C2}"/>
              </a:ext>
            </a:extLst>
          </p:cNvPr>
          <p:cNvSpPr/>
          <p:nvPr/>
        </p:nvSpPr>
        <p:spPr>
          <a:xfrm>
            <a:off x="3124200" y="3722793"/>
            <a:ext cx="1507509" cy="113638"/>
          </a:xfrm>
          <a:prstGeom prst="roundRect">
            <a:avLst/>
          </a:prstGeom>
          <a:solidFill>
            <a:schemeClr val="accent2">
              <a:lumMod val="40000"/>
              <a:lumOff val="6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User Level Data Analysis</a:t>
            </a:r>
            <a:endParaRPr lang="en-US" dirty="0"/>
          </a:p>
        </p:txBody>
      </p:sp>
      <p:sp>
        <p:nvSpPr>
          <p:cNvPr id="15" name="TextBox 14">
            <a:extLst>
              <a:ext uri="{FF2B5EF4-FFF2-40B4-BE49-F238E27FC236}">
                <a16:creationId xmlns:a16="http://schemas.microsoft.com/office/drawing/2014/main" id="{13300A64-8544-46C4-97BA-F50344C68FCE}"/>
              </a:ext>
            </a:extLst>
          </p:cNvPr>
          <p:cNvSpPr txBox="1"/>
          <p:nvPr/>
        </p:nvSpPr>
        <p:spPr>
          <a:xfrm>
            <a:off x="5476163" y="1788185"/>
            <a:ext cx="2053978" cy="230832"/>
          </a:xfrm>
          <a:prstGeom prst="rect">
            <a:avLst/>
          </a:prstGeom>
          <a:noFill/>
        </p:spPr>
        <p:txBody>
          <a:bodyPr wrap="square" rtlCol="0">
            <a:spAutoFit/>
          </a:bodyPr>
          <a:lstStyle/>
          <a:p>
            <a:r>
              <a:rPr lang="en-US" sz="900" dirty="0"/>
              <a:t>Service Controller</a:t>
            </a:r>
          </a:p>
        </p:txBody>
      </p:sp>
      <p:cxnSp>
        <p:nvCxnSpPr>
          <p:cNvPr id="21" name="Connector: Elbow 20">
            <a:extLst>
              <a:ext uri="{FF2B5EF4-FFF2-40B4-BE49-F238E27FC236}">
                <a16:creationId xmlns:a16="http://schemas.microsoft.com/office/drawing/2014/main" id="{51368333-DB20-4C36-BED3-FE2D45C966F0}"/>
              </a:ext>
            </a:extLst>
          </p:cNvPr>
          <p:cNvCxnSpPr>
            <a:cxnSpLocks/>
            <a:endCxn id="88" idx="1"/>
          </p:cNvCxnSpPr>
          <p:nvPr/>
        </p:nvCxnSpPr>
        <p:spPr>
          <a:xfrm>
            <a:off x="5417335" y="2855351"/>
            <a:ext cx="1162360" cy="1083812"/>
          </a:xfrm>
          <a:prstGeom prst="bentConnector3">
            <a:avLst>
              <a:gd name="adj1" fmla="val 50000"/>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858657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D390AF8-4578-4C45-9064-781B054834EE}"/>
              </a:ext>
            </a:extLst>
          </p:cNvPr>
          <p:cNvPicPr>
            <a:picLocks noChangeAspect="1"/>
          </p:cNvPicPr>
          <p:nvPr/>
        </p:nvPicPr>
        <p:blipFill>
          <a:blip r:embed="rId2"/>
          <a:stretch>
            <a:fillRect/>
          </a:stretch>
        </p:blipFill>
        <p:spPr>
          <a:xfrm>
            <a:off x="1066800" y="742950"/>
            <a:ext cx="7470259" cy="4267200"/>
          </a:xfrm>
          <a:prstGeom prst="rect">
            <a:avLst/>
          </a:prstGeom>
        </p:spPr>
      </p:pic>
      <p:sp>
        <p:nvSpPr>
          <p:cNvPr id="9" name="Shape 141">
            <a:extLst>
              <a:ext uri="{FF2B5EF4-FFF2-40B4-BE49-F238E27FC236}">
                <a16:creationId xmlns:a16="http://schemas.microsoft.com/office/drawing/2014/main" id="{0F6E6951-9059-42FD-BCE6-C4E7AB134293}"/>
              </a:ext>
            </a:extLst>
          </p:cNvPr>
          <p:cNvSpPr txBox="1">
            <a:spLocks noGrp="1"/>
          </p:cNvSpPr>
          <p:nvPr>
            <p:ph type="title"/>
          </p:nvPr>
        </p:nvSpPr>
        <p:spPr>
          <a:xfrm>
            <a:off x="457200" y="209550"/>
            <a:ext cx="7038900" cy="533400"/>
          </a:xfrm>
          <a:prstGeom prst="rect">
            <a:avLst/>
          </a:prstGeom>
        </p:spPr>
        <p:txBody>
          <a:bodyPr lIns="91425" tIns="91425" rIns="91425" bIns="91425" anchor="t" anchorCtr="0">
            <a:noAutofit/>
          </a:bodyPr>
          <a:lstStyle/>
          <a:p>
            <a:pPr lvl="0" algn="l" rtl="0">
              <a:spcBef>
                <a:spcPts val="0"/>
              </a:spcBef>
              <a:buNone/>
            </a:pPr>
            <a:r>
              <a:rPr lang="en-US" sz="2000" dirty="0"/>
              <a:t>Use case demo</a:t>
            </a:r>
            <a:endParaRPr lang="en" sz="2000" dirty="0"/>
          </a:p>
        </p:txBody>
      </p:sp>
      <p:pic>
        <p:nvPicPr>
          <p:cNvPr id="10" name="Picture 2" descr="Image result for first responders icon">
            <a:extLst>
              <a:ext uri="{FF2B5EF4-FFF2-40B4-BE49-F238E27FC236}">
                <a16:creationId xmlns:a16="http://schemas.microsoft.com/office/drawing/2014/main" id="{65514AC3-50FE-4409-8167-969D2FD603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50318" y="3562350"/>
            <a:ext cx="452663" cy="4526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36983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625A7BCB-E61D-4E12-8905-7F4E11F51C39}"/>
              </a:ext>
            </a:extLst>
          </p:cNvPr>
          <p:cNvSpPr/>
          <p:nvPr/>
        </p:nvSpPr>
        <p:spPr>
          <a:xfrm>
            <a:off x="228600" y="755043"/>
            <a:ext cx="8382000" cy="938719"/>
          </a:xfrm>
          <a:prstGeom prst="rect">
            <a:avLst/>
          </a:prstGeom>
        </p:spPr>
        <p:txBody>
          <a:bodyPr wrap="square">
            <a:spAutoFit/>
          </a:bodyPr>
          <a:lstStyle/>
          <a:p>
            <a:pPr fontAlgn="base"/>
            <a:endParaRPr lang="en-US" sz="1100" dirty="0"/>
          </a:p>
          <a:p>
            <a:pPr fontAlgn="base"/>
            <a:endParaRPr lang="en-US" sz="1100" dirty="0"/>
          </a:p>
          <a:p>
            <a:pPr fontAlgn="base"/>
            <a:endParaRPr lang="en-US" sz="1100" dirty="0"/>
          </a:p>
          <a:p>
            <a:pPr marL="285750" indent="-285750" fontAlgn="base">
              <a:buFont typeface="Arial" panose="020B0604020202020204" pitchFamily="34" charset="0"/>
              <a:buChar char="•"/>
            </a:pPr>
            <a:endParaRPr lang="en-US" sz="1100" dirty="0"/>
          </a:p>
          <a:p>
            <a:pPr fontAlgn="base"/>
            <a:endParaRPr lang="en-US" sz="1100" b="1" dirty="0"/>
          </a:p>
        </p:txBody>
      </p:sp>
      <p:sp>
        <p:nvSpPr>
          <p:cNvPr id="7" name="Shape 141">
            <a:extLst>
              <a:ext uri="{FF2B5EF4-FFF2-40B4-BE49-F238E27FC236}">
                <a16:creationId xmlns:a16="http://schemas.microsoft.com/office/drawing/2014/main" id="{0C0A1A20-B565-4645-95B1-CAB5564DA58C}"/>
              </a:ext>
            </a:extLst>
          </p:cNvPr>
          <p:cNvSpPr txBox="1">
            <a:spLocks noGrp="1"/>
          </p:cNvSpPr>
          <p:nvPr>
            <p:ph type="title"/>
          </p:nvPr>
        </p:nvSpPr>
        <p:spPr>
          <a:xfrm>
            <a:off x="457200" y="209550"/>
            <a:ext cx="7038900" cy="533400"/>
          </a:xfrm>
          <a:prstGeom prst="rect">
            <a:avLst/>
          </a:prstGeom>
        </p:spPr>
        <p:txBody>
          <a:bodyPr lIns="91425" tIns="91425" rIns="91425" bIns="91425" anchor="t" anchorCtr="0">
            <a:noAutofit/>
          </a:bodyPr>
          <a:lstStyle/>
          <a:p>
            <a:pPr lvl="0" algn="l" rtl="0">
              <a:spcBef>
                <a:spcPts val="0"/>
              </a:spcBef>
              <a:buNone/>
            </a:pPr>
            <a:r>
              <a:rPr lang="en-US" sz="2000" dirty="0"/>
              <a:t>Our Paying Customer</a:t>
            </a:r>
            <a:endParaRPr lang="en" sz="2000" dirty="0"/>
          </a:p>
        </p:txBody>
      </p:sp>
      <p:sp>
        <p:nvSpPr>
          <p:cNvPr id="8" name="Rectangle 7">
            <a:extLst>
              <a:ext uri="{FF2B5EF4-FFF2-40B4-BE49-F238E27FC236}">
                <a16:creationId xmlns:a16="http://schemas.microsoft.com/office/drawing/2014/main" id="{950258F6-EE98-46BC-8E0C-991F3E08474E}"/>
              </a:ext>
            </a:extLst>
          </p:cNvPr>
          <p:cNvSpPr/>
          <p:nvPr/>
        </p:nvSpPr>
        <p:spPr>
          <a:xfrm>
            <a:off x="457200" y="2190750"/>
            <a:ext cx="8153400" cy="2246769"/>
          </a:xfrm>
          <a:prstGeom prst="rect">
            <a:avLst/>
          </a:prstGeom>
        </p:spPr>
        <p:txBody>
          <a:bodyPr wrap="square">
            <a:spAutoFit/>
          </a:bodyPr>
          <a:lstStyle/>
          <a:p>
            <a:endParaRPr lang="en-US" dirty="0">
              <a:solidFill>
                <a:schemeClr val="tx1"/>
              </a:solidFill>
            </a:endParaRPr>
          </a:p>
          <a:p>
            <a:pPr marL="285750" lvl="0" indent="-285750">
              <a:buFont typeface="Arial" panose="020B0604020202020204" pitchFamily="34" charset="0"/>
              <a:buChar char="•"/>
            </a:pPr>
            <a:r>
              <a:rPr lang="en-US" dirty="0">
                <a:solidFill>
                  <a:srgbClr val="444444"/>
                </a:solidFill>
                <a:latin typeface="Open Sans"/>
              </a:rPr>
              <a:t>Medical and Pharma Industries</a:t>
            </a:r>
          </a:p>
          <a:p>
            <a:pPr marL="285750" lvl="0" indent="-285750">
              <a:buFont typeface="Arial" panose="020B0604020202020204" pitchFamily="34" charset="0"/>
              <a:buChar char="•"/>
            </a:pPr>
            <a:r>
              <a:rPr lang="en-US" dirty="0">
                <a:solidFill>
                  <a:srgbClr val="444444"/>
                </a:solidFill>
                <a:latin typeface="Open Sans"/>
              </a:rPr>
              <a:t>Vehicle manufacturers</a:t>
            </a:r>
          </a:p>
          <a:p>
            <a:pPr marL="285750" lvl="0" indent="-285750">
              <a:buFont typeface="Arial" panose="020B0604020202020204" pitchFamily="34" charset="0"/>
              <a:buChar char="•"/>
            </a:pPr>
            <a:r>
              <a:rPr lang="en-US" dirty="0">
                <a:solidFill>
                  <a:srgbClr val="444444"/>
                </a:solidFill>
                <a:latin typeface="Open Sans"/>
              </a:rPr>
              <a:t>Insurance Providers</a:t>
            </a:r>
          </a:p>
          <a:p>
            <a:pPr marL="285750" lvl="0" indent="-285750">
              <a:buFont typeface="Arial" panose="020B0604020202020204" pitchFamily="34" charset="0"/>
              <a:buChar char="•"/>
            </a:pPr>
            <a:r>
              <a:rPr lang="en-US" dirty="0">
                <a:solidFill>
                  <a:srgbClr val="444444"/>
                </a:solidFill>
                <a:latin typeface="Open Sans"/>
              </a:rPr>
              <a:t>End users</a:t>
            </a:r>
          </a:p>
          <a:p>
            <a:pPr marL="285750" lvl="0" indent="-285750">
              <a:buFont typeface="Arial" panose="020B0604020202020204" pitchFamily="34" charset="0"/>
              <a:buChar char="•"/>
            </a:pPr>
            <a:r>
              <a:rPr lang="en-US" dirty="0">
                <a:solidFill>
                  <a:srgbClr val="444444"/>
                </a:solidFill>
                <a:latin typeface="Open Sans"/>
              </a:rPr>
              <a:t>Government Agencies</a:t>
            </a:r>
          </a:p>
          <a:p>
            <a:pPr marL="285750" lvl="0" indent="-285750">
              <a:buFont typeface="Arial" panose="020B0604020202020204" pitchFamily="34" charset="0"/>
              <a:buChar char="•"/>
            </a:pPr>
            <a:r>
              <a:rPr lang="en-US" dirty="0">
                <a:solidFill>
                  <a:srgbClr val="444444"/>
                </a:solidFill>
                <a:latin typeface="Open Sans"/>
              </a:rPr>
              <a:t>Media and Advertising</a:t>
            </a:r>
          </a:p>
          <a:p>
            <a:pPr marL="285750" lvl="0" indent="-285750">
              <a:buFont typeface="Arial" panose="020B0604020202020204" pitchFamily="34" charset="0"/>
              <a:buChar char="•"/>
            </a:pPr>
            <a:r>
              <a:rPr lang="en-US" dirty="0">
                <a:solidFill>
                  <a:srgbClr val="444444"/>
                </a:solidFill>
                <a:latin typeface="Open Sans"/>
              </a:rPr>
              <a:t>Oil and transportation Industry</a:t>
            </a:r>
          </a:p>
          <a:p>
            <a:pPr marL="285750" indent="-285750">
              <a:buFont typeface="Arial" panose="020B0604020202020204" pitchFamily="34" charset="0"/>
              <a:buChar char="•"/>
            </a:pPr>
            <a:r>
              <a:rPr lang="en-US" dirty="0">
                <a:solidFill>
                  <a:srgbClr val="444444"/>
                </a:solidFill>
                <a:latin typeface="Open Sans"/>
              </a:rPr>
              <a:t>Education and Training</a:t>
            </a:r>
          </a:p>
          <a:p>
            <a:pPr marL="285750" indent="-285750">
              <a:buFont typeface="Arial" panose="020B0604020202020204" pitchFamily="34" charset="0"/>
              <a:buChar char="•"/>
            </a:pPr>
            <a:r>
              <a:rPr lang="en-US" dirty="0">
                <a:solidFill>
                  <a:srgbClr val="444444"/>
                </a:solidFill>
                <a:latin typeface="Open Sans"/>
              </a:rPr>
              <a:t>IT organizations</a:t>
            </a:r>
          </a:p>
        </p:txBody>
      </p:sp>
      <p:sp>
        <p:nvSpPr>
          <p:cNvPr id="2" name="Rectangle 1">
            <a:extLst>
              <a:ext uri="{FF2B5EF4-FFF2-40B4-BE49-F238E27FC236}">
                <a16:creationId xmlns:a16="http://schemas.microsoft.com/office/drawing/2014/main" id="{D7A1D11B-6CDC-46F7-85B0-17EEB19948A6}"/>
              </a:ext>
            </a:extLst>
          </p:cNvPr>
          <p:cNvSpPr/>
          <p:nvPr/>
        </p:nvSpPr>
        <p:spPr>
          <a:xfrm>
            <a:off x="457200" y="755043"/>
            <a:ext cx="8307125" cy="954107"/>
          </a:xfrm>
          <a:prstGeom prst="rect">
            <a:avLst/>
          </a:prstGeom>
        </p:spPr>
        <p:txBody>
          <a:bodyPr wrap="square">
            <a:spAutoFit/>
          </a:bodyPr>
          <a:lstStyle/>
          <a:p>
            <a:pPr algn="just"/>
            <a:r>
              <a:rPr lang="en-US" dirty="0">
                <a:solidFill>
                  <a:srgbClr val="444444"/>
                </a:solidFill>
                <a:latin typeface="Open Sans"/>
              </a:rPr>
              <a:t>As per Deliotte markets research report -  2018, the mobile health market is expected to reach 28 billon U.S. dollars worldwide. The digital health market is expected to reach 206 billion U.S. dollars by 2020, driven particularly by the mobile and wireless health market. The market in the Asia-Pacific region is expected to be a key region in the future.</a:t>
            </a:r>
            <a:endParaRPr lang="en-US" dirty="0"/>
          </a:p>
        </p:txBody>
      </p:sp>
      <p:pic>
        <p:nvPicPr>
          <p:cNvPr id="3" name="Picture 2">
            <a:extLst>
              <a:ext uri="{FF2B5EF4-FFF2-40B4-BE49-F238E27FC236}">
                <a16:creationId xmlns:a16="http://schemas.microsoft.com/office/drawing/2014/main" id="{420CA637-5767-4F31-904D-A5AED6BCDDC1}"/>
              </a:ext>
            </a:extLst>
          </p:cNvPr>
          <p:cNvPicPr>
            <a:picLocks noChangeAspect="1"/>
          </p:cNvPicPr>
          <p:nvPr/>
        </p:nvPicPr>
        <p:blipFill>
          <a:blip r:embed="rId2"/>
          <a:stretch>
            <a:fillRect/>
          </a:stretch>
        </p:blipFill>
        <p:spPr>
          <a:xfrm>
            <a:off x="3810000" y="2038350"/>
            <a:ext cx="4375502" cy="2817046"/>
          </a:xfrm>
          <a:prstGeom prst="rect">
            <a:avLst/>
          </a:prstGeom>
        </p:spPr>
      </p:pic>
    </p:spTree>
    <p:extLst>
      <p:ext uri="{BB962C8B-B14F-4D97-AF65-F5344CB8AC3E}">
        <p14:creationId xmlns:p14="http://schemas.microsoft.com/office/powerpoint/2010/main" val="28721385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hape 141">
            <a:extLst>
              <a:ext uri="{FF2B5EF4-FFF2-40B4-BE49-F238E27FC236}">
                <a16:creationId xmlns:a16="http://schemas.microsoft.com/office/drawing/2014/main" id="{F8E1A5A9-901D-42E1-B2A5-F91ECC12A15C}"/>
              </a:ext>
            </a:extLst>
          </p:cNvPr>
          <p:cNvSpPr txBox="1">
            <a:spLocks noGrp="1"/>
          </p:cNvSpPr>
          <p:nvPr>
            <p:ph type="title"/>
          </p:nvPr>
        </p:nvSpPr>
        <p:spPr>
          <a:xfrm>
            <a:off x="457200" y="209550"/>
            <a:ext cx="7038900" cy="533400"/>
          </a:xfrm>
          <a:prstGeom prst="rect">
            <a:avLst/>
          </a:prstGeom>
        </p:spPr>
        <p:txBody>
          <a:bodyPr lIns="91425" tIns="91425" rIns="91425" bIns="91425" anchor="t" anchorCtr="0">
            <a:noAutofit/>
          </a:bodyPr>
          <a:lstStyle/>
          <a:p>
            <a:pPr lvl="0" algn="l" rtl="0">
              <a:spcBef>
                <a:spcPts val="0"/>
              </a:spcBef>
              <a:buNone/>
            </a:pPr>
            <a:r>
              <a:rPr lang="en-US" sz="2000" dirty="0"/>
              <a:t>References</a:t>
            </a:r>
            <a:endParaRPr lang="en" sz="2000" dirty="0"/>
          </a:p>
        </p:txBody>
      </p:sp>
      <p:sp>
        <p:nvSpPr>
          <p:cNvPr id="7" name="Rectangle 6">
            <a:extLst>
              <a:ext uri="{FF2B5EF4-FFF2-40B4-BE49-F238E27FC236}">
                <a16:creationId xmlns:a16="http://schemas.microsoft.com/office/drawing/2014/main" id="{71ED0C2C-3357-4EE1-B40C-37B08D373AEB}"/>
              </a:ext>
            </a:extLst>
          </p:cNvPr>
          <p:cNvSpPr/>
          <p:nvPr/>
        </p:nvSpPr>
        <p:spPr>
          <a:xfrm>
            <a:off x="228600" y="742950"/>
            <a:ext cx="8305800" cy="2893100"/>
          </a:xfrm>
          <a:prstGeom prst="rect">
            <a:avLst/>
          </a:prstGeom>
        </p:spPr>
        <p:txBody>
          <a:bodyPr wrap="square">
            <a:spAutoFit/>
          </a:bodyPr>
          <a:lstStyle/>
          <a:p>
            <a:pPr marL="285750" indent="-285750">
              <a:buFont typeface="Arial" panose="020B0604020202020204" pitchFamily="34" charset="0"/>
              <a:buChar char="•"/>
            </a:pPr>
            <a:r>
              <a:rPr lang="en-US" dirty="0">
                <a:solidFill>
                  <a:srgbClr val="444444"/>
                </a:solidFill>
                <a:latin typeface="Open Sans"/>
                <a:hlinkClick r:id="rId2"/>
              </a:rPr>
              <a:t>https://my.clevelandclinic.org/health/diseases/17522-sudden-cardiac-death-sudden-cardiac-arrest</a:t>
            </a:r>
            <a:endParaRPr lang="en-US" dirty="0">
              <a:solidFill>
                <a:srgbClr val="444444"/>
              </a:solidFill>
              <a:latin typeface="Open Sans"/>
            </a:endParaRPr>
          </a:p>
          <a:p>
            <a:pPr marL="285750" indent="-285750">
              <a:buFont typeface="Arial" panose="020B0604020202020204" pitchFamily="34" charset="0"/>
              <a:buChar char="•"/>
            </a:pPr>
            <a:endParaRPr lang="en-US" dirty="0">
              <a:solidFill>
                <a:srgbClr val="444444"/>
              </a:solidFill>
              <a:latin typeface="Open Sans"/>
            </a:endParaRPr>
          </a:p>
          <a:p>
            <a:pPr marL="285750" indent="-285750">
              <a:buFont typeface="Arial" panose="020B0604020202020204" pitchFamily="34" charset="0"/>
              <a:buChar char="•"/>
            </a:pPr>
            <a:r>
              <a:rPr lang="en-US" dirty="0">
                <a:solidFill>
                  <a:srgbClr val="444444"/>
                </a:solidFill>
                <a:latin typeface="Open Sans"/>
                <a:hlinkClick r:id="rId3"/>
              </a:rPr>
              <a:t>https://www.webmd.com/heart-disease/guide/sudden-cardiac-death#1</a:t>
            </a:r>
            <a:endParaRPr lang="en-US" dirty="0">
              <a:solidFill>
                <a:srgbClr val="444444"/>
              </a:solidFill>
              <a:latin typeface="Open Sans"/>
            </a:endParaRPr>
          </a:p>
          <a:p>
            <a:pPr marL="285750" indent="-285750">
              <a:buFont typeface="Arial" panose="020B0604020202020204" pitchFamily="34" charset="0"/>
              <a:buChar char="•"/>
            </a:pPr>
            <a:endParaRPr lang="en-US" dirty="0">
              <a:solidFill>
                <a:srgbClr val="444444"/>
              </a:solidFill>
              <a:latin typeface="Open Sans"/>
            </a:endParaRPr>
          </a:p>
          <a:p>
            <a:pPr marL="285750" indent="-285750">
              <a:buFont typeface="Arial" panose="020B0604020202020204" pitchFamily="34" charset="0"/>
              <a:buChar char="•"/>
            </a:pPr>
            <a:r>
              <a:rPr lang="en-US" dirty="0">
                <a:solidFill>
                  <a:srgbClr val="444444"/>
                </a:solidFill>
                <a:latin typeface="Open Sans"/>
                <a:hlinkClick r:id="rId4"/>
              </a:rPr>
              <a:t>http://www.insurancefraud.org/statistics.htm</a:t>
            </a:r>
            <a:endParaRPr lang="en-US" dirty="0">
              <a:solidFill>
                <a:srgbClr val="444444"/>
              </a:solidFill>
              <a:latin typeface="Open Sans"/>
            </a:endParaRPr>
          </a:p>
          <a:p>
            <a:pPr marL="285750" indent="-285750">
              <a:buFont typeface="Arial" panose="020B0604020202020204" pitchFamily="34" charset="0"/>
              <a:buChar char="•"/>
            </a:pPr>
            <a:endParaRPr lang="en-US" dirty="0">
              <a:solidFill>
                <a:srgbClr val="444444"/>
              </a:solidFill>
              <a:latin typeface="Open Sans"/>
            </a:endParaRPr>
          </a:p>
          <a:p>
            <a:pPr marL="285750" indent="-285750">
              <a:buFont typeface="Arial" panose="020B0604020202020204" pitchFamily="34" charset="0"/>
              <a:buChar char="•"/>
            </a:pPr>
            <a:r>
              <a:rPr lang="en-US" dirty="0">
                <a:solidFill>
                  <a:srgbClr val="444444"/>
                </a:solidFill>
                <a:latin typeface="Open Sans"/>
                <a:hlinkClick r:id="rId5"/>
              </a:rPr>
              <a:t>http://www.who.int/mediacentre/factsheets/fs358/en/</a:t>
            </a:r>
            <a:endParaRPr lang="en-US" dirty="0">
              <a:solidFill>
                <a:srgbClr val="444444"/>
              </a:solidFill>
              <a:latin typeface="Open Sans"/>
            </a:endParaRPr>
          </a:p>
          <a:p>
            <a:pPr marL="285750" indent="-285750">
              <a:buFont typeface="Arial" panose="020B0604020202020204" pitchFamily="34" charset="0"/>
              <a:buChar char="•"/>
            </a:pPr>
            <a:endParaRPr lang="en-US" dirty="0">
              <a:solidFill>
                <a:srgbClr val="444444"/>
              </a:solidFill>
              <a:latin typeface="Open Sans"/>
            </a:endParaRPr>
          </a:p>
          <a:p>
            <a:pPr marL="285750" indent="-285750">
              <a:buFont typeface="Arial" panose="020B0604020202020204" pitchFamily="34" charset="0"/>
              <a:buChar char="•"/>
            </a:pPr>
            <a:r>
              <a:rPr lang="en-US" dirty="0">
                <a:solidFill>
                  <a:srgbClr val="444444"/>
                </a:solidFill>
                <a:latin typeface="Open Sans"/>
                <a:hlinkClick r:id="rId6"/>
              </a:rPr>
              <a:t>https://www.statista.com/statistics/387867/value-of-worldwide-digital-health-market-forecast-by-segment/</a:t>
            </a:r>
            <a:endParaRPr lang="en-US" dirty="0">
              <a:solidFill>
                <a:srgbClr val="444444"/>
              </a:solidFill>
              <a:latin typeface="Open Sans"/>
            </a:endParaRPr>
          </a:p>
          <a:p>
            <a:pPr marL="285750" indent="-285750">
              <a:buFont typeface="Arial" panose="020B0604020202020204" pitchFamily="34" charset="0"/>
              <a:buChar char="•"/>
            </a:pPr>
            <a:endParaRPr lang="en-US" dirty="0">
              <a:solidFill>
                <a:srgbClr val="444444"/>
              </a:solidFill>
              <a:latin typeface="Open Sans"/>
            </a:endParaRPr>
          </a:p>
          <a:p>
            <a:pPr marL="285750" indent="-285750">
              <a:buFont typeface="Arial" panose="020B0604020202020204" pitchFamily="34" charset="0"/>
              <a:buChar char="•"/>
            </a:pPr>
            <a:r>
              <a:rPr lang="en-US" dirty="0">
                <a:solidFill>
                  <a:srgbClr val="444444"/>
                </a:solidFill>
                <a:latin typeface="Open Sans"/>
                <a:hlinkClick r:id="rId7"/>
              </a:rPr>
              <a:t>https://en.unesco.org/themes/education-health-and-well-being</a:t>
            </a:r>
            <a:endParaRPr lang="en-US" dirty="0">
              <a:solidFill>
                <a:srgbClr val="444444"/>
              </a:solidFill>
              <a:latin typeface="Open Sans"/>
            </a:endParaRP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1761759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54"/>
        <p:cNvGrpSpPr/>
        <p:nvPr/>
      </p:nvGrpSpPr>
      <p:grpSpPr>
        <a:xfrm>
          <a:off x="0" y="0"/>
          <a:ext cx="0" cy="0"/>
          <a:chOff x="0" y="0"/>
          <a:chExt cx="0" cy="0"/>
        </a:xfrm>
      </p:grpSpPr>
      <p:pic>
        <p:nvPicPr>
          <p:cNvPr id="255" name="Shape 255" descr="Image result for thanks"/>
          <p:cNvPicPr preferRelativeResize="0"/>
          <p:nvPr/>
        </p:nvPicPr>
        <p:blipFill>
          <a:blip r:embed="rId3">
            <a:alphaModFix/>
          </a:blip>
          <a:stretch>
            <a:fillRect/>
          </a:stretch>
        </p:blipFill>
        <p:spPr>
          <a:xfrm>
            <a:off x="1568549" y="1536250"/>
            <a:ext cx="5954450" cy="1698675"/>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749</TotalTime>
  <Words>515</Words>
  <Application>Microsoft Office PowerPoint</Application>
  <PresentationFormat>On-screen Show (16:9)</PresentationFormat>
  <Paragraphs>90</Paragraphs>
  <Slides>9</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Open Sans</vt:lpstr>
      <vt:lpstr>Arial</vt:lpstr>
      <vt:lpstr>Calibri Light</vt:lpstr>
      <vt:lpstr>Lato</vt:lpstr>
      <vt:lpstr>Calibri</vt:lpstr>
      <vt:lpstr>Office Theme</vt:lpstr>
      <vt:lpstr>Team Induction</vt:lpstr>
      <vt:lpstr>Problem Statement</vt:lpstr>
      <vt:lpstr>Our Solution and Unique Value Proposition</vt:lpstr>
      <vt:lpstr>Our Solution and Unique Value Proposition</vt:lpstr>
      <vt:lpstr>PowerPoint Presentation</vt:lpstr>
      <vt:lpstr>Use case demo</vt:lpstr>
      <vt:lpstr>Our Paying Customer</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Induction</dc:title>
  <cp:lastModifiedBy>Mrityunjay Pandey</cp:lastModifiedBy>
  <cp:revision>65</cp:revision>
  <dcterms:modified xsi:type="dcterms:W3CDTF">2018-02-18T11:22:50Z</dcterms:modified>
</cp:coreProperties>
</file>