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54" r:id="rId2"/>
  </p:sldMasterIdLst>
  <p:notesMasterIdLst>
    <p:notesMasterId r:id="rId19"/>
  </p:notesMasterIdLst>
  <p:sldIdLst>
    <p:sldId id="270" r:id="rId3"/>
    <p:sldId id="259" r:id="rId4"/>
    <p:sldId id="274" r:id="rId5"/>
    <p:sldId id="276" r:id="rId6"/>
    <p:sldId id="257" r:id="rId7"/>
    <p:sldId id="258" r:id="rId8"/>
    <p:sldId id="256" r:id="rId9"/>
    <p:sldId id="262" r:id="rId10"/>
    <p:sldId id="261" r:id="rId11"/>
    <p:sldId id="265" r:id="rId12"/>
    <p:sldId id="275" r:id="rId13"/>
    <p:sldId id="266" r:id="rId14"/>
    <p:sldId id="264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ityunjay Pandey" initials="MP" lastIdx="1" clrIdx="0">
    <p:extLst>
      <p:ext uri="{19B8F6BF-5375-455C-9EA6-DF929625EA0E}">
        <p15:presenceInfo xmlns:p15="http://schemas.microsoft.com/office/powerpoint/2012/main" userId="S-1-5-21-527237240-2000478354-839522115-11436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FBCD6-546D-40AE-A720-F33BE7ED063C}" type="doc">
      <dgm:prSet loTypeId="urn:microsoft.com/office/officeart/2008/layout/VerticalCurvedList" loCatId="list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D54036C-43A4-4FED-9E5F-2708EA4406B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>
              <a:sym typeface="Open Sans"/>
            </a:rPr>
            <a:t>Slow Response time</a:t>
          </a:r>
          <a:endParaRPr lang="en-US" sz="2400" dirty="0"/>
        </a:p>
      </dgm:t>
    </dgm:pt>
    <dgm:pt modelId="{6D82C4C8-0D5C-4C8A-A738-8AFEA36217C6}" type="parTrans" cxnId="{F4C046DE-4B36-4C63-8CC6-962BE1988C0B}">
      <dgm:prSet/>
      <dgm:spPr/>
      <dgm:t>
        <a:bodyPr/>
        <a:lstStyle/>
        <a:p>
          <a:endParaRPr lang="en-US"/>
        </a:p>
      </dgm:t>
    </dgm:pt>
    <dgm:pt modelId="{DB0EA5F6-4FBA-4608-B2F4-991B6691F4D5}" type="sibTrans" cxnId="{F4C046DE-4B36-4C63-8CC6-962BE1988C0B}">
      <dgm:prSet/>
      <dgm:spPr/>
      <dgm:t>
        <a:bodyPr/>
        <a:lstStyle/>
        <a:p>
          <a:endParaRPr lang="en-US"/>
        </a:p>
      </dgm:t>
    </dgm:pt>
    <dgm:pt modelId="{3D394C0D-AA89-44CD-98A9-23D3564FBEE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>
              <a:sym typeface="Open Sans"/>
            </a:rPr>
            <a:t>Inefficiency in decision making</a:t>
          </a:r>
          <a:endParaRPr lang="en-US" sz="2400" dirty="0"/>
        </a:p>
      </dgm:t>
    </dgm:pt>
    <dgm:pt modelId="{908400A9-E376-456C-8A03-DB535A18280D}" type="parTrans" cxnId="{D2165C77-4AFD-47B0-82E3-3E73F75A57B1}">
      <dgm:prSet/>
      <dgm:spPr/>
      <dgm:t>
        <a:bodyPr/>
        <a:lstStyle/>
        <a:p>
          <a:endParaRPr lang="en-US"/>
        </a:p>
      </dgm:t>
    </dgm:pt>
    <dgm:pt modelId="{645AE3F2-CD33-4B59-947A-D718893DE12A}" type="sibTrans" cxnId="{D2165C77-4AFD-47B0-82E3-3E73F75A57B1}">
      <dgm:prSet/>
      <dgm:spPr/>
      <dgm:t>
        <a:bodyPr/>
        <a:lstStyle/>
        <a:p>
          <a:endParaRPr lang="en-US"/>
        </a:p>
      </dgm:t>
    </dgm:pt>
    <dgm:pt modelId="{A831FA26-C6BE-45D4-963C-C5B4EEF26D3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>
              <a:sym typeface="Open Sans"/>
            </a:rPr>
            <a:t>High cost to save life.</a:t>
          </a:r>
          <a:endParaRPr lang="en-US" sz="2400" dirty="0"/>
        </a:p>
      </dgm:t>
    </dgm:pt>
    <dgm:pt modelId="{B8E83F7F-471F-4F18-ABBE-FE2788CD8514}" type="parTrans" cxnId="{667172AF-5F58-4E8D-95C5-4A5447BB7E4B}">
      <dgm:prSet/>
      <dgm:spPr/>
      <dgm:t>
        <a:bodyPr/>
        <a:lstStyle/>
        <a:p>
          <a:endParaRPr lang="en-US"/>
        </a:p>
      </dgm:t>
    </dgm:pt>
    <dgm:pt modelId="{31B22F7F-FB89-4B93-85FC-9AF5E08465F5}" type="sibTrans" cxnId="{667172AF-5F58-4E8D-95C5-4A5447BB7E4B}">
      <dgm:prSet/>
      <dgm:spPr/>
      <dgm:t>
        <a:bodyPr/>
        <a:lstStyle/>
        <a:p>
          <a:endParaRPr lang="en-US"/>
        </a:p>
      </dgm:t>
    </dgm:pt>
    <dgm:pt modelId="{8FAFFF41-68A0-4564-AAAD-7015592CAA15}" type="pres">
      <dgm:prSet presAssocID="{1A9FBCD6-546D-40AE-A720-F33BE7ED063C}" presName="Name0" presStyleCnt="0">
        <dgm:presLayoutVars>
          <dgm:chMax val="7"/>
          <dgm:chPref val="7"/>
          <dgm:dir/>
        </dgm:presLayoutVars>
      </dgm:prSet>
      <dgm:spPr/>
    </dgm:pt>
    <dgm:pt modelId="{73B31574-557D-4B87-A99C-2F88E31A5E9B}" type="pres">
      <dgm:prSet presAssocID="{1A9FBCD6-546D-40AE-A720-F33BE7ED063C}" presName="Name1" presStyleCnt="0"/>
      <dgm:spPr/>
    </dgm:pt>
    <dgm:pt modelId="{D44B9154-FDCE-42E8-8AA6-1246EF80ECA1}" type="pres">
      <dgm:prSet presAssocID="{1A9FBCD6-546D-40AE-A720-F33BE7ED063C}" presName="cycle" presStyleCnt="0"/>
      <dgm:spPr/>
    </dgm:pt>
    <dgm:pt modelId="{E75974BB-FAF4-48C6-B827-8AF080A0E5DF}" type="pres">
      <dgm:prSet presAssocID="{1A9FBCD6-546D-40AE-A720-F33BE7ED063C}" presName="srcNode" presStyleLbl="node1" presStyleIdx="0" presStyleCnt="3"/>
      <dgm:spPr/>
    </dgm:pt>
    <dgm:pt modelId="{4DA2E633-933E-4978-A428-2259FB521F7F}" type="pres">
      <dgm:prSet presAssocID="{1A9FBCD6-546D-40AE-A720-F33BE7ED063C}" presName="conn" presStyleLbl="parChTrans1D2" presStyleIdx="0" presStyleCnt="1"/>
      <dgm:spPr/>
    </dgm:pt>
    <dgm:pt modelId="{7299E576-EE00-47CD-90AC-D0E1C4D9B2C1}" type="pres">
      <dgm:prSet presAssocID="{1A9FBCD6-546D-40AE-A720-F33BE7ED063C}" presName="extraNode" presStyleLbl="node1" presStyleIdx="0" presStyleCnt="3"/>
      <dgm:spPr/>
    </dgm:pt>
    <dgm:pt modelId="{76737836-E32B-46A3-AAEB-96504526CC47}" type="pres">
      <dgm:prSet presAssocID="{1A9FBCD6-546D-40AE-A720-F33BE7ED063C}" presName="dstNode" presStyleLbl="node1" presStyleIdx="0" presStyleCnt="3"/>
      <dgm:spPr/>
    </dgm:pt>
    <dgm:pt modelId="{B5C12107-3979-4833-8B0C-6E3D213BC69E}" type="pres">
      <dgm:prSet presAssocID="{DD54036C-43A4-4FED-9E5F-2708EA4406B7}" presName="text_1" presStyleLbl="node1" presStyleIdx="0" presStyleCnt="3">
        <dgm:presLayoutVars>
          <dgm:bulletEnabled val="1"/>
        </dgm:presLayoutVars>
      </dgm:prSet>
      <dgm:spPr/>
    </dgm:pt>
    <dgm:pt modelId="{C38612D5-3B81-410D-A8FA-37EDF5CA96CA}" type="pres">
      <dgm:prSet presAssocID="{DD54036C-43A4-4FED-9E5F-2708EA4406B7}" presName="accent_1" presStyleCnt="0"/>
      <dgm:spPr/>
    </dgm:pt>
    <dgm:pt modelId="{7E29D360-2615-49AB-8FFF-908FC3851F3E}" type="pres">
      <dgm:prSet presAssocID="{DD54036C-43A4-4FED-9E5F-2708EA4406B7}" presName="accentRepeatNode" presStyleLbl="solidFgAcc1" presStyleIdx="0" presStyleCnt="3" custLinFactNeighborX="-5784" custLinFactNeighborY="-1002"/>
      <dgm:spPr>
        <a:blipFill dpi="0" rotWithShape="0">
          <a:blip xmlns:r="http://schemas.openxmlformats.org/officeDocument/2006/relationships" r:embed="rId1"/>
          <a:srcRect/>
          <a:stretch>
            <a:fillRect l="6000" t="5000" r="-37000" b="10000"/>
          </a:stretch>
        </a:blipFill>
      </dgm:spPr>
    </dgm:pt>
    <dgm:pt modelId="{3626BE12-5642-43E5-90C3-C67FDF477BA7}" type="pres">
      <dgm:prSet presAssocID="{3D394C0D-AA89-44CD-98A9-23D3564FBEE2}" presName="text_2" presStyleLbl="node1" presStyleIdx="1" presStyleCnt="3">
        <dgm:presLayoutVars>
          <dgm:bulletEnabled val="1"/>
        </dgm:presLayoutVars>
      </dgm:prSet>
      <dgm:spPr/>
    </dgm:pt>
    <dgm:pt modelId="{40379494-2971-456E-894A-F35114CD8DE8}" type="pres">
      <dgm:prSet presAssocID="{3D394C0D-AA89-44CD-98A9-23D3564FBEE2}" presName="accent_2" presStyleCnt="0"/>
      <dgm:spPr/>
    </dgm:pt>
    <dgm:pt modelId="{72A92BE5-8982-4FEF-A90F-4003DF374513}" type="pres">
      <dgm:prSet presAssocID="{3D394C0D-AA89-44CD-98A9-23D3564FBEE2}" presName="accentRepeatNode" presStyleLbl="solidFgAcc1" presStyleIdx="1" presStyleCnt="3"/>
      <dgm:spPr>
        <a:blipFill dpi="0" rotWithShape="0">
          <a:blip xmlns:r="http://schemas.openxmlformats.org/officeDocument/2006/relationships" r:embed="rId2"/>
          <a:srcRect/>
          <a:stretch>
            <a:fillRect l="-5000" t="5000" r="-1000" b="12000"/>
          </a:stretch>
        </a:blipFill>
      </dgm:spPr>
    </dgm:pt>
    <dgm:pt modelId="{12FED2EB-E26F-41AB-8870-AC9CCC70B24C}" type="pres">
      <dgm:prSet presAssocID="{A831FA26-C6BE-45D4-963C-C5B4EEF26D3F}" presName="text_3" presStyleLbl="node1" presStyleIdx="2" presStyleCnt="3">
        <dgm:presLayoutVars>
          <dgm:bulletEnabled val="1"/>
        </dgm:presLayoutVars>
      </dgm:prSet>
      <dgm:spPr/>
    </dgm:pt>
    <dgm:pt modelId="{023396D7-2A6E-47B9-8D2F-55352CE7B0B6}" type="pres">
      <dgm:prSet presAssocID="{A831FA26-C6BE-45D4-963C-C5B4EEF26D3F}" presName="accent_3" presStyleCnt="0"/>
      <dgm:spPr/>
    </dgm:pt>
    <dgm:pt modelId="{ECA8D66F-0FE1-4A3F-BE75-162CD64E17E2}" type="pres">
      <dgm:prSet presAssocID="{A831FA26-C6BE-45D4-963C-C5B4EEF26D3F}" presName="accentRepeatNode" presStyleLbl="solidFgAcc1" presStyleIdx="2" presStyleCnt="3" custLinFactNeighborX="1002" custLinFactNeighborY="-8017"/>
      <dgm:spPr>
        <a:blipFill dpi="0" rotWithShape="0">
          <a:blip xmlns:r="http://schemas.openxmlformats.org/officeDocument/2006/relationships" r:embed="rId3"/>
          <a:srcRect/>
          <a:stretch>
            <a:fillRect l="-5000" t="8000" r="-2000" b="1000"/>
          </a:stretch>
        </a:blipFill>
      </dgm:spPr>
    </dgm:pt>
  </dgm:ptLst>
  <dgm:cxnLst>
    <dgm:cxn modelId="{8944F626-F6E2-46EB-A1B7-50ABC6CD88A6}" type="presOf" srcId="{DB0EA5F6-4FBA-4608-B2F4-991B6691F4D5}" destId="{4DA2E633-933E-4978-A428-2259FB521F7F}" srcOrd="0" destOrd="0" presId="urn:microsoft.com/office/officeart/2008/layout/VerticalCurvedList"/>
    <dgm:cxn modelId="{5AEDFF2D-9921-4AB6-9894-E3D591C37DCC}" type="presOf" srcId="{1A9FBCD6-546D-40AE-A720-F33BE7ED063C}" destId="{8FAFFF41-68A0-4564-AAAD-7015592CAA15}" srcOrd="0" destOrd="0" presId="urn:microsoft.com/office/officeart/2008/layout/VerticalCurvedList"/>
    <dgm:cxn modelId="{D2165C77-4AFD-47B0-82E3-3E73F75A57B1}" srcId="{1A9FBCD6-546D-40AE-A720-F33BE7ED063C}" destId="{3D394C0D-AA89-44CD-98A9-23D3564FBEE2}" srcOrd="1" destOrd="0" parTransId="{908400A9-E376-456C-8A03-DB535A18280D}" sibTransId="{645AE3F2-CD33-4B59-947A-D718893DE12A}"/>
    <dgm:cxn modelId="{A3D6169F-34F0-4B20-A24D-D92CEB2FF430}" type="presOf" srcId="{A831FA26-C6BE-45D4-963C-C5B4EEF26D3F}" destId="{12FED2EB-E26F-41AB-8870-AC9CCC70B24C}" srcOrd="0" destOrd="0" presId="urn:microsoft.com/office/officeart/2008/layout/VerticalCurvedList"/>
    <dgm:cxn modelId="{667172AF-5F58-4E8D-95C5-4A5447BB7E4B}" srcId="{1A9FBCD6-546D-40AE-A720-F33BE7ED063C}" destId="{A831FA26-C6BE-45D4-963C-C5B4EEF26D3F}" srcOrd="2" destOrd="0" parTransId="{B8E83F7F-471F-4F18-ABBE-FE2788CD8514}" sibTransId="{31B22F7F-FB89-4B93-85FC-9AF5E08465F5}"/>
    <dgm:cxn modelId="{A53FFECF-FA4F-4DF7-BC74-DD9343016FD1}" type="presOf" srcId="{3D394C0D-AA89-44CD-98A9-23D3564FBEE2}" destId="{3626BE12-5642-43E5-90C3-C67FDF477BA7}" srcOrd="0" destOrd="0" presId="urn:microsoft.com/office/officeart/2008/layout/VerticalCurvedList"/>
    <dgm:cxn modelId="{F4C046DE-4B36-4C63-8CC6-962BE1988C0B}" srcId="{1A9FBCD6-546D-40AE-A720-F33BE7ED063C}" destId="{DD54036C-43A4-4FED-9E5F-2708EA4406B7}" srcOrd="0" destOrd="0" parTransId="{6D82C4C8-0D5C-4C8A-A738-8AFEA36217C6}" sibTransId="{DB0EA5F6-4FBA-4608-B2F4-991B6691F4D5}"/>
    <dgm:cxn modelId="{D79517E0-A3BA-4C43-904E-DE85B90ED76C}" type="presOf" srcId="{DD54036C-43A4-4FED-9E5F-2708EA4406B7}" destId="{B5C12107-3979-4833-8B0C-6E3D213BC69E}" srcOrd="0" destOrd="0" presId="urn:microsoft.com/office/officeart/2008/layout/VerticalCurvedList"/>
    <dgm:cxn modelId="{A9DFC377-3CE6-47F9-A487-B13ED5D27BA1}" type="presParOf" srcId="{8FAFFF41-68A0-4564-AAAD-7015592CAA15}" destId="{73B31574-557D-4B87-A99C-2F88E31A5E9B}" srcOrd="0" destOrd="0" presId="urn:microsoft.com/office/officeart/2008/layout/VerticalCurvedList"/>
    <dgm:cxn modelId="{FA58A7BD-A026-4E2E-9CA6-7E5909F8AA16}" type="presParOf" srcId="{73B31574-557D-4B87-A99C-2F88E31A5E9B}" destId="{D44B9154-FDCE-42E8-8AA6-1246EF80ECA1}" srcOrd="0" destOrd="0" presId="urn:microsoft.com/office/officeart/2008/layout/VerticalCurvedList"/>
    <dgm:cxn modelId="{BDBC4172-9C8F-49B2-A6C9-E5D309A02DAD}" type="presParOf" srcId="{D44B9154-FDCE-42E8-8AA6-1246EF80ECA1}" destId="{E75974BB-FAF4-48C6-B827-8AF080A0E5DF}" srcOrd="0" destOrd="0" presId="urn:microsoft.com/office/officeart/2008/layout/VerticalCurvedList"/>
    <dgm:cxn modelId="{C97A23F3-7CCA-4FE4-8037-392062EFE7EF}" type="presParOf" srcId="{D44B9154-FDCE-42E8-8AA6-1246EF80ECA1}" destId="{4DA2E633-933E-4978-A428-2259FB521F7F}" srcOrd="1" destOrd="0" presId="urn:microsoft.com/office/officeart/2008/layout/VerticalCurvedList"/>
    <dgm:cxn modelId="{CD8B5CF5-BB63-4E10-96E6-5A78172679A0}" type="presParOf" srcId="{D44B9154-FDCE-42E8-8AA6-1246EF80ECA1}" destId="{7299E576-EE00-47CD-90AC-D0E1C4D9B2C1}" srcOrd="2" destOrd="0" presId="urn:microsoft.com/office/officeart/2008/layout/VerticalCurvedList"/>
    <dgm:cxn modelId="{15766371-1AC0-48E7-9ED9-46E5156916A5}" type="presParOf" srcId="{D44B9154-FDCE-42E8-8AA6-1246EF80ECA1}" destId="{76737836-E32B-46A3-AAEB-96504526CC47}" srcOrd="3" destOrd="0" presId="urn:microsoft.com/office/officeart/2008/layout/VerticalCurvedList"/>
    <dgm:cxn modelId="{0620F69B-57CE-46EC-99D4-3F38584F551C}" type="presParOf" srcId="{73B31574-557D-4B87-A99C-2F88E31A5E9B}" destId="{B5C12107-3979-4833-8B0C-6E3D213BC69E}" srcOrd="1" destOrd="0" presId="urn:microsoft.com/office/officeart/2008/layout/VerticalCurvedList"/>
    <dgm:cxn modelId="{9B83F4D7-4614-45FB-A479-0D9AC744D76F}" type="presParOf" srcId="{73B31574-557D-4B87-A99C-2F88E31A5E9B}" destId="{C38612D5-3B81-410D-A8FA-37EDF5CA96CA}" srcOrd="2" destOrd="0" presId="urn:microsoft.com/office/officeart/2008/layout/VerticalCurvedList"/>
    <dgm:cxn modelId="{EF6ADD87-BEF0-4CC3-A59D-C724CAB95912}" type="presParOf" srcId="{C38612D5-3B81-410D-A8FA-37EDF5CA96CA}" destId="{7E29D360-2615-49AB-8FFF-908FC3851F3E}" srcOrd="0" destOrd="0" presId="urn:microsoft.com/office/officeart/2008/layout/VerticalCurvedList"/>
    <dgm:cxn modelId="{7C532485-5180-4B0F-B580-360A819B63DA}" type="presParOf" srcId="{73B31574-557D-4B87-A99C-2F88E31A5E9B}" destId="{3626BE12-5642-43E5-90C3-C67FDF477BA7}" srcOrd="3" destOrd="0" presId="urn:microsoft.com/office/officeart/2008/layout/VerticalCurvedList"/>
    <dgm:cxn modelId="{55B4610F-2FFD-4011-838F-563DB8F19C3B}" type="presParOf" srcId="{73B31574-557D-4B87-A99C-2F88E31A5E9B}" destId="{40379494-2971-456E-894A-F35114CD8DE8}" srcOrd="4" destOrd="0" presId="urn:microsoft.com/office/officeart/2008/layout/VerticalCurvedList"/>
    <dgm:cxn modelId="{2D42D003-39C7-4CCB-8A24-EF4728996175}" type="presParOf" srcId="{40379494-2971-456E-894A-F35114CD8DE8}" destId="{72A92BE5-8982-4FEF-A90F-4003DF374513}" srcOrd="0" destOrd="0" presId="urn:microsoft.com/office/officeart/2008/layout/VerticalCurvedList"/>
    <dgm:cxn modelId="{4079DE07-43BA-41AC-9A24-75C734784DCA}" type="presParOf" srcId="{73B31574-557D-4B87-A99C-2F88E31A5E9B}" destId="{12FED2EB-E26F-41AB-8870-AC9CCC70B24C}" srcOrd="5" destOrd="0" presId="urn:microsoft.com/office/officeart/2008/layout/VerticalCurvedList"/>
    <dgm:cxn modelId="{BE910884-4E2C-4E6F-8C76-11D6B8796EA6}" type="presParOf" srcId="{73B31574-557D-4B87-A99C-2F88E31A5E9B}" destId="{023396D7-2A6E-47B9-8D2F-55352CE7B0B6}" srcOrd="6" destOrd="0" presId="urn:microsoft.com/office/officeart/2008/layout/VerticalCurvedList"/>
    <dgm:cxn modelId="{C242EC2B-B3D2-4976-A99C-49E7DCEED505}" type="presParOf" srcId="{023396D7-2A6E-47B9-8D2F-55352CE7B0B6}" destId="{ECA8D66F-0FE1-4A3F-BE75-162CD64E17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2E633-933E-4978-A428-2259FB521F7F}">
      <dsp:nvSpPr>
        <dsp:cNvPr id="0" name=""/>
        <dsp:cNvSpPr/>
      </dsp:nvSpPr>
      <dsp:spPr>
        <a:xfrm>
          <a:off x="-3837926" y="-589413"/>
          <a:ext cx="4574256" cy="4574256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12107-3979-4833-8B0C-6E3D213BC69E}">
      <dsp:nvSpPr>
        <dsp:cNvPr id="0" name=""/>
        <dsp:cNvSpPr/>
      </dsp:nvSpPr>
      <dsp:spPr>
        <a:xfrm>
          <a:off x="473515" y="339542"/>
          <a:ext cx="8428842" cy="6790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0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ym typeface="Open Sans"/>
            </a:rPr>
            <a:t>Slow Response time</a:t>
          </a:r>
          <a:endParaRPr lang="en-US" sz="2400" kern="1200" dirty="0"/>
        </a:p>
      </dsp:txBody>
      <dsp:txXfrm>
        <a:off x="473515" y="339542"/>
        <a:ext cx="8428842" cy="679085"/>
      </dsp:txXfrm>
    </dsp:sp>
    <dsp:sp modelId="{7E29D360-2615-49AB-8FFF-908FC3851F3E}">
      <dsp:nvSpPr>
        <dsp:cNvPr id="0" name=""/>
        <dsp:cNvSpPr/>
      </dsp:nvSpPr>
      <dsp:spPr>
        <a:xfrm>
          <a:off x="0" y="246151"/>
          <a:ext cx="848857" cy="848857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6000" t="5000" r="-37000" b="10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26BE12-5642-43E5-90C3-C67FDF477BA7}">
      <dsp:nvSpPr>
        <dsp:cNvPr id="0" name=""/>
        <dsp:cNvSpPr/>
      </dsp:nvSpPr>
      <dsp:spPr>
        <a:xfrm>
          <a:off x="720362" y="1358171"/>
          <a:ext cx="8181994" cy="6790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0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ym typeface="Open Sans"/>
            </a:rPr>
            <a:t>Inefficiency in decision making</a:t>
          </a:r>
          <a:endParaRPr lang="en-US" sz="2400" kern="1200" dirty="0"/>
        </a:p>
      </dsp:txBody>
      <dsp:txXfrm>
        <a:off x="720362" y="1358171"/>
        <a:ext cx="8181994" cy="679085"/>
      </dsp:txXfrm>
    </dsp:sp>
    <dsp:sp modelId="{72A92BE5-8982-4FEF-A90F-4003DF374513}">
      <dsp:nvSpPr>
        <dsp:cNvPr id="0" name=""/>
        <dsp:cNvSpPr/>
      </dsp:nvSpPr>
      <dsp:spPr>
        <a:xfrm>
          <a:off x="295934" y="1273285"/>
          <a:ext cx="848857" cy="848857"/>
        </a:xfrm>
        <a:prstGeom prst="ellipse">
          <a:avLst/>
        </a:prstGeom>
        <a:blipFill dpi="0" rotWithShape="0">
          <a:blip xmlns:r="http://schemas.openxmlformats.org/officeDocument/2006/relationships" r:embed="rId2"/>
          <a:srcRect/>
          <a:stretch>
            <a:fillRect l="-5000" t="5000" r="-1000" b="12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FED2EB-E26F-41AB-8870-AC9CCC70B24C}">
      <dsp:nvSpPr>
        <dsp:cNvPr id="0" name=""/>
        <dsp:cNvSpPr/>
      </dsp:nvSpPr>
      <dsp:spPr>
        <a:xfrm>
          <a:off x="473515" y="2376800"/>
          <a:ext cx="8428842" cy="67908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90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ym typeface="Open Sans"/>
            </a:rPr>
            <a:t>High cost to save life.</a:t>
          </a:r>
          <a:endParaRPr lang="en-US" sz="2400" kern="1200" dirty="0"/>
        </a:p>
      </dsp:txBody>
      <dsp:txXfrm>
        <a:off x="473515" y="2376800"/>
        <a:ext cx="8428842" cy="679085"/>
      </dsp:txXfrm>
    </dsp:sp>
    <dsp:sp modelId="{ECA8D66F-0FE1-4A3F-BE75-162CD64E17E2}">
      <dsp:nvSpPr>
        <dsp:cNvPr id="0" name=""/>
        <dsp:cNvSpPr/>
      </dsp:nvSpPr>
      <dsp:spPr>
        <a:xfrm>
          <a:off x="57592" y="2223861"/>
          <a:ext cx="848857" cy="848857"/>
        </a:xfrm>
        <a:prstGeom prst="ellipse">
          <a:avLst/>
        </a:prstGeom>
        <a:blipFill dpi="0" rotWithShape="0">
          <a:blip xmlns:r="http://schemas.openxmlformats.org/officeDocument/2006/relationships" r:embed="rId3"/>
          <a:srcRect/>
          <a:stretch>
            <a:fillRect l="-5000" t="8000" r="-2000" b="1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782ED-5D08-4B98-A873-D95FFFA4EA43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EAF7F-5A5C-4930-8031-FF0499E5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99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ym typeface="Open Sans"/>
              </a:rPr>
              <a:t>No Real Time Emergency Relief in Catastrophic Conditions.</a:t>
            </a:r>
          </a:p>
          <a:p>
            <a:endParaRPr lang="en-US" sz="1200" b="1" dirty="0"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ym typeface="Open Sans"/>
              </a:rPr>
              <a:t>Scarcity of social, psychological and motivational human nature to help the victim.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ym typeface="Open Sans"/>
              </a:rPr>
              <a:t>No Instant data Analysis , Fraud Detection and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ym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ym typeface="Open Sans"/>
              </a:rPr>
              <a:t>Absence of efficient real time Medical and Insurance services in legitimate prices and limited economic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EAF7F-5A5C-4930-8031-FF0499E5EE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54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77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23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34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48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3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4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3076-4624-4F2B-9B54-425D2CAA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B796E-3369-4CAD-8E7E-BA9DAFCC3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F74F-AE5F-49B6-BD9B-C3D8174B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4E12-15C1-4891-9FBF-2582CF58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1761-6A48-49A5-B7BA-C85C401E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2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23B-6BB1-4FE5-A808-0AF91DE9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7C39-FE19-4083-898D-6F6A21F2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AB15-2429-4A13-9C27-A802B880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98DB-28E3-4502-AE38-558B26EC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59BD-40C5-4111-BE7E-7CC84754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84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0136-BEA0-4434-9433-37467CA7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32FA-D481-457C-B6FB-3B2571A6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20BC-2928-492D-BDC4-26A3FC1F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06BA-2D36-4110-96C6-CD302B1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681D-0A0A-4442-AE1D-C92C837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1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5298-C8BD-4815-B1AC-E496D059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4661-0B0F-4D23-9585-E0A45AA91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4FE7-3C8F-448B-988E-F4963773D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571B2-86BD-4AEB-AB0B-CDACA68F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51E4C-178C-46BD-9917-FD6D4F6F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B1A0-B256-4362-97F2-841B5A1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3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41E8-79CE-49D2-9ADA-C05CDCD9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9F57-9A69-49C7-8796-0CB8EE7F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A251A-DCAA-4F0D-A3A8-7C3930980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F0E0-9BF5-478D-8912-FF3DBDCA7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08921-214B-482E-9E53-116FF0A22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65D54-A792-4219-8436-48985E89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AFF51-1AE5-474B-9205-8944151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784D3-AE36-411B-8CB1-196DD32F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5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61D3-55F2-45F7-9F23-0D6764F6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DBCB-2F32-4B72-BBB9-56A4CC14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25712-F619-463F-8641-2A805095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47020-E98E-4482-86AA-5CC9E23D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81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F1682-0514-4952-984C-43D72990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C9898-3972-4C86-BCF7-2FEA95CE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3AD2E-7CBD-4C34-B999-BF818A59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93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2E88-54FA-41CA-863A-29D3FE3D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580D-8B24-4C76-9A07-38645B7F5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E1BAF-5D7E-43A7-8DE2-B0EFC1A4B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A535-E760-4D66-82EF-9F9DF0B3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60852-234D-403C-AC58-E6AAFA70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AC0C4-8D9F-487C-94FB-267DF8F8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2CDD-614C-4956-8B09-C0B5A186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2930C-EAAF-40CC-A2E4-99D393D8B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FEF2-20C0-4D73-817D-7755EAED5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4232-76BB-461E-95BA-16786FEB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F99B-B60F-4C94-9098-96D15438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A89C-41E3-4778-A014-687248FB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8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F243-063E-4B90-A33D-9EE3DB01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87D28-D7A0-47D2-B386-E40A24CC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B401-23C9-4F91-B72C-7623901D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C540-726A-49A0-8723-D922FF8C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B9E0-55CE-4483-AE4D-70AD559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7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4E3C0-D631-4E0D-A70B-C2368DF12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99A0B-89E3-4383-8422-696F6F2F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B4B4-DFEB-42CF-B01D-2F33B4F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285F-1F84-4F6C-BB1A-5D40B47D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1889-5AEC-430B-A44A-965C968A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9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825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825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734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84EDA-0535-4047-9264-7C742623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020FA-02DC-4D0C-B9B4-D95C176E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ADA9-5A5E-428D-AB89-721A1676D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93F2-7330-4A50-9503-EBA9AB0702C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1DD0-90AC-4980-AF50-958116E9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FFC4-2BB5-48FD-BEB9-B07CF5FE6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3CFD-1DE7-4DAF-A70B-E027DB9F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3.jpg"/><Relationship Id="rId18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32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11" Type="http://schemas.openxmlformats.org/officeDocument/2006/relationships/image" Target="../media/image29.jpg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38.jp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unesco.org/themes/education-health-and-well-being" TargetMode="External"/><Relationship Id="rId3" Type="http://schemas.openxmlformats.org/officeDocument/2006/relationships/hyperlink" Target="https://my.clevelandclinic.org/health/diseases/17522-sudden-cardiac-death-sudden-cardiac-arrest" TargetMode="External"/><Relationship Id="rId7" Type="http://schemas.openxmlformats.org/officeDocument/2006/relationships/hyperlink" Target="https://www.statista.com/statistics/387867/value-of-worldwide-digital-health-market-forecast-by-segme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who.int/mediacentre/factsheets/fs358/en/" TargetMode="External"/><Relationship Id="rId5" Type="http://schemas.openxmlformats.org/officeDocument/2006/relationships/hyperlink" Target="http://www.insurancefraud.org/statistics.htm" TargetMode="External"/><Relationship Id="rId4" Type="http://schemas.openxmlformats.org/officeDocument/2006/relationships/hyperlink" Target="https://www.webmd.com/heart-disease/guide/sudden-cardiac-death#1" TargetMode="External"/><Relationship Id="rId9" Type="http://schemas.openxmlformats.org/officeDocument/2006/relationships/hyperlink" Target="https://www.garymartinhays.com/atlanta-car-accident-lawyer-infographic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4606766" y="2301240"/>
            <a:ext cx="6739017" cy="13055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" sz="4267" dirty="0">
                <a:latin typeface="Calibri"/>
                <a:ea typeface="Calibri"/>
                <a:cs typeface="Calibri"/>
                <a:sym typeface="Calibri"/>
              </a:rPr>
              <a:t>Team Induction</a:t>
            </a: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4606768" y="3049400"/>
            <a:ext cx="7382033" cy="75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Mercury Life Saver</a:t>
            </a:r>
            <a:endParaRPr dirty="0"/>
          </a:p>
        </p:txBody>
      </p:sp>
      <p:cxnSp>
        <p:nvCxnSpPr>
          <p:cNvPr id="91" name="Shape 91"/>
          <p:cNvCxnSpPr/>
          <p:nvPr/>
        </p:nvCxnSpPr>
        <p:spPr>
          <a:xfrm>
            <a:off x="4606767" y="3049400"/>
            <a:ext cx="70676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6B4793D-8C58-466A-992A-95EF1C92914F}"/>
              </a:ext>
            </a:extLst>
          </p:cNvPr>
          <p:cNvSpPr/>
          <p:nvPr/>
        </p:nvSpPr>
        <p:spPr>
          <a:xfrm>
            <a:off x="4606766" y="4372094"/>
            <a:ext cx="7382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ea typeface="Calibri"/>
                <a:cs typeface="Calibri"/>
                <a:sym typeface="Calibri"/>
              </a:rPr>
              <a:t> When you are on road, your loved ones are waiting for you at home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687D88-1E34-49BA-BDA3-2AEF89D463B0}"/>
              </a:ext>
            </a:extLst>
          </p:cNvPr>
          <p:cNvSpPr txBox="1">
            <a:spLocks/>
          </p:cNvSpPr>
          <p:nvPr/>
        </p:nvSpPr>
        <p:spPr>
          <a:xfrm>
            <a:off x="1476849" y="486036"/>
            <a:ext cx="10515600" cy="39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		Business Model and Unique Value Proposition</a:t>
            </a:r>
          </a:p>
          <a:p>
            <a:pPr algn="l"/>
            <a:endParaRPr lang="en-US" sz="2400" dirty="0"/>
          </a:p>
        </p:txBody>
      </p:sp>
      <p:sp>
        <p:nvSpPr>
          <p:cNvPr id="6" name="Shape 115">
            <a:extLst>
              <a:ext uri="{FF2B5EF4-FFF2-40B4-BE49-F238E27FC236}">
                <a16:creationId xmlns:a16="http://schemas.microsoft.com/office/drawing/2014/main" id="{608D1165-ABEA-40F9-BAB6-87D208AE1E67}"/>
              </a:ext>
            </a:extLst>
          </p:cNvPr>
          <p:cNvSpPr/>
          <p:nvPr/>
        </p:nvSpPr>
        <p:spPr>
          <a:xfrm>
            <a:off x="9121074" y="1038552"/>
            <a:ext cx="2803605" cy="4365773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56">
            <a:extLst>
              <a:ext uri="{FF2B5EF4-FFF2-40B4-BE49-F238E27FC236}">
                <a16:creationId xmlns:a16="http://schemas.microsoft.com/office/drawing/2014/main" id="{501C5AF2-3915-4FF9-B199-54DD2E9FD885}"/>
              </a:ext>
            </a:extLst>
          </p:cNvPr>
          <p:cNvSpPr txBox="1"/>
          <p:nvPr/>
        </p:nvSpPr>
        <p:spPr>
          <a:xfrm>
            <a:off x="9593391" y="663698"/>
            <a:ext cx="1915309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" sz="13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Providers Stack</a:t>
            </a:r>
            <a:endParaRPr sz="2400" dirty="0"/>
          </a:p>
        </p:txBody>
      </p:sp>
      <p:sp>
        <p:nvSpPr>
          <p:cNvPr id="22" name="Shape 162">
            <a:extLst>
              <a:ext uri="{FF2B5EF4-FFF2-40B4-BE49-F238E27FC236}">
                <a16:creationId xmlns:a16="http://schemas.microsoft.com/office/drawing/2014/main" id="{D0AFEF4E-CB45-4A28-8B99-F1D4FA1602B9}"/>
              </a:ext>
            </a:extLst>
          </p:cNvPr>
          <p:cNvSpPr/>
          <p:nvPr/>
        </p:nvSpPr>
        <p:spPr>
          <a:xfrm>
            <a:off x="8997487" y="617139"/>
            <a:ext cx="3016643" cy="504854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160">
            <a:extLst>
              <a:ext uri="{FF2B5EF4-FFF2-40B4-BE49-F238E27FC236}">
                <a16:creationId xmlns:a16="http://schemas.microsoft.com/office/drawing/2014/main" id="{F688EADB-1823-404E-9A70-9337549D17CF}"/>
              </a:ext>
            </a:extLst>
          </p:cNvPr>
          <p:cNvSpPr/>
          <p:nvPr/>
        </p:nvSpPr>
        <p:spPr>
          <a:xfrm>
            <a:off x="9245874" y="4048512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Oil &amp; Gas 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28" name="Shape 158">
            <a:extLst>
              <a:ext uri="{FF2B5EF4-FFF2-40B4-BE49-F238E27FC236}">
                <a16:creationId xmlns:a16="http://schemas.microsoft.com/office/drawing/2014/main" id="{7EC17179-2ECD-4E22-8263-984BC34DF5DD}"/>
              </a:ext>
            </a:extLst>
          </p:cNvPr>
          <p:cNvSpPr/>
          <p:nvPr/>
        </p:nvSpPr>
        <p:spPr>
          <a:xfrm>
            <a:off x="9269486" y="1125572"/>
            <a:ext cx="2530391" cy="37717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Hospital </a:t>
            </a:r>
            <a:endParaRPr sz="2400"/>
          </a:p>
        </p:txBody>
      </p:sp>
      <p:sp>
        <p:nvSpPr>
          <p:cNvPr id="29" name="Shape 159">
            <a:extLst>
              <a:ext uri="{FF2B5EF4-FFF2-40B4-BE49-F238E27FC236}">
                <a16:creationId xmlns:a16="http://schemas.microsoft.com/office/drawing/2014/main" id="{3964505F-1270-4238-8064-A6DD7DE9DC00}"/>
              </a:ext>
            </a:extLst>
          </p:cNvPr>
          <p:cNvSpPr/>
          <p:nvPr/>
        </p:nvSpPr>
        <p:spPr>
          <a:xfrm>
            <a:off x="9265536" y="2761073"/>
            <a:ext cx="2514997" cy="444960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 Manufacturer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dirty="0"/>
          </a:p>
        </p:txBody>
      </p:sp>
      <p:sp>
        <p:nvSpPr>
          <p:cNvPr id="30" name="Shape 160">
            <a:extLst>
              <a:ext uri="{FF2B5EF4-FFF2-40B4-BE49-F238E27FC236}">
                <a16:creationId xmlns:a16="http://schemas.microsoft.com/office/drawing/2014/main" id="{8C155CF4-2148-440A-9A41-232E8AB04F17}"/>
              </a:ext>
            </a:extLst>
          </p:cNvPr>
          <p:cNvSpPr/>
          <p:nvPr/>
        </p:nvSpPr>
        <p:spPr>
          <a:xfrm>
            <a:off x="9269486" y="1540991"/>
            <a:ext cx="2530391" cy="348225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" sz="1867">
                <a:solidFill>
                  <a:schemeClr val="lt1"/>
                </a:solidFill>
                <a:latin typeface="Arial"/>
                <a:cs typeface="Arial"/>
                <a:sym typeface="Arial"/>
              </a:rPr>
              <a:t>Insurance </a:t>
            </a:r>
            <a:endParaRPr sz="1867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1" name="Shape 160">
            <a:extLst>
              <a:ext uri="{FF2B5EF4-FFF2-40B4-BE49-F238E27FC236}">
                <a16:creationId xmlns:a16="http://schemas.microsoft.com/office/drawing/2014/main" id="{AB3471D2-9463-434A-96F4-E43D85B2DBC8}"/>
              </a:ext>
            </a:extLst>
          </p:cNvPr>
          <p:cNvSpPr/>
          <p:nvPr/>
        </p:nvSpPr>
        <p:spPr>
          <a:xfrm>
            <a:off x="9255016" y="3244212"/>
            <a:ext cx="2500867" cy="345360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Education &amp; Training</a:t>
            </a:r>
            <a:r>
              <a:rPr lang="en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2" name="Shape 160">
            <a:extLst>
              <a:ext uri="{FF2B5EF4-FFF2-40B4-BE49-F238E27FC236}">
                <a16:creationId xmlns:a16="http://schemas.microsoft.com/office/drawing/2014/main" id="{78B85E35-5155-4130-9412-B868540186AF}"/>
              </a:ext>
            </a:extLst>
          </p:cNvPr>
          <p:cNvSpPr/>
          <p:nvPr/>
        </p:nvSpPr>
        <p:spPr>
          <a:xfrm>
            <a:off x="9250283" y="3630677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Pharmaceuticals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3" name="Shape 160">
            <a:extLst>
              <a:ext uri="{FF2B5EF4-FFF2-40B4-BE49-F238E27FC236}">
                <a16:creationId xmlns:a16="http://schemas.microsoft.com/office/drawing/2014/main" id="{CAFC24D0-6A04-4826-AE2B-12908451F484}"/>
              </a:ext>
            </a:extLst>
          </p:cNvPr>
          <p:cNvSpPr/>
          <p:nvPr/>
        </p:nvSpPr>
        <p:spPr>
          <a:xfrm>
            <a:off x="9274767" y="1928891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Police Stations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4" name="Shape 160">
            <a:extLst>
              <a:ext uri="{FF2B5EF4-FFF2-40B4-BE49-F238E27FC236}">
                <a16:creationId xmlns:a16="http://schemas.microsoft.com/office/drawing/2014/main" id="{350E655C-6062-4B60-856C-8E005B751B42}"/>
              </a:ext>
            </a:extLst>
          </p:cNvPr>
          <p:cNvSpPr/>
          <p:nvPr/>
        </p:nvSpPr>
        <p:spPr>
          <a:xfrm>
            <a:off x="9274968" y="2350241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Government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36" name="Shape 160">
            <a:extLst>
              <a:ext uri="{FF2B5EF4-FFF2-40B4-BE49-F238E27FC236}">
                <a16:creationId xmlns:a16="http://schemas.microsoft.com/office/drawing/2014/main" id="{C50C7433-0F3E-414D-9B1D-17EE7146C12E}"/>
              </a:ext>
            </a:extLst>
          </p:cNvPr>
          <p:cNvSpPr/>
          <p:nvPr/>
        </p:nvSpPr>
        <p:spPr>
          <a:xfrm>
            <a:off x="9245874" y="4493768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Advertising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39E4CA-397D-4185-88F6-2B2A0CBB0FE9}"/>
              </a:ext>
            </a:extLst>
          </p:cNvPr>
          <p:cNvGrpSpPr/>
          <p:nvPr/>
        </p:nvGrpSpPr>
        <p:grpSpPr>
          <a:xfrm>
            <a:off x="304800" y="803375"/>
            <a:ext cx="4378960" cy="1133780"/>
            <a:chOff x="304800" y="5409683"/>
            <a:chExt cx="4378960" cy="1133780"/>
          </a:xfrm>
        </p:grpSpPr>
        <p:sp>
          <p:nvSpPr>
            <p:cNvPr id="49" name="Shape 158">
              <a:extLst>
                <a:ext uri="{FF2B5EF4-FFF2-40B4-BE49-F238E27FC236}">
                  <a16:creationId xmlns:a16="http://schemas.microsoft.com/office/drawing/2014/main" id="{69D4D84D-82BF-4A2C-BCD9-342BBFFA6981}"/>
                </a:ext>
              </a:extLst>
            </p:cNvPr>
            <p:cNvSpPr/>
            <p:nvPr/>
          </p:nvSpPr>
          <p:spPr>
            <a:xfrm>
              <a:off x="3061379" y="5575275"/>
              <a:ext cx="1505553" cy="250717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Hospital </a:t>
              </a:r>
              <a:endParaRPr/>
            </a:p>
          </p:txBody>
        </p:sp>
        <p:sp>
          <p:nvSpPr>
            <p:cNvPr id="53" name="Shape 158">
              <a:extLst>
                <a:ext uri="{FF2B5EF4-FFF2-40B4-BE49-F238E27FC236}">
                  <a16:creationId xmlns:a16="http://schemas.microsoft.com/office/drawing/2014/main" id="{BCC763A1-D9CB-4DE4-A987-B1441741DAEF}"/>
                </a:ext>
              </a:extLst>
            </p:cNvPr>
            <p:cNvSpPr/>
            <p:nvPr/>
          </p:nvSpPr>
          <p:spPr>
            <a:xfrm>
              <a:off x="3061379" y="6107182"/>
              <a:ext cx="1505553" cy="250717"/>
            </a:xfrm>
            <a:prstGeom prst="rect">
              <a:avLst/>
            </a:prstGeom>
            <a:solidFill>
              <a:srgbClr val="F4B081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Insurance</a:t>
              </a:r>
              <a:r>
                <a:rPr lang="en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1F912FE-BE8C-4A87-920C-7202B0255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880" y="5494270"/>
              <a:ext cx="1802819" cy="926712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FB93BB-C36D-4F1F-AE25-E29A508B032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706880" y="5700634"/>
              <a:ext cx="1354499" cy="18402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C8E69E-24D6-40F0-87C7-C62DB3C1640C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1706880" y="5934983"/>
              <a:ext cx="1354499" cy="29755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3D95617-F717-4403-82D5-8266FEE01830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814156" y="5811437"/>
              <a:ext cx="0" cy="29574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D38AAF8-586A-4936-A63D-92EDF9973F61}"/>
                </a:ext>
              </a:extLst>
            </p:cNvPr>
            <p:cNvSpPr/>
            <p:nvPr/>
          </p:nvSpPr>
          <p:spPr>
            <a:xfrm>
              <a:off x="304800" y="5409683"/>
              <a:ext cx="4378960" cy="11337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1CAE95-AE6D-4E9B-88F7-C8CE5BFE68AA}"/>
              </a:ext>
            </a:extLst>
          </p:cNvPr>
          <p:cNvCxnSpPr>
            <a:cxnSpLocks/>
          </p:cNvCxnSpPr>
          <p:nvPr/>
        </p:nvCxnSpPr>
        <p:spPr>
          <a:xfrm>
            <a:off x="563880" y="1948401"/>
            <a:ext cx="0" cy="4578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hape 150">
            <a:extLst>
              <a:ext uri="{FF2B5EF4-FFF2-40B4-BE49-F238E27FC236}">
                <a16:creationId xmlns:a16="http://schemas.microsoft.com/office/drawing/2014/main" id="{C9D8C088-FA78-4D22-8A18-CC617FBAC8CA}"/>
              </a:ext>
            </a:extLst>
          </p:cNvPr>
          <p:cNvSpPr/>
          <p:nvPr/>
        </p:nvSpPr>
        <p:spPr>
          <a:xfrm flipH="1">
            <a:off x="690880" y="2631441"/>
            <a:ext cx="3749040" cy="1259840"/>
          </a:xfrm>
          <a:prstGeom prst="cloud">
            <a:avLst/>
          </a:prstGeom>
          <a:noFill/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153">
            <a:extLst>
              <a:ext uri="{FF2B5EF4-FFF2-40B4-BE49-F238E27FC236}">
                <a16:creationId xmlns:a16="http://schemas.microsoft.com/office/drawing/2014/main" id="{6B667F78-F728-483D-9963-D9EBDB88BCB7}"/>
              </a:ext>
            </a:extLst>
          </p:cNvPr>
          <p:cNvSpPr/>
          <p:nvPr/>
        </p:nvSpPr>
        <p:spPr>
          <a:xfrm>
            <a:off x="430600" y="2472129"/>
            <a:ext cx="4094480" cy="330422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Analytics Microservices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132">
            <a:extLst>
              <a:ext uri="{FF2B5EF4-FFF2-40B4-BE49-F238E27FC236}">
                <a16:creationId xmlns:a16="http://schemas.microsoft.com/office/drawing/2014/main" id="{1437CA9B-03F9-43E8-B144-A9F97EC409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1730" y="3061487"/>
            <a:ext cx="583539" cy="58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149" descr="C:\Users\Proximus\Desktop\bluemix-logo.png">
            <a:extLst>
              <a:ext uri="{FF2B5EF4-FFF2-40B4-BE49-F238E27FC236}">
                <a16:creationId xmlns:a16="http://schemas.microsoft.com/office/drawing/2014/main" id="{7E5D0634-E453-4176-912A-9F09FE4F88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559" y="3003889"/>
            <a:ext cx="657483" cy="7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155" descr="C:\Users\Proximus\Desktop\images.jpg">
            <a:extLst>
              <a:ext uri="{FF2B5EF4-FFF2-40B4-BE49-F238E27FC236}">
                <a16:creationId xmlns:a16="http://schemas.microsoft.com/office/drawing/2014/main" id="{3BDEE8FA-5E01-4182-AE0B-DEE37B9D28D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3184" y="3203715"/>
            <a:ext cx="706730" cy="59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85">
            <a:extLst>
              <a:ext uri="{FF2B5EF4-FFF2-40B4-BE49-F238E27FC236}">
                <a16:creationId xmlns:a16="http://schemas.microsoft.com/office/drawing/2014/main" id="{2D0E8E11-8B89-436C-8786-CA3D0A367E8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8013" y="3032773"/>
            <a:ext cx="665717" cy="65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7450E55-BBAF-49A4-8F3E-BF4B854C6D29}"/>
              </a:ext>
            </a:extLst>
          </p:cNvPr>
          <p:cNvSpPr/>
          <p:nvPr/>
        </p:nvSpPr>
        <p:spPr>
          <a:xfrm>
            <a:off x="304800" y="2406299"/>
            <a:ext cx="4378960" cy="1596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A25AC56-EDC7-4FAB-B8BE-47A5A16D3EE3}"/>
              </a:ext>
            </a:extLst>
          </p:cNvPr>
          <p:cNvGrpSpPr/>
          <p:nvPr/>
        </p:nvGrpSpPr>
        <p:grpSpPr>
          <a:xfrm>
            <a:off x="304800" y="4399281"/>
            <a:ext cx="4378960" cy="2733039"/>
            <a:chOff x="304800" y="4719863"/>
            <a:chExt cx="4378960" cy="22789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567B91-83D1-401D-B1BB-E8CF8D3730F1}"/>
                </a:ext>
              </a:extLst>
            </p:cNvPr>
            <p:cNvSpPr txBox="1"/>
            <p:nvPr/>
          </p:nvSpPr>
          <p:spPr>
            <a:xfrm>
              <a:off x="400814" y="4814905"/>
              <a:ext cx="4154052" cy="2183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Sensor Data Analysis</a:t>
              </a:r>
            </a:p>
            <a:p>
              <a:r>
                <a:rPr lang="en-US" dirty="0"/>
                <a:t>Predictive Analysis</a:t>
              </a:r>
            </a:p>
            <a:p>
              <a:r>
                <a:rPr lang="en-US" dirty="0"/>
                <a:t>Semantic Analysis</a:t>
              </a:r>
            </a:p>
            <a:p>
              <a:r>
                <a:rPr lang="en-US" dirty="0"/>
                <a:t>Financial Analysis</a:t>
              </a:r>
            </a:p>
            <a:p>
              <a:r>
                <a:rPr lang="en-US" dirty="0"/>
                <a:t>Multimedia content Analysis</a:t>
              </a:r>
            </a:p>
            <a:p>
              <a:r>
                <a:rPr lang="en-US" dirty="0"/>
                <a:t>Video Content</a:t>
              </a:r>
            </a:p>
            <a:p>
              <a:r>
                <a:rPr lang="en-US" dirty="0"/>
                <a:t>Driving Behavior Analysis</a:t>
              </a:r>
            </a:p>
            <a:p>
              <a:r>
                <a:rPr lang="en-US" dirty="0"/>
                <a:t>Many More …..</a:t>
              </a:r>
            </a:p>
          </p:txBody>
        </p:sp>
        <p:sp>
          <p:nvSpPr>
            <p:cNvPr id="89" name="Rectangle: Single Corner Snipped 88">
              <a:extLst>
                <a:ext uri="{FF2B5EF4-FFF2-40B4-BE49-F238E27FC236}">
                  <a16:creationId xmlns:a16="http://schemas.microsoft.com/office/drawing/2014/main" id="{457560F6-C045-4348-B56E-061482463F26}"/>
                </a:ext>
              </a:extLst>
            </p:cNvPr>
            <p:cNvSpPr/>
            <p:nvPr/>
          </p:nvSpPr>
          <p:spPr>
            <a:xfrm>
              <a:off x="304800" y="4719863"/>
              <a:ext cx="4378960" cy="1965417"/>
            </a:xfrm>
            <a:prstGeom prst="snip1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5433480-747F-44B7-9ACA-928A1BBA73B2}"/>
              </a:ext>
            </a:extLst>
          </p:cNvPr>
          <p:cNvCxnSpPr>
            <a:cxnSpLocks/>
          </p:cNvCxnSpPr>
          <p:nvPr/>
        </p:nvCxnSpPr>
        <p:spPr>
          <a:xfrm>
            <a:off x="598240" y="3980076"/>
            <a:ext cx="0" cy="470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hape 160">
            <a:extLst>
              <a:ext uri="{FF2B5EF4-FFF2-40B4-BE49-F238E27FC236}">
                <a16:creationId xmlns:a16="http://schemas.microsoft.com/office/drawing/2014/main" id="{CF1EA44D-2373-4221-823D-9A0EA1FA645B}"/>
              </a:ext>
            </a:extLst>
          </p:cNvPr>
          <p:cNvSpPr/>
          <p:nvPr/>
        </p:nvSpPr>
        <p:spPr>
          <a:xfrm>
            <a:off x="9245874" y="4927177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Many more …..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D2083C-542F-47EE-A2DE-7D560CD07904}"/>
              </a:ext>
            </a:extLst>
          </p:cNvPr>
          <p:cNvSpPr/>
          <p:nvPr/>
        </p:nvSpPr>
        <p:spPr>
          <a:xfrm>
            <a:off x="560970" y="1998382"/>
            <a:ext cx="473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Recorded Multimedia Data Pushed to  Analytics Microservices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9003B79-C073-432F-AF79-A96BF49C9BA5}"/>
              </a:ext>
            </a:extLst>
          </p:cNvPr>
          <p:cNvSpPr/>
          <p:nvPr/>
        </p:nvSpPr>
        <p:spPr>
          <a:xfrm>
            <a:off x="598240" y="4050593"/>
            <a:ext cx="3391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Performed on Analytics Platforms</a:t>
            </a:r>
          </a:p>
        </p:txBody>
      </p:sp>
      <p:sp>
        <p:nvSpPr>
          <p:cNvPr id="104" name="Rectangle: Single Corner Rounded 103">
            <a:extLst>
              <a:ext uri="{FF2B5EF4-FFF2-40B4-BE49-F238E27FC236}">
                <a16:creationId xmlns:a16="http://schemas.microsoft.com/office/drawing/2014/main" id="{47968BD2-5D1F-4283-ACE1-70E8A30053CC}"/>
              </a:ext>
            </a:extLst>
          </p:cNvPr>
          <p:cNvSpPr/>
          <p:nvPr/>
        </p:nvSpPr>
        <p:spPr>
          <a:xfrm>
            <a:off x="6106160" y="2802551"/>
            <a:ext cx="1584960" cy="916273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6FB2BD2-3813-4613-83C6-0242E7D01B7C}"/>
              </a:ext>
            </a:extLst>
          </p:cNvPr>
          <p:cNvSpPr/>
          <p:nvPr/>
        </p:nvSpPr>
        <p:spPr>
          <a:xfrm>
            <a:off x="6052062" y="3065215"/>
            <a:ext cx="16179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Dispatcher Panel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F7604FC-BC80-498F-A9A4-172DBA20B1AC}"/>
              </a:ext>
            </a:extLst>
          </p:cNvPr>
          <p:cNvCxnSpPr>
            <a:cxnSpLocks/>
            <a:stCxn id="89" idx="0"/>
            <a:endCxn id="104" idx="1"/>
          </p:cNvCxnSpPr>
          <p:nvPr/>
        </p:nvCxnSpPr>
        <p:spPr>
          <a:xfrm flipV="1">
            <a:off x="4683760" y="3260688"/>
            <a:ext cx="1422400" cy="231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E0472BE-121D-4FF8-AD13-290F92A0C260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7670056" y="3203715"/>
            <a:ext cx="130575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F514FF7-9A68-45C4-BF7B-16A19B6A3CEE}"/>
              </a:ext>
            </a:extLst>
          </p:cNvPr>
          <p:cNvSpPr/>
          <p:nvPr/>
        </p:nvSpPr>
        <p:spPr>
          <a:xfrm>
            <a:off x="9074161" y="5851295"/>
            <a:ext cx="2706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444444"/>
              </a:buClr>
              <a:buSzPts val="1200"/>
            </a:pPr>
            <a:r>
              <a:rPr lang="en-US" sz="1200" dirty="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Blockchain cryptocurrency payments</a:t>
            </a:r>
            <a:endParaRPr lang="en-US" sz="1200" dirty="0"/>
          </a:p>
        </p:txBody>
      </p:sp>
      <p:pic>
        <p:nvPicPr>
          <p:cNvPr id="112" name="Picture 2" descr="Image result for money sign">
            <a:extLst>
              <a:ext uri="{FF2B5EF4-FFF2-40B4-BE49-F238E27FC236}">
                <a16:creationId xmlns:a16="http://schemas.microsoft.com/office/drawing/2014/main" id="{E923EE7C-4633-44BC-9356-61BDEC8C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94" y="6112651"/>
            <a:ext cx="898940" cy="67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1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22129E-BD8B-450F-8D8B-6DF664096FFA}"/>
              </a:ext>
            </a:extLst>
          </p:cNvPr>
          <p:cNvSpPr txBox="1">
            <a:spLocks/>
          </p:cNvSpPr>
          <p:nvPr/>
        </p:nvSpPr>
        <p:spPr>
          <a:xfrm>
            <a:off x="1426049" y="607956"/>
            <a:ext cx="10515600" cy="39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		Business Model and Unique Value Proposition</a:t>
            </a:r>
          </a:p>
          <a:p>
            <a:pPr algn="l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2AD4B-6D34-41E9-A17B-1C454062CF68}"/>
              </a:ext>
            </a:extLst>
          </p:cNvPr>
          <p:cNvSpPr txBox="1"/>
          <p:nvPr/>
        </p:nvSpPr>
        <p:spPr>
          <a:xfrm>
            <a:off x="876464" y="1536838"/>
            <a:ext cx="109396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Insurance Companies</a:t>
            </a:r>
          </a:p>
          <a:p>
            <a:pPr algn="just"/>
            <a:r>
              <a:rPr lang="en-US" dirty="0">
                <a:sym typeface="Open Sans"/>
              </a:rPr>
              <a:t>	- </a:t>
            </a:r>
            <a:r>
              <a:rPr lang="en" dirty="0">
                <a:sym typeface="Open Sans"/>
              </a:rPr>
              <a:t>Fraud steals $80 billion a year across all lines of insurance in UK and Europe.</a:t>
            </a:r>
          </a:p>
          <a:p>
            <a:pPr algn="just"/>
            <a:r>
              <a:rPr lang="en" dirty="0">
                <a:sym typeface="Open Sans"/>
              </a:rPr>
              <a:t>	- Spend atleast 10 Ma</a:t>
            </a:r>
            <a:r>
              <a:rPr lang="en-US" dirty="0">
                <a:sym typeface="Open Sans"/>
              </a:rPr>
              <a:t>n Days to analyze and make report for 1 case.</a:t>
            </a:r>
          </a:p>
          <a:p>
            <a:pPr algn="just"/>
            <a:r>
              <a:rPr lang="en-US" dirty="0">
                <a:sym typeface="Open Sans"/>
              </a:rPr>
              <a:t>	</a:t>
            </a:r>
            <a:r>
              <a:rPr lang="en-US" b="1" dirty="0"/>
              <a:t>- Using real time multimedia analysis we are appx cutting down 80-90% of time and money invested today in analyzing Insurance case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can use for Infrastructural decisions, Road Safety Observation and decisions, Health related surveys and decisions, Driving Licensing decisions, Education &amp; Trainings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Police can use transparent real time analysis content to generate police reports automatically, Education &amp; trainings.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Medical History and relief reports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On-Demand car and automobile manufacturing decisions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Scientific research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Financial decisions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On-demand pharmaceuticals decisions.</a:t>
            </a:r>
          </a:p>
        </p:txBody>
      </p:sp>
      <p:pic>
        <p:nvPicPr>
          <p:cNvPr id="5122" name="Picture 2" descr="Image result for money sign">
            <a:extLst>
              <a:ext uri="{FF2B5EF4-FFF2-40B4-BE49-F238E27FC236}">
                <a16:creationId xmlns:a16="http://schemas.microsoft.com/office/drawing/2014/main" id="{A6945EC4-DD96-4A85-A63F-E15A9C94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4" y="247560"/>
            <a:ext cx="1360127" cy="10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7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EE3412-1293-4F16-855E-28F8AFC5F1A6}"/>
              </a:ext>
            </a:extLst>
          </p:cNvPr>
          <p:cNvSpPr txBox="1">
            <a:spLocks/>
          </p:cNvSpPr>
          <p:nvPr/>
        </p:nvSpPr>
        <p:spPr>
          <a:xfrm>
            <a:off x="2503009" y="811156"/>
            <a:ext cx="10515600" cy="39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	Improving the helping nature of humans</a:t>
            </a:r>
          </a:p>
          <a:p>
            <a:pPr algn="l"/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0C12E-E3EC-4AAE-A4B4-F81A12DB9780}"/>
              </a:ext>
            </a:extLst>
          </p:cNvPr>
          <p:cNvSpPr txBox="1"/>
          <p:nvPr/>
        </p:nvSpPr>
        <p:spPr>
          <a:xfrm>
            <a:off x="856144" y="1446258"/>
            <a:ext cx="8298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Providing </a:t>
            </a:r>
            <a:r>
              <a:rPr lang="en-US" dirty="0" err="1">
                <a:sym typeface="Open Sans"/>
              </a:rPr>
              <a:t>Insta</a:t>
            </a:r>
            <a:r>
              <a:rPr lang="en-US" dirty="0">
                <a:sym typeface="Open Sans"/>
              </a:rPr>
              <a:t> rewards, </a:t>
            </a:r>
            <a:r>
              <a:rPr lang="en-US" dirty="0"/>
              <a:t>Coupons to helpers.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Transparent data (Recorded Multimedia Data) will be provided to all entities so there will be no hassle for people to help the Victim.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ym typeface="Open Sans"/>
              </a:rPr>
              <a:t>Social media leads and interlinking will improve the helping nature of humans psychologically to build a better, safe planet.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576E2AB-BA2D-41C7-8AA0-15593A09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173" y="4137338"/>
            <a:ext cx="3278187" cy="231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4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9004083" y="2848488"/>
            <a:ext cx="2803605" cy="3459385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86684" y="2353116"/>
            <a:ext cx="704032" cy="52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237" y="1634317"/>
            <a:ext cx="632712" cy="63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C:\Users\Proximus\Desktop\house-family-logo-png-image-7435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685" y="893183"/>
            <a:ext cx="741135" cy="74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 descr="C:\Users\Proximus\Desktop\Police-51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358" y="2653377"/>
            <a:ext cx="1020540" cy="10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382645" y="862977"/>
            <a:ext cx="1265400" cy="264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048001" y="2311400"/>
            <a:ext cx="4276892" cy="1930400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291841" y="4140200"/>
            <a:ext cx="3838375" cy="223715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 Aggregator and Router</a:t>
            </a:r>
            <a:endParaRPr sz="2400"/>
          </a:p>
        </p:txBody>
      </p:sp>
      <p:sp>
        <p:nvSpPr>
          <p:cNvPr id="123" name="Shape 123"/>
          <p:cNvSpPr/>
          <p:nvPr/>
        </p:nvSpPr>
        <p:spPr>
          <a:xfrm>
            <a:off x="3149601" y="2832486"/>
            <a:ext cx="4077296" cy="1123437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802097" y="3664016"/>
            <a:ext cx="2563457" cy="3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2060"/>
              </a:buClr>
              <a:buSzPts val="1100"/>
            </a:pPr>
            <a:r>
              <a:rPr lang="en" sz="146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Intelligent Mercury Platform</a:t>
            </a:r>
            <a:endParaRPr sz="2400"/>
          </a:p>
        </p:txBody>
      </p:sp>
      <p:sp>
        <p:nvSpPr>
          <p:cNvPr id="125" name="Shape 125"/>
          <p:cNvSpPr/>
          <p:nvPr/>
        </p:nvSpPr>
        <p:spPr>
          <a:xfrm>
            <a:off x="5172701" y="4278781"/>
            <a:ext cx="74496" cy="683467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7CAAC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5082591" y="2385769"/>
            <a:ext cx="2154467" cy="508009"/>
            <a:chOff x="2362200" y="702095"/>
            <a:chExt cx="1685361" cy="381007"/>
          </a:xfrm>
        </p:grpSpPr>
        <p:sp>
          <p:nvSpPr>
            <p:cNvPr id="127" name="Shape 127"/>
            <p:cNvSpPr/>
            <p:nvPr/>
          </p:nvSpPr>
          <p:spPr>
            <a:xfrm>
              <a:off x="2362200" y="702095"/>
              <a:ext cx="1685361" cy="294850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200"/>
              </a:pPr>
              <a:r>
                <a:rPr lang="e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Media Server</a:t>
              </a:r>
              <a:endParaRPr sz="240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38400" y="956097"/>
              <a:ext cx="45719" cy="127005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7CAAC"/>
            </a:solidFill>
            <a:ln w="12700" cap="flat" cmpd="sng">
              <a:solidFill>
                <a:srgbClr val="C55A1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Shape 129" descr="C:\Users\Proximus\Desktop\two-factor authenticati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47198" y="4343401"/>
            <a:ext cx="313697" cy="313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121901" y="4515883"/>
            <a:ext cx="2904499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" sz="13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Authentication and Data Exchange</a:t>
            </a:r>
            <a:endParaRPr sz="2400"/>
          </a:p>
        </p:txBody>
      </p:sp>
      <p:sp>
        <p:nvSpPr>
          <p:cNvPr id="131" name="Shape 131"/>
          <p:cNvSpPr txBox="1"/>
          <p:nvPr/>
        </p:nvSpPr>
        <p:spPr>
          <a:xfrm>
            <a:off x="0" y="309055"/>
            <a:ext cx="2032000" cy="53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3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Emergency Responder Stack</a:t>
            </a:r>
            <a:endParaRPr sz="2400" dirty="0"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38444" y="484619"/>
            <a:ext cx="583539" cy="58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14631" y="1311116"/>
            <a:ext cx="774560" cy="4337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Shape 134"/>
          <p:cNvGrpSpPr/>
          <p:nvPr/>
        </p:nvGrpSpPr>
        <p:grpSpPr>
          <a:xfrm>
            <a:off x="9337744" y="1190619"/>
            <a:ext cx="2371735" cy="1543669"/>
            <a:chOff x="5858765" y="404692"/>
            <a:chExt cx="2834415" cy="1837073"/>
          </a:xfrm>
        </p:grpSpPr>
        <p:pic>
          <p:nvPicPr>
            <p:cNvPr id="135" name="Shape 135" descr="C:\Users\Proximus\Desktop\best-cloud-logo-viewing-clipart-blue-and-white-cartoon-dot-people-with-photo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43462" y="404692"/>
              <a:ext cx="1367966" cy="7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Shape 136" descr="C:\Users\Proximus\Desktop\SellerSupportImage.jpg"/>
            <p:cNvPicPr preferRelativeResize="0"/>
            <p:nvPr/>
          </p:nvPicPr>
          <p:blipFill rotWithShape="1">
            <a:blip r:embed="rId11">
              <a:alphaModFix/>
            </a:blip>
            <a:srcRect l="8724" t="10676" b="-1"/>
            <a:stretch/>
          </p:blipFill>
          <p:spPr>
            <a:xfrm>
              <a:off x="6414448" y="761999"/>
              <a:ext cx="797268" cy="519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Shape 137" descr="C:\Users\Proximus\Desktop\best-cloud-logo-viewing-clipart-blue-and-white-cartoon-dot-people-with-photo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5214" y="998944"/>
              <a:ext cx="1367966" cy="7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Shape 138" descr="C:\Users\Proximus\Desktop\SellerSupportImage.jpg"/>
            <p:cNvPicPr preferRelativeResize="0"/>
            <p:nvPr/>
          </p:nvPicPr>
          <p:blipFill rotWithShape="1">
            <a:blip r:embed="rId11">
              <a:alphaModFix/>
            </a:blip>
            <a:srcRect l="8724" t="10676" b="-1"/>
            <a:stretch/>
          </p:blipFill>
          <p:spPr>
            <a:xfrm>
              <a:off x="7696200" y="1356251"/>
              <a:ext cx="797268" cy="519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Shape 139" descr="C:\Users\Proximus\Desktop\best-cloud-logo-viewing-clipart-blue-and-white-cartoon-dot-people-with-photo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858765" y="1365187"/>
              <a:ext cx="1367966" cy="7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Shape 140" descr="C:\Users\Proximus\Desktop\SellerSupportImage.jpg"/>
            <p:cNvPicPr preferRelativeResize="0"/>
            <p:nvPr/>
          </p:nvPicPr>
          <p:blipFill rotWithShape="1">
            <a:blip r:embed="rId11">
              <a:alphaModFix/>
            </a:blip>
            <a:srcRect l="8724" t="10676" b="-1"/>
            <a:stretch/>
          </p:blipFill>
          <p:spPr>
            <a:xfrm>
              <a:off x="6229751" y="1722494"/>
              <a:ext cx="797268" cy="519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Shape 141"/>
            <p:cNvSpPr/>
            <p:nvPr/>
          </p:nvSpPr>
          <p:spPr>
            <a:xfrm>
              <a:off x="7096614" y="935261"/>
              <a:ext cx="599586" cy="677744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 rot="5667079">
              <a:off x="7055030" y="1388090"/>
              <a:ext cx="599586" cy="677744"/>
            </a:xfrm>
            <a:prstGeom prst="arc">
              <a:avLst>
                <a:gd name="adj1" fmla="val 16200000"/>
                <a:gd name="adj2" fmla="val 1721369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-10137118">
              <a:off x="6154114" y="935260"/>
              <a:ext cx="599586" cy="677744"/>
            </a:xfrm>
            <a:prstGeom prst="arc">
              <a:avLst>
                <a:gd name="adj1" fmla="val 16200000"/>
                <a:gd name="adj2" fmla="val 1721369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Shape 144"/>
          <p:cNvCxnSpPr/>
          <p:nvPr/>
        </p:nvCxnSpPr>
        <p:spPr>
          <a:xfrm>
            <a:off x="7141863" y="2625620"/>
            <a:ext cx="1702267" cy="0"/>
          </a:xfrm>
          <a:prstGeom prst="straightConnector1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5" name="Shape 145"/>
          <p:cNvSpPr/>
          <p:nvPr/>
        </p:nvSpPr>
        <p:spPr>
          <a:xfrm>
            <a:off x="3352800" y="2385768"/>
            <a:ext cx="1686563" cy="393133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Recorder</a:t>
            </a:r>
            <a:endParaRPr sz="2400"/>
          </a:p>
        </p:txBody>
      </p:sp>
      <p:grpSp>
        <p:nvGrpSpPr>
          <p:cNvPr id="146" name="Shape 146"/>
          <p:cNvGrpSpPr/>
          <p:nvPr/>
        </p:nvGrpSpPr>
        <p:grpSpPr>
          <a:xfrm>
            <a:off x="4854279" y="2577440"/>
            <a:ext cx="519093" cy="106291"/>
            <a:chOff x="6892420" y="2536792"/>
            <a:chExt cx="407363" cy="79718"/>
          </a:xfrm>
        </p:grpSpPr>
        <p:sp>
          <p:nvSpPr>
            <p:cNvPr id="147" name="Shape 147"/>
            <p:cNvSpPr/>
            <p:nvPr/>
          </p:nvSpPr>
          <p:spPr>
            <a:xfrm rot="5400000">
              <a:off x="6937715" y="2491501"/>
              <a:ext cx="79715" cy="17030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x="7143284" y="2460007"/>
              <a:ext cx="79714" cy="23328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9" name="Shape 149" descr="C:\Users\Proximus\Desktop\bluemix-logo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10001" y="536701"/>
            <a:ext cx="868148" cy="89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 flipH="1">
            <a:off x="2961411" y="309055"/>
            <a:ext cx="4497120" cy="1835568"/>
          </a:xfrm>
          <a:prstGeom prst="cloud">
            <a:avLst/>
          </a:prstGeom>
          <a:noFill/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 flipH="1">
            <a:off x="1834440" y="3004185"/>
            <a:ext cx="1106016" cy="1392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CAAC"/>
          </a:solidFill>
          <a:ln w="12700" cap="flat" cmpd="sng">
            <a:solidFill>
              <a:srgbClr val="F7CAA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047999" y="1785668"/>
            <a:ext cx="4276892" cy="439179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Analytics Microservices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7028615" y="2032421"/>
            <a:ext cx="101600" cy="4923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7CAAC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 descr="C:\Users\Proximus\Desktop\images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94073" y="982351"/>
            <a:ext cx="944632" cy="72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9406310" y="350203"/>
            <a:ext cx="1915309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" sz="13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Providers Stack</a:t>
            </a:r>
            <a:endParaRPr sz="2400" dirty="0"/>
          </a:p>
        </p:txBody>
      </p:sp>
      <p:cxnSp>
        <p:nvCxnSpPr>
          <p:cNvPr id="157" name="Shape 157"/>
          <p:cNvCxnSpPr/>
          <p:nvPr/>
        </p:nvCxnSpPr>
        <p:spPr>
          <a:xfrm>
            <a:off x="9965535" y="2144655"/>
            <a:ext cx="0" cy="382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58" name="Shape 158"/>
          <p:cNvSpPr/>
          <p:nvPr/>
        </p:nvSpPr>
        <p:spPr>
          <a:xfrm>
            <a:off x="9168860" y="2908150"/>
            <a:ext cx="2530391" cy="377179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Hospital </a:t>
            </a:r>
            <a:endParaRPr sz="2400"/>
          </a:p>
        </p:txBody>
      </p:sp>
      <p:sp>
        <p:nvSpPr>
          <p:cNvPr id="159" name="Shape 159"/>
          <p:cNvSpPr/>
          <p:nvPr/>
        </p:nvSpPr>
        <p:spPr>
          <a:xfrm>
            <a:off x="9164910" y="4543651"/>
            <a:ext cx="2514997" cy="444960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 Manufacturer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dirty="0"/>
          </a:p>
        </p:txBody>
      </p:sp>
      <p:sp>
        <p:nvSpPr>
          <p:cNvPr id="160" name="Shape 160"/>
          <p:cNvSpPr/>
          <p:nvPr/>
        </p:nvSpPr>
        <p:spPr>
          <a:xfrm>
            <a:off x="9168860" y="3323569"/>
            <a:ext cx="2530391" cy="348225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" sz="1867">
                <a:solidFill>
                  <a:schemeClr val="lt1"/>
                </a:solidFill>
                <a:latin typeface="Arial"/>
                <a:cs typeface="Arial"/>
                <a:sym typeface="Arial"/>
              </a:rPr>
              <a:t>Insurance </a:t>
            </a:r>
            <a:endParaRPr sz="1867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9406310" y="917385"/>
            <a:ext cx="2240824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" sz="13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 Call Distribution </a:t>
            </a:r>
            <a:endParaRPr sz="2400" dirty="0"/>
          </a:p>
        </p:txBody>
      </p:sp>
      <p:sp>
        <p:nvSpPr>
          <p:cNvPr id="162" name="Shape 162"/>
          <p:cNvSpPr/>
          <p:nvPr/>
        </p:nvSpPr>
        <p:spPr>
          <a:xfrm>
            <a:off x="8910326" y="729894"/>
            <a:ext cx="2966935" cy="590627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916823" y="5214075"/>
            <a:ext cx="1163760" cy="791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2940457" y="4963355"/>
            <a:ext cx="4384433" cy="1547055"/>
          </a:xfrm>
          <a:prstGeom prst="ellipse">
            <a:avLst/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962400" y="6307873"/>
            <a:ext cx="2604544" cy="328295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" sz="13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Catastrophic Conditions &amp; Events</a:t>
            </a:r>
            <a:endParaRPr sz="2400"/>
          </a:p>
        </p:txBody>
      </p:sp>
      <p:sp>
        <p:nvSpPr>
          <p:cNvPr id="166" name="Shape 166"/>
          <p:cNvSpPr/>
          <p:nvPr/>
        </p:nvSpPr>
        <p:spPr>
          <a:xfrm>
            <a:off x="3190240" y="2101648"/>
            <a:ext cx="101600" cy="846824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7CAAC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3646797" y="3327400"/>
            <a:ext cx="1485876" cy="367565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000"/>
            </a:pPr>
            <a:r>
              <a:rPr lang="en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Geospatial 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3646797" y="2888698"/>
            <a:ext cx="1485876" cy="367565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000"/>
            </a:pPr>
            <a:r>
              <a:rPr lang="en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 Field 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251135" y="2896895"/>
            <a:ext cx="1485876" cy="367565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000"/>
            </a:pPr>
            <a:r>
              <a:rPr lang="en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Notifications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251135" y="3309876"/>
            <a:ext cx="1485876" cy="367565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000"/>
            </a:pPr>
            <a:r>
              <a:rPr lang="en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Data Analysis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5016519" y="5291714"/>
            <a:ext cx="1070144" cy="1219959"/>
            <a:chOff x="3132790" y="3633617"/>
            <a:chExt cx="802608" cy="914969"/>
          </a:xfrm>
        </p:grpSpPr>
        <p:pic>
          <p:nvPicPr>
            <p:cNvPr id="172" name="Shape 172" descr="C:\Users\Proximus\Desktop\race-car-309123_960_720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132790" y="3633617"/>
              <a:ext cx="583362" cy="69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Shape 173" descr="C:\Users\Proximus\Desktop\race-car-309123_960_720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352036" y="3851485"/>
              <a:ext cx="583362" cy="6971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Shape 174"/>
          <p:cNvGrpSpPr/>
          <p:nvPr/>
        </p:nvGrpSpPr>
        <p:grpSpPr>
          <a:xfrm>
            <a:off x="3252298" y="5436665"/>
            <a:ext cx="1104612" cy="664196"/>
            <a:chOff x="2519274" y="3968669"/>
            <a:chExt cx="828459" cy="498147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2519274" y="4001873"/>
              <a:ext cx="399158" cy="464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2757183" y="3968669"/>
              <a:ext cx="590550" cy="1997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7" name="Shape 17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439398" y="5156985"/>
            <a:ext cx="493357" cy="7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370398" y="3640323"/>
            <a:ext cx="1277647" cy="120385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14446" y="4405803"/>
            <a:ext cx="1848507" cy="30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13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Responders</a:t>
            </a:r>
            <a:endParaRPr sz="2400" dirty="0"/>
          </a:p>
        </p:txBody>
      </p:sp>
      <p:pic>
        <p:nvPicPr>
          <p:cNvPr id="180" name="Shape 180" descr="Image result for first responders icon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15650" y="3450394"/>
            <a:ext cx="849173" cy="84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 descr="Image result for drone icon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58025" y="4997116"/>
            <a:ext cx="1290020" cy="129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810002" y="4963724"/>
            <a:ext cx="2756942" cy="131174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000"/>
            </a:pPr>
            <a:r>
              <a:rPr lang="en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Level Data Analysis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303255" y="2605108"/>
            <a:ext cx="1492658" cy="221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Controller</a:t>
            </a:r>
            <a:endParaRPr sz="2400" dirty="0"/>
          </a:p>
        </p:txBody>
      </p:sp>
      <p:pic>
        <p:nvPicPr>
          <p:cNvPr id="185" name="Shape 18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589167" y="594467"/>
            <a:ext cx="583533" cy="58353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179">
            <a:extLst>
              <a:ext uri="{FF2B5EF4-FFF2-40B4-BE49-F238E27FC236}">
                <a16:creationId xmlns:a16="http://schemas.microsoft.com/office/drawing/2014/main" id="{92455E77-BFE9-4A01-BF1C-5286CBA2CFC5}"/>
              </a:ext>
            </a:extLst>
          </p:cNvPr>
          <p:cNvSpPr txBox="1"/>
          <p:nvPr/>
        </p:nvSpPr>
        <p:spPr>
          <a:xfrm>
            <a:off x="325280" y="6059752"/>
            <a:ext cx="1349788" cy="2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Drones</a:t>
            </a:r>
            <a:endParaRPr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52F3C6-1B45-48DF-8DCD-AF717612FCC4}"/>
              </a:ext>
            </a:extLst>
          </p:cNvPr>
          <p:cNvSpPr/>
          <p:nvPr/>
        </p:nvSpPr>
        <p:spPr>
          <a:xfrm>
            <a:off x="241441" y="776388"/>
            <a:ext cx="1559580" cy="5859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hape 184">
            <a:extLst>
              <a:ext uri="{FF2B5EF4-FFF2-40B4-BE49-F238E27FC236}">
                <a16:creationId xmlns:a16="http://schemas.microsoft.com/office/drawing/2014/main" id="{273BDF45-ED69-48D5-8469-6C67A2C24C7B}"/>
              </a:ext>
            </a:extLst>
          </p:cNvPr>
          <p:cNvSpPr txBox="1"/>
          <p:nvPr/>
        </p:nvSpPr>
        <p:spPr>
          <a:xfrm>
            <a:off x="1675068" y="2759081"/>
            <a:ext cx="2738637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Notifications/Alerts</a:t>
            </a:r>
            <a:endParaRPr sz="2400" dirty="0"/>
          </a:p>
        </p:txBody>
      </p:sp>
      <p:sp>
        <p:nvSpPr>
          <p:cNvPr id="76" name="Shape 160">
            <a:extLst>
              <a:ext uri="{FF2B5EF4-FFF2-40B4-BE49-F238E27FC236}">
                <a16:creationId xmlns:a16="http://schemas.microsoft.com/office/drawing/2014/main" id="{B9326087-1A11-4B9E-A448-CC6DCEB7F002}"/>
              </a:ext>
            </a:extLst>
          </p:cNvPr>
          <p:cNvSpPr/>
          <p:nvPr/>
        </p:nvSpPr>
        <p:spPr>
          <a:xfrm>
            <a:off x="9154390" y="5026790"/>
            <a:ext cx="2500867" cy="345360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Education &amp; Training</a:t>
            </a:r>
            <a:r>
              <a:rPr lang="en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77" name="Shape 160">
            <a:extLst>
              <a:ext uri="{FF2B5EF4-FFF2-40B4-BE49-F238E27FC236}">
                <a16:creationId xmlns:a16="http://schemas.microsoft.com/office/drawing/2014/main" id="{75FA5250-9F10-4199-872E-2627AE881627}"/>
              </a:ext>
            </a:extLst>
          </p:cNvPr>
          <p:cNvSpPr/>
          <p:nvPr/>
        </p:nvSpPr>
        <p:spPr>
          <a:xfrm>
            <a:off x="9149657" y="5413255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Pharmaceuticals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78" name="Shape 160">
            <a:extLst>
              <a:ext uri="{FF2B5EF4-FFF2-40B4-BE49-F238E27FC236}">
                <a16:creationId xmlns:a16="http://schemas.microsoft.com/office/drawing/2014/main" id="{3C65DA4E-A03A-4A7D-8618-F9ABCBCB73DB}"/>
              </a:ext>
            </a:extLst>
          </p:cNvPr>
          <p:cNvSpPr/>
          <p:nvPr/>
        </p:nvSpPr>
        <p:spPr>
          <a:xfrm>
            <a:off x="9174141" y="3711469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Police Stations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79" name="Shape 160">
            <a:extLst>
              <a:ext uri="{FF2B5EF4-FFF2-40B4-BE49-F238E27FC236}">
                <a16:creationId xmlns:a16="http://schemas.microsoft.com/office/drawing/2014/main" id="{EDF50983-12C0-426D-89ED-0689E71EC3EF}"/>
              </a:ext>
            </a:extLst>
          </p:cNvPr>
          <p:cNvSpPr/>
          <p:nvPr/>
        </p:nvSpPr>
        <p:spPr>
          <a:xfrm>
            <a:off x="9149657" y="5825899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Oil &amp; Gas 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81" name="Shape 160">
            <a:extLst>
              <a:ext uri="{FF2B5EF4-FFF2-40B4-BE49-F238E27FC236}">
                <a16:creationId xmlns:a16="http://schemas.microsoft.com/office/drawing/2014/main" id="{CABEEA47-0373-40B9-B8FC-14B0AB563425}"/>
              </a:ext>
            </a:extLst>
          </p:cNvPr>
          <p:cNvSpPr/>
          <p:nvPr/>
        </p:nvSpPr>
        <p:spPr>
          <a:xfrm>
            <a:off x="9174342" y="4132819"/>
            <a:ext cx="2505600" cy="371276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sz="1867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Government</a:t>
            </a:r>
            <a:endParaRPr sz="1867" dirty="0">
              <a:solidFill>
                <a:schemeClr val="l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06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6001" y="901533"/>
            <a:ext cx="9960345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09600" y="279400"/>
            <a:ext cx="938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2000"/>
            </a:pPr>
            <a:r>
              <a:rPr lang="en" sz="2667"/>
              <a:t>Use case demo</a:t>
            </a:r>
            <a:endParaRPr sz="2667"/>
          </a:p>
        </p:txBody>
      </p:sp>
      <p:pic>
        <p:nvPicPr>
          <p:cNvPr id="192" name="Shape 192" descr="Image result for first responders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0425" y="4749801"/>
            <a:ext cx="603551" cy="60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98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09600" y="279400"/>
            <a:ext cx="938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2000"/>
            </a:pPr>
            <a:r>
              <a:rPr lang="en" sz="2667"/>
              <a:t>References</a:t>
            </a:r>
            <a:endParaRPr sz="2667"/>
          </a:p>
        </p:txBody>
      </p:sp>
      <p:sp>
        <p:nvSpPr>
          <p:cNvPr id="207" name="Shape 207"/>
          <p:cNvSpPr/>
          <p:nvPr/>
        </p:nvSpPr>
        <p:spPr>
          <a:xfrm>
            <a:off x="304800" y="990600"/>
            <a:ext cx="11074400" cy="545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r>
              <a:rPr lang="en" sz="1867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https://my.clevelandclinic.org/health/diseases/17522-sudden-cardiac-death-sudden-cardiac-arrest</a:t>
            </a: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262460">
              <a:buClr>
                <a:srgbClr val="000000"/>
              </a:buClr>
              <a:buSzPts val="1400"/>
            </a:pP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r>
              <a:rPr lang="en" sz="1867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https://www.webmd.com/heart-disease/guide/sudden-cardiac-death#1</a:t>
            </a: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262460">
              <a:buClr>
                <a:srgbClr val="000000"/>
              </a:buClr>
              <a:buSzPts val="1400"/>
            </a:pP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r>
              <a:rPr lang="en" sz="1867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http://www.insurancefraud.org/statistics.htm</a:t>
            </a: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262460">
              <a:buClr>
                <a:srgbClr val="000000"/>
              </a:buClr>
              <a:buSzPts val="1400"/>
            </a:pP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r>
              <a:rPr lang="en" sz="1867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http://www.who.int/mediacentre/factsheets/fs358/en/</a:t>
            </a: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262460">
              <a:buClr>
                <a:srgbClr val="000000"/>
              </a:buClr>
              <a:buSzPts val="1400"/>
            </a:pP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r>
              <a:rPr lang="en" sz="1867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https://www.statista.com/statistics/387867/value-of-worldwide-digital-health-market-forecast-by-segment/</a:t>
            </a: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262460">
              <a:buClr>
                <a:srgbClr val="000000"/>
              </a:buClr>
              <a:buSzPts val="1400"/>
            </a:pP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r>
              <a:rPr lang="en" sz="1867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https://en.unesco.org/themes/education-health-and-well-being</a:t>
            </a:r>
            <a:endParaRPr lang="en" sz="1867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endParaRPr lang="en" sz="1867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r>
              <a:rPr lang="en-US" sz="1867" dirty="0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https://www.garymartinhays.com/atlanta-car-accident-lawyer-infographic/</a:t>
            </a:r>
            <a:endParaRPr lang="en-US"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380990">
              <a:buClr>
                <a:srgbClr val="444444"/>
              </a:buClr>
              <a:buSzPts val="1400"/>
              <a:buFont typeface="Arial"/>
              <a:buChar char="•"/>
            </a:pPr>
            <a:endParaRPr sz="1867" dirty="0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80990" indent="-262460"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50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5967" y="2083901"/>
            <a:ext cx="4828933" cy="137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t="21862" b="17068"/>
          <a:stretch/>
        </p:blipFill>
        <p:spPr>
          <a:xfrm>
            <a:off x="4328267" y="3642500"/>
            <a:ext cx="3215600" cy="1305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03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AAA343-5001-45A1-9139-90CAA685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88" y="203199"/>
            <a:ext cx="2017487" cy="14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220452-EC9E-45A5-BDE5-DB02311E9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659153"/>
              </p:ext>
            </p:extLst>
          </p:nvPr>
        </p:nvGraphicFramePr>
        <p:xfrm>
          <a:off x="1400438" y="2060491"/>
          <a:ext cx="8946985" cy="339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86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solution">
            <a:extLst>
              <a:ext uri="{FF2B5EF4-FFF2-40B4-BE49-F238E27FC236}">
                <a16:creationId xmlns:a16="http://schemas.microsoft.com/office/drawing/2014/main" id="{00AEA639-6586-4336-B9F6-DA9B57A0F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760" y="758864"/>
            <a:ext cx="1924743" cy="1347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EECBB4-9A1B-46C2-B740-8F806D63231B}"/>
              </a:ext>
            </a:extLst>
          </p:cNvPr>
          <p:cNvSpPr/>
          <p:nvPr/>
        </p:nvSpPr>
        <p:spPr>
          <a:xfrm>
            <a:off x="1615441" y="2879530"/>
            <a:ext cx="10576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1" dirty="0">
                <a:sym typeface="Open Sans"/>
              </a:rPr>
              <a:t>Proactive real time communication</a:t>
            </a:r>
          </a:p>
          <a:p>
            <a:pPr marL="285750" lvl="0" indent="-285750" algn="just">
              <a:buClr>
                <a:srgbClr val="444444"/>
              </a:buClr>
              <a:buSzPts val="1200"/>
              <a:buFont typeface="Arial"/>
              <a:buChar char="•"/>
            </a:pPr>
            <a:endParaRPr lang="en-US" b="1" dirty="0">
              <a:sym typeface="Open Sans"/>
            </a:endParaRPr>
          </a:p>
          <a:p>
            <a:pPr marL="285750" lvl="0" indent="-285750" algn="just"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1" dirty="0">
                <a:sym typeface="Open Sans"/>
              </a:rPr>
              <a:t>Process relevant contextual information for efficient decision making</a:t>
            </a:r>
          </a:p>
          <a:p>
            <a:pPr marL="285750" lvl="0" indent="-285750" algn="just">
              <a:buClr>
                <a:srgbClr val="444444"/>
              </a:buClr>
              <a:buSzPts val="1200"/>
              <a:buFont typeface="Arial"/>
              <a:buChar char="•"/>
            </a:pPr>
            <a:endParaRPr lang="en-US" b="1" dirty="0">
              <a:sym typeface="Open Sans"/>
            </a:endParaRPr>
          </a:p>
          <a:p>
            <a:pPr marL="285750" lvl="0" indent="-285750" algn="just"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1" dirty="0">
                <a:sym typeface="Open Sans"/>
              </a:rPr>
              <a:t>Multimedia content analysis for informed decision making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8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1FDA39-0E71-4686-AAEE-E92775520FAB}"/>
              </a:ext>
            </a:extLst>
          </p:cNvPr>
          <p:cNvSpPr/>
          <p:nvPr/>
        </p:nvSpPr>
        <p:spPr>
          <a:xfrm>
            <a:off x="1263702" y="3021429"/>
            <a:ext cx="96373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dirty="0">
                <a:sym typeface="Open Sans"/>
              </a:rPr>
              <a:t>By Providing an Intelligent cognitive Emergency platform leveraging IoT, Communication as a service and blockchain </a:t>
            </a:r>
            <a:r>
              <a:rPr lang="en-US" sz="2000" b="1" dirty="0">
                <a:sym typeface="Open Sans"/>
              </a:rPr>
              <a:t>to save human life in real time and least cost.</a:t>
            </a:r>
            <a:endParaRPr lang="en-US" b="1" dirty="0"/>
          </a:p>
        </p:txBody>
      </p:sp>
      <p:pic>
        <p:nvPicPr>
          <p:cNvPr id="5" name="Picture 2" descr="Image result for how">
            <a:extLst>
              <a:ext uri="{FF2B5EF4-FFF2-40B4-BE49-F238E27FC236}">
                <a16:creationId xmlns:a16="http://schemas.microsoft.com/office/drawing/2014/main" id="{7644DAE5-BFB6-44C1-A469-BAD7BE98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08" y="1907958"/>
            <a:ext cx="1319847" cy="11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A6244EA-B67C-4EC0-BAE1-C71F0826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72" y="5133059"/>
            <a:ext cx="2705741" cy="1148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D22F8C-B6FB-454E-9C08-24F267D3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87" y="5576608"/>
            <a:ext cx="3810000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9C138-FE7B-406C-BB45-E1587CC6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962" y="2357490"/>
            <a:ext cx="3236694" cy="15122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C08516-C67F-415F-BAAD-F9F4D87F3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543" y="893516"/>
            <a:ext cx="2622571" cy="1698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48B6C-6906-4D50-A3B1-FC36A6D92B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43" r="9827" b="1"/>
          <a:stretch/>
        </p:blipFill>
        <p:spPr>
          <a:xfrm>
            <a:off x="2223694" y="1226759"/>
            <a:ext cx="2775124" cy="1333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C2969-4F1F-4EAD-8A47-F032020E3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776" y="4519814"/>
            <a:ext cx="1606409" cy="1253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50DE6-B7FC-4856-AD67-D92D59CBA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61" y="4460495"/>
            <a:ext cx="1545163" cy="12923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0CE481-F951-4CE0-9EDB-16495377E2DD}"/>
              </a:ext>
            </a:extLst>
          </p:cNvPr>
          <p:cNvSpPr txBox="1">
            <a:spLocks/>
          </p:cNvSpPr>
          <p:nvPr/>
        </p:nvSpPr>
        <p:spPr>
          <a:xfrm>
            <a:off x="837988" y="221772"/>
            <a:ext cx="10515600" cy="581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Catastrophic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03C52-63C7-4B66-AB5E-441C1A8197EE}"/>
              </a:ext>
            </a:extLst>
          </p:cNvPr>
          <p:cNvSpPr txBox="1"/>
          <p:nvPr/>
        </p:nvSpPr>
        <p:spPr>
          <a:xfrm>
            <a:off x="2530768" y="2539272"/>
            <a:ext cx="216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 Crash Emergency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1DB1A-FDE1-411E-88ED-15B322D87388}"/>
              </a:ext>
            </a:extLst>
          </p:cNvPr>
          <p:cNvSpPr txBox="1"/>
          <p:nvPr/>
        </p:nvSpPr>
        <p:spPr>
          <a:xfrm>
            <a:off x="7172991" y="2538953"/>
            <a:ext cx="233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Bike Crash Emergency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D7C12-DE65-4E3C-B1E8-A9167086C2BC}"/>
              </a:ext>
            </a:extLst>
          </p:cNvPr>
          <p:cNvSpPr txBox="1"/>
          <p:nvPr/>
        </p:nvSpPr>
        <p:spPr>
          <a:xfrm>
            <a:off x="9522836" y="4179437"/>
            <a:ext cx="234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House Fire Emergency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33DEC-799D-4454-87A9-1922B14061BA}"/>
              </a:ext>
            </a:extLst>
          </p:cNvPr>
          <p:cNvSpPr txBox="1"/>
          <p:nvPr/>
        </p:nvSpPr>
        <p:spPr>
          <a:xfrm>
            <a:off x="283759" y="4179437"/>
            <a:ext cx="29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Cardiac Arrest Emergency</a:t>
            </a:r>
          </a:p>
        </p:txBody>
      </p:sp>
    </p:spTree>
    <p:extLst>
      <p:ext uri="{BB962C8B-B14F-4D97-AF65-F5344CB8AC3E}">
        <p14:creationId xmlns:p14="http://schemas.microsoft.com/office/powerpoint/2010/main" val="29112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54A1-74F6-43EC-8225-15D01734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714"/>
          </a:xfrm>
        </p:spPr>
        <p:txBody>
          <a:bodyPr>
            <a:noAutofit/>
          </a:bodyPr>
          <a:lstStyle/>
          <a:p>
            <a:r>
              <a:rPr lang="en-US" sz="3200" dirty="0"/>
              <a:t>One thing in Common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0E0B6-0217-4B4A-900F-96027454EE89}"/>
              </a:ext>
            </a:extLst>
          </p:cNvPr>
          <p:cNvSpPr/>
          <p:nvPr/>
        </p:nvSpPr>
        <p:spPr>
          <a:xfrm>
            <a:off x="838200" y="857840"/>
            <a:ext cx="2882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Use Sensors and Generates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5FB90F-FA54-45FA-9494-55A16088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58" y="1784573"/>
            <a:ext cx="70008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0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25BBE402-53AE-470B-80F8-30071374EE3A}"/>
              </a:ext>
            </a:extLst>
          </p:cNvPr>
          <p:cNvSpPr txBox="1">
            <a:spLocks/>
          </p:cNvSpPr>
          <p:nvPr/>
        </p:nvSpPr>
        <p:spPr>
          <a:xfrm>
            <a:off x="174586" y="153122"/>
            <a:ext cx="10515600" cy="581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 Case : Car Crash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44E4429-9C92-432D-8429-74739C66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844149"/>
            <a:ext cx="8361679" cy="57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98CDDF-152D-46FB-80E5-914EF9101184}"/>
              </a:ext>
            </a:extLst>
          </p:cNvPr>
          <p:cNvSpPr/>
          <p:nvPr/>
        </p:nvSpPr>
        <p:spPr>
          <a:xfrm>
            <a:off x="9354493" y="820132"/>
            <a:ext cx="2334744" cy="4873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9C915621-BA0A-4448-A8A7-D284FA19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99" y="3481550"/>
            <a:ext cx="1157611" cy="5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5C5343-6007-40D0-8AC8-17DB0C16AC46}"/>
              </a:ext>
            </a:extLst>
          </p:cNvPr>
          <p:cNvCxnSpPr>
            <a:cxnSpLocks/>
          </p:cNvCxnSpPr>
          <p:nvPr/>
        </p:nvCxnSpPr>
        <p:spPr>
          <a:xfrm>
            <a:off x="4385664" y="3153999"/>
            <a:ext cx="486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9E6A59-8232-4E08-B6DF-D47036DB6B94}"/>
              </a:ext>
            </a:extLst>
          </p:cNvPr>
          <p:cNvSpPr txBox="1"/>
          <p:nvPr/>
        </p:nvSpPr>
        <p:spPr>
          <a:xfrm>
            <a:off x="4562266" y="3163886"/>
            <a:ext cx="50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Notifications and Alerts To Specific Emergency Responders </a:t>
            </a:r>
          </a:p>
        </p:txBody>
      </p:sp>
      <p:pic>
        <p:nvPicPr>
          <p:cNvPr id="9" name="Shape 117">
            <a:extLst>
              <a:ext uri="{FF2B5EF4-FFF2-40B4-BE49-F238E27FC236}">
                <a16:creationId xmlns:a16="http://schemas.microsoft.com/office/drawing/2014/main" id="{450A667E-2042-412C-8A9C-5CE0315C0B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0254" y="1901348"/>
            <a:ext cx="474534" cy="47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18" descr="C:\Users\Proximus\Desktop\house-family-logo-png-image-74350.png">
            <a:extLst>
              <a:ext uri="{FF2B5EF4-FFF2-40B4-BE49-F238E27FC236}">
                <a16:creationId xmlns:a16="http://schemas.microsoft.com/office/drawing/2014/main" id="{4EF113E0-428B-440E-8247-5D0153D5D1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6340" y="1251035"/>
            <a:ext cx="555851" cy="55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9" descr="C:\Users\Proximus\Desktop\Police-512.png">
            <a:extLst>
              <a:ext uri="{FF2B5EF4-FFF2-40B4-BE49-F238E27FC236}">
                <a16:creationId xmlns:a16="http://schemas.microsoft.com/office/drawing/2014/main" id="{0F0A7DCD-458C-4738-81A7-452AA43358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2596" y="2787579"/>
            <a:ext cx="765405" cy="7654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31">
            <a:extLst>
              <a:ext uri="{FF2B5EF4-FFF2-40B4-BE49-F238E27FC236}">
                <a16:creationId xmlns:a16="http://schemas.microsoft.com/office/drawing/2014/main" id="{3A50AC2B-DEAB-401D-B7B2-5AF3BA52DF1B}"/>
              </a:ext>
            </a:extLst>
          </p:cNvPr>
          <p:cNvSpPr txBox="1"/>
          <p:nvPr/>
        </p:nvSpPr>
        <p:spPr>
          <a:xfrm>
            <a:off x="9247694" y="5929558"/>
            <a:ext cx="25215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Emergency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Responders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Stack</a:t>
            </a:r>
            <a:endParaRPr sz="3600" dirty="0"/>
          </a:p>
        </p:txBody>
      </p:sp>
      <p:pic>
        <p:nvPicPr>
          <p:cNvPr id="13" name="Shape 180" descr="Image result for first responders icon">
            <a:extLst>
              <a:ext uri="{FF2B5EF4-FFF2-40B4-BE49-F238E27FC236}">
                <a16:creationId xmlns:a16="http://schemas.microsoft.com/office/drawing/2014/main" id="{4404791C-B7C3-4450-B383-CC04366BB8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6857" y="3406517"/>
            <a:ext cx="636880" cy="63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81" descr="Image result for drone icon">
            <a:extLst>
              <a:ext uri="{FF2B5EF4-FFF2-40B4-BE49-F238E27FC236}">
                <a16:creationId xmlns:a16="http://schemas.microsoft.com/office/drawing/2014/main" id="{5302D23E-5059-4F68-AFC8-DF39B53E1F9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61540" y="4382330"/>
            <a:ext cx="967515" cy="96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16">
            <a:extLst>
              <a:ext uri="{FF2B5EF4-FFF2-40B4-BE49-F238E27FC236}">
                <a16:creationId xmlns:a16="http://schemas.microsoft.com/office/drawing/2014/main" id="{39AA2159-832B-4E30-BC9E-91582BF5E32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10181285" y="2492798"/>
            <a:ext cx="528024" cy="39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83">
            <a:extLst>
              <a:ext uri="{FF2B5EF4-FFF2-40B4-BE49-F238E27FC236}">
                <a16:creationId xmlns:a16="http://schemas.microsoft.com/office/drawing/2014/main" id="{BCFF2A79-6B6C-487C-97F7-EF6784635204}"/>
              </a:ext>
            </a:extLst>
          </p:cNvPr>
          <p:cNvSpPr/>
          <p:nvPr/>
        </p:nvSpPr>
        <p:spPr>
          <a:xfrm>
            <a:off x="1868237" y="2989605"/>
            <a:ext cx="2517427" cy="251435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Level Data Analysis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20">
            <a:extLst>
              <a:ext uri="{FF2B5EF4-FFF2-40B4-BE49-F238E27FC236}">
                <a16:creationId xmlns:a16="http://schemas.microsoft.com/office/drawing/2014/main" id="{2F6EA497-ADD7-4BA8-B8BF-4551D26BFE82}"/>
              </a:ext>
            </a:extLst>
          </p:cNvPr>
          <p:cNvSpPr/>
          <p:nvPr/>
        </p:nvSpPr>
        <p:spPr>
          <a:xfrm>
            <a:off x="9712267" y="1151861"/>
            <a:ext cx="1554178" cy="217580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AA5676D-6355-4297-89C7-AD6C268A48A7}"/>
              </a:ext>
            </a:extLst>
          </p:cNvPr>
          <p:cNvSpPr txBox="1">
            <a:spLocks/>
          </p:cNvSpPr>
          <p:nvPr/>
        </p:nvSpPr>
        <p:spPr>
          <a:xfrm>
            <a:off x="62826" y="447762"/>
            <a:ext cx="10515600" cy="581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 Case : Contd..</a:t>
            </a:r>
          </a:p>
        </p:txBody>
      </p:sp>
      <p:sp>
        <p:nvSpPr>
          <p:cNvPr id="20" name="Shape 179">
            <a:extLst>
              <a:ext uri="{FF2B5EF4-FFF2-40B4-BE49-F238E27FC236}">
                <a16:creationId xmlns:a16="http://schemas.microsoft.com/office/drawing/2014/main" id="{A8B12FCD-1946-4367-B925-FF2BF8933678}"/>
              </a:ext>
            </a:extLst>
          </p:cNvPr>
          <p:cNvSpPr txBox="1"/>
          <p:nvPr/>
        </p:nvSpPr>
        <p:spPr>
          <a:xfrm>
            <a:off x="9712266" y="4013575"/>
            <a:ext cx="1524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Responders</a:t>
            </a:r>
            <a:endParaRPr sz="2800" dirty="0"/>
          </a:p>
        </p:txBody>
      </p:sp>
      <p:sp>
        <p:nvSpPr>
          <p:cNvPr id="21" name="Shape 179">
            <a:extLst>
              <a:ext uri="{FF2B5EF4-FFF2-40B4-BE49-F238E27FC236}">
                <a16:creationId xmlns:a16="http://schemas.microsoft.com/office/drawing/2014/main" id="{012E2BA9-7B69-4435-8124-5BA9E0C01F21}"/>
              </a:ext>
            </a:extLst>
          </p:cNvPr>
          <p:cNvSpPr txBox="1"/>
          <p:nvPr/>
        </p:nvSpPr>
        <p:spPr>
          <a:xfrm>
            <a:off x="9712266" y="5128228"/>
            <a:ext cx="1524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" sz="1100" dirty="0">
                <a:solidFill>
                  <a:srgbClr val="000000"/>
                </a:solidFill>
                <a:latin typeface="Calibri"/>
                <a:sym typeface="Calibri"/>
              </a:rPr>
              <a:t>Drones</a:t>
            </a:r>
            <a:endParaRPr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5F2C3E-5772-4C59-BFCE-B2AE70256FD3}"/>
              </a:ext>
            </a:extLst>
          </p:cNvPr>
          <p:cNvGrpSpPr/>
          <p:nvPr/>
        </p:nvGrpSpPr>
        <p:grpSpPr>
          <a:xfrm>
            <a:off x="5786634" y="1881608"/>
            <a:ext cx="3010723" cy="1107996"/>
            <a:chOff x="5164051" y="3546431"/>
            <a:chExt cx="3010723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407E2-0805-47F1-B16A-8FE9D7DAECBC}"/>
                </a:ext>
              </a:extLst>
            </p:cNvPr>
            <p:cNvSpPr txBox="1"/>
            <p:nvPr/>
          </p:nvSpPr>
          <p:spPr>
            <a:xfrm>
              <a:off x="5164051" y="3546431"/>
              <a:ext cx="30107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EMERGENCY SOS!!</a:t>
              </a:r>
            </a:p>
            <a:p>
              <a:r>
                <a:rPr lang="en-US" sz="1100" dirty="0"/>
                <a:t>Please reach at Brussels Expo</a:t>
              </a:r>
            </a:p>
            <a:p>
              <a:r>
                <a:rPr lang="nl-NL" sz="1100" dirty="0"/>
                <a:t>Alfons Gossetlaan 11, 1702 Groot-Bijgaarden, </a:t>
              </a:r>
            </a:p>
            <a:p>
              <a:r>
                <a:rPr lang="nl-NL" sz="1100" dirty="0"/>
                <a:t>Lat : 50.8714833</a:t>
              </a:r>
            </a:p>
            <a:p>
              <a:r>
                <a:rPr lang="nl-NL" sz="1100" dirty="0"/>
                <a:t>Long : </a:t>
              </a:r>
              <a:r>
                <a:rPr lang="en-US" sz="1100" dirty="0"/>
                <a:t>4.2798169</a:t>
              </a:r>
            </a:p>
            <a:p>
              <a:r>
                <a:rPr lang="en-US" sz="1100" dirty="0"/>
                <a:t>Click link to help: </a:t>
              </a:r>
              <a:r>
                <a:rPr lang="en-US" sz="1100" dirty="0" err="1"/>
                <a:t>xxxxxxx</a:t>
              </a:r>
              <a:endParaRPr lang="en-US" sz="1100" dirty="0"/>
            </a:p>
          </p:txBody>
        </p:sp>
        <p:sp>
          <p:nvSpPr>
            <p:cNvPr id="24" name="Speech Bubble: Rectangle 23">
              <a:extLst>
                <a:ext uri="{FF2B5EF4-FFF2-40B4-BE49-F238E27FC236}">
                  <a16:creationId xmlns:a16="http://schemas.microsoft.com/office/drawing/2014/main" id="{52A3546F-8C09-40B3-B63F-EDC3CDECE62A}"/>
                </a:ext>
              </a:extLst>
            </p:cNvPr>
            <p:cNvSpPr/>
            <p:nvPr/>
          </p:nvSpPr>
          <p:spPr>
            <a:xfrm>
              <a:off x="5164051" y="3552984"/>
              <a:ext cx="2801598" cy="1101443"/>
            </a:xfrm>
            <a:prstGeom prst="wedgeRectCallou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Image result for car crash icon png">
            <a:extLst>
              <a:ext uri="{FF2B5EF4-FFF2-40B4-BE49-F238E27FC236}">
                <a16:creationId xmlns:a16="http://schemas.microsoft.com/office/drawing/2014/main" id="{92C07518-B208-4F8F-BF26-FB29B137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8" y="181602"/>
            <a:ext cx="1024233" cy="8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1DEC22-3BB9-4E45-973E-08EA01A52B7A}"/>
              </a:ext>
            </a:extLst>
          </p:cNvPr>
          <p:cNvSpPr txBox="1"/>
          <p:nvPr/>
        </p:nvSpPr>
        <p:spPr>
          <a:xfrm>
            <a:off x="216064" y="4892459"/>
            <a:ext cx="829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Notifications, Alerts and transient data will pass from our Intelligent IoE  platform with </a:t>
            </a:r>
            <a:r>
              <a:rPr lang="en-US" b="1" dirty="0"/>
              <a:t>GDPR Compliance.</a:t>
            </a:r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74E8D74D-09C5-4E2B-8BDC-A5AFF45F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1" y="2598258"/>
            <a:ext cx="1782349" cy="103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7B2461-A2B1-4FE9-9E96-0CA79D2C8A3C}"/>
              </a:ext>
            </a:extLst>
          </p:cNvPr>
          <p:cNvSpPr txBox="1">
            <a:spLocks/>
          </p:cNvSpPr>
          <p:nvPr/>
        </p:nvSpPr>
        <p:spPr>
          <a:xfrm>
            <a:off x="78503" y="645403"/>
            <a:ext cx="10515600" cy="5815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		1</a:t>
            </a:r>
            <a:r>
              <a:rPr lang="en-US" sz="2800" baseline="30000" dirty="0"/>
              <a:t>st</a:t>
            </a:r>
            <a:r>
              <a:rPr lang="en-US" sz="2800" dirty="0"/>
              <a:t> Responders has less knowledge what to do in these situation ??</a:t>
            </a:r>
          </a:p>
          <a:p>
            <a:pPr algn="l"/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87CF46-D8BE-4D12-A76D-11567A26B8C8}"/>
              </a:ext>
            </a:extLst>
          </p:cNvPr>
          <p:cNvSpPr txBox="1">
            <a:spLocks/>
          </p:cNvSpPr>
          <p:nvPr/>
        </p:nvSpPr>
        <p:spPr>
          <a:xfrm>
            <a:off x="692890" y="808065"/>
            <a:ext cx="10515600" cy="581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pic>
        <p:nvPicPr>
          <p:cNvPr id="3076" name="Picture 4" descr="Image result for car crash icon png">
            <a:extLst>
              <a:ext uri="{FF2B5EF4-FFF2-40B4-BE49-F238E27FC236}">
                <a16:creationId xmlns:a16="http://schemas.microsoft.com/office/drawing/2014/main" id="{9C81FD4D-7A7C-4660-A2D7-68F5BA96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" y="358220"/>
            <a:ext cx="948849" cy="7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15">
            <a:extLst>
              <a:ext uri="{FF2B5EF4-FFF2-40B4-BE49-F238E27FC236}">
                <a16:creationId xmlns:a16="http://schemas.microsoft.com/office/drawing/2014/main" id="{2F9DEF58-2709-4468-A55A-D2FF6ABB58E5}"/>
              </a:ext>
            </a:extLst>
          </p:cNvPr>
          <p:cNvSpPr/>
          <p:nvPr/>
        </p:nvSpPr>
        <p:spPr>
          <a:xfrm>
            <a:off x="9181077" y="2708065"/>
            <a:ext cx="1695609" cy="1085761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Shape 134">
            <a:extLst>
              <a:ext uri="{FF2B5EF4-FFF2-40B4-BE49-F238E27FC236}">
                <a16:creationId xmlns:a16="http://schemas.microsoft.com/office/drawing/2014/main" id="{C7F8CFFF-9850-45C6-BDD3-C0501D8068A3}"/>
              </a:ext>
            </a:extLst>
          </p:cNvPr>
          <p:cNvGrpSpPr/>
          <p:nvPr/>
        </p:nvGrpSpPr>
        <p:grpSpPr>
          <a:xfrm>
            <a:off x="9168284" y="1284176"/>
            <a:ext cx="1778801" cy="1157752"/>
            <a:chOff x="5858765" y="404692"/>
            <a:chExt cx="2834415" cy="1837073"/>
          </a:xfrm>
        </p:grpSpPr>
        <p:pic>
          <p:nvPicPr>
            <p:cNvPr id="13" name="Shape 135" descr="C:\Users\Proximus\Desktop\best-cloud-logo-viewing-clipart-blue-and-white-cartoon-dot-people-with-photos.png">
              <a:extLst>
                <a:ext uri="{FF2B5EF4-FFF2-40B4-BE49-F238E27FC236}">
                  <a16:creationId xmlns:a16="http://schemas.microsoft.com/office/drawing/2014/main" id="{F671A3C6-761E-4800-9A5C-8A1257C44F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43462" y="404692"/>
              <a:ext cx="1367966" cy="7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Shape 136" descr="C:\Users\Proximus\Desktop\SellerSupportImage.jpg">
              <a:extLst>
                <a:ext uri="{FF2B5EF4-FFF2-40B4-BE49-F238E27FC236}">
                  <a16:creationId xmlns:a16="http://schemas.microsoft.com/office/drawing/2014/main" id="{240B0CDC-DA06-465C-A08C-05FE109E33A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8724" t="10676" b="-1"/>
            <a:stretch/>
          </p:blipFill>
          <p:spPr>
            <a:xfrm>
              <a:off x="6414448" y="761999"/>
              <a:ext cx="797268" cy="519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137" descr="C:\Users\Proximus\Desktop\best-cloud-logo-viewing-clipart-blue-and-white-cartoon-dot-people-with-photos.png">
              <a:extLst>
                <a:ext uri="{FF2B5EF4-FFF2-40B4-BE49-F238E27FC236}">
                  <a16:creationId xmlns:a16="http://schemas.microsoft.com/office/drawing/2014/main" id="{1AD80BDB-8277-4537-B1CB-FEC51720B1E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25214" y="998944"/>
              <a:ext cx="1367966" cy="7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38" descr="C:\Users\Proximus\Desktop\SellerSupportImage.jpg">
              <a:extLst>
                <a:ext uri="{FF2B5EF4-FFF2-40B4-BE49-F238E27FC236}">
                  <a16:creationId xmlns:a16="http://schemas.microsoft.com/office/drawing/2014/main" id="{5029B5C2-3A4C-4157-B5A6-10CB267A164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8724" t="10676" b="-1"/>
            <a:stretch/>
          </p:blipFill>
          <p:spPr>
            <a:xfrm>
              <a:off x="7696200" y="1356251"/>
              <a:ext cx="797268" cy="519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39" descr="C:\Users\Proximus\Desktop\best-cloud-logo-viewing-clipart-blue-and-white-cartoon-dot-people-with-photos.png">
              <a:extLst>
                <a:ext uri="{FF2B5EF4-FFF2-40B4-BE49-F238E27FC236}">
                  <a16:creationId xmlns:a16="http://schemas.microsoft.com/office/drawing/2014/main" id="{57766CA8-E4C9-4B3F-AFB8-6009C39D888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58765" y="1365187"/>
              <a:ext cx="1367966" cy="72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40" descr="C:\Users\Proximus\Desktop\SellerSupportImage.jpg">
              <a:extLst>
                <a:ext uri="{FF2B5EF4-FFF2-40B4-BE49-F238E27FC236}">
                  <a16:creationId xmlns:a16="http://schemas.microsoft.com/office/drawing/2014/main" id="{D2504C6D-E0E2-4017-9B4F-AEFB34D0DC6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8724" t="10676" b="-1"/>
            <a:stretch/>
          </p:blipFill>
          <p:spPr>
            <a:xfrm>
              <a:off x="6229751" y="1722494"/>
              <a:ext cx="797268" cy="519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41">
              <a:extLst>
                <a:ext uri="{FF2B5EF4-FFF2-40B4-BE49-F238E27FC236}">
                  <a16:creationId xmlns:a16="http://schemas.microsoft.com/office/drawing/2014/main" id="{75BC9758-538A-4596-B1A6-BB63D31F339C}"/>
                </a:ext>
              </a:extLst>
            </p:cNvPr>
            <p:cNvSpPr/>
            <p:nvPr/>
          </p:nvSpPr>
          <p:spPr>
            <a:xfrm>
              <a:off x="7096614" y="935261"/>
              <a:ext cx="599586" cy="677744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142">
              <a:extLst>
                <a:ext uri="{FF2B5EF4-FFF2-40B4-BE49-F238E27FC236}">
                  <a16:creationId xmlns:a16="http://schemas.microsoft.com/office/drawing/2014/main" id="{C5FB089C-86CE-4AA8-8905-25FB19125284}"/>
                </a:ext>
              </a:extLst>
            </p:cNvPr>
            <p:cNvSpPr/>
            <p:nvPr/>
          </p:nvSpPr>
          <p:spPr>
            <a:xfrm rot="5667079">
              <a:off x="7055030" y="1388090"/>
              <a:ext cx="599586" cy="677744"/>
            </a:xfrm>
            <a:prstGeom prst="arc">
              <a:avLst>
                <a:gd name="adj1" fmla="val 16200000"/>
                <a:gd name="adj2" fmla="val 1721369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143">
              <a:extLst>
                <a:ext uri="{FF2B5EF4-FFF2-40B4-BE49-F238E27FC236}">
                  <a16:creationId xmlns:a16="http://schemas.microsoft.com/office/drawing/2014/main" id="{68FF7545-B699-40C6-8306-6F9FF795E154}"/>
                </a:ext>
              </a:extLst>
            </p:cNvPr>
            <p:cNvSpPr/>
            <p:nvPr/>
          </p:nvSpPr>
          <p:spPr>
            <a:xfrm rot="-10137118">
              <a:off x="6154114" y="935260"/>
              <a:ext cx="599586" cy="677744"/>
            </a:xfrm>
            <a:prstGeom prst="arc">
              <a:avLst>
                <a:gd name="adj1" fmla="val 16200000"/>
                <a:gd name="adj2" fmla="val 1721369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Shape 156">
            <a:extLst>
              <a:ext uri="{FF2B5EF4-FFF2-40B4-BE49-F238E27FC236}">
                <a16:creationId xmlns:a16="http://schemas.microsoft.com/office/drawing/2014/main" id="{90F834E5-974F-426D-BB5E-6D8C9F759F25}"/>
              </a:ext>
            </a:extLst>
          </p:cNvPr>
          <p:cNvSpPr txBox="1"/>
          <p:nvPr/>
        </p:nvSpPr>
        <p:spPr>
          <a:xfrm>
            <a:off x="8974103" y="5875885"/>
            <a:ext cx="2442238" cy="29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Providers Stack</a:t>
            </a:r>
            <a:endParaRPr sz="3600" dirty="0"/>
          </a:p>
        </p:txBody>
      </p:sp>
      <p:sp>
        <p:nvSpPr>
          <p:cNvPr id="23" name="Shape 158">
            <a:extLst>
              <a:ext uri="{FF2B5EF4-FFF2-40B4-BE49-F238E27FC236}">
                <a16:creationId xmlns:a16="http://schemas.microsoft.com/office/drawing/2014/main" id="{63FDE88D-CEC5-4DC9-8916-DF7D663962B6}"/>
              </a:ext>
            </a:extLst>
          </p:cNvPr>
          <p:cNvSpPr/>
          <p:nvPr/>
        </p:nvSpPr>
        <p:spPr>
          <a:xfrm>
            <a:off x="9264581" y="3035318"/>
            <a:ext cx="1505553" cy="250717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Hospital </a:t>
            </a:r>
            <a:endParaRPr/>
          </a:p>
        </p:txBody>
      </p:sp>
      <p:sp>
        <p:nvSpPr>
          <p:cNvPr id="24" name="Shape 161">
            <a:extLst>
              <a:ext uri="{FF2B5EF4-FFF2-40B4-BE49-F238E27FC236}">
                <a16:creationId xmlns:a16="http://schemas.microsoft.com/office/drawing/2014/main" id="{A31AB8BA-B9B7-4D76-B997-A7CD686B3FEF}"/>
              </a:ext>
            </a:extLst>
          </p:cNvPr>
          <p:cNvSpPr txBox="1"/>
          <p:nvPr/>
        </p:nvSpPr>
        <p:spPr>
          <a:xfrm>
            <a:off x="9181077" y="1124141"/>
            <a:ext cx="168061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 Call Distribution </a:t>
            </a:r>
            <a:endParaRPr dirty="0"/>
          </a:p>
        </p:txBody>
      </p:sp>
      <p:sp>
        <p:nvSpPr>
          <p:cNvPr id="25" name="Shape 162">
            <a:extLst>
              <a:ext uri="{FF2B5EF4-FFF2-40B4-BE49-F238E27FC236}">
                <a16:creationId xmlns:a16="http://schemas.microsoft.com/office/drawing/2014/main" id="{9E535147-8F77-4628-AB16-247F4589718E}"/>
              </a:ext>
            </a:extLst>
          </p:cNvPr>
          <p:cNvSpPr/>
          <p:nvPr/>
        </p:nvSpPr>
        <p:spPr>
          <a:xfrm>
            <a:off x="8974103" y="1058399"/>
            <a:ext cx="2052823" cy="47229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115">
            <a:extLst>
              <a:ext uri="{FF2B5EF4-FFF2-40B4-BE49-F238E27FC236}">
                <a16:creationId xmlns:a16="http://schemas.microsoft.com/office/drawing/2014/main" id="{4409ADB3-A4B4-4652-9AD8-580FB457E221}"/>
              </a:ext>
            </a:extLst>
          </p:cNvPr>
          <p:cNvSpPr/>
          <p:nvPr/>
        </p:nvSpPr>
        <p:spPr>
          <a:xfrm>
            <a:off x="9143839" y="4453595"/>
            <a:ext cx="1695609" cy="1085761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158">
            <a:extLst>
              <a:ext uri="{FF2B5EF4-FFF2-40B4-BE49-F238E27FC236}">
                <a16:creationId xmlns:a16="http://schemas.microsoft.com/office/drawing/2014/main" id="{4A734FAD-5E9B-40A2-A51C-3FE5C3862898}"/>
              </a:ext>
            </a:extLst>
          </p:cNvPr>
          <p:cNvSpPr/>
          <p:nvPr/>
        </p:nvSpPr>
        <p:spPr>
          <a:xfrm>
            <a:off x="9265135" y="4780848"/>
            <a:ext cx="1505553" cy="250717"/>
          </a:xfrm>
          <a:prstGeom prst="rect">
            <a:avLst/>
          </a:prstGeom>
          <a:solidFill>
            <a:srgbClr val="F4B081"/>
          </a:solidFill>
          <a:ln w="1270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Insurance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51F3F-D59C-4696-85E9-C281442CE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546" y="2428390"/>
            <a:ext cx="3695812" cy="1899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AA2A5-3E73-4A92-BF7C-50AB6718FC2E}"/>
              </a:ext>
            </a:extLst>
          </p:cNvPr>
          <p:cNvSpPr txBox="1"/>
          <p:nvPr/>
        </p:nvSpPr>
        <p:spPr>
          <a:xfrm>
            <a:off x="463391" y="4877882"/>
            <a:ext cx="663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Helper2 accepted help the Victim and a </a:t>
            </a:r>
            <a:r>
              <a:rPr lang="en-US" b="1" dirty="0"/>
              <a:t>Real time Multimedia session</a:t>
            </a:r>
            <a:r>
              <a:rPr lang="en-US" dirty="0"/>
              <a:t> will be created between </a:t>
            </a:r>
            <a:r>
              <a:rPr lang="en-US" b="1" dirty="0"/>
              <a:t>Helper2, Hospital and Insurance</a:t>
            </a:r>
            <a:r>
              <a:rPr lang="en-US" dirty="0"/>
              <a:t>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2CC09-3569-4BB8-95B5-AD1E238E74EF}"/>
              </a:ext>
            </a:extLst>
          </p:cNvPr>
          <p:cNvCxnSpPr/>
          <p:nvPr/>
        </p:nvCxnSpPr>
        <p:spPr>
          <a:xfrm flipV="1">
            <a:off x="4289283" y="3035318"/>
            <a:ext cx="4882924" cy="2507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>
            <a:extLst>
              <a:ext uri="{FF2B5EF4-FFF2-40B4-BE49-F238E27FC236}">
                <a16:creationId xmlns:a16="http://schemas.microsoft.com/office/drawing/2014/main" id="{B928D7E5-32D0-4D57-A3F1-AE721348C6F4}"/>
              </a:ext>
            </a:extLst>
          </p:cNvPr>
          <p:cNvCxnSpPr>
            <a:cxnSpLocks/>
          </p:cNvCxnSpPr>
          <p:nvPr/>
        </p:nvCxnSpPr>
        <p:spPr>
          <a:xfrm>
            <a:off x="4317564" y="3339134"/>
            <a:ext cx="4854643" cy="16573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0075B36C-BC5A-4328-9050-B433CD5D8944}"/>
              </a:ext>
            </a:extLst>
          </p:cNvPr>
          <p:cNvCxnSpPr>
            <a:cxnSpLocks/>
          </p:cNvCxnSpPr>
          <p:nvPr/>
        </p:nvCxnSpPr>
        <p:spPr>
          <a:xfrm flipH="1">
            <a:off x="9257076" y="3793826"/>
            <a:ext cx="8870" cy="6597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04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535</Words>
  <Application>Microsoft Office PowerPoint</Application>
  <PresentationFormat>Widescreen</PresentationFormat>
  <Paragraphs>137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Celestial</vt:lpstr>
      <vt:lpstr>Office Theme</vt:lpstr>
      <vt:lpstr>Team Induction</vt:lpstr>
      <vt:lpstr>PowerPoint Presentation</vt:lpstr>
      <vt:lpstr>PowerPoint Presentation</vt:lpstr>
      <vt:lpstr>PowerPoint Presentation</vt:lpstr>
      <vt:lpstr>PowerPoint Presentation</vt:lpstr>
      <vt:lpstr>One thing in Common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demo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Mrityunjay Pandey</dc:creator>
  <cp:lastModifiedBy>Mrityunjay Pandey</cp:lastModifiedBy>
  <cp:revision>52</cp:revision>
  <dcterms:created xsi:type="dcterms:W3CDTF">2018-02-23T20:53:15Z</dcterms:created>
  <dcterms:modified xsi:type="dcterms:W3CDTF">2018-02-24T09:33:36Z</dcterms:modified>
</cp:coreProperties>
</file>