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D214D-223C-4E27-6417-E94DBC32D679}" v="469" dt="2024-12-17T00:50:50.234"/>
    <p1510:client id="{7B9E555B-2187-2135-588D-35998FA800E5}" v="186" dt="2024-12-17T02:43:25.551"/>
    <p1510:client id="{A353C716-0D0C-5480-9E17-CDC92D618A34}" v="136" dt="2024-12-17T00:56:47.823"/>
    <p1510:client id="{C52741C5-38FE-0CCB-832D-FD88560D1386}" v="192" dt="2024-12-17T01:31:1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EE714-F927-4105-A0A3-0338548F9B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1725A2-7A58-42A4-BA17-8E03849BDB39}">
      <dgm:prSet/>
      <dgm:spPr/>
      <dgm:t>
        <a:bodyPr/>
        <a:lstStyle/>
        <a:p>
          <a:r>
            <a:rPr lang="en-US"/>
            <a:t>Недостатки: </a:t>
          </a:r>
        </a:p>
      </dgm:t>
    </dgm:pt>
    <dgm:pt modelId="{39C38D93-F837-49CC-8A58-034A4EBED448}" type="parTrans" cxnId="{1F4DE10B-1649-44F3-9624-57BBC2F820BF}">
      <dgm:prSet/>
      <dgm:spPr/>
      <dgm:t>
        <a:bodyPr/>
        <a:lstStyle/>
        <a:p>
          <a:endParaRPr lang="en-US"/>
        </a:p>
      </dgm:t>
    </dgm:pt>
    <dgm:pt modelId="{F1F79648-5BC1-43BE-B76E-8B969EF8D09F}" type="sibTrans" cxnId="{1F4DE10B-1649-44F3-9624-57BBC2F820BF}">
      <dgm:prSet/>
      <dgm:spPr/>
      <dgm:t>
        <a:bodyPr/>
        <a:lstStyle/>
        <a:p>
          <a:endParaRPr lang="en-US"/>
        </a:p>
      </dgm:t>
    </dgm:pt>
    <dgm:pt modelId="{D567C380-EBF7-4464-AF5D-F07381C668EB}">
      <dgm:prSet/>
      <dgm:spPr/>
      <dgm:t>
        <a:bodyPr/>
        <a:lstStyle/>
        <a:p>
          <a:r>
            <a:rPr lang="en-US" b="1"/>
            <a:t>Неэффективность на больших графах</a:t>
          </a:r>
          <a:r>
            <a:rPr lang="en-US"/>
            <a:t> </a:t>
          </a:r>
        </a:p>
      </dgm:t>
    </dgm:pt>
    <dgm:pt modelId="{77DD4A86-C053-42E0-ADB9-A1EF2D0BE090}" type="parTrans" cxnId="{DF389425-3A76-4582-8831-4E166005CC0E}">
      <dgm:prSet/>
      <dgm:spPr/>
      <dgm:t>
        <a:bodyPr/>
        <a:lstStyle/>
        <a:p>
          <a:endParaRPr lang="en-US"/>
        </a:p>
      </dgm:t>
    </dgm:pt>
    <dgm:pt modelId="{BB536B3D-03ED-49C2-9857-D0BFEC628737}" type="sibTrans" cxnId="{DF389425-3A76-4582-8831-4E166005CC0E}">
      <dgm:prSet/>
      <dgm:spPr/>
      <dgm:t>
        <a:bodyPr/>
        <a:lstStyle/>
        <a:p>
          <a:endParaRPr lang="en-US"/>
        </a:p>
      </dgm:t>
    </dgm:pt>
    <dgm:pt modelId="{B5F035B9-C27E-4410-AE8A-5B4B9EE00556}">
      <dgm:prSet/>
      <dgm:spPr/>
      <dgm:t>
        <a:bodyPr/>
        <a:lstStyle/>
        <a:p>
          <a:r>
            <a:rPr lang="en-US" b="1"/>
            <a:t>Не учитывает актуальность информации</a:t>
          </a:r>
          <a:r>
            <a:rPr lang="en-US"/>
            <a:t> </a:t>
          </a:r>
        </a:p>
      </dgm:t>
    </dgm:pt>
    <dgm:pt modelId="{E42AD9AA-8DE8-42E9-844A-62686C3CF2E5}" type="parTrans" cxnId="{D3CD37CC-DA17-4CA8-9FDA-B2EA3BEF6FE4}">
      <dgm:prSet/>
      <dgm:spPr/>
      <dgm:t>
        <a:bodyPr/>
        <a:lstStyle/>
        <a:p>
          <a:endParaRPr lang="en-US"/>
        </a:p>
      </dgm:t>
    </dgm:pt>
    <dgm:pt modelId="{89B2C3CA-6AA1-4E0B-93CF-28333B0E25F8}" type="sibTrans" cxnId="{D3CD37CC-DA17-4CA8-9FDA-B2EA3BEF6FE4}">
      <dgm:prSet/>
      <dgm:spPr/>
      <dgm:t>
        <a:bodyPr/>
        <a:lstStyle/>
        <a:p>
          <a:endParaRPr lang="en-US"/>
        </a:p>
      </dgm:t>
    </dgm:pt>
    <dgm:pt modelId="{EACAD3BC-9EF9-493C-BE8C-25251463F1AE}" type="pres">
      <dgm:prSet presAssocID="{728EE714-F927-4105-A0A3-0338548F9B10}" presName="linear" presStyleCnt="0">
        <dgm:presLayoutVars>
          <dgm:animLvl val="lvl"/>
          <dgm:resizeHandles val="exact"/>
        </dgm:presLayoutVars>
      </dgm:prSet>
      <dgm:spPr/>
    </dgm:pt>
    <dgm:pt modelId="{D52D9BAB-0971-4351-A540-D839E54A3ABF}" type="pres">
      <dgm:prSet presAssocID="{801725A2-7A58-42A4-BA17-8E03849BDB3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881B607-7C08-42D4-A369-EFA2DE5B21DA}" type="pres">
      <dgm:prSet presAssocID="{801725A2-7A58-42A4-BA17-8E03849BDB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4DE10B-1649-44F3-9624-57BBC2F820BF}" srcId="{728EE714-F927-4105-A0A3-0338548F9B10}" destId="{801725A2-7A58-42A4-BA17-8E03849BDB39}" srcOrd="0" destOrd="0" parTransId="{39C38D93-F837-49CC-8A58-034A4EBED448}" sibTransId="{F1F79648-5BC1-43BE-B76E-8B969EF8D09F}"/>
    <dgm:cxn modelId="{B7DDCF19-7DF7-4312-867F-FD87E0792C91}" type="presOf" srcId="{801725A2-7A58-42A4-BA17-8E03849BDB39}" destId="{D52D9BAB-0971-4351-A540-D839E54A3ABF}" srcOrd="0" destOrd="0" presId="urn:microsoft.com/office/officeart/2005/8/layout/vList2"/>
    <dgm:cxn modelId="{DF389425-3A76-4582-8831-4E166005CC0E}" srcId="{801725A2-7A58-42A4-BA17-8E03849BDB39}" destId="{D567C380-EBF7-4464-AF5D-F07381C668EB}" srcOrd="0" destOrd="0" parTransId="{77DD4A86-C053-42E0-ADB9-A1EF2D0BE090}" sibTransId="{BB536B3D-03ED-49C2-9857-D0BFEC628737}"/>
    <dgm:cxn modelId="{A7270389-2044-4CCE-9E10-B6B56EB88847}" type="presOf" srcId="{D567C380-EBF7-4464-AF5D-F07381C668EB}" destId="{0881B607-7C08-42D4-A369-EFA2DE5B21DA}" srcOrd="0" destOrd="0" presId="urn:microsoft.com/office/officeart/2005/8/layout/vList2"/>
    <dgm:cxn modelId="{43322FA7-8770-4395-8171-3D380D6A3891}" type="presOf" srcId="{728EE714-F927-4105-A0A3-0338548F9B10}" destId="{EACAD3BC-9EF9-493C-BE8C-25251463F1AE}" srcOrd="0" destOrd="0" presId="urn:microsoft.com/office/officeart/2005/8/layout/vList2"/>
    <dgm:cxn modelId="{D3CD37CC-DA17-4CA8-9FDA-B2EA3BEF6FE4}" srcId="{801725A2-7A58-42A4-BA17-8E03849BDB39}" destId="{B5F035B9-C27E-4410-AE8A-5B4B9EE00556}" srcOrd="1" destOrd="0" parTransId="{E42AD9AA-8DE8-42E9-844A-62686C3CF2E5}" sibTransId="{89B2C3CA-6AA1-4E0B-93CF-28333B0E25F8}"/>
    <dgm:cxn modelId="{ABA545D6-6DAE-48F4-B53F-65C89C05C341}" type="presOf" srcId="{B5F035B9-C27E-4410-AE8A-5B4B9EE00556}" destId="{0881B607-7C08-42D4-A369-EFA2DE5B21DA}" srcOrd="0" destOrd="1" presId="urn:microsoft.com/office/officeart/2005/8/layout/vList2"/>
    <dgm:cxn modelId="{975F4D1D-D1E2-4913-BD52-A0AFE9940234}" type="presParOf" srcId="{EACAD3BC-9EF9-493C-BE8C-25251463F1AE}" destId="{D52D9BAB-0971-4351-A540-D839E54A3ABF}" srcOrd="0" destOrd="0" presId="urn:microsoft.com/office/officeart/2005/8/layout/vList2"/>
    <dgm:cxn modelId="{CA57C102-211C-44B2-ABCB-2AC70660A65E}" type="presParOf" srcId="{EACAD3BC-9EF9-493C-BE8C-25251463F1AE}" destId="{0881B607-7C08-42D4-A369-EFA2DE5B21D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EE714-F927-4105-A0A3-0338548F9B10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01725A2-7A58-42A4-BA17-8E03849BDB39}">
      <dgm:prSet/>
      <dgm:spPr/>
      <dgm:t>
        <a:bodyPr/>
        <a:lstStyle/>
        <a:p>
          <a:pPr rtl="0"/>
          <a:r>
            <a:rPr lang="en-US" dirty="0">
              <a:latin typeface="Posterama"/>
            </a:rPr>
            <a:t>Достоинтсва</a:t>
          </a:r>
          <a:r>
            <a:rPr lang="en-US" dirty="0"/>
            <a:t>:</a:t>
          </a:r>
          <a:endParaRPr lang="en-US" b="0" dirty="0">
            <a:latin typeface="Posterama"/>
            <a:cs typeface="Posterama"/>
          </a:endParaRPr>
        </a:p>
      </dgm:t>
    </dgm:pt>
    <dgm:pt modelId="{39C38D93-F837-49CC-8A58-034A4EBED448}" type="parTrans" cxnId="{1F4DE10B-1649-44F3-9624-57BBC2F820BF}">
      <dgm:prSet/>
      <dgm:spPr/>
      <dgm:t>
        <a:bodyPr/>
        <a:lstStyle/>
        <a:p>
          <a:endParaRPr lang="en-US"/>
        </a:p>
      </dgm:t>
    </dgm:pt>
    <dgm:pt modelId="{F1F79648-5BC1-43BE-B76E-8B969EF8D09F}" type="sibTrans" cxnId="{1F4DE10B-1649-44F3-9624-57BBC2F820BF}">
      <dgm:prSet/>
      <dgm:spPr/>
      <dgm:t>
        <a:bodyPr/>
        <a:lstStyle/>
        <a:p>
          <a:endParaRPr lang="en-US"/>
        </a:p>
      </dgm:t>
    </dgm:pt>
    <dgm:pt modelId="{112167D8-3914-4FEE-B51C-62137FA6C719}">
      <dgm:prSet phldr="0"/>
      <dgm:spPr/>
      <dgm:t>
        <a:bodyPr/>
        <a:lstStyle/>
        <a:p>
          <a:pPr rtl="0"/>
          <a:r>
            <a:rPr lang="en-US" b="1" dirty="0" err="1">
              <a:latin typeface="Avenir Next LT Pro"/>
            </a:rPr>
            <a:t>Простота</a:t>
          </a:r>
          <a:r>
            <a:rPr lang="en-US" b="0" dirty="0">
              <a:latin typeface="Avenir Next LT Pro"/>
            </a:rPr>
            <a:t> </a:t>
          </a:r>
        </a:p>
      </dgm:t>
    </dgm:pt>
    <dgm:pt modelId="{2891A9F2-C677-4C54-96A5-351262844205}" type="parTrans" cxnId="{946F2A8D-6238-4762-8215-16497B5B3FDD}">
      <dgm:prSet/>
      <dgm:spPr/>
    </dgm:pt>
    <dgm:pt modelId="{1D5F572C-4922-43B4-8154-562BE0F6DFDF}" type="sibTrans" cxnId="{946F2A8D-6238-4762-8215-16497B5B3FDD}">
      <dgm:prSet/>
      <dgm:spPr/>
    </dgm:pt>
    <dgm:pt modelId="{6997BFB0-FB93-4BCD-9048-AC1B183CA9E6}">
      <dgm:prSet phldr="0"/>
      <dgm:spPr/>
      <dgm:t>
        <a:bodyPr/>
        <a:lstStyle/>
        <a:p>
          <a:r>
            <a:rPr lang="en-US" b="1" dirty="0">
              <a:latin typeface="Avenir Next LT Pro"/>
            </a:rPr>
            <a:t>Гибкость</a:t>
          </a:r>
          <a:r>
            <a:rPr lang="en-US" dirty="0"/>
            <a:t> </a:t>
          </a:r>
        </a:p>
      </dgm:t>
    </dgm:pt>
    <dgm:pt modelId="{E624D60B-487E-4385-AB7B-3075F2B4A795}" type="parTrans" cxnId="{AC8BA5E4-9273-4AF4-AC31-8685B487B7DA}">
      <dgm:prSet/>
      <dgm:spPr/>
    </dgm:pt>
    <dgm:pt modelId="{BB5330D0-6CB4-4882-92B7-F65198E3415A}" type="sibTrans" cxnId="{AC8BA5E4-9273-4AF4-AC31-8685B487B7DA}">
      <dgm:prSet/>
      <dgm:spPr/>
    </dgm:pt>
    <dgm:pt modelId="{EACAD3BC-9EF9-493C-BE8C-25251463F1AE}" type="pres">
      <dgm:prSet presAssocID="{728EE714-F927-4105-A0A3-0338548F9B10}" presName="linear" presStyleCnt="0">
        <dgm:presLayoutVars>
          <dgm:animLvl val="lvl"/>
          <dgm:resizeHandles val="exact"/>
        </dgm:presLayoutVars>
      </dgm:prSet>
      <dgm:spPr/>
    </dgm:pt>
    <dgm:pt modelId="{D52D9BAB-0971-4351-A540-D839E54A3ABF}" type="pres">
      <dgm:prSet presAssocID="{801725A2-7A58-42A4-BA17-8E03849BDB3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56B0F61-347E-47B5-98AE-BA215EC47D03}" type="pres">
      <dgm:prSet presAssocID="{801725A2-7A58-42A4-BA17-8E03849BDB3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4DE10B-1649-44F3-9624-57BBC2F820BF}" srcId="{728EE714-F927-4105-A0A3-0338548F9B10}" destId="{801725A2-7A58-42A4-BA17-8E03849BDB39}" srcOrd="0" destOrd="0" parTransId="{39C38D93-F837-49CC-8A58-034A4EBED448}" sibTransId="{F1F79648-5BC1-43BE-B76E-8B969EF8D09F}"/>
    <dgm:cxn modelId="{A07B216D-8697-4BE3-ACEF-248A3AD816C2}" type="presOf" srcId="{112167D8-3914-4FEE-B51C-62137FA6C719}" destId="{256B0F61-347E-47B5-98AE-BA215EC47D03}" srcOrd="0" destOrd="0" presId="urn:microsoft.com/office/officeart/2005/8/layout/vList2"/>
    <dgm:cxn modelId="{F355708C-E8F1-4B9E-9337-67033440E06C}" type="presOf" srcId="{801725A2-7A58-42A4-BA17-8E03849BDB39}" destId="{D52D9BAB-0971-4351-A540-D839E54A3ABF}" srcOrd="0" destOrd="0" presId="urn:microsoft.com/office/officeart/2005/8/layout/vList2"/>
    <dgm:cxn modelId="{946F2A8D-6238-4762-8215-16497B5B3FDD}" srcId="{801725A2-7A58-42A4-BA17-8E03849BDB39}" destId="{112167D8-3914-4FEE-B51C-62137FA6C719}" srcOrd="0" destOrd="0" parTransId="{2891A9F2-C677-4C54-96A5-351262844205}" sibTransId="{1D5F572C-4922-43B4-8154-562BE0F6DFDF}"/>
    <dgm:cxn modelId="{3E9941A1-F3E2-4AE4-9464-6D64242CF0F5}" type="presOf" srcId="{6997BFB0-FB93-4BCD-9048-AC1B183CA9E6}" destId="{256B0F61-347E-47B5-98AE-BA215EC47D03}" srcOrd="0" destOrd="1" presId="urn:microsoft.com/office/officeart/2005/8/layout/vList2"/>
    <dgm:cxn modelId="{43322FA7-8770-4395-8171-3D380D6A3891}" type="presOf" srcId="{728EE714-F927-4105-A0A3-0338548F9B10}" destId="{EACAD3BC-9EF9-493C-BE8C-25251463F1AE}" srcOrd="0" destOrd="0" presId="urn:microsoft.com/office/officeart/2005/8/layout/vList2"/>
    <dgm:cxn modelId="{AC8BA5E4-9273-4AF4-AC31-8685B487B7DA}" srcId="{801725A2-7A58-42A4-BA17-8E03849BDB39}" destId="{6997BFB0-FB93-4BCD-9048-AC1B183CA9E6}" srcOrd="1" destOrd="0" parTransId="{E624D60B-487E-4385-AB7B-3075F2B4A795}" sibTransId="{BB5330D0-6CB4-4882-92B7-F65198E3415A}"/>
    <dgm:cxn modelId="{BD38C976-A632-4F57-BAB7-4605FBB119BF}" type="presParOf" srcId="{EACAD3BC-9EF9-493C-BE8C-25251463F1AE}" destId="{D52D9BAB-0971-4351-A540-D839E54A3ABF}" srcOrd="0" destOrd="0" presId="urn:microsoft.com/office/officeart/2005/8/layout/vList2"/>
    <dgm:cxn modelId="{57CAF0F8-B823-472E-A760-FF15AB320BC4}" type="presParOf" srcId="{EACAD3BC-9EF9-493C-BE8C-25251463F1AE}" destId="{256B0F61-347E-47B5-98AE-BA215EC47D0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D9BAB-0971-4351-A540-D839E54A3ABF}">
      <dsp:nvSpPr>
        <dsp:cNvPr id="0" name=""/>
        <dsp:cNvSpPr/>
      </dsp:nvSpPr>
      <dsp:spPr>
        <a:xfrm>
          <a:off x="0" y="40447"/>
          <a:ext cx="5476329" cy="98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Недостатки: </a:t>
          </a:r>
        </a:p>
      </dsp:txBody>
      <dsp:txXfrm>
        <a:off x="47976" y="88423"/>
        <a:ext cx="5380377" cy="886848"/>
      </dsp:txXfrm>
    </dsp:sp>
    <dsp:sp modelId="{0881B607-7C08-42D4-A369-EFA2DE5B21DA}">
      <dsp:nvSpPr>
        <dsp:cNvPr id="0" name=""/>
        <dsp:cNvSpPr/>
      </dsp:nvSpPr>
      <dsp:spPr>
        <a:xfrm>
          <a:off x="0" y="1023247"/>
          <a:ext cx="547632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73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1" kern="1200"/>
            <a:t>Неэффективность на больших графах</a:t>
          </a:r>
          <a:r>
            <a:rPr lang="en-US" sz="3100" kern="1200"/>
            <a:t> 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b="1" kern="1200"/>
            <a:t>Не учитывает актуальность информации</a:t>
          </a:r>
          <a:r>
            <a:rPr lang="en-US" sz="3100" kern="1200"/>
            <a:t> </a:t>
          </a:r>
        </a:p>
      </dsp:txBody>
      <dsp:txXfrm>
        <a:off x="0" y="1023247"/>
        <a:ext cx="5476329" cy="1945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D9BAB-0971-4351-A540-D839E54A3ABF}">
      <dsp:nvSpPr>
        <dsp:cNvPr id="0" name=""/>
        <dsp:cNvSpPr/>
      </dsp:nvSpPr>
      <dsp:spPr>
        <a:xfrm>
          <a:off x="0" y="534"/>
          <a:ext cx="5486225" cy="13127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>
              <a:latin typeface="Posterama"/>
            </a:rPr>
            <a:t>Достоинтсва</a:t>
          </a:r>
          <a:r>
            <a:rPr lang="en-US" sz="5100" kern="1200" dirty="0"/>
            <a:t>:</a:t>
          </a:r>
          <a:endParaRPr lang="en-US" sz="5100" b="0" kern="1200" dirty="0">
            <a:latin typeface="Posterama"/>
            <a:cs typeface="Posterama"/>
          </a:endParaRPr>
        </a:p>
      </dsp:txBody>
      <dsp:txXfrm>
        <a:off x="64083" y="64617"/>
        <a:ext cx="5358059" cy="1184573"/>
      </dsp:txXfrm>
    </dsp:sp>
    <dsp:sp modelId="{256B0F61-347E-47B5-98AE-BA215EC47D03}">
      <dsp:nvSpPr>
        <dsp:cNvPr id="0" name=""/>
        <dsp:cNvSpPr/>
      </dsp:nvSpPr>
      <dsp:spPr>
        <a:xfrm>
          <a:off x="0" y="1313274"/>
          <a:ext cx="5486225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88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1" kern="1200" dirty="0" err="1">
              <a:latin typeface="Avenir Next LT Pro"/>
            </a:rPr>
            <a:t>Простота</a:t>
          </a:r>
          <a:r>
            <a:rPr lang="en-US" sz="4000" b="0" kern="1200" dirty="0">
              <a:latin typeface="Avenir Next LT Pro"/>
            </a:rPr>
            <a:t> 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b="1" kern="1200" dirty="0">
              <a:latin typeface="Avenir Next LT Pro"/>
            </a:rPr>
            <a:t>Гибкость</a:t>
          </a:r>
          <a:r>
            <a:rPr lang="en-US" sz="4000" kern="1200" dirty="0"/>
            <a:t> </a:t>
          </a:r>
        </a:p>
      </dsp:txBody>
      <dsp:txXfrm>
        <a:off x="0" y="1313274"/>
        <a:ext cx="5486225" cy="139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9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6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1952533"/>
            <a:ext cx="10733204" cy="384792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Алгоритмы ранжирования. PageRank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397207"/>
            <a:ext cx="10733204" cy="16646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Выполнил студент 2 курса ИИВТ </a:t>
            </a:r>
          </a:p>
          <a:p>
            <a:pPr algn="l"/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группы ИС-341 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Мильтов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n-lt"/>
                <a:cs typeface="+mn-lt"/>
              </a:rPr>
              <a:t>Данил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Александрович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A5A7C-B406-6064-1EE8-FFEE371E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Алгоритмы</a:t>
            </a:r>
            <a:r>
              <a:rPr lang="en-US" dirty="0">
                <a:solidFill>
                  <a:schemeClr val="tx2"/>
                </a:solidFill>
                <a:cs typeface="Posterama"/>
              </a:rPr>
              <a:t> </a:t>
            </a:r>
            <a:r>
              <a:rPr lang="en-US">
                <a:solidFill>
                  <a:schemeClr val="tx2"/>
                </a:solidFill>
                <a:cs typeface="Posterama"/>
              </a:rPr>
              <a:t>ранжирования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31C76E3B-06FD-42CD-80DB-E798B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2980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Ключевая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идея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ранжирования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состоит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в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определении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порядка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в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котором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результаты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должны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быть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показаны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пользователю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основываясь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на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их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релевантности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насколько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результат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соответствует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запросу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) и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значимости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общей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важности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элемента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в 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системе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).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16" name="Picture 115" descr="Picture background">
            <a:extLst>
              <a:ext uri="{FF2B5EF4-FFF2-40B4-BE49-F238E27FC236}">
                <a16:creationId xmlns:a16="http://schemas.microsoft.com/office/drawing/2014/main" id="{CF69D12A-F485-4850-85E1-7F910864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978211"/>
            <a:ext cx="5009616" cy="50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7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Picture background">
            <a:extLst>
              <a:ext uri="{FF2B5EF4-FFF2-40B4-BE49-F238E27FC236}">
                <a16:creationId xmlns:a16="http://schemas.microsoft.com/office/drawing/2014/main" id="{4BC4AE9F-3040-39FD-B7DC-105BB02E1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68" r="4831" b="-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251B2F-2D9C-EEBE-896F-CA2C75CD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76" y="3432191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chemeClr val="tx2"/>
                </a:solidFill>
                <a:ea typeface="+mj-lt"/>
                <a:cs typeface="+mj-lt"/>
              </a:rPr>
              <a:t>Алгоритм</a:t>
            </a:r>
            <a:r>
              <a:rPr lang="en-US" sz="5400" dirty="0"/>
              <a:t> </a:t>
            </a:r>
            <a:r>
              <a:rPr lang="en-US" sz="5400" dirty="0">
                <a:solidFill>
                  <a:schemeClr val="tx2"/>
                </a:solidFill>
                <a:ea typeface="+mj-lt"/>
                <a:cs typeface="+mj-lt"/>
              </a:rPr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23307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Document 15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68117A-0A15-9C05-A2D6-63E10003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Основная формула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3467-07B3-AD2E-824C-F1B431905718}"/>
              </a:ext>
            </a:extLst>
          </p:cNvPr>
          <p:cNvSpPr txBox="1"/>
          <p:nvPr/>
        </p:nvSpPr>
        <p:spPr>
          <a:xfrm>
            <a:off x="457200" y="3264832"/>
            <a:ext cx="4952999" cy="30094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PR(A) = (1-d) + d(PR(T1) /C(T1) +...+PR(Tn/C(Tn ))</a:t>
            </a:r>
          </a:p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Где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T1,T2,…,Tn - </a:t>
            </a:r>
            <a:r>
              <a:rPr lang="en-US" dirty="0" err="1">
                <a:solidFill>
                  <a:schemeClr val="tx2"/>
                </a:solidFill>
              </a:rPr>
              <a:t>страницы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d=0,85 - </a:t>
            </a:r>
            <a:r>
              <a:rPr lang="en-US" dirty="0" err="1">
                <a:solidFill>
                  <a:schemeClr val="tx2"/>
                </a:solidFill>
              </a:rPr>
              <a:t>коэффицент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затухания</a:t>
            </a:r>
            <a:endParaRPr lang="en-US">
              <a:solidFill>
                <a:schemeClr val="tx2"/>
              </a:solidFill>
            </a:endParaRPr>
          </a:p>
          <a:p>
            <a:pPr marL="228600" indent="-228600"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 PR(T1) — </a:t>
            </a:r>
            <a:r>
              <a:rPr lang="en-US" dirty="0" err="1">
                <a:solidFill>
                  <a:schemeClr val="tx2"/>
                </a:solidFill>
              </a:rPr>
              <a:t>это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значение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ранга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страницы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ссылающейся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на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страницу</a:t>
            </a:r>
            <a:r>
              <a:rPr lang="en-US" dirty="0">
                <a:solidFill>
                  <a:schemeClr val="tx2"/>
                </a:solidFill>
              </a:rPr>
              <a:t> A </a:t>
            </a:r>
          </a:p>
          <a:p>
            <a:pPr marL="228600" indent="-228600">
              <a:spcAft>
                <a:spcPts val="600"/>
              </a:spcAft>
              <a:buClr>
                <a:srgbClr val="FFFFFF"/>
              </a:buClr>
              <a:buSzPct val="7500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C(T1) — </a:t>
            </a:r>
            <a:r>
              <a:rPr lang="en-US" dirty="0" err="1">
                <a:solidFill>
                  <a:schemeClr val="tx2"/>
                </a:solidFill>
              </a:rPr>
              <a:t>количество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исходящих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ссылок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со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страницы</a:t>
            </a:r>
            <a:r>
              <a:rPr lang="en-US" dirty="0">
                <a:solidFill>
                  <a:schemeClr val="tx2"/>
                </a:solidFill>
              </a:rPr>
              <a:t> T1 (</a:t>
            </a:r>
            <a:r>
              <a:rPr lang="en-US" dirty="0" err="1">
                <a:solidFill>
                  <a:schemeClr val="tx2"/>
                </a:solidFill>
              </a:rPr>
              <a:t>например</a:t>
            </a:r>
            <a:r>
              <a:rPr lang="en-US" dirty="0">
                <a:solidFill>
                  <a:schemeClr val="tx2"/>
                </a:solidFill>
              </a:rPr>
              <a:t>, PR(T1))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Picture background">
            <a:extLst>
              <a:ext uri="{FF2B5EF4-FFF2-40B4-BE49-F238E27FC236}">
                <a16:creationId xmlns:a16="http://schemas.microsoft.com/office/drawing/2014/main" id="{8593A1ED-372A-2335-7C95-EE922CFF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28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Content Placeholder 8">
            <a:extLst>
              <a:ext uri="{FF2B5EF4-FFF2-40B4-BE49-F238E27FC236}">
                <a16:creationId xmlns:a16="http://schemas.microsoft.com/office/drawing/2014/main" id="{D55692CE-EEAC-FBED-5277-C19BE77DB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153963"/>
              </p:ext>
            </p:extLst>
          </p:nvPr>
        </p:nvGraphicFramePr>
        <p:xfrm>
          <a:off x="694706" y="3403378"/>
          <a:ext cx="5476329" cy="300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Picture background">
            <a:extLst>
              <a:ext uri="{FF2B5EF4-FFF2-40B4-BE49-F238E27FC236}">
                <a16:creationId xmlns:a16="http://schemas.microsoft.com/office/drawing/2014/main" id="{6C4A50E8-C375-2FE2-64AC-0555B310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478" y="721081"/>
            <a:ext cx="2565688" cy="2686585"/>
          </a:xfrm>
          <a:prstGeom prst="rect">
            <a:avLst/>
          </a:prstGeom>
        </p:spPr>
      </p:pic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92CF60A2-8E19-E529-00E2-5DC8E1ED0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042" y="3561815"/>
            <a:ext cx="2820561" cy="2686585"/>
          </a:xfrm>
          <a:prstGeom prst="rect">
            <a:avLst/>
          </a:prstGeom>
        </p:spPr>
      </p:pic>
      <p:graphicFrame>
        <p:nvGraphicFramePr>
          <p:cNvPr id="57" name="Content Placeholder 8">
            <a:extLst>
              <a:ext uri="{FF2B5EF4-FFF2-40B4-BE49-F238E27FC236}">
                <a16:creationId xmlns:a16="http://schemas.microsoft.com/office/drawing/2014/main" id="{488DF74A-847A-118E-203C-8F2CA8EA4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46492"/>
              </p:ext>
            </p:extLst>
          </p:nvPr>
        </p:nvGraphicFramePr>
        <p:xfrm>
          <a:off x="698666" y="349439"/>
          <a:ext cx="5486226" cy="271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0951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4977A7-F311-4A50-F676-95FA84EA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Актуальность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4B59-3402-6900-1D2F-BEB463EA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690859"/>
            <a:ext cx="4419600" cy="35575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Поисковые системы. 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Научное цитирование.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Транспортные и инфраструктурные сети.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CC4AD-EF35-E0C7-58FC-F60A5894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920968"/>
            <a:ext cx="6795701" cy="51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956D48-09B9-F89E-9F70-675D85F4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Эксперементальное исследование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0020-51FA-ACC9-E22E-A7E10542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6159160" cy="3009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Алгоритм подвержен квадратичной зависимости</a:t>
            </a:r>
          </a:p>
          <a:p>
            <a:pPr>
              <a:buClr>
                <a:srgbClr val="FFFFFF"/>
              </a:buClr>
            </a:pPr>
            <a:r>
              <a:rPr lang="en-US" sz="1800">
                <a:solidFill>
                  <a:schemeClr val="tx2"/>
                </a:solidFill>
              </a:rPr>
              <a:t>Алгоритм плохо справляется с большим объёмом данных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74D61AD-E62B-4F67-C063-B3E7DFA2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65" y="721081"/>
            <a:ext cx="4929513" cy="2686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006EF-2EE4-A620-22A2-7559E6A46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44" y="3561815"/>
            <a:ext cx="4975158" cy="26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6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44293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655AAC-5C27-C2F3-C2DB-23047079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732348"/>
            <a:ext cx="5410199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Posterama"/>
              </a:rPr>
              <a:t>Заключение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 descr="Picture background">
            <a:extLst>
              <a:ext uri="{FF2B5EF4-FFF2-40B4-BE49-F238E27FC236}">
                <a16:creationId xmlns:a16="http://schemas.microsoft.com/office/drawing/2014/main" id="{83539E28-93AE-B3F0-A5F5-72766A76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" y="721081"/>
            <a:ext cx="4267194" cy="55238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85D5-68DD-001F-27B2-2051F807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0" y="2684261"/>
            <a:ext cx="5410199" cy="3569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tx2"/>
                </a:solidFill>
              </a:rPr>
              <a:t>Можно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объединять</a:t>
            </a:r>
            <a:r>
              <a:rPr lang="en-US" sz="2000" dirty="0">
                <a:solidFill>
                  <a:schemeClr val="tx2"/>
                </a:solidFill>
              </a:rPr>
              <a:t> с </a:t>
            </a:r>
            <a:r>
              <a:rPr lang="en-US" sz="2000" dirty="0" err="1">
                <a:solidFill>
                  <a:schemeClr val="tx2"/>
                </a:solidFill>
              </a:rPr>
              <a:t>другими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алгоритмами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tx2"/>
                </a:solidFill>
              </a:rPr>
              <a:t>Достаточно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гибок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  <a:p>
            <a:pPr algn="just">
              <a:buClr>
                <a:srgbClr val="FFFFFF"/>
              </a:buClr>
            </a:pPr>
            <a:r>
              <a:rPr lang="en-US" sz="2000" dirty="0" err="1">
                <a:solidFill>
                  <a:schemeClr val="tx2"/>
                </a:solidFill>
              </a:rPr>
              <a:t>Рекурсивен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07251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SineVTI</vt:lpstr>
      <vt:lpstr>Алгоритмы ранжирования. PageRank</vt:lpstr>
      <vt:lpstr>Алгоритмы ранжирования</vt:lpstr>
      <vt:lpstr>Алгоритм PageRank</vt:lpstr>
      <vt:lpstr>Основная формула</vt:lpstr>
      <vt:lpstr>PowerPoint Presentation</vt:lpstr>
      <vt:lpstr>Актуальность</vt:lpstr>
      <vt:lpstr>Эксперементальное исследование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2024-12-16T20:57:12Z</dcterms:created>
  <dcterms:modified xsi:type="dcterms:W3CDTF">2024-12-17T02:45:21Z</dcterms:modified>
</cp:coreProperties>
</file>