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veat" panose="020B0604020202020204" charset="0"/>
      <p:regular r:id="rId15"/>
      <p:bold r:id="rId16"/>
    </p:embeddedFont>
    <p:embeddedFont>
      <p:font typeface="Source Code Pro SemiBold" panose="020B0604020202020204" charset="0"/>
      <p:regular r:id="rId17"/>
      <p:bold r:id="rId18"/>
      <p:italic r:id="rId19"/>
      <p:boldItalic r:id="rId20"/>
    </p:embeddedFont>
    <p:embeddedFont>
      <p:font typeface="Amatic SC" panose="020B0604020202020204" charset="-79"/>
      <p:regular r:id="rId21"/>
      <p:bold r:id="rId22"/>
    </p:embeddedFont>
    <p:embeddedFont>
      <p:font typeface="Source Code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d22809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d22809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ad22809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ad228090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d228090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d228090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ace1ff4e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ace1ff4e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ce1ff4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ce1ff4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ce1ff4e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ce1ff4e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ce1ff4e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ce1ff4e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ce1ff4e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ce1ff4e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ce1ff4e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ce1ff4e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ce1ff4e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ce1ff4e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d228090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d228090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q l  joins 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39505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Presented By : Krupal Prajapati 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3700" y="50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join :- 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3700" y="682375"/>
            <a:ext cx="85206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A join in which a table is joined with itself.</a:t>
            </a:r>
            <a:endParaRPr sz="14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Syntax :-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22860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b="1"/>
              <a:t>	</a:t>
            </a:r>
            <a:endParaRPr sz="1500" b="1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0" y="1824725"/>
            <a:ext cx="3841475" cy="1612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2"/>
          <p:cNvSpPr txBox="1"/>
          <p:nvPr/>
        </p:nvSpPr>
        <p:spPr>
          <a:xfrm>
            <a:off x="2538625" y="2469450"/>
            <a:ext cx="14523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21875" y="3584600"/>
            <a:ext cx="42531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Use cases like finding hierarchical relationships.</a:t>
            </a:r>
            <a:endParaRPr sz="15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775" y="1948375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2"/>
          <p:cNvSpPr txBox="1"/>
          <p:nvPr/>
        </p:nvSpPr>
        <p:spPr>
          <a:xfrm>
            <a:off x="4693013" y="3325375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325" y="3940550"/>
            <a:ext cx="3927825" cy="801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4" y="211525"/>
            <a:ext cx="3073956" cy="128591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0" y="-130725"/>
            <a:ext cx="3152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80"/>
              <a:t>Comparison Summary :- </a:t>
            </a:r>
            <a:endParaRPr sz="258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5" y="394625"/>
            <a:ext cx="7670150" cy="46768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319975" y="1597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380"/>
              <a:t>Q &amp; A</a:t>
            </a:r>
            <a:endParaRPr sz="838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-647850" y="37961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:- 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954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Introduction 																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Types of Joins 															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Comparison Summary 													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Q &amp;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</a:rPr>
              <a:t>Introduction :-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9012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b="1">
                <a:solidFill>
                  <a:srgbClr val="595959"/>
                </a:solidFill>
              </a:rPr>
              <a:t>What is a Join?</a:t>
            </a:r>
            <a:endParaRPr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595959"/>
                </a:solidFill>
              </a:rPr>
              <a:t>- A join is used in SQL to combine rows from two or more tables based on a related column between them.</a:t>
            </a:r>
            <a:endParaRPr sz="17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b="1">
                <a:solidFill>
                  <a:srgbClr val="595959"/>
                </a:solidFill>
              </a:rPr>
              <a:t>Why Use Joins?</a:t>
            </a:r>
            <a:endParaRPr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- Helps retrieve data from multiple tables in a single query.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- Useful for relational databases with interlinked tables.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187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Joins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18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Inner Join																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Left Join (Left Outer Join)															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Right Join (Right Outer Join)																	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Full Join (Full Outer Join)														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Cross Join																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  Self Join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2375" y="594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6863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Inner join :-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78650" y="775125"/>
            <a:ext cx="43569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It Retrieves Records with Matching values in both Table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Syntax :-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Select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e.EmpID,e.EmpName,d.DeptName FROM Employees e                         INNER JOIN Departments d                   ON e.DepartmentID =                     d.DepartmentID;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575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b="1">
                <a:solidFill>
                  <a:srgbClr val="595959"/>
                </a:solidFill>
              </a:rPr>
              <a:t>Show matching records in both tables.</a:t>
            </a:r>
            <a:endParaRPr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750" y="437975"/>
            <a:ext cx="3072025" cy="109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750" y="2026137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888" y="4059244"/>
            <a:ext cx="3971750" cy="8393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7"/>
          <p:cNvSpPr txBox="1"/>
          <p:nvPr/>
        </p:nvSpPr>
        <p:spPr>
          <a:xfrm>
            <a:off x="4708375" y="3541375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56100" y="1199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Left join (LEFT OUTER JOIN) :-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835650"/>
            <a:ext cx="4828800" cy="42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•</a:t>
            </a:r>
            <a:r>
              <a:rPr lang="en-GB" sz="1400" b="1">
                <a:solidFill>
                  <a:srgbClr val="595959"/>
                </a:solidFill>
              </a:rPr>
              <a:t>: Returns all records from the left table and matching records from the right table. Non-matching records will have NULLs</a:t>
            </a:r>
            <a:endParaRPr sz="14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Syntax :-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Select </a:t>
            </a:r>
            <a:r>
              <a:rPr lang="en-GB" sz="1500" b="1">
                <a:latin typeface="Courier New"/>
                <a:ea typeface="Courier New"/>
                <a:cs typeface="Courier New"/>
                <a:sym typeface="Courier New"/>
              </a:rPr>
              <a:t>e.EmpID,e.EmpName,d.DeptName FROM Employees e                          left JOIN Departments d                   ON e.DepartmentID =                     d.DepartmentID;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GB" sz="1500" b="1">
                <a:solidFill>
                  <a:srgbClr val="595959"/>
                </a:solidFill>
              </a:rPr>
              <a:t>Show records from the left table with NULLs where there are no matches.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675" y="410950"/>
            <a:ext cx="3072025" cy="109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75" y="1700537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075" y="3575950"/>
            <a:ext cx="3449625" cy="1357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8"/>
          <p:cNvSpPr txBox="1"/>
          <p:nvPr/>
        </p:nvSpPr>
        <p:spPr>
          <a:xfrm>
            <a:off x="5048613" y="3085625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21500" y="1199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RIGHT join (LEFT OUTER JOIN) :- 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809700"/>
            <a:ext cx="4950000" cy="42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</a:rPr>
              <a:t>•:</a:t>
            </a:r>
            <a:r>
              <a:rPr lang="en-GB" sz="1500" b="1">
                <a:solidFill>
                  <a:srgbClr val="595959"/>
                </a:solidFill>
              </a:rPr>
              <a:t> Returns all records from the right table and matching records from the left table, with NULLs where there’s no match.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595959"/>
                </a:solidFill>
              </a:rPr>
              <a:t>Syntax :- 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Select </a:t>
            </a:r>
            <a:r>
              <a:rPr lang="en-GB" sz="1500" b="1">
                <a:latin typeface="Courier New"/>
                <a:ea typeface="Courier New"/>
                <a:cs typeface="Courier New"/>
                <a:sym typeface="Courier New"/>
              </a:rPr>
              <a:t>e.EmpID,e.EmpName,d.DeptName FROM Employees e                            Right JOIN Departments d                   ON e.DepartmentID =                     d.DepartmentID;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Code Pro SemiBold"/>
              <a:buChar char="●"/>
            </a:pPr>
            <a:r>
              <a:rPr lang="en-GB" sz="1500" b="1">
                <a:solidFill>
                  <a:srgbClr val="595959"/>
                </a:solidFill>
              </a:rPr>
              <a:t>Show records from the Right table with NULLs where there are no matches.</a:t>
            </a:r>
            <a:endParaRPr sz="1300">
              <a:solidFill>
                <a:srgbClr val="595959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675" y="410950"/>
            <a:ext cx="3072025" cy="109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75" y="1700537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100" y="3771455"/>
            <a:ext cx="3357225" cy="90434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9"/>
          <p:cNvSpPr txBox="1"/>
          <p:nvPr/>
        </p:nvSpPr>
        <p:spPr>
          <a:xfrm>
            <a:off x="5261688" y="3217350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2350" y="853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Full join :-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2200" y="714625"/>
            <a:ext cx="49275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622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-GB" sz="1491" b="1">
                <a:solidFill>
                  <a:srgbClr val="000000"/>
                </a:solidFill>
              </a:rPr>
              <a:t>•</a:t>
            </a:r>
            <a:r>
              <a:rPr lang="en-GB" sz="1491" b="1">
                <a:solidFill>
                  <a:srgbClr val="595959"/>
                </a:solidFill>
              </a:rPr>
              <a:t>Retrieves all records when there is a match in either left or right table. Returns NULLs where there’s no match.</a:t>
            </a:r>
            <a:endParaRPr sz="1491" b="1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91" b="1">
                <a:solidFill>
                  <a:srgbClr val="595959"/>
                </a:solidFill>
              </a:rPr>
              <a:t>Syntax :- </a:t>
            </a: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91" b="1">
              <a:solidFill>
                <a:srgbClr val="595959"/>
              </a:solidFill>
            </a:endParaRPr>
          </a:p>
          <a:p>
            <a:pPr marL="474465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91" b="1">
                <a:solidFill>
                  <a:srgbClr val="595959"/>
                </a:solidFill>
              </a:rPr>
              <a:t>   </a:t>
            </a: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91" b="1">
                <a:solidFill>
                  <a:srgbClr val="595959"/>
                </a:solidFill>
              </a:rPr>
              <a:t>Show records from both tables, filling NULLs where there are no matches.</a:t>
            </a:r>
            <a:endParaRPr sz="1491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595959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5" y="1782225"/>
            <a:ext cx="3547350" cy="1800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75" y="410950"/>
            <a:ext cx="3072025" cy="109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675" y="1700537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300" y="3491625"/>
            <a:ext cx="3114775" cy="131512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20"/>
          <p:cNvSpPr txBox="1"/>
          <p:nvPr/>
        </p:nvSpPr>
        <p:spPr>
          <a:xfrm>
            <a:off x="5460538" y="2976475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3725" y="50800"/>
            <a:ext cx="35322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Cross join :-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775125"/>
            <a:ext cx="4794300" cy="3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20" b="1">
                <a:solidFill>
                  <a:srgbClr val="000000"/>
                </a:solidFill>
              </a:rPr>
              <a:t>Returns the Cartesian product of two tables, combining all rows from both tables</a:t>
            </a:r>
            <a:endParaRPr sz="302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2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20" b="1">
                <a:solidFill>
                  <a:srgbClr val="000000"/>
                </a:solidFill>
              </a:rPr>
              <a:t>Syntax :- </a:t>
            </a:r>
            <a:endParaRPr sz="302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20" b="1"/>
              <a:t>Select e.EmpID,e.EmpName,d.DeptName FROM Employees e      			                      cross JOIN Departments d</a:t>
            </a:r>
            <a:endParaRPr sz="292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20" b="1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20" b="1">
                <a:solidFill>
                  <a:srgbClr val="000000"/>
                </a:solidFill>
              </a:rPr>
              <a:t>•</a:t>
            </a:r>
            <a:r>
              <a:rPr lang="en-GB" sz="3020" b="1">
                <a:solidFill>
                  <a:srgbClr val="595959"/>
                </a:solidFill>
              </a:rPr>
              <a:t>Show a simple example of a Cartesian product.</a:t>
            </a:r>
            <a:endParaRPr sz="302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25" y="108400"/>
            <a:ext cx="3072025" cy="10936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425" y="1305812"/>
            <a:ext cx="3072025" cy="118917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425" y="2664650"/>
            <a:ext cx="3072025" cy="2424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21"/>
          <p:cNvSpPr txBox="1"/>
          <p:nvPr/>
        </p:nvSpPr>
        <p:spPr>
          <a:xfrm>
            <a:off x="4571988" y="2598725"/>
            <a:ext cx="453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Output :-</a:t>
            </a:r>
            <a:endParaRPr sz="2400" b="1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Caveat</vt:lpstr>
      <vt:lpstr>Source Code Pro SemiBold</vt:lpstr>
      <vt:lpstr>Amatic SC</vt:lpstr>
      <vt:lpstr>Courier New</vt:lpstr>
      <vt:lpstr>Arial</vt:lpstr>
      <vt:lpstr>Source Code Pro</vt:lpstr>
      <vt:lpstr>Beach Day</vt:lpstr>
      <vt:lpstr>S q l  joins </vt:lpstr>
      <vt:lpstr>Content :- </vt:lpstr>
      <vt:lpstr>Introduction :- </vt:lpstr>
      <vt:lpstr>Types of Joins </vt:lpstr>
      <vt:lpstr>Inner join :- </vt:lpstr>
      <vt:lpstr>2. Left join (LEFT OUTER JOIN) :- </vt:lpstr>
      <vt:lpstr>3. RIGHT join (LEFT OUTER JOIN) :- </vt:lpstr>
      <vt:lpstr>4. Full join :-</vt:lpstr>
      <vt:lpstr>5. Cross join :-</vt:lpstr>
      <vt:lpstr>Self join :- </vt:lpstr>
      <vt:lpstr>Comparison Summary :-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q l  joins </dc:title>
  <cp:lastModifiedBy>DELL</cp:lastModifiedBy>
  <cp:revision>1</cp:revision>
  <dcterms:modified xsi:type="dcterms:W3CDTF">2024-11-30T08:06:06Z</dcterms:modified>
</cp:coreProperties>
</file>