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Caveat"/>
      <p:regular r:id="rId21"/>
      <p:bold r:id="rId22"/>
    </p:embeddedFont>
    <p:embeddedFont>
      <p:font typeface="Amatic SC"/>
      <p:regular r:id="rId23"/>
      <p:bold r:id="rId24"/>
    </p:embeddedFont>
    <p:embeddedFont>
      <p:font typeface="Playfair Display"/>
      <p:regular r:id="rId25"/>
      <p:bold r:id="rId26"/>
      <p:italic r:id="rId27"/>
      <p:boldItalic r:id="rId28"/>
    </p:embeddedFont>
    <p:embeddedFont>
      <p:font typeface="Source Code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aveat-bold.fntdata"/><Relationship Id="rId21" Type="http://schemas.openxmlformats.org/officeDocument/2006/relationships/font" Target="fonts/Caveat-regular.fntdata"/><Relationship Id="rId24" Type="http://schemas.openxmlformats.org/officeDocument/2006/relationships/font" Target="fonts/AmaticSC-bold.fntdata"/><Relationship Id="rId23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891b4e0ac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891b4e0ac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891b4e0ac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891b4e0ac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891b4e0ac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891b4e0ac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891b4e0ac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891b4e0ac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891b4e0ac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891b4e0ac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891b4e0ac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891b4e0ac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891b4e0ac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891b4e0ac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891b4e0ac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891b4e0ac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891b4e0ac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891b4e0ac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891b4e0ac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891b4e0ac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891b4e0ac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891b4e0ac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891b4e0ac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891b4e0ac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891b4e0ac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891b4e0ac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891b4e0ac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891b4e0ac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11.jpg"/><Relationship Id="rId5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Relationship Id="rId4" Type="http://schemas.openxmlformats.org/officeDocument/2006/relationships/image" Target="../media/image5.jpg"/><Relationship Id="rId5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Relationship Id="rId4" Type="http://schemas.openxmlformats.org/officeDocument/2006/relationships/image" Target="../media/image9.jpg"/><Relationship Id="rId5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7850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6400">
                <a:latin typeface="Playfair Display"/>
                <a:ea typeface="Playfair Display"/>
                <a:cs typeface="Playfair Display"/>
                <a:sym typeface="Playfair Display"/>
              </a:rPr>
              <a:t>Grocery Sales Management </a:t>
            </a:r>
            <a:r>
              <a:rPr lang="en-GB" sz="6400">
                <a:latin typeface="Playfair Display"/>
                <a:ea typeface="Playfair Display"/>
                <a:cs typeface="Playfair Display"/>
                <a:sym typeface="Playfair Display"/>
              </a:rPr>
              <a:t>System</a:t>
            </a:r>
            <a:endParaRPr sz="6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135725" y="349975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</a:t>
            </a:r>
            <a:r>
              <a:rPr lang="en-GB" sz="1800"/>
              <a:t>By - Krupal_Prajapati 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5075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PROCEDURE :- </a:t>
            </a:r>
            <a:r>
              <a:rPr lang="en-GB" sz="2088"/>
              <a:t>.</a:t>
            </a:r>
            <a:endParaRPr sz="2088"/>
          </a:p>
        </p:txBody>
      </p:sp>
      <p:sp>
        <p:nvSpPr>
          <p:cNvPr id="140" name="Google Shape;140;p22"/>
          <p:cNvSpPr txBox="1"/>
          <p:nvPr/>
        </p:nvSpPr>
        <p:spPr>
          <a:xfrm>
            <a:off x="230525" y="775125"/>
            <a:ext cx="8661900" cy="4048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Code Pro"/>
              <a:buAutoNum type="arabicParenR"/>
            </a:pPr>
            <a:r>
              <a:rPr b="1" lang="en-GB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SHOW_CUSTOMER_BY_PRODUCT</a:t>
            </a:r>
            <a:endParaRPr b="1"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→ procedure which takes a input of the product and reflect the customers name who brought the product</a:t>
            </a:r>
            <a:endParaRPr b="1"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DELIMITER //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PROCEDURE SHOW_CUSTOMER_BY_PRODUCT(PRODUCT_NAME VARCHAR(20))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BEGIN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c.CustomerName from sales s 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join  customers c on s.CustomerID = c.CustomerID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join products p on s.ProductID = p.ProductID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where p.productName = PRODUCT_NAME;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 // 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DELIMITER ;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 grocerysales.SHOW_CUSTOMER_BY_PRODUCT('Fish');</a:t>
            </a:r>
            <a:endParaRPr b="1"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091" y="2972275"/>
            <a:ext cx="2574233" cy="159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Google Shape;142;p22"/>
          <p:cNvSpPr txBox="1"/>
          <p:nvPr/>
        </p:nvSpPr>
        <p:spPr>
          <a:xfrm>
            <a:off x="6380975" y="2478650"/>
            <a:ext cx="18672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              </a:t>
            </a:r>
            <a:r>
              <a:rPr b="1" lang="en-GB" sz="22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OUTPUT</a:t>
            </a:r>
            <a:r>
              <a:rPr b="1" lang="en-GB" sz="2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/>
        </p:nvSpPr>
        <p:spPr>
          <a:xfrm>
            <a:off x="118150" y="0"/>
            <a:ext cx="4979400" cy="4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2) Restock_product:- </a:t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→</a:t>
            </a: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procedure which Restock the product stock</a:t>
            </a: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Delimiter // 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procedure Restock_product(prod_name varchar(20),restock_value int)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begin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UPDATE products 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 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Stock = Stock + restock_value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WHERE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ProductName = prod_name;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 //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delimiter ; 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 grocerysales.Restock_product('Cake', 30);</a:t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150" y="982600"/>
            <a:ext cx="2726075" cy="718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" name="Google Shape;149;p23"/>
          <p:cNvSpPr txBox="1"/>
          <p:nvPr/>
        </p:nvSpPr>
        <p:spPr>
          <a:xfrm>
            <a:off x="5633350" y="351550"/>
            <a:ext cx="3111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5303175" y="38900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              </a:t>
            </a:r>
            <a:r>
              <a:rPr b="1" lang="en-GB" sz="22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Before REStock</a:t>
            </a:r>
            <a:r>
              <a:rPr b="1" lang="en-GB" sz="2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8538" y="3014900"/>
            <a:ext cx="2769275" cy="718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p23"/>
          <p:cNvSpPr txBox="1"/>
          <p:nvPr/>
        </p:nvSpPr>
        <p:spPr>
          <a:xfrm>
            <a:off x="5495050" y="2413875"/>
            <a:ext cx="330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        After</a:t>
            </a:r>
            <a:r>
              <a:rPr b="1" lang="en-GB" sz="22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 REStock</a:t>
            </a:r>
            <a:r>
              <a:rPr b="1" lang="en-GB" sz="2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170000" y="144075"/>
            <a:ext cx="52473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3) Daily_Sales_Report :- </a:t>
            </a:r>
            <a:endParaRPr b="1"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→ A procedure which gives you daily Sales Report</a:t>
            </a:r>
            <a:endParaRPr b="1"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Delimiter // 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Procedure Daily_Sales_Report (report_date date)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begin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p.productName , sum(s.Quantity) as Total_QTY , sum(s.TotalAmount) AS total_sale from sales s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join products p on p.productID = s.productID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where saleDate = report_date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group by p.productID;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 // 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delimiter ;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 grocerysales.Daily_Sales_Report('2024-12-06');</a:t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 grocerysales.Daily_Sales_Report('2024-12-07');</a:t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 grocerysales.Daily_Sales_Report('2024-12-08');</a:t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850" y="1042800"/>
            <a:ext cx="3046350" cy="786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9" name="Google Shape;159;p24"/>
          <p:cNvSpPr txBox="1"/>
          <p:nvPr/>
        </p:nvSpPr>
        <p:spPr>
          <a:xfrm>
            <a:off x="5535075" y="51960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              </a:t>
            </a:r>
            <a:r>
              <a:rPr b="1" lang="en-GB" sz="22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Report of </a:t>
            </a:r>
            <a:r>
              <a:rPr b="1" lang="en-GB" sz="2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2024-12-06</a:t>
            </a:r>
            <a:r>
              <a:rPr lang="en-GB" sz="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9850" y="2571750"/>
            <a:ext cx="3000000" cy="55462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3025" y="3974752"/>
            <a:ext cx="2976825" cy="45702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p24"/>
          <p:cNvSpPr txBox="1"/>
          <p:nvPr/>
        </p:nvSpPr>
        <p:spPr>
          <a:xfrm>
            <a:off x="5491850" y="20485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              </a:t>
            </a:r>
            <a:r>
              <a:rPr b="1" lang="en-GB" sz="22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Report of </a:t>
            </a:r>
            <a:r>
              <a:rPr b="1" lang="en-GB" sz="2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2024-12-07</a:t>
            </a:r>
            <a:r>
              <a:rPr lang="en-GB" sz="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5612875" y="34515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              </a:t>
            </a:r>
            <a:r>
              <a:rPr b="1" lang="en-GB" sz="22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Report of </a:t>
            </a:r>
            <a:r>
              <a:rPr b="1" lang="en-GB" sz="2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2024-12-08</a:t>
            </a:r>
            <a:r>
              <a:rPr lang="en-GB" sz="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Trigger :- </a:t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403400" y="1120900"/>
            <a:ext cx="67860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2"/>
                </a:solidFill>
              </a:rPr>
              <a:t>  </a:t>
            </a:r>
            <a:r>
              <a:rPr b="1" lang="en-GB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14)  Create such a trigger which store the logs of Deleted customers  </a:t>
            </a:r>
            <a:r>
              <a:rPr b="1" lang="en-GB" sz="11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delimiter //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TRIGGER LogCustomerDeletion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AFTER DELETE ON Customers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EACH ROW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BEGIN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INSERT INTO CustomerLog (CustomerID, CustomerName)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VALUES (OLD.CustomerID, OLD.CustomerName);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END;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delete FROM customers where CustomerID = 1;</a:t>
            </a: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850" y="4243425"/>
            <a:ext cx="5434550" cy="61581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1" name="Google Shape;171;p25"/>
          <p:cNvSpPr txBox="1"/>
          <p:nvPr/>
        </p:nvSpPr>
        <p:spPr>
          <a:xfrm>
            <a:off x="5410525" y="3596925"/>
            <a:ext cx="238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         </a:t>
            </a:r>
            <a:r>
              <a:rPr b="1" lang="en-GB" sz="20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   </a:t>
            </a:r>
            <a:r>
              <a:rPr b="1" lang="en-GB" sz="20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OUTPUT</a:t>
            </a:r>
            <a:r>
              <a:rPr b="1" lang="en-GB" sz="7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  :    </a:t>
            </a:r>
            <a:r>
              <a:rPr b="1" lang="en-GB" sz="30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:-</a:t>
            </a:r>
            <a:endParaRPr b="1" sz="39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178650" y="161375"/>
            <a:ext cx="66216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15) Create such a trigger which store the logs of updated quentity of saled Product :-</a:t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delimiter //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TRIGGER TrackSalesUpdates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BEFORE UPDATE ON Sales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EACH ROW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BEGIN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INSERT INTO SalesAudit (SaleID, OldQuantity, NewQuantity)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VALUES (OLD.SaleID, OLD.Quantity, NEW.Quantity);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END;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update sales set quantity = 10 where saleID = 10;</a:t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925" y="4293450"/>
            <a:ext cx="5109250" cy="587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8" name="Google Shape;178;p26"/>
          <p:cNvSpPr txBox="1"/>
          <p:nvPr/>
        </p:nvSpPr>
        <p:spPr>
          <a:xfrm>
            <a:off x="5956075" y="364695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b="1" lang="en-GB" sz="21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b="1" lang="en-GB" sz="21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OUTPUT</a:t>
            </a:r>
            <a:r>
              <a:rPr b="1" lang="en-GB" sz="8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  :    </a:t>
            </a:r>
            <a:r>
              <a:rPr b="1" lang="en-GB" sz="31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:-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-1408575" y="1721750"/>
            <a:ext cx="85206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</a:t>
            </a:r>
            <a:r>
              <a:rPr lang="en-GB" sz="7977"/>
              <a:t>     THE END </a:t>
            </a:r>
            <a:endParaRPr sz="797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:-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68475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today's data-driven world, effective management and analysis are key to business success. 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project, </a:t>
            </a: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Grocery Sales Management System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is a comprehensive database solution for grocery retailers, handling products, customers, sales, and stock efficiently.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demonstrates my SQL skills through advanced features like dynamic queries, stored procedures, and triggers, delivering both seamless operations and actionable insights for real-world business needs.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64725" y="0"/>
            <a:ext cx="36273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80"/>
              <a:t>Database Creation </a:t>
            </a:r>
            <a:r>
              <a:rPr lang="en-GB" sz="2880"/>
              <a:t>:-</a:t>
            </a:r>
            <a:endParaRPr sz="288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68475" y="839675"/>
            <a:ext cx="3350700" cy="17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CREATE DATABASE GrocerySales;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USE GrocerySales;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054850"/>
            <a:ext cx="85206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80"/>
              <a:t> Creating Table  :-</a:t>
            </a:r>
            <a:endParaRPr sz="2880"/>
          </a:p>
        </p:txBody>
      </p:sp>
      <p:sp>
        <p:nvSpPr>
          <p:cNvPr id="71" name="Google Shape;71;p15"/>
          <p:cNvSpPr txBox="1"/>
          <p:nvPr/>
        </p:nvSpPr>
        <p:spPr>
          <a:xfrm>
            <a:off x="268475" y="3031350"/>
            <a:ext cx="4494900" cy="1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TABLE Products (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ProductID INT AUTO_INCREMENT PRIMARY KEY,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ProductName VARCHAR(255) NOT NULL,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Category VARCHAR(100),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Price DECIMAL(10, 2) NOT NULL,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Stock INT NOT NULL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814900" y="3126450"/>
            <a:ext cx="34500" cy="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656525" y="3031350"/>
            <a:ext cx="46248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CREATE TABLE Customers (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CustomerID INT AUTO_INCREMENT PRIMARY KEY,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CustomerName VARCHAR(255) NOT NULL,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ContactNumber VARCHAR(15),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Email VARCHAR(255),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Address VARCHAR(500)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206550" y="0"/>
            <a:ext cx="8730900" cy="1985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TABLE Sales (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SaleID INT AUTO_INCREMENT PRIMARY KEY,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CustomerID INT,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ProductID INT,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Quantity INT NOT NULL,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TotalAmount DECIMAL(10, 2) NOT NULL,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SaleDate DATE NOT NULL,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FOREIGN KEY (CustomerID) REFERENCES Customers(CustomerID),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FOREIGN KEY (ProductID) REFERENCES Products(ProductID)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06500" y="1968075"/>
            <a:ext cx="8730900" cy="1569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TABLE CustomerLog (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LogID INT AUTO_INCREMENT PRIMARY KEY,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CustomerID INT,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CustomerName VARCHAR(255),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DeletedAt TIMESTAMP DEFAULT CURRENT_TIMESTAMP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206500" y="3537975"/>
            <a:ext cx="8730900" cy="1477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TABLE SalesAudit (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AuditID INT AUTO_INCREMENT PRIMARY KEY,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SaleID INT,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OldQuantity INT,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NewQuantity INT,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ChangeDate TIMESTAMP DEFAULT CURRENT_TIMESTAMP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21500" y="-123900"/>
            <a:ext cx="8520600" cy="63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 Diagram 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7"/>
          <p:cNvGrpSpPr/>
          <p:nvPr/>
        </p:nvGrpSpPr>
        <p:grpSpPr>
          <a:xfrm>
            <a:off x="4885484" y="2701270"/>
            <a:ext cx="261571" cy="260379"/>
            <a:chOff x="4858109" y="2631368"/>
            <a:chExt cx="316442" cy="315000"/>
          </a:xfrm>
        </p:grpSpPr>
        <p:sp>
          <p:nvSpPr>
            <p:cNvPr id="88" name="Google Shape;88;p17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GB"/>
              </a:br>
              <a:endParaRPr/>
            </a:p>
          </p:txBody>
        </p:sp>
      </p:grpSp>
      <p:grpSp>
        <p:nvGrpSpPr>
          <p:cNvPr id="90" name="Google Shape;90;p17"/>
          <p:cNvGrpSpPr/>
          <p:nvPr/>
        </p:nvGrpSpPr>
        <p:grpSpPr>
          <a:xfrm>
            <a:off x="2948278" y="2701271"/>
            <a:ext cx="260366" cy="260366"/>
            <a:chOff x="3157188" y="909150"/>
            <a:chExt cx="470400" cy="470400"/>
          </a:xfrm>
        </p:grpSpPr>
        <p:sp>
          <p:nvSpPr>
            <p:cNvPr id="91" name="Google Shape;91;p17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00" y="628150"/>
            <a:ext cx="8307400" cy="47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130175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80"/>
              <a:t>Simple Query :-</a:t>
            </a:r>
            <a:endParaRPr sz="2680"/>
          </a:p>
        </p:txBody>
      </p:sp>
      <p:sp>
        <p:nvSpPr>
          <p:cNvPr id="99" name="Google Shape;99;p18"/>
          <p:cNvSpPr txBox="1"/>
          <p:nvPr/>
        </p:nvSpPr>
        <p:spPr>
          <a:xfrm>
            <a:off x="130175" y="731900"/>
            <a:ext cx="6981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1)  List the products that have a stock less than 100</a:t>
            </a:r>
            <a:endParaRPr b="1"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stock , ProductName from products where stock &lt; 100;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025" y="662750"/>
            <a:ext cx="1832650" cy="110444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p18"/>
          <p:cNvSpPr txBox="1"/>
          <p:nvPr/>
        </p:nvSpPr>
        <p:spPr>
          <a:xfrm>
            <a:off x="216700" y="2319300"/>
            <a:ext cx="22959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b="1" lang="en-GB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 </a:t>
            </a:r>
            <a:r>
              <a:rPr b="1" lang="en-GB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Find the average sales per day</a:t>
            </a:r>
            <a:endParaRPr b="1"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 Avg(TotalAmount) , SaleDate from sales 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group by saleDate;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6450" y="2667700"/>
            <a:ext cx="2048750" cy="1796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" name="Google Shape;103;p18"/>
          <p:cNvSpPr txBox="1"/>
          <p:nvPr/>
        </p:nvSpPr>
        <p:spPr>
          <a:xfrm>
            <a:off x="4907225" y="2319300"/>
            <a:ext cx="1875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3) find the most expensive product in each category</a:t>
            </a: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Category, max(price) as maximum_price from products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group by Category;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2800" y="2719575"/>
            <a:ext cx="2000050" cy="1604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213225" y="526138"/>
            <a:ext cx="6457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4) List all products in a specific category (e.g., Dairy)</a:t>
            </a:r>
            <a:endParaRPr b="1"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ProductName , Price , Stock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 Products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WHERE Category = 'Dairy';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0050" y="688675"/>
            <a:ext cx="2247900" cy="1244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" name="Google Shape;111;p19"/>
          <p:cNvSpPr txBox="1"/>
          <p:nvPr/>
        </p:nvSpPr>
        <p:spPr>
          <a:xfrm>
            <a:off x="144075" y="2841150"/>
            <a:ext cx="63795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5) Find the number of customers who bought more than 1 different products</a:t>
            </a:r>
            <a:endParaRPr b="1"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customerID, count(distinct productID) as Total_order  from sales 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group by customerID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having Total_order &gt; 1;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0050" y="3329025"/>
            <a:ext cx="2320100" cy="55955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86950" y="76750"/>
            <a:ext cx="21837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5611"/>
              <a:buNone/>
            </a:pPr>
            <a:r>
              <a:rPr lang="en-GB" sz="2780"/>
              <a:t>Reporting Queries :- </a:t>
            </a:r>
            <a:endParaRPr sz="2780"/>
          </a:p>
        </p:txBody>
      </p:sp>
      <p:sp>
        <p:nvSpPr>
          <p:cNvPr id="118" name="Google Shape;118;p20"/>
          <p:cNvSpPr txBox="1"/>
          <p:nvPr/>
        </p:nvSpPr>
        <p:spPr>
          <a:xfrm>
            <a:off x="239150" y="680025"/>
            <a:ext cx="49794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6) Find the customer who made the most purchases</a:t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c.CustomerID , c.customerName,SUM(s.TotalAmount) as total_spent from sales s 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join Customers c on c.CustomerID = s.CustomerID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Group by c.CustomerID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order by total_spent desc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limit  1;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500" y="956350"/>
            <a:ext cx="3227475" cy="709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0" name="Google Shape;120;p20"/>
          <p:cNvSpPr txBox="1"/>
          <p:nvPr/>
        </p:nvSpPr>
        <p:spPr>
          <a:xfrm>
            <a:off x="239150" y="3022700"/>
            <a:ext cx="51177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7)   Find the total sales for each customer</a:t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sum(s.TotalAmount) as TOTAL_AMOUNT, c.CustomerName from customers c  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join sales s on c.CustomerID = s.CustomerID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Group by C.CustomerID;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3525" y="2696949"/>
            <a:ext cx="2985425" cy="229851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109500" y="118150"/>
            <a:ext cx="5800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8) Get the details of the top-selling products by total quantity sold</a:t>
            </a:r>
            <a:endParaRPr b="1"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p.productName , sum(s.quantity) as Total_Qty from sales s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join products p on p.productID = s.productID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group by p.productID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order by Total_qty Desc;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109500" y="1898925"/>
            <a:ext cx="573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9) Display the total sales amount for each product</a:t>
            </a:r>
            <a:endParaRPr b="1"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p.productName , sum(s.TotalAmount) as Total_sale from sales s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join products p on s.ProductID = p.ProductID group by p.productName;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178650" y="3463575"/>
            <a:ext cx="5670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10)  Get the total sales amount for each category</a:t>
            </a:r>
            <a:endParaRPr b="1"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p.Category , sum(TotalAmount) as Total_SALE from sales s 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join products p on p.productID = s.productID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group by p.Category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order by Total_SALE DESC;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4250" y="0"/>
            <a:ext cx="1666875" cy="16668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4925" y="1836150"/>
            <a:ext cx="1685925" cy="16954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4763" y="3779500"/>
            <a:ext cx="1517333" cy="1307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p21"/>
          <p:cNvSpPr/>
          <p:nvPr/>
        </p:nvSpPr>
        <p:spPr>
          <a:xfrm rot="5400000">
            <a:off x="7846821" y="1095740"/>
            <a:ext cx="674700" cy="806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6114250" y="2835077"/>
            <a:ext cx="674700" cy="944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4" name="Google Shape;134;p21"/>
          <p:cNvSpPr/>
          <p:nvPr/>
        </p:nvSpPr>
        <p:spPr>
          <a:xfrm rot="10800000">
            <a:off x="7491798" y="3546050"/>
            <a:ext cx="777600" cy="815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