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60" r:id="rId4"/>
    <p:sldId id="266" r:id="rId5"/>
    <p:sldId id="294" r:id="rId6"/>
    <p:sldId id="270" r:id="rId7"/>
    <p:sldId id="316" r:id="rId8"/>
    <p:sldId id="328" r:id="rId9"/>
    <p:sldId id="329" r:id="rId10"/>
    <p:sldId id="327" r:id="rId11"/>
    <p:sldId id="317" r:id="rId12"/>
    <p:sldId id="280" r:id="rId13"/>
    <p:sldId id="330" r:id="rId14"/>
    <p:sldId id="318" r:id="rId15"/>
    <p:sldId id="275" r:id="rId16"/>
    <p:sldId id="286" r:id="rId17"/>
    <p:sldId id="319" r:id="rId18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88" r:id="rId2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300" y="-90"/>
      </p:cViewPr>
      <p:guideLst>
        <p:guide orient="horz" pos="293"/>
        <p:guide orient="horz" pos="1099"/>
        <p:guide orient="horz" pos="2327"/>
        <p:guide orient="horz" pos="3199"/>
        <p:guide pos="5076"/>
        <p:guide pos="15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442075" y="821055"/>
            <a:ext cx="2987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企业应用开发</a:t>
            </a:r>
            <a:endParaRPr lang="zh-CN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光电码盘生产管理系统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需求调研报告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5" y="4785360"/>
            <a:ext cx="1384935" cy="400050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展示人</a:t>
            </a:r>
            <a:endParaRPr lang="zh-CN" altLang="zh-HK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5" y="5306695"/>
            <a:ext cx="1384935" cy="400050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3GL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58757" y="4785300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郭迎港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58440" y="5307965"/>
            <a:ext cx="3566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郭杨  公岩松  梁晨</a:t>
            </a:r>
            <a:endParaRPr lang="zh-CN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39398" y="913297"/>
            <a:ext cx="1093895" cy="955612"/>
            <a:chOff x="882603" y="2302677"/>
            <a:chExt cx="1093895" cy="955612"/>
          </a:xfrm>
        </p:grpSpPr>
        <p:sp>
          <p:nvSpPr>
            <p:cNvPr id="31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-46355" y="2019935"/>
            <a:ext cx="2716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货品信息管理</a:t>
            </a:r>
            <a:endParaRPr lang="zh-CN" altLang="en-US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6096" y="2493376"/>
            <a:ext cx="175092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系统以表格形式展示货品库存情况，即不同仓库同种货品的编号、名称、库存量和其他相关信息；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查看配料功能，生产计划人员点击某货品条目可以查看对应的物料信息，如配料编号、名称、BOM量、使用说明、工序等；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综合查询功能，生产计划人员可以根据多种字段（如货号、货品名称、物料反查等）进行单一/复合搜索并进行筛选；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修改、删除、新增货品信息等编辑功能，包括批量处理能力；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打印/导出功能；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03466" y="2477501"/>
            <a:ext cx="175092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系统以表格形式展示物料库存情况，即不同仓库同种物料的编号、名称、库存量和其他相关信息；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综合查询功能，生产计划人员和采购人员等可以根据多种字段（如编号、名称等）进行单一/复合搜索并进行筛选；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修改、删除、新增物料信息等编辑功能，包括批量处理能力；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打印/导出功能；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37206" y="2477501"/>
            <a:ext cx="175092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系统以树形结构展示货品类别信息；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修改、删除、新增货品类别信息等编辑功能，包括批量处理能力；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打印/导出功能；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32515" y="2493376"/>
            <a:ext cx="175092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系统以树形结构展示</a:t>
            </a:r>
            <a:r>
              <a:rPr 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类别信息；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修改、删除、新增</a:t>
            </a:r>
            <a:r>
              <a:rPr 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类别信息等编辑功能，包括批量处理能力；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打印/导出功能；</a:t>
            </a:r>
            <a:endParaRPr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1160780"/>
            <a:ext cx="271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信息维护</a:t>
            </a:r>
            <a:endParaRPr lang="zh-CN" altLang="en-US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2019935"/>
            <a:ext cx="2716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3865" y="2019935"/>
            <a:ext cx="2716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货品类别</a:t>
            </a:r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49365" y="2019935"/>
            <a:ext cx="2716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物料类别</a:t>
            </a:r>
            <a:r>
              <a:rPr lang="zh-CN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0830" y="678815"/>
            <a:ext cx="8427085" cy="59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0" y="2394585"/>
            <a:ext cx="271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入库管理</a:t>
            </a:r>
            <a:endParaRPr lang="zh-CN" altLang="en-US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6245" y="2868295"/>
            <a:ext cx="224599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借用物料的归还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借用货品的归还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采购的物料入库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生产余料入库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生产的货品入库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仓库间调拨入库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90590" y="2962910"/>
            <a:ext cx="2835275" cy="196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仓库盘点功能</a:t>
            </a:r>
            <a:endParaRPr 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仓库调拨功能</a:t>
            </a: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zh-CN" alt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缺料/货报警功能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/>
            <a:endParaRPr 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料/货积压报警功能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855" y="1007110"/>
            <a:ext cx="271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仓库管理</a:t>
            </a:r>
            <a:endParaRPr lang="zh-CN" altLang="en-US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2205" y="2394585"/>
            <a:ext cx="271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出库管理</a:t>
            </a:r>
            <a:endParaRPr lang="zh-CN" altLang="en-US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32475" y="2394585"/>
            <a:ext cx="271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库存情况管理</a:t>
            </a:r>
            <a:endParaRPr lang="zh-CN" altLang="en-US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771525"/>
            <a:ext cx="1219200" cy="1209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94965" y="2868295"/>
            <a:ext cx="3219450" cy="258445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物料的借用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货品的借用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根据订单分解的物料出库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根据销售订单的货品出库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开发人员直接提用物料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仓库间调拨出库</a:t>
            </a:r>
            <a:endParaRPr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矩形 46"/>
          <p:cNvSpPr/>
          <p:nvPr/>
        </p:nvSpPr>
        <p:spPr>
          <a:xfrm>
            <a:off x="4137660" y="4434840"/>
            <a:ext cx="36906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生产计划人员可以基于领料单状态跟踪、监控、查询各项生产工序进度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15683" y="3982682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工序管理</a:t>
            </a:r>
            <a:endParaRPr lang="zh-CN" altLang="en-US" b="1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15799" y="1677670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4137660" y="2557780"/>
            <a:ext cx="34740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根据订单分解为各个生产部门生成领料单并进行领料单的管理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6173" y="2038960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领料单管理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35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3141345"/>
            <a:ext cx="1219200" cy="1209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3690" y="1597660"/>
            <a:ext cx="271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endParaRPr lang="zh-CN" altLang="en-US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97663" y="2511878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3970246" y="2688045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8" name="Freeform 32"/>
            <p:cNvSpPr/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0426" y="1550520"/>
            <a:ext cx="2246643" cy="1772795"/>
            <a:chOff x="435496" y="1542118"/>
            <a:chExt cx="2246643" cy="1772795"/>
          </a:xfrm>
        </p:grpSpPr>
        <p:sp>
          <p:nvSpPr>
            <p:cNvPr id="48" name="矩形 47"/>
            <p:cNvSpPr/>
            <p:nvPr/>
          </p:nvSpPr>
          <p:spPr>
            <a:xfrm>
              <a:off x="435496" y="1931248"/>
              <a:ext cx="2246643" cy="138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用户可以浏览或搜索特定物料/货品的库存信息，进行入库量、出库量和库存量的统计，以折线图等直观形式呈现；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用户可以浏览或搜索各仓库的库存信息，包括现存物料/货品信息、剩余仓储能力等；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5496" y="1542118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仓库状况统计</a:t>
              </a:r>
              <a:endPara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0426" y="3661712"/>
            <a:ext cx="2246643" cy="1588010"/>
            <a:chOff x="435496" y="4513918"/>
            <a:chExt cx="2246643" cy="1588010"/>
          </a:xfrm>
        </p:grpSpPr>
        <p:sp>
          <p:nvSpPr>
            <p:cNvPr id="50" name="矩形 49"/>
            <p:cNvSpPr/>
            <p:nvPr/>
          </p:nvSpPr>
          <p:spPr>
            <a:xfrm>
              <a:off x="435496" y="4903048"/>
              <a:ext cx="2246643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财会人员可以浏览或搜索货品定价表；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财会人员可以编辑修改货品成本信息即定价表；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财会人员可以统计现有库存的货品的价值信息；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5496" y="4513918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货品成本管理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0271" y="48702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85303" y="1550520"/>
            <a:ext cx="2246643" cy="1219075"/>
            <a:chOff x="435496" y="1542118"/>
            <a:chExt cx="2246643" cy="1219075"/>
          </a:xfrm>
        </p:grpSpPr>
        <p:sp>
          <p:nvSpPr>
            <p:cNvPr id="60" name="矩形 59"/>
            <p:cNvSpPr/>
            <p:nvPr/>
          </p:nvSpPr>
          <p:spPr>
            <a:xfrm>
              <a:off x="435496" y="1931248"/>
              <a:ext cx="2246643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财会人员可以浏览或搜索物料采购价格表；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财会人员可以统计现有库存的物料的价值信息；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5496" y="1542118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HK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物料成本管理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85303" y="3648265"/>
            <a:ext cx="2246643" cy="849505"/>
            <a:chOff x="435496" y="4513918"/>
            <a:chExt cx="2246643" cy="849505"/>
          </a:xfrm>
        </p:grpSpPr>
        <p:sp>
          <p:nvSpPr>
            <p:cNvPr id="64" name="矩形 63"/>
            <p:cNvSpPr/>
            <p:nvPr/>
          </p:nvSpPr>
          <p:spPr>
            <a:xfrm>
              <a:off x="435496" y="4903048"/>
              <a:ext cx="2246643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财会人员可以查看并统计一定时间内的库存成本；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35496" y="4513918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库存成本管理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0271" y="48702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12770" y="1193165"/>
            <a:ext cx="271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74183" y="4881435"/>
            <a:ext cx="2246643" cy="1034290"/>
            <a:chOff x="435496" y="4513918"/>
            <a:chExt cx="2246643" cy="1034290"/>
          </a:xfrm>
        </p:grpSpPr>
        <p:sp>
          <p:nvSpPr>
            <p:cNvPr id="11" name="矩形 10"/>
            <p:cNvSpPr/>
            <p:nvPr/>
          </p:nvSpPr>
          <p:spPr>
            <a:xfrm>
              <a:off x="435496" y="4903048"/>
              <a:ext cx="2246643" cy="6451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just"/>
              <a:r>
                <a:rPr altLang="zh-HK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系统根据某种货品对应的物料成本、库存成本和库存状况等因素进行辅助定价；</a:t>
              </a:r>
              <a:endParaRPr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5496" y="4513918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辅助定价功能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0271" y="48702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/>
          <a:srcRect l="47675"/>
          <a:stretch>
            <a:fillRect/>
          </a:stretch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124504" y="1427228"/>
            <a:ext cx="4404360" cy="1013460"/>
            <a:chOff x="3193719" y="1177771"/>
            <a:chExt cx="4404360" cy="1013460"/>
          </a:xfrm>
        </p:grpSpPr>
        <p:sp>
          <p:nvSpPr>
            <p:cNvPr id="42" name="矩形 41"/>
            <p:cNvSpPr/>
            <p:nvPr/>
          </p:nvSpPr>
          <p:spPr>
            <a:xfrm>
              <a:off x="3670604" y="1546071"/>
              <a:ext cx="392747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采购人员可以根据库存情况浏览或搜索缺料信息列表</a:t>
              </a:r>
              <a:endParaRPr altLang="zh-HK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3719" y="1177771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缺料浏览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2" name="矩形 1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-34290" y="1059180"/>
            <a:ext cx="271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采购辅助管理</a:t>
            </a:r>
            <a:endParaRPr lang="zh-CN" altLang="en-US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24504" y="5063238"/>
            <a:ext cx="4404360" cy="1290320"/>
            <a:chOff x="3193719" y="1177771"/>
            <a:chExt cx="4404360" cy="1290320"/>
          </a:xfrm>
        </p:grpSpPr>
        <p:sp>
          <p:nvSpPr>
            <p:cNvPr id="23" name="矩形 22"/>
            <p:cNvSpPr/>
            <p:nvPr/>
          </p:nvSpPr>
          <p:spPr>
            <a:xfrm>
              <a:off x="3670604" y="1546071"/>
              <a:ext cx="3927475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just"/>
              <a:r>
                <a:rPr altLang="zh-HK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采购人员可以录入、删除、编辑、管理供货商信息，可以对同种物料的供货商进行搜索、筛选、对比</a:t>
              </a:r>
              <a:endParaRPr altLang="zh-HK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93719" y="1177771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供货商管理</a:t>
              </a:r>
              <a:endPara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33824" y="3237613"/>
            <a:ext cx="4404360" cy="1290320"/>
            <a:chOff x="3193719" y="1177771"/>
            <a:chExt cx="4404360" cy="1290320"/>
          </a:xfrm>
        </p:grpSpPr>
        <p:sp>
          <p:nvSpPr>
            <p:cNvPr id="26" name="矩形 25"/>
            <p:cNvSpPr/>
            <p:nvPr/>
          </p:nvSpPr>
          <p:spPr>
            <a:xfrm>
              <a:off x="3670604" y="1546071"/>
              <a:ext cx="3927475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采购人员可以录入、删除、编辑、管理物料报价单，可以对同种物料的报价单进行搜索、筛选、对比</a:t>
              </a:r>
              <a:endParaRPr altLang="zh-HK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93719" y="1177771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物料报价管理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矩形 46"/>
          <p:cNvSpPr/>
          <p:nvPr/>
        </p:nvSpPr>
        <p:spPr>
          <a:xfrm>
            <a:off x="4137660" y="4188460"/>
            <a:ext cx="369062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系统管理员可以批量导入用户信息，组合不同权限生成不同用户组，一个用户组即对应一个系统角色，如生产计划人员、采购人员等。系统管理员之后也可以修改用户组权限，在用户组中添加或删除某个用户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37298" y="3736302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权限管理功能</a:t>
            </a:r>
            <a:endParaRPr lang="zh-CN" altLang="en-US" b="1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15799" y="1677670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4137660" y="2416175"/>
            <a:ext cx="34740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登录、注册、找回密码、修改密码、编辑个人信息（如用户名、邮箱）等常规功能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12558" y="2038960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常规用户管理功能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35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240" y="93980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2240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04648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71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13690" y="1597660"/>
            <a:ext cx="271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个人信息管理</a:t>
            </a:r>
            <a:endParaRPr lang="zh-CN" altLang="en-US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3246120"/>
            <a:ext cx="1114425" cy="11049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0807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异常状况处理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同心圆 15"/>
          <p:cNvSpPr/>
          <p:nvPr/>
        </p:nvSpPr>
        <p:spPr>
          <a:xfrm>
            <a:off x="278935" y="1709656"/>
            <a:ext cx="3817937" cy="3817937"/>
          </a:xfrm>
          <a:prstGeom prst="donut">
            <a:avLst>
              <a:gd name="adj" fmla="val 7621"/>
            </a:avLst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08238" y="1299967"/>
            <a:ext cx="1159329" cy="1159329"/>
          </a:xfrm>
          <a:prstGeom prst="ellipse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58256" y="4368264"/>
            <a:ext cx="1159329" cy="1159329"/>
          </a:xfrm>
          <a:prstGeom prst="ellipse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82308" y="4368264"/>
            <a:ext cx="1159329" cy="1159329"/>
          </a:xfrm>
          <a:prstGeom prst="ellipse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56005" y="2545715"/>
            <a:ext cx="2262505" cy="2303145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HK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12775" y="1122328"/>
            <a:ext cx="4292600" cy="1302372"/>
            <a:chOff x="4459613" y="1403906"/>
            <a:chExt cx="4292600" cy="1302372"/>
          </a:xfrm>
        </p:grpSpPr>
        <p:sp>
          <p:nvSpPr>
            <p:cNvPr id="27" name="矩形 26"/>
            <p:cNvSpPr/>
            <p:nvPr/>
          </p:nvSpPr>
          <p:spPr>
            <a:xfrm>
              <a:off x="4459613" y="1691548"/>
              <a:ext cx="4292600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为防止服务器崩溃、断电等异常状况的发生，综合考虑成本因素，采用一定的备份技术</a:t>
              </a:r>
              <a:endParaRPr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59613" y="1403906"/>
              <a:ext cx="2171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0" y="635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2" name="矩形 1"/>
          <p:cNvSpPr/>
          <p:nvPr/>
        </p:nvSpPr>
        <p:spPr>
          <a:xfrm>
            <a:off x="4377055" y="88265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02846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10075" y="88265"/>
            <a:ext cx="184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异常状况处理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797696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91923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3007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527392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483100" y="1076325"/>
            <a:ext cx="428180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91355" y="4742180"/>
            <a:ext cx="4292600" cy="13220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为了避免假账错账，严格保证数据的一致性，确保生产计划人员、仓库管理人员、采购人员等享有的信息一致，同步更新</a:t>
            </a:r>
            <a:endParaRPr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4502150" y="4566285"/>
            <a:ext cx="428180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502150" y="3110865"/>
            <a:ext cx="42926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由于用户在操作系统时失误在所难免，为所有数据操作生成日志信息，便于查看和系统的回滚</a:t>
            </a:r>
            <a:endParaRPr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502150" y="2933700"/>
            <a:ext cx="428180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0807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系统性能要求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04510" y="1392555"/>
            <a:ext cx="288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项目需求背景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4510" y="2033270"/>
            <a:ext cx="315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04510" y="2722880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4510" y="3395980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异常状况处理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4510" y="472884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小组协作流程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4510" y="406209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系统性能要求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055563" y="1989138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66792" y="2112987"/>
            <a:ext cx="330660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使用用户数量</a:t>
            </a:r>
            <a:endParaRPr lang="zh-CN" altLang="en-US" sz="32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66792" y="3694652"/>
            <a:ext cx="3306601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管理物料</a:t>
            </a:r>
            <a:r>
              <a:rPr lang="en-US" altLang="zh-CN" sz="3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货品种类</a:t>
            </a:r>
            <a:endParaRPr lang="zh-CN" altLang="en-US" sz="3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001520"/>
            <a:ext cx="4287520" cy="2855595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0" y="635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4" name="矩形 3"/>
          <p:cNvSpPr/>
          <p:nvPr/>
        </p:nvSpPr>
        <p:spPr>
          <a:xfrm>
            <a:off x="6453505" y="108585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01271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29375" y="94615"/>
            <a:ext cx="184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系统性能要求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95181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25933" y="9454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3007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65592" y="10216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0807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小组协作流程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232187" y="3115935"/>
            <a:ext cx="4648175" cy="324104"/>
            <a:chOff x="2280306" y="2790440"/>
            <a:chExt cx="4648175" cy="324104"/>
          </a:xfrm>
        </p:grpSpPr>
        <p:sp>
          <p:nvSpPr>
            <p:cNvPr id="49" name="等腰三角形 4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0953" y="2602413"/>
            <a:ext cx="1341891" cy="1351148"/>
            <a:chOff x="639593" y="2275794"/>
            <a:chExt cx="1341891" cy="1351148"/>
          </a:xfrm>
        </p:grpSpPr>
        <p:grpSp>
          <p:nvGrpSpPr>
            <p:cNvPr id="2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2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4138" y="2521971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  <a:endParaRPr lang="zh-CN" altLang="zh-HK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509" y="3014938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zh-HK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47524" y="2614093"/>
            <a:ext cx="1341891" cy="1351148"/>
            <a:chOff x="3028406" y="2336983"/>
            <a:chExt cx="1341891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292951" y="3091342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</a:t>
              </a:r>
              <a:endParaRPr lang="zh-CN" altLang="zh-HK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  <a:endParaRPr lang="zh-CN" altLang="zh-HK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44095" y="2608128"/>
            <a:ext cx="1341891" cy="1351148"/>
            <a:chOff x="5188770" y="2336983"/>
            <a:chExt cx="1341891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453315" y="2583160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</a:t>
              </a:r>
              <a:endParaRPr lang="zh-CN" altLang="zh-HK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43686" y="3073930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  <a:endParaRPr lang="zh-CN" altLang="zh-HK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40666" y="2608763"/>
            <a:ext cx="1341891" cy="1351148"/>
            <a:chOff x="7100407" y="2336983"/>
            <a:chExt cx="1341891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364952" y="3094274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lang="zh-CN" altLang="zh-HK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55323" y="256743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意见</a:t>
              </a:r>
              <a:endParaRPr lang="zh-CN" altLang="zh-HK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2" name="矩形 1"/>
          <p:cNvSpPr/>
          <p:nvPr/>
        </p:nvSpPr>
        <p:spPr>
          <a:xfrm>
            <a:off x="6925945" y="108585"/>
            <a:ext cx="179514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8935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5075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7745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25945" y="97155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小组协作流程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791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项目需求背景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155"/>
            <a:ext cx="16376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9715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项目需求背景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748616" y="9073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177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08681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58927" y="9073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58265" y="1503045"/>
            <a:ext cx="6427470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电子光电码盘生产商的业务流程主要如下：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接受订单----&gt;订单分解----&gt;仓库领料----&gt;组织生产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随着业务量的上升，其面临基础数据维护成本高、监管及统计成本高、订单流转耗时、生产流程不规范、成本控制困难等一系列问题。为此，我们开发的生产管理系统旨在实现以下目标：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1、订单-生产计划-仓库-采购之间的信息快速共享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2、仓库、生产等信息的快速统计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3、规范化公司生产流程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520468" y="75314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542" y="5085874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791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640" y="97155"/>
            <a:ext cx="164338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54125" y="9715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009786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13183" y="9073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17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742950"/>
            <a:ext cx="8333105" cy="53714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640" y="97155"/>
            <a:ext cx="164338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54125" y="9715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009786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13183" y="9073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17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824230"/>
            <a:ext cx="9047480" cy="55238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仓库管理</a:t>
            </a:r>
            <a:endParaRPr lang="zh-CN" altLang="zh-HK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78550" y="1011555"/>
            <a:ext cx="1687830" cy="1576705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endParaRPr lang="zh-CN" altLang="zh-HK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52540" y="4321810"/>
            <a:ext cx="1582420" cy="1381760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采购辅助管理</a:t>
            </a:r>
            <a:endParaRPr lang="zh-CN" altLang="zh-HK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10720" y="3516586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zh-HK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555" y="941070"/>
            <a:ext cx="1609090" cy="1586865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84815" y="1916568"/>
            <a:ext cx="2251250" cy="114781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557780" y="3531235"/>
            <a:ext cx="1152525" cy="71564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973973" y="3711300"/>
            <a:ext cx="1636223" cy="991366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030541"/>
            <a:ext cx="1359606" cy="76714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640" y="97155"/>
            <a:ext cx="164338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54125" y="9715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009786" y="9708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13183" y="90736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1734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692400" y="4798060"/>
            <a:ext cx="1687830" cy="1576705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个人信息管理</a:t>
            </a:r>
            <a:endParaRPr lang="zh-CN" altLang="zh-HK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7915" y="2829560"/>
            <a:ext cx="7186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常规功能列表</a:t>
            </a:r>
            <a:endParaRPr lang="zh-CN" altLang="en-US" sz="72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全屏显示(4:3)</PresentationFormat>
  <Paragraphs>262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Adobe 仿宋 Std R</vt:lpstr>
      <vt:lpstr>Calibri</vt:lpstr>
      <vt:lpstr>Arial Unicode MS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lenovo</cp:lastModifiedBy>
  <cp:revision>120</cp:revision>
  <dcterms:created xsi:type="dcterms:W3CDTF">2015-02-19T23:46:00Z</dcterms:created>
  <dcterms:modified xsi:type="dcterms:W3CDTF">2018-03-22T06:31:43Z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