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7"/>
  </p:notesMasterIdLst>
  <p:sldIdLst>
    <p:sldId id="343" r:id="rId3"/>
    <p:sldId id="2409" r:id="rId4"/>
    <p:sldId id="463" r:id="rId5"/>
    <p:sldId id="554" r:id="rId6"/>
    <p:sldId id="416" r:id="rId7"/>
    <p:sldId id="346" r:id="rId8"/>
    <p:sldId id="424" r:id="rId9"/>
    <p:sldId id="340" r:id="rId10"/>
    <p:sldId id="431" r:id="rId11"/>
    <p:sldId id="440" r:id="rId12"/>
    <p:sldId id="441" r:id="rId13"/>
    <p:sldId id="2410" r:id="rId14"/>
    <p:sldId id="2414" r:id="rId15"/>
    <p:sldId id="2415" r:id="rId16"/>
    <p:sldId id="2416" r:id="rId17"/>
    <p:sldId id="2417" r:id="rId18"/>
    <p:sldId id="2411" r:id="rId19"/>
    <p:sldId id="2418" r:id="rId20"/>
    <p:sldId id="2419" r:id="rId21"/>
    <p:sldId id="2420" r:id="rId22"/>
    <p:sldId id="2421" r:id="rId23"/>
    <p:sldId id="2412" r:id="rId24"/>
    <p:sldId id="2422" r:id="rId25"/>
    <p:sldId id="240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海河" initials="海河" lastIdx="1" clrIdx="0">
    <p:extLst>
      <p:ext uri="{19B8F6BF-5375-455C-9EA6-DF929625EA0E}">
        <p15:presenceInfo xmlns:p15="http://schemas.microsoft.com/office/powerpoint/2012/main" userId="a0439aa338e76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7"/>
    <a:srgbClr val="8A0000"/>
    <a:srgbClr val="BC0000"/>
    <a:srgbClr val="343434"/>
    <a:srgbClr val="124062"/>
    <a:srgbClr val="B80000"/>
    <a:srgbClr val="254061"/>
    <a:srgbClr val="537285"/>
    <a:srgbClr val="FE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7" autoAdjust="0"/>
    <p:restoredTop sz="95317" autoAdjust="0"/>
  </p:normalViewPr>
  <p:slideViewPr>
    <p:cSldViewPr snapToGrid="0">
      <p:cViewPr varScale="1">
        <p:scale>
          <a:sx n="88" d="100"/>
          <a:sy n="88" d="100"/>
        </p:scale>
        <p:origin x="4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35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4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73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1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2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76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6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4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94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9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78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50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5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8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9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8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1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9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6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2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1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9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089DC5-CFEC-2456-8EF4-3E5FAAA66D55}"/>
              </a:ext>
            </a:extLst>
          </p:cNvPr>
          <p:cNvSpPr/>
          <p:nvPr userDrawn="1"/>
        </p:nvSpPr>
        <p:spPr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901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33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0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20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11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495CA-CB87-42F5-AD11-A63647B25AC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8C0FBB-9CBC-4221-83E6-727E7EE131C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646F27-A316-2F08-7BA7-A6AABF8FB0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B99217C-D6F7-CD0E-400D-0915C5F4733D}"/>
              </a:ext>
            </a:extLst>
          </p:cNvPr>
          <p:cNvSpPr/>
          <p:nvPr userDrawn="1"/>
        </p:nvSpPr>
        <p:spPr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0454" y="2722901"/>
            <a:ext cx="73661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zh-CN" sz="2800" kern="1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基于以太坊技术的通用积分系统的设计与实现</a:t>
            </a:r>
            <a:endParaRPr lang="en-US" altLang="zh-CN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42785" y="1314998"/>
            <a:ext cx="8061461" cy="369332"/>
            <a:chOff x="2743824" y="653534"/>
            <a:chExt cx="8061461" cy="369332"/>
          </a:xfrm>
        </p:grpSpPr>
        <p:sp>
          <p:nvSpPr>
            <p:cNvPr id="6" name="矩形 5"/>
            <p:cNvSpPr/>
            <p:nvPr/>
          </p:nvSpPr>
          <p:spPr>
            <a:xfrm>
              <a:off x="5112894" y="65353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旧字形 ExtraLight" panose="020B0200000000000000" pitchFamily="34" charset="-128"/>
                  <a:cs typeface="Times New Roman" panose="02020603050405020304" pitchFamily="18" charset="0"/>
                  <a:sym typeface="思源黑体旧字形 ExtraLight" panose="020B0200000000000000" pitchFamily="34" charset="-128"/>
                </a:rPr>
                <a:t>《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旧字形 ExtraLight" panose="020B0200000000000000" pitchFamily="34" charset="-128"/>
                  <a:cs typeface="Times New Roman" panose="02020603050405020304" pitchFamily="18" charset="0"/>
                  <a:sym typeface="思源黑体旧字形 ExtraLight" panose="020B0200000000000000" pitchFamily="34" charset="-128"/>
                </a:rPr>
                <a:t>区块链技术与应用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旧字形 ExtraLight" panose="020B0200000000000000" pitchFamily="34" charset="-128"/>
                  <a:cs typeface="Times New Roman" panose="02020603050405020304" pitchFamily="18" charset="0"/>
                  <a:sym typeface="思源黑体旧字形 ExtraLight" panose="020B0200000000000000" pitchFamily="34" charset="-128"/>
                </a:rPr>
                <a:t>》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旧字形 ExtraLight" panose="020B0200000000000000" pitchFamily="34" charset="-128"/>
                  <a:cs typeface="Times New Roman" panose="02020603050405020304" pitchFamily="18" charset="0"/>
                  <a:sym typeface="思源黑体旧字形 ExtraLight" panose="020B0200000000000000" pitchFamily="34" charset="-128"/>
                </a:rPr>
                <a:t>期末报告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3025515" y="53354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+mn-ea"/>
                <a:sym typeface="思源黑体旧字形 ExtraLight" panose="020B0200000000000000" pitchFamily="34" charset="-128"/>
              </a:rPr>
              <a:t>组员：李锦超</a:t>
            </a:r>
            <a:r>
              <a:rPr lang="en-US" altLang="zh-CN" dirty="0">
                <a:latin typeface="+mn-ea"/>
                <a:sym typeface="思源黑体旧字形 ExtraLight" panose="020B0200000000000000" pitchFamily="34" charset="-128"/>
              </a:rPr>
              <a:t>,</a:t>
            </a:r>
            <a:r>
              <a:rPr lang="zh-CN" altLang="en-US" dirty="0">
                <a:latin typeface="+mn-ea"/>
                <a:sym typeface="思源黑体旧字形 ExtraLight" panose="020B0200000000000000" pitchFamily="34" charset="-128"/>
              </a:rPr>
              <a:t>蔡陈骋</a:t>
            </a:r>
            <a:r>
              <a:rPr lang="en-US" altLang="zh-CN" dirty="0">
                <a:latin typeface="+mn-ea"/>
                <a:sym typeface="思源黑体旧字形 ExtraLight" panose="020B0200000000000000" pitchFamily="34" charset="-128"/>
              </a:rPr>
              <a:t>,</a:t>
            </a:r>
            <a:r>
              <a:rPr lang="zh-CN" altLang="en-US" dirty="0">
                <a:latin typeface="+mn-ea"/>
                <a:sym typeface="思源黑体旧字形 ExtraLight" panose="020B0200000000000000" pitchFamily="34" charset="-128"/>
              </a:rPr>
              <a:t>赖荣峰 </a:t>
            </a:r>
            <a:endParaRPr lang="en-US" altLang="zh-CN" dirty="0">
              <a:latin typeface="+mn-ea"/>
              <a:sym typeface="思源黑体旧字形 ExtraLight" panose="020B0200000000000000" pitchFamily="34" charset="-128"/>
            </a:endParaRPr>
          </a:p>
          <a:p>
            <a:pPr algn="ctr"/>
            <a:r>
              <a:rPr lang="zh-CN" altLang="en-US" dirty="0">
                <a:latin typeface="+mn-ea"/>
                <a:sym typeface="思源黑体旧字形 ExtraLight" panose="020B0200000000000000" pitchFamily="34" charset="-128"/>
              </a:rPr>
              <a:t>老师：陈仁</a:t>
            </a:r>
            <a:endParaRPr lang="en-US" altLang="zh-CN" dirty="0">
              <a:latin typeface="+mn-ea"/>
              <a:sym typeface="思源黑体旧字形 ExtraLight" panose="020B0200000000000000" pitchFamily="34" charset="-128"/>
            </a:endParaRPr>
          </a:p>
          <a:p>
            <a:pPr algn="ctr"/>
            <a:r>
              <a:rPr lang="zh-CN" altLang="en-US" dirty="0">
                <a:latin typeface="+mn-ea"/>
                <a:sym typeface="思源黑体旧字形 ExtraLight" panose="020B0200000000000000" pitchFamily="34" charset="-128"/>
              </a:rPr>
              <a:t>厦门理工学院 计算机与信息工程学院 网络工程系</a:t>
            </a:r>
            <a:endParaRPr lang="en-US" altLang="zh-CN" dirty="0">
              <a:latin typeface="+mn-ea"/>
              <a:sym typeface="思源黑体旧字形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2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768B97DE-85DE-458D-107A-009573FE9C30}"/>
              </a:ext>
            </a:extLst>
          </p:cNvPr>
          <p:cNvSpPr/>
          <p:nvPr/>
        </p:nvSpPr>
        <p:spPr>
          <a:xfrm>
            <a:off x="5599702" y="546903"/>
            <a:ext cx="5738423" cy="5819173"/>
          </a:xfrm>
          <a:custGeom>
            <a:avLst/>
            <a:gdLst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073" h="6858000">
                <a:moveTo>
                  <a:pt x="0" y="0"/>
                </a:moveTo>
                <a:lnTo>
                  <a:pt x="5849073" y="0"/>
                </a:lnTo>
                <a:lnTo>
                  <a:pt x="5849073" y="6858000"/>
                </a:lnTo>
                <a:lnTo>
                  <a:pt x="0" y="6858000"/>
                </a:lnTo>
                <a:cubicBezTo>
                  <a:pt x="0" y="4572000"/>
                  <a:pt x="2527204" y="2612578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glow>
              <a:schemeClr val="accent1">
                <a:alpha val="39000"/>
              </a:schemeClr>
            </a:glow>
            <a:outerShdw blurRad="50800" dist="50800" dir="5400000" sx="1000" sy="1000" algn="ctr" rotWithShape="0">
              <a:srgbClr val="666633">
                <a:alpha val="43000"/>
              </a:srgb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9921" y="84540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系统功能分析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75C41E9B-E0F0-A163-3755-F79B9B56C514}"/>
              </a:ext>
            </a:extLst>
          </p:cNvPr>
          <p:cNvSpPr/>
          <p:nvPr/>
        </p:nvSpPr>
        <p:spPr>
          <a:xfrm>
            <a:off x="5943600" y="546903"/>
            <a:ext cx="5712107" cy="5819173"/>
          </a:xfrm>
          <a:custGeom>
            <a:avLst/>
            <a:gdLst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  <a:gd name="connsiteX0" fmla="*/ 0 w 5849073"/>
              <a:gd name="connsiteY0" fmla="*/ 0 h 6858000"/>
              <a:gd name="connsiteX1" fmla="*/ 5849073 w 5849073"/>
              <a:gd name="connsiteY1" fmla="*/ 0 h 6858000"/>
              <a:gd name="connsiteX2" fmla="*/ 5849073 w 5849073"/>
              <a:gd name="connsiteY2" fmla="*/ 6858000 h 6858000"/>
              <a:gd name="connsiteX3" fmla="*/ 0 w 5849073"/>
              <a:gd name="connsiteY3" fmla="*/ 6858000 h 6858000"/>
              <a:gd name="connsiteX4" fmla="*/ 0 w 584907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073" h="6858000">
                <a:moveTo>
                  <a:pt x="0" y="0"/>
                </a:moveTo>
                <a:lnTo>
                  <a:pt x="5849073" y="0"/>
                </a:lnTo>
                <a:lnTo>
                  <a:pt x="5849073" y="6858000"/>
                </a:lnTo>
                <a:lnTo>
                  <a:pt x="0" y="6858000"/>
                </a:lnTo>
                <a:cubicBezTo>
                  <a:pt x="0" y="4572000"/>
                  <a:pt x="2176040" y="2748987"/>
                  <a:pt x="0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glow>
              <a:schemeClr val="accent1">
                <a:alpha val="39000"/>
              </a:schemeClr>
            </a:glow>
            <a:outerShdw blurRad="50800" dist="50800" dir="5400000" sx="1000" sy="1000" algn="ctr" rotWithShape="0">
              <a:srgbClr val="666633">
                <a:alpha val="43000"/>
              </a:srgbClr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A4A07-9F8E-318F-586F-B831F403973D}"/>
              </a:ext>
            </a:extLst>
          </p:cNvPr>
          <p:cNvSpPr txBox="1"/>
          <p:nvPr/>
        </p:nvSpPr>
        <p:spPr>
          <a:xfrm>
            <a:off x="853875" y="1573056"/>
            <a:ext cx="5316265" cy="37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本系统主要涉及三类用户：客户、商户和银行。银行可以直接和商户进行交互，银行可以进行积分的发行，商户可以向银行发起积分清算。商户和客户之间也可以直接进行积分的流通，客户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客户、商户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商户、商户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黑体旧字形 ExtraLight" panose="020B0200000000000000" pitchFamily="34" charset="-128"/>
              </a:rPr>
              <a:t>客户两两之间都可以进行积分的转让，同时客户可以购买商户的商品，对应额度的积分会从客户账户流入商户账户。不同的用户可以进行常见的查询操作。各个用户的具体功能如表所示。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思源黑体旧字形 ExtraLight" panose="020B0200000000000000" pitchFamily="34" charset="-128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DC2072-AFFE-AF12-35DF-DCB6390B9F2D}"/>
              </a:ext>
            </a:extLst>
          </p:cNvPr>
          <p:cNvCxnSpPr>
            <a:cxnSpLocks/>
          </p:cNvCxnSpPr>
          <p:nvPr/>
        </p:nvCxnSpPr>
        <p:spPr>
          <a:xfrm>
            <a:off x="1019221" y="1307067"/>
            <a:ext cx="3805699" cy="0"/>
          </a:xfrm>
          <a:prstGeom prst="line">
            <a:avLst/>
          </a:prstGeom>
          <a:ln w="47625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939921" y="84540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系统功能分析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9E768-B039-73DF-9A15-EED8368BA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21" y="1560285"/>
            <a:ext cx="10504593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3241078" y="4217061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912611" y="4173850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PART</a:t>
            </a:r>
          </a:p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03</a:t>
            </a:r>
            <a:endParaRPr lang="zh-CN" altLang="en-US" sz="3600" b="1" dirty="0">
              <a:solidFill>
                <a:srgbClr val="444444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8659" y="311682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系统总体设计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7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39921" y="1783648"/>
            <a:ext cx="4533900" cy="0"/>
          </a:xfrm>
          <a:prstGeom prst="line">
            <a:avLst/>
          </a:prstGeom>
          <a:noFill/>
          <a:ln w="28575" cap="flat" cmpd="sng" algn="ctr">
            <a:solidFill>
              <a:srgbClr val="124062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947921" y="5476113"/>
            <a:ext cx="4533900" cy="0"/>
          </a:xfrm>
          <a:prstGeom prst="line">
            <a:avLst/>
          </a:prstGeom>
          <a:noFill/>
          <a:ln w="28575" cap="flat" cmpd="sng" algn="ctr">
            <a:solidFill>
              <a:srgbClr val="124062"/>
            </a:solidFill>
            <a:prstDash val="solid"/>
            <a:miter lim="800000"/>
          </a:ln>
          <a:effectLst/>
        </p:spPr>
      </p:cxnSp>
      <p:sp>
        <p:nvSpPr>
          <p:cNvPr id="7" name="矩形 6"/>
          <p:cNvSpPr/>
          <p:nvPr/>
        </p:nvSpPr>
        <p:spPr>
          <a:xfrm>
            <a:off x="939921" y="2255839"/>
            <a:ext cx="4533900" cy="2532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本案例的总体设计主要包括方案选型和总体架构设计。方案选型包括以太坊客户端的选型、开发框架的选型和以太坊接口的选型；总体架构设计主要是底层区块链平台与上层业务之间的设计。良好的系统总体设计能为后续的智能合约设计和系统实现提供保障。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921" y="84540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系统总体设计：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7BF34E-D668-F085-6790-ABCDD3094FE1}"/>
              </a:ext>
            </a:extLst>
          </p:cNvPr>
          <p:cNvGrpSpPr/>
          <p:nvPr/>
        </p:nvGrpSpPr>
        <p:grpSpPr>
          <a:xfrm>
            <a:off x="5603380" y="1793580"/>
            <a:ext cx="6120680" cy="3682533"/>
            <a:chOff x="3022028" y="1587732"/>
            <a:chExt cx="6120680" cy="3682533"/>
          </a:xfrm>
        </p:grpSpPr>
        <p:pic>
          <p:nvPicPr>
            <p:cNvPr id="6" name="Picture 2" descr="C:\Users\Administrator\Desktop\ppt展示模板-8.png">
              <a:extLst>
                <a:ext uri="{FF2B5EF4-FFF2-40B4-BE49-F238E27FC236}">
                  <a16:creationId xmlns:a16="http://schemas.microsoft.com/office/drawing/2014/main" id="{DEA804B1-4627-FB95-CE69-C393B259B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028" y="1587732"/>
              <a:ext cx="6120680" cy="368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138A14-2139-5D79-3F02-021ECC8C7643}"/>
                </a:ext>
              </a:extLst>
            </p:cNvPr>
            <p:cNvSpPr/>
            <p:nvPr/>
          </p:nvSpPr>
          <p:spPr>
            <a:xfrm>
              <a:off x="3937348" y="2060861"/>
              <a:ext cx="4320480" cy="2376251"/>
            </a:xfrm>
            <a:prstGeom prst="rect">
              <a:avLst/>
            </a:prstGeom>
            <a:blipFill>
              <a:blip r:embed="rId4"/>
              <a:srcRect/>
              <a:stretch>
                <a:fillRect l="-2911" t="-10599" r="-2911" b="-10599"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9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方案选型：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696D69D-B2EC-2401-7776-CA1F0CC00F4C}"/>
              </a:ext>
            </a:extLst>
          </p:cNvPr>
          <p:cNvSpPr>
            <a:spLocks/>
          </p:cNvSpPr>
          <p:nvPr/>
        </p:nvSpPr>
        <p:spPr bwMode="auto">
          <a:xfrm>
            <a:off x="7045498" y="540860"/>
            <a:ext cx="4582988" cy="5001372"/>
          </a:xfrm>
          <a:custGeom>
            <a:avLst/>
            <a:gdLst>
              <a:gd name="T0" fmla="*/ 17752 w 17752"/>
              <a:gd name="T1" fmla="*/ 18550 h 18550"/>
              <a:gd name="T2" fmla="*/ 16834 w 17752"/>
              <a:gd name="T3" fmla="*/ 18494 h 18550"/>
              <a:gd name="T4" fmla="*/ 15927 w 17752"/>
              <a:gd name="T5" fmla="*/ 18393 h 18550"/>
              <a:gd name="T6" fmla="*/ 15034 w 17752"/>
              <a:gd name="T7" fmla="*/ 18251 h 18550"/>
              <a:gd name="T8" fmla="*/ 14158 w 17752"/>
              <a:gd name="T9" fmla="*/ 18064 h 18550"/>
              <a:gd name="T10" fmla="*/ 13295 w 17752"/>
              <a:gd name="T11" fmla="*/ 17838 h 18550"/>
              <a:gd name="T12" fmla="*/ 12451 w 17752"/>
              <a:gd name="T13" fmla="*/ 17571 h 18550"/>
              <a:gd name="T14" fmla="*/ 11625 w 17752"/>
              <a:gd name="T15" fmla="*/ 17265 h 18550"/>
              <a:gd name="T16" fmla="*/ 10818 w 17752"/>
              <a:gd name="T17" fmla="*/ 16922 h 18550"/>
              <a:gd name="T18" fmla="*/ 10031 w 17752"/>
              <a:gd name="T19" fmla="*/ 16541 h 18550"/>
              <a:gd name="T20" fmla="*/ 9264 w 17752"/>
              <a:gd name="T21" fmla="*/ 16126 h 18550"/>
              <a:gd name="T22" fmla="*/ 8521 w 17752"/>
              <a:gd name="T23" fmla="*/ 15675 h 18550"/>
              <a:gd name="T24" fmla="*/ 7801 w 17752"/>
              <a:gd name="T25" fmla="*/ 15190 h 18550"/>
              <a:gd name="T26" fmla="*/ 7106 w 17752"/>
              <a:gd name="T27" fmla="*/ 14674 h 18550"/>
              <a:gd name="T28" fmla="*/ 6436 w 17752"/>
              <a:gd name="T29" fmla="*/ 14126 h 18550"/>
              <a:gd name="T30" fmla="*/ 5793 w 17752"/>
              <a:gd name="T31" fmla="*/ 13547 h 18550"/>
              <a:gd name="T32" fmla="*/ 5178 w 17752"/>
              <a:gd name="T33" fmla="*/ 12940 h 18550"/>
              <a:gd name="T34" fmla="*/ 4591 w 17752"/>
              <a:gd name="T35" fmla="*/ 12304 h 18550"/>
              <a:gd name="T36" fmla="*/ 4035 w 17752"/>
              <a:gd name="T37" fmla="*/ 11642 h 18550"/>
              <a:gd name="T38" fmla="*/ 3509 w 17752"/>
              <a:gd name="T39" fmla="*/ 10954 h 18550"/>
              <a:gd name="T40" fmla="*/ 3017 w 17752"/>
              <a:gd name="T41" fmla="*/ 10241 h 18550"/>
              <a:gd name="T42" fmla="*/ 2556 w 17752"/>
              <a:gd name="T43" fmla="*/ 9503 h 18550"/>
              <a:gd name="T44" fmla="*/ 2131 w 17752"/>
              <a:gd name="T45" fmla="*/ 8743 h 18550"/>
              <a:gd name="T46" fmla="*/ 1740 w 17752"/>
              <a:gd name="T47" fmla="*/ 7961 h 18550"/>
              <a:gd name="T48" fmla="*/ 1387 w 17752"/>
              <a:gd name="T49" fmla="*/ 7160 h 18550"/>
              <a:gd name="T50" fmla="*/ 1070 w 17752"/>
              <a:gd name="T51" fmla="*/ 6338 h 18550"/>
              <a:gd name="T52" fmla="*/ 793 w 17752"/>
              <a:gd name="T53" fmla="*/ 5499 h 18550"/>
              <a:gd name="T54" fmla="*/ 555 w 17752"/>
              <a:gd name="T55" fmla="*/ 4642 h 18550"/>
              <a:gd name="T56" fmla="*/ 358 w 17752"/>
              <a:gd name="T57" fmla="*/ 3768 h 18550"/>
              <a:gd name="T58" fmla="*/ 203 w 17752"/>
              <a:gd name="T59" fmla="*/ 2880 h 18550"/>
              <a:gd name="T60" fmla="*/ 90 w 17752"/>
              <a:gd name="T61" fmla="*/ 1978 h 18550"/>
              <a:gd name="T62" fmla="*/ 23 w 17752"/>
              <a:gd name="T63" fmla="*/ 1062 h 18550"/>
              <a:gd name="T64" fmla="*/ 0 w 17752"/>
              <a:gd name="T65" fmla="*/ 136 h 18550"/>
              <a:gd name="T66" fmla="*/ 0 w 17752"/>
              <a:gd name="T67" fmla="*/ 101 h 18550"/>
              <a:gd name="T68" fmla="*/ 1 w 17752"/>
              <a:gd name="T69" fmla="*/ 67 h 18550"/>
              <a:gd name="T70" fmla="*/ 1 w 17752"/>
              <a:gd name="T71" fmla="*/ 34 h 18550"/>
              <a:gd name="T72" fmla="*/ 1 w 17752"/>
              <a:gd name="T73" fmla="*/ 0 h 18550"/>
              <a:gd name="T74" fmla="*/ 17752 w 17752"/>
              <a:gd name="T75" fmla="*/ 0 h 18550"/>
              <a:gd name="T76" fmla="*/ 17752 w 17752"/>
              <a:gd name="T77" fmla="*/ 18550 h 18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752" h="18550">
                <a:moveTo>
                  <a:pt x="17752" y="18550"/>
                </a:moveTo>
                <a:lnTo>
                  <a:pt x="16834" y="18494"/>
                </a:lnTo>
                <a:lnTo>
                  <a:pt x="15927" y="18393"/>
                </a:lnTo>
                <a:lnTo>
                  <a:pt x="15034" y="18251"/>
                </a:lnTo>
                <a:lnTo>
                  <a:pt x="14158" y="18064"/>
                </a:lnTo>
                <a:lnTo>
                  <a:pt x="13295" y="17838"/>
                </a:lnTo>
                <a:lnTo>
                  <a:pt x="12451" y="17571"/>
                </a:lnTo>
                <a:lnTo>
                  <a:pt x="11625" y="17265"/>
                </a:lnTo>
                <a:lnTo>
                  <a:pt x="10818" y="16922"/>
                </a:lnTo>
                <a:lnTo>
                  <a:pt x="10031" y="16541"/>
                </a:lnTo>
                <a:lnTo>
                  <a:pt x="9264" y="16126"/>
                </a:lnTo>
                <a:lnTo>
                  <a:pt x="8521" y="15675"/>
                </a:lnTo>
                <a:lnTo>
                  <a:pt x="7801" y="15190"/>
                </a:lnTo>
                <a:lnTo>
                  <a:pt x="7106" y="14674"/>
                </a:lnTo>
                <a:lnTo>
                  <a:pt x="6436" y="14126"/>
                </a:lnTo>
                <a:lnTo>
                  <a:pt x="5793" y="13547"/>
                </a:lnTo>
                <a:lnTo>
                  <a:pt x="5178" y="12940"/>
                </a:lnTo>
                <a:lnTo>
                  <a:pt x="4591" y="12304"/>
                </a:lnTo>
                <a:lnTo>
                  <a:pt x="4035" y="11642"/>
                </a:lnTo>
                <a:lnTo>
                  <a:pt x="3509" y="10954"/>
                </a:lnTo>
                <a:lnTo>
                  <a:pt x="3017" y="10241"/>
                </a:lnTo>
                <a:lnTo>
                  <a:pt x="2556" y="9503"/>
                </a:lnTo>
                <a:lnTo>
                  <a:pt x="2131" y="8743"/>
                </a:lnTo>
                <a:lnTo>
                  <a:pt x="1740" y="7961"/>
                </a:lnTo>
                <a:lnTo>
                  <a:pt x="1387" y="7160"/>
                </a:lnTo>
                <a:lnTo>
                  <a:pt x="1070" y="6338"/>
                </a:lnTo>
                <a:lnTo>
                  <a:pt x="793" y="5499"/>
                </a:lnTo>
                <a:lnTo>
                  <a:pt x="555" y="4642"/>
                </a:lnTo>
                <a:lnTo>
                  <a:pt x="358" y="3768"/>
                </a:lnTo>
                <a:lnTo>
                  <a:pt x="203" y="2880"/>
                </a:lnTo>
                <a:lnTo>
                  <a:pt x="90" y="1978"/>
                </a:lnTo>
                <a:lnTo>
                  <a:pt x="23" y="1062"/>
                </a:lnTo>
                <a:lnTo>
                  <a:pt x="0" y="136"/>
                </a:lnTo>
                <a:lnTo>
                  <a:pt x="0" y="101"/>
                </a:lnTo>
                <a:lnTo>
                  <a:pt x="1" y="67"/>
                </a:lnTo>
                <a:lnTo>
                  <a:pt x="1" y="34"/>
                </a:lnTo>
                <a:lnTo>
                  <a:pt x="1" y="0"/>
                </a:lnTo>
                <a:lnTo>
                  <a:pt x="17752" y="0"/>
                </a:lnTo>
                <a:lnTo>
                  <a:pt x="17752" y="1855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9E8B6F-31F6-DDFA-5A6A-8D3CC6A056DD}"/>
              </a:ext>
            </a:extLst>
          </p:cNvPr>
          <p:cNvSpPr txBox="1"/>
          <p:nvPr/>
        </p:nvSpPr>
        <p:spPr>
          <a:xfrm>
            <a:off x="823807" y="1418609"/>
            <a:ext cx="5830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方案选型主要包括以太坊客户端、开发框架和接口类型。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1B980E-017D-B9A3-73C5-C963BBBBAA97}"/>
              </a:ext>
            </a:extLst>
          </p:cNvPr>
          <p:cNvSpPr txBox="1"/>
          <p:nvPr/>
        </p:nvSpPr>
        <p:spPr>
          <a:xfrm>
            <a:off x="1719943" y="2361148"/>
            <a:ext cx="49348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z="2000" b="1" dirty="0">
                <a:latin typeface="+mn-ea"/>
              </a:rPr>
              <a:t>以太坊客户端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在目前开发去中心化应用（</a:t>
            </a:r>
            <a:r>
              <a:rPr lang="en-US" altLang="zh-CN" sz="2000" dirty="0" err="1">
                <a:latin typeface="+mn-ea"/>
              </a:rPr>
              <a:t>DApp</a:t>
            </a:r>
            <a:r>
              <a:rPr lang="zh-CN" altLang="en-US" sz="2000" dirty="0">
                <a:latin typeface="+mn-ea"/>
              </a:rPr>
              <a:t>）中，</a:t>
            </a:r>
            <a:r>
              <a:rPr lang="en-US" altLang="zh-CN" sz="2000" dirty="0">
                <a:latin typeface="+mn-ea"/>
              </a:rPr>
              <a:t>Ganache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geth</a:t>
            </a:r>
            <a:r>
              <a:rPr lang="zh-CN" altLang="en-US" sz="2000" dirty="0">
                <a:latin typeface="+mn-ea"/>
              </a:rPr>
              <a:t>这两种以太坊客户端使用较为普遍，本案例可以同时运行部署在</a:t>
            </a:r>
            <a:r>
              <a:rPr lang="en-US" altLang="zh-CN" sz="2000" dirty="0">
                <a:latin typeface="+mn-ea"/>
              </a:rPr>
              <a:t>Ganache</a:t>
            </a:r>
            <a:r>
              <a:rPr lang="zh-CN" altLang="en-US" sz="2000" dirty="0">
                <a:latin typeface="+mn-ea"/>
              </a:rPr>
              <a:t>（即原先的</a:t>
            </a:r>
            <a:r>
              <a:rPr lang="en-US" altLang="zh-CN" sz="2000" dirty="0" err="1">
                <a:latin typeface="+mn-ea"/>
              </a:rPr>
              <a:t>TestRPC</a:t>
            </a:r>
            <a:r>
              <a:rPr lang="zh-CN" altLang="en-US" sz="2000" dirty="0">
                <a:latin typeface="+mn-ea"/>
              </a:rPr>
              <a:t>）和</a:t>
            </a:r>
            <a:r>
              <a:rPr lang="en-US" altLang="zh-CN" sz="2000" dirty="0" err="1">
                <a:latin typeface="+mn-ea"/>
              </a:rPr>
              <a:t>geth</a:t>
            </a:r>
            <a:r>
              <a:rPr lang="zh-CN" altLang="en-US" sz="2000" dirty="0">
                <a:latin typeface="+mn-ea"/>
              </a:rPr>
              <a:t>中。但是在测试开发中，推荐</a:t>
            </a:r>
            <a:r>
              <a:rPr lang="en-US" altLang="zh-CN" sz="2000" dirty="0">
                <a:latin typeface="+mn-ea"/>
              </a:rPr>
              <a:t>Ganache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Ganache</a:t>
            </a:r>
            <a:r>
              <a:rPr lang="zh-CN" altLang="en-US" sz="2000" dirty="0">
                <a:latin typeface="+mn-ea"/>
              </a:rPr>
              <a:t>是基于</a:t>
            </a:r>
            <a:r>
              <a:rPr lang="en-US" altLang="zh-CN" sz="2000" dirty="0">
                <a:latin typeface="+mn-ea"/>
              </a:rPr>
              <a:t>Node.js</a:t>
            </a:r>
            <a:r>
              <a:rPr lang="zh-CN" altLang="en-US" sz="2000" dirty="0">
                <a:latin typeface="+mn-ea"/>
              </a:rPr>
              <a:t>开发的以太坊客户端，整个区块链的数据驻留在内存，发送给</a:t>
            </a:r>
            <a:r>
              <a:rPr lang="en-US" altLang="zh-CN" sz="2000" dirty="0">
                <a:latin typeface="+mn-ea"/>
              </a:rPr>
              <a:t>Ganache</a:t>
            </a:r>
            <a:r>
              <a:rPr lang="zh-CN" altLang="en-US" sz="2000" dirty="0">
                <a:latin typeface="+mn-ea"/>
              </a:rPr>
              <a:t>的交易会被马上处理而不需要等待挖矿时间。</a:t>
            </a:r>
            <a:r>
              <a:rPr lang="en-US" altLang="zh-CN" sz="2000" dirty="0">
                <a:latin typeface="+mn-ea"/>
              </a:rPr>
              <a:t>Ganache</a:t>
            </a:r>
            <a:r>
              <a:rPr lang="zh-CN" altLang="en-US" sz="2000" dirty="0">
                <a:latin typeface="+mn-ea"/>
              </a:rPr>
              <a:t>可以在启动时创建一堆存有资金的测试账户，它的运行速度也更快，因此更适合开发和测试。</a:t>
            </a:r>
          </a:p>
        </p:txBody>
      </p:sp>
    </p:spTree>
    <p:extLst>
      <p:ext uri="{BB962C8B-B14F-4D97-AF65-F5344CB8AC3E}">
        <p14:creationId xmlns:p14="http://schemas.microsoft.com/office/powerpoint/2010/main" val="8714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方案选型：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4E05F8-7C2D-7FF1-AC16-F06FD654A6B3}"/>
              </a:ext>
            </a:extLst>
          </p:cNvPr>
          <p:cNvSpPr txBox="1"/>
          <p:nvPr/>
        </p:nvSpPr>
        <p:spPr>
          <a:xfrm>
            <a:off x="939921" y="1805920"/>
            <a:ext cx="49638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(2)</a:t>
            </a:r>
            <a:r>
              <a:rPr lang="zh-CN" altLang="en-US" sz="2000" b="1" dirty="0">
                <a:latin typeface="+mn-ea"/>
              </a:rPr>
              <a:t>开发框架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本案例使用</a:t>
            </a:r>
            <a:r>
              <a:rPr lang="en-US" altLang="zh-CN" sz="2000" dirty="0">
                <a:latin typeface="+mn-ea"/>
              </a:rPr>
              <a:t>Truffle</a:t>
            </a:r>
            <a:r>
              <a:rPr lang="zh-CN" altLang="en-US" sz="2000" dirty="0">
                <a:latin typeface="+mn-ea"/>
              </a:rPr>
              <a:t>开发工具。</a:t>
            </a:r>
            <a:r>
              <a:rPr lang="en-US" altLang="zh-CN" sz="2000" dirty="0">
                <a:latin typeface="+mn-ea"/>
              </a:rPr>
              <a:t>Truffle</a:t>
            </a:r>
            <a:r>
              <a:rPr lang="zh-CN" altLang="en-US" sz="2000" dirty="0">
                <a:latin typeface="+mn-ea"/>
              </a:rPr>
              <a:t>是基于以太坊的智能合约开发工具，支持对合约代码的单元测试，非常适合测试驱动开发。同时内置了智能合约编译器，只要使用脚本命令就可以完成合约的编译、部署、测试等工作，大大简化了合约的开发生命周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ED18F-2B01-821C-F71B-9DA7543C4A0A}"/>
              </a:ext>
            </a:extLst>
          </p:cNvPr>
          <p:cNvSpPr txBox="1"/>
          <p:nvPr/>
        </p:nvSpPr>
        <p:spPr>
          <a:xfrm>
            <a:off x="6096000" y="1959807"/>
            <a:ext cx="5036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(3)</a:t>
            </a:r>
            <a:r>
              <a:rPr lang="zh-CN" altLang="en-US" sz="2000" b="1" dirty="0">
                <a:latin typeface="+mn-ea"/>
              </a:rPr>
              <a:t>以太坊接口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目前以太坊提供有</a:t>
            </a:r>
            <a:r>
              <a:rPr lang="en-US" altLang="zh-CN" sz="2000" dirty="0">
                <a:latin typeface="+mn-ea"/>
              </a:rPr>
              <a:t>JSON-RPC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web3.js</a:t>
            </a:r>
            <a:r>
              <a:rPr lang="zh-CN" altLang="en-US" sz="2000" dirty="0">
                <a:latin typeface="+mn-ea"/>
              </a:rPr>
              <a:t>两种接口。如果我们使用了</a:t>
            </a:r>
            <a:r>
              <a:rPr lang="en-US" altLang="zh-CN" sz="2000" dirty="0">
                <a:latin typeface="+mn-ea"/>
              </a:rPr>
              <a:t>Truffle</a:t>
            </a:r>
            <a:r>
              <a:rPr lang="zh-CN" altLang="en-US" sz="2000" dirty="0">
                <a:latin typeface="+mn-ea"/>
              </a:rPr>
              <a:t>框架，就默认使用了</a:t>
            </a:r>
            <a:r>
              <a:rPr lang="en-US" altLang="zh-CN" sz="2000" dirty="0">
                <a:latin typeface="+mn-ea"/>
              </a:rPr>
              <a:t>web3.js</a:t>
            </a:r>
            <a:r>
              <a:rPr lang="zh-CN" altLang="en-US" sz="2000" dirty="0">
                <a:latin typeface="+mn-ea"/>
              </a:rPr>
              <a:t>接口，因为</a:t>
            </a:r>
            <a:r>
              <a:rPr lang="en-US" altLang="zh-CN" sz="2000" dirty="0">
                <a:latin typeface="+mn-ea"/>
              </a:rPr>
              <a:t>Truffle</a:t>
            </a:r>
            <a:r>
              <a:rPr lang="zh-CN" altLang="en-US" sz="2000" dirty="0">
                <a:latin typeface="+mn-ea"/>
              </a:rPr>
              <a:t>包装了</a:t>
            </a:r>
            <a:r>
              <a:rPr lang="en-US" altLang="zh-CN" sz="2000" dirty="0">
                <a:latin typeface="+mn-ea"/>
              </a:rPr>
              <a:t>web3.js</a:t>
            </a:r>
            <a:r>
              <a:rPr lang="zh-CN" altLang="en-US" sz="2000" dirty="0">
                <a:latin typeface="+mn-ea"/>
              </a:rPr>
              <a:t>的一个</a:t>
            </a:r>
            <a:r>
              <a:rPr lang="en-US" altLang="zh-CN" sz="2000" dirty="0">
                <a:latin typeface="+mn-ea"/>
              </a:rPr>
              <a:t>JavaScript Promise</a:t>
            </a:r>
            <a:r>
              <a:rPr lang="zh-CN" altLang="en-US" sz="2000" dirty="0">
                <a:latin typeface="+mn-ea"/>
              </a:rPr>
              <a:t>框架</a:t>
            </a:r>
            <a:r>
              <a:rPr lang="en-US" altLang="zh-CN" sz="2000" dirty="0">
                <a:latin typeface="+mn-ea"/>
              </a:rPr>
              <a:t>ether-pudding</a:t>
            </a:r>
            <a:r>
              <a:rPr lang="zh-CN" altLang="en-US" sz="2000" dirty="0">
                <a:latin typeface="+mn-ea"/>
              </a:rPr>
              <a:t>，可以非常方便地使用</a:t>
            </a:r>
            <a:r>
              <a:rPr lang="en-US" altLang="zh-CN" sz="2000" dirty="0">
                <a:latin typeface="+mn-ea"/>
              </a:rPr>
              <a:t>JavaScript</a:t>
            </a:r>
            <a:r>
              <a:rPr lang="zh-CN" altLang="en-US" sz="2000" dirty="0">
                <a:latin typeface="+mn-ea"/>
              </a:rPr>
              <a:t>代码异步调用智能合约中的方法。</a:t>
            </a:r>
          </a:p>
        </p:txBody>
      </p:sp>
    </p:spTree>
    <p:extLst>
      <p:ext uri="{BB962C8B-B14F-4D97-AF65-F5344CB8AC3E}">
        <p14:creationId xmlns:p14="http://schemas.microsoft.com/office/powerpoint/2010/main" val="28758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3006" y="1733225"/>
            <a:ext cx="4533900" cy="0"/>
          </a:xfrm>
          <a:prstGeom prst="line">
            <a:avLst/>
          </a:prstGeom>
          <a:noFill/>
          <a:ln w="28575" cap="flat" cmpd="sng" algn="ctr">
            <a:solidFill>
              <a:srgbClr val="124062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781006" y="5425690"/>
            <a:ext cx="4533900" cy="0"/>
          </a:xfrm>
          <a:prstGeom prst="line">
            <a:avLst/>
          </a:prstGeom>
          <a:noFill/>
          <a:ln w="28575" cap="flat" cmpd="sng" algn="ctr">
            <a:solidFill>
              <a:srgbClr val="124062"/>
            </a:solidFill>
            <a:prstDash val="solid"/>
            <a:miter lim="800000"/>
          </a:ln>
          <a:effectLst/>
        </p:spPr>
      </p:cxnSp>
      <p:sp>
        <p:nvSpPr>
          <p:cNvPr id="7" name="矩形 6"/>
          <p:cNvSpPr/>
          <p:nvPr/>
        </p:nvSpPr>
        <p:spPr>
          <a:xfrm>
            <a:off x="773006" y="1952401"/>
            <a:ext cx="4533900" cy="32518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本案例的系统架构如图所示，底层使用以太坊区块链，本地使用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Ganache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来开启以太坊，通过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Truffle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工具，把智能合约部署在以太坊上。积分系统使用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web3.js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接口来调用智能合约中的方法。用户可以使用前端页面来非常方便地使用积分系统中的功能。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921" y="84540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总体框架：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9A0949-BC48-99A9-1CB3-E166C15D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43" y="1791614"/>
            <a:ext cx="5958351" cy="35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3241078" y="4217061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912611" y="4173850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PART</a:t>
            </a:r>
          </a:p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04</a:t>
            </a:r>
            <a:endParaRPr lang="zh-CN" altLang="en-US" sz="3600" b="1" dirty="0">
              <a:solidFill>
                <a:srgbClr val="444444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2944" y="31366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智能合约设计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30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智能合约设计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9E8B6F-31F6-DDFA-5A6A-8D3CC6A056DD}"/>
              </a:ext>
            </a:extLst>
          </p:cNvPr>
          <p:cNvSpPr txBox="1"/>
          <p:nvPr/>
        </p:nvSpPr>
        <p:spPr>
          <a:xfrm>
            <a:off x="1041751" y="1690062"/>
            <a:ext cx="58309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  以太坊智能合约可以使用多种语言来编写，如</a:t>
            </a:r>
            <a:r>
              <a:rPr lang="en-US" altLang="zh-CN" sz="2000" dirty="0">
                <a:latin typeface="+mn-ea"/>
              </a:rPr>
              <a:t>Solidity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Serpent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LLL</a:t>
            </a:r>
            <a:r>
              <a:rPr lang="zh-CN" altLang="en-US" sz="2000" dirty="0">
                <a:latin typeface="+mn-ea"/>
              </a:rPr>
              <a:t>等，目前官方推荐使用</a:t>
            </a:r>
            <a:r>
              <a:rPr lang="en-US" altLang="zh-CN" sz="2000" dirty="0">
                <a:latin typeface="+mn-ea"/>
              </a:rPr>
              <a:t>Solidity</a:t>
            </a:r>
            <a:r>
              <a:rPr lang="zh-CN" altLang="en-US" sz="2000" dirty="0">
                <a:latin typeface="+mn-ea"/>
              </a:rPr>
              <a:t>。智能合约的设计一般有两种方案：第一种方案就是项目中的一个实体对应一个合约，这样项目中可能就会有多个合约，比如对客户实体、商户实体、银行实体分别设计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个合约，这样比较符合面向对象的思想；另一种方案是只设计一个合约，不同的对象通过结构体和映射的方式存储在一个合约中。相对来说，第二种方案较为容易理解，测试较为简单，后续的扩展维护也较为方便，因此本案例使用第二种方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A4124-2846-0A6B-3B0A-FD0AE23A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26" y="929409"/>
            <a:ext cx="3806423" cy="5246420"/>
          </a:xfrm>
          <a:prstGeom prst="rect">
            <a:avLst/>
          </a:prstGeom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89538731-5DBB-5DEF-2C04-8EEEA2F9188F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8468196" y="1869113"/>
            <a:ext cx="1557681" cy="1659804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FB7D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6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工具合约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9E8B6F-31F6-DDFA-5A6A-8D3CC6A056DD}"/>
              </a:ext>
            </a:extLst>
          </p:cNvPr>
          <p:cNvSpPr txBox="1"/>
          <p:nvPr/>
        </p:nvSpPr>
        <p:spPr>
          <a:xfrm>
            <a:off x="5758893" y="1552176"/>
            <a:ext cx="5736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  在该案例中，因为合约会不断与前端页面交互，涉及一些数据类型转换，前端传进来的常常是</a:t>
            </a:r>
            <a:r>
              <a:rPr lang="en-US" altLang="zh-CN" sz="2800" dirty="0">
                <a:latin typeface="+mn-ea"/>
              </a:rPr>
              <a:t>string</a:t>
            </a:r>
            <a:r>
              <a:rPr lang="zh-CN" altLang="en-US" sz="2800" dirty="0">
                <a:latin typeface="+mn-ea"/>
              </a:rPr>
              <a:t>类型，而在合约中使用</a:t>
            </a:r>
            <a:r>
              <a:rPr lang="en-US" altLang="zh-CN" sz="2800" dirty="0">
                <a:latin typeface="+mn-ea"/>
              </a:rPr>
              <a:t>bytes32</a:t>
            </a:r>
            <a:r>
              <a:rPr lang="zh-CN" altLang="en-US" sz="2800" dirty="0">
                <a:latin typeface="+mn-ea"/>
              </a:rPr>
              <a:t>较多，所以要在合约中处理</a:t>
            </a:r>
            <a:r>
              <a:rPr lang="en-US" altLang="zh-CN" sz="2800" dirty="0">
                <a:latin typeface="+mn-ea"/>
              </a:rPr>
              <a:t>string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bytes32</a:t>
            </a:r>
            <a:r>
              <a:rPr lang="zh-CN" altLang="en-US" sz="2800" dirty="0">
                <a:latin typeface="+mn-ea"/>
              </a:rPr>
              <a:t>的相互转化。这里我们建立一个工具类合约，之后的工具方法可以直接加入该合约，然后让真正的主合约继承这个工具类合约即可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76E193E-2EDB-FCD2-3417-6CC6A41D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54" y="1776760"/>
            <a:ext cx="4802060" cy="33044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852" tIns="45926" rIns="91852" bIns="45926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vant Garde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939921" y="84540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分工情况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C4D6E1-8516-DDF9-8677-6C19C31EB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28980"/>
              </p:ext>
            </p:extLst>
          </p:nvPr>
        </p:nvGraphicFramePr>
        <p:xfrm>
          <a:off x="1842813" y="2138562"/>
          <a:ext cx="7952828" cy="199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46">
                  <a:extLst>
                    <a:ext uri="{9D8B030D-6E8A-4147-A177-3AD203B41FA5}">
                      <a16:colId xmlns:a16="http://schemas.microsoft.com/office/drawing/2014/main" val="3533225173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311188269"/>
                    </a:ext>
                  </a:extLst>
                </a:gridCol>
                <a:gridCol w="4035973">
                  <a:extLst>
                    <a:ext uri="{9D8B030D-6E8A-4147-A177-3AD203B41FA5}">
                      <a16:colId xmlns:a16="http://schemas.microsoft.com/office/drawing/2014/main" val="197612434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3495178372"/>
                    </a:ext>
                  </a:extLst>
                </a:gridCol>
              </a:tblGrid>
              <a:tr h="498001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分工情况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2447"/>
                  </a:ext>
                </a:extLst>
              </a:tr>
              <a:tr h="498001">
                <a:tc>
                  <a:txBody>
                    <a:bodyPr/>
                    <a:lstStyle/>
                    <a:p>
                      <a:r>
                        <a:rPr lang="en-US" dirty="0"/>
                        <a:t>2010716326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李锦超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项目制作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204"/>
                  </a:ext>
                </a:extLst>
              </a:tr>
              <a:tr h="498001">
                <a:tc>
                  <a:txBody>
                    <a:bodyPr/>
                    <a:lstStyle/>
                    <a:p>
                      <a:r>
                        <a:rPr lang="en-US" dirty="0"/>
                        <a:t>2010716401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蔡陈骋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99774"/>
                  </a:ext>
                </a:extLst>
              </a:tr>
              <a:tr h="498001">
                <a:tc>
                  <a:txBody>
                    <a:bodyPr/>
                    <a:lstStyle/>
                    <a:p>
                      <a:r>
                        <a:rPr lang="en-US" dirty="0"/>
                        <a:t>2010716512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赖荣峰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资料搜集、功能测试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9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合约状态设计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9E8B6F-31F6-DDFA-5A6A-8D3CC6A056DD}"/>
              </a:ext>
            </a:extLst>
          </p:cNvPr>
          <p:cNvSpPr txBox="1"/>
          <p:nvPr/>
        </p:nvSpPr>
        <p:spPr>
          <a:xfrm>
            <a:off x="3044721" y="1611574"/>
            <a:ext cx="5736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  目前合约中的对象有客户、商户、管理员和商品。由于只有一个主合约，我们把管理员作为该主合约的“拥有者”，把管理员的状态作为这个合约的公共状态：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822D79-B6C4-AB70-94B0-C158BCB7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21" y="4329765"/>
            <a:ext cx="5835950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合约状态设计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579F8E-66C0-F2AD-613A-9AF9D70EF50C}"/>
              </a:ext>
            </a:extLst>
          </p:cNvPr>
          <p:cNvSpPr txBox="1"/>
          <p:nvPr/>
        </p:nvSpPr>
        <p:spPr>
          <a:xfrm>
            <a:off x="939921" y="1897488"/>
            <a:ext cx="5508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客户、商户和商品使用</a:t>
            </a:r>
            <a:r>
              <a:rPr lang="en-US" altLang="zh-CN" sz="2400" dirty="0">
                <a:latin typeface="+mn-ea"/>
              </a:rPr>
              <a:t>struct</a:t>
            </a:r>
            <a:r>
              <a:rPr lang="zh-CN" altLang="en-US" sz="2400" dirty="0">
                <a:latin typeface="+mn-ea"/>
              </a:rPr>
              <a:t>结构体进行封装，把这些对象的属性加入结构体中。客户有账户地址、密码、积分余额、已购买的商品数组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种属性；商户有账户地址、密码、积分余额、已发布的商品数组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种属性；商品有</a:t>
            </a:r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、价格、所属的商户地址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种属性。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0E190-041A-EB93-9405-52D3345E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21" y="1203834"/>
            <a:ext cx="4958555" cy="40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3241078" y="4217061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912611" y="4173850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PART</a:t>
            </a:r>
          </a:p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05</a:t>
            </a:r>
            <a:endParaRPr lang="zh-CN" altLang="en-US" sz="3600" b="1" dirty="0">
              <a:solidFill>
                <a:srgbClr val="444444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8659" y="31168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功能实现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5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39921" y="84540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579F8E-66C0-F2AD-613A-9AF9D70EF50C}"/>
              </a:ext>
            </a:extLst>
          </p:cNvPr>
          <p:cNvSpPr txBox="1"/>
          <p:nvPr/>
        </p:nvSpPr>
        <p:spPr>
          <a:xfrm>
            <a:off x="4369748" y="2659559"/>
            <a:ext cx="3148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+mn-ea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6888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>
            <a:extLst>
              <a:ext uri="{FF2B5EF4-FFF2-40B4-BE49-F238E27FC236}">
                <a16:creationId xmlns:a16="http://schemas.microsoft.com/office/drawing/2014/main" id="{193C5FEA-DABB-6C32-8C6F-2CB85E687067}"/>
              </a:ext>
            </a:extLst>
          </p:cNvPr>
          <p:cNvSpPr txBox="1"/>
          <p:nvPr/>
        </p:nvSpPr>
        <p:spPr>
          <a:xfrm>
            <a:off x="4322727" y="2567226"/>
            <a:ext cx="354654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>
              <a:buSzPct val="70000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思源黑体旧字形 ExtraLight" panose="020B0200000000000000" pitchFamily="34" charset="-128"/>
              </a:rPr>
              <a:t>Thank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思源黑体旧字形 ExtraLight" panose="020B0200000000000000" pitchFamily="34" charset="-128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思源黑体旧字形 ExtraLight" panose="020B0200000000000000" pitchFamily="34" charset="-128"/>
              </a:rPr>
              <a:t>you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思源黑体旧字形 ExtraLight" panose="020B0200000000000000" pitchFamily="34" charset="-128"/>
              </a:rPr>
              <a:t>！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思源黑体旧字形 ExtraLight" panose="020B0200000000000000" pitchFamily="34" charset="-128"/>
            </a:endParaRPr>
          </a:p>
          <a:p>
            <a:pPr marL="0" lvl="1" algn="ctr">
              <a:buSzPct val="70000"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思源黑体旧字形 ExtraLight" panose="020B0200000000000000" pitchFamily="34" charset="-128"/>
              </a:rPr>
              <a:t>Q&amp;A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思源黑体旧字形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45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/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200660" y="1282069"/>
            <a:ext cx="117361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00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2860" y="2009239"/>
            <a:ext cx="138921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3815" y="2737815"/>
            <a:ext cx="130730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6336" y="1220474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摘要</a:t>
            </a:r>
          </a:p>
        </p:txBody>
      </p:sp>
      <p:sp>
        <p:nvSpPr>
          <p:cNvPr id="9" name="矩形 8"/>
          <p:cNvSpPr/>
          <p:nvPr/>
        </p:nvSpPr>
        <p:spPr>
          <a:xfrm>
            <a:off x="6133815" y="3465688"/>
            <a:ext cx="130730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26336" y="1947644"/>
            <a:ext cx="213275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7526337" y="2674814"/>
            <a:ext cx="245391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t">
              <a:buClrTx/>
              <a:buSzTx/>
              <a:buFontTx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系统功能分析</a:t>
            </a:r>
          </a:p>
        </p:txBody>
      </p:sp>
      <p:sp>
        <p:nvSpPr>
          <p:cNvPr id="18" name="椭圆 17"/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26202" y="3402204"/>
            <a:ext cx="245405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t">
              <a:buClrTx/>
              <a:buSzTx/>
              <a:buFontTx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7570" y="546735"/>
            <a:ext cx="798195" cy="2771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9627" y="730096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23" name="直接箭头连接符 22"/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200660" y="4193561"/>
            <a:ext cx="117361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60" y="4921434"/>
            <a:ext cx="138921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05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26202" y="4129279"/>
            <a:ext cx="245405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智能合约设计</a:t>
            </a:r>
          </a:p>
        </p:txBody>
      </p:sp>
      <p:sp>
        <p:nvSpPr>
          <p:cNvPr id="31" name="矩形 30"/>
          <p:cNvSpPr/>
          <p:nvPr/>
        </p:nvSpPr>
        <p:spPr>
          <a:xfrm>
            <a:off x="7526201" y="4857624"/>
            <a:ext cx="166134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功能实现</a:t>
            </a:r>
          </a:p>
        </p:txBody>
      </p:sp>
      <p:pic>
        <p:nvPicPr>
          <p:cNvPr id="36" name="图片 35" descr="(S]YRU]XFAZ)I@[[G~B(RA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51" y="4047364"/>
            <a:ext cx="485140" cy="6280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234E93E-C032-B9CE-3404-D3E039F07BC1}"/>
              </a:ext>
            </a:extLst>
          </p:cNvPr>
          <p:cNvSpPr txBox="1"/>
          <p:nvPr/>
        </p:nvSpPr>
        <p:spPr>
          <a:xfrm>
            <a:off x="1551919" y="999884"/>
            <a:ext cx="1015663" cy="25236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/>
              <a:t>目录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3036CE2-417C-6FDF-BD97-A4A6FD3280C4}"/>
              </a:ext>
            </a:extLst>
          </p:cNvPr>
          <p:cNvGrpSpPr/>
          <p:nvPr/>
        </p:nvGrpSpPr>
        <p:grpSpPr>
          <a:xfrm>
            <a:off x="5728440" y="2181761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AB0CD72-7604-2C49-E6EB-EB2263459F55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8678C4F-8120-18EA-9359-690378B0B319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7BE9DF2-120B-23F8-0281-F33B666BCE06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99BA69E-D60F-110E-463C-19309CCA4763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D6B799E-1E74-7406-F6A9-D7ECA69DE332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摘要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939921" y="84540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摘要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DEAC8A-54C2-B50C-E726-14B1313E632A}"/>
              </a:ext>
            </a:extLst>
          </p:cNvPr>
          <p:cNvSpPr/>
          <p:nvPr/>
        </p:nvSpPr>
        <p:spPr>
          <a:xfrm>
            <a:off x="729205" y="1534186"/>
            <a:ext cx="10338719" cy="2532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  奖励积分是银行、大型超市、证券公司等用以提高用户忠诚度的营销手段，这种传统的积分机制具有使用限制多、兑换烦琐、难以流通等缺点，已不适应现今人们的消费习惯。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思源黑体旧字形 ExtraLight" panose="020B02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本积分系统基于区块链技术实现不同用户之间积分的转让，并且引入线下商家，提供丰富的积分兑换奖品和服务。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思源黑体旧字形 ExtraLight" panose="020B02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以太坊是目前最为流行的底层区块链平台之一，已经有大量的项目基于以太坊来进行开发。把以太坊平台与银行积分系统进行结合具有一定的实际意义。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思源黑体旧字形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3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3175764" y="4222429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847297" y="4179218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PART</a:t>
            </a:r>
          </a:p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01</a:t>
            </a:r>
            <a:endParaRPr lang="zh-CN" altLang="en-US" sz="3600" b="1" dirty="0">
              <a:solidFill>
                <a:srgbClr val="444444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39291" y="3136612"/>
            <a:ext cx="283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介绍   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|  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背景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22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2B7AAC-C782-42AA-4291-5B14C5250FF9}"/>
              </a:ext>
            </a:extLst>
          </p:cNvPr>
          <p:cNvGrpSpPr/>
          <p:nvPr/>
        </p:nvGrpSpPr>
        <p:grpSpPr>
          <a:xfrm>
            <a:off x="1264763" y="1176010"/>
            <a:ext cx="9541122" cy="2321933"/>
            <a:chOff x="338830" y="49964"/>
            <a:chExt cx="11543763" cy="4570580"/>
          </a:xfrm>
          <a:blipFill>
            <a:blip r:embed="rId3"/>
            <a:stretch>
              <a:fillRect/>
            </a:stretch>
          </a:blipFill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432F2FA7-F75F-EC4A-FAC2-BD92BBF4D88A}"/>
                </a:ext>
              </a:extLst>
            </p:cNvPr>
            <p:cNvSpPr/>
            <p:nvPr/>
          </p:nvSpPr>
          <p:spPr>
            <a:xfrm>
              <a:off x="338830" y="511629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F52EDD56-D111-4B78-2132-06EFA779D26C}"/>
                </a:ext>
              </a:extLst>
            </p:cNvPr>
            <p:cNvSpPr/>
            <p:nvPr/>
          </p:nvSpPr>
          <p:spPr>
            <a:xfrm>
              <a:off x="1822881" y="1500426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3ABC155D-2DF9-1A7C-7671-22F5634B6903}"/>
                </a:ext>
              </a:extLst>
            </p:cNvPr>
            <p:cNvSpPr/>
            <p:nvPr/>
          </p:nvSpPr>
          <p:spPr>
            <a:xfrm>
              <a:off x="3306936" y="511629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C4E5E731-249E-0232-3983-FD7245CEDE9D}"/>
                </a:ext>
              </a:extLst>
            </p:cNvPr>
            <p:cNvSpPr/>
            <p:nvPr/>
          </p:nvSpPr>
          <p:spPr>
            <a:xfrm>
              <a:off x="4824347" y="49964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CF7708C7-9CD1-78A6-5AED-8FED9CE0940F}"/>
                </a:ext>
              </a:extLst>
            </p:cNvPr>
            <p:cNvSpPr/>
            <p:nvPr/>
          </p:nvSpPr>
          <p:spPr>
            <a:xfrm>
              <a:off x="6275042" y="511629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0BA105ED-213F-34CB-1DC2-CA56B789F12A}"/>
                </a:ext>
              </a:extLst>
            </p:cNvPr>
            <p:cNvSpPr/>
            <p:nvPr/>
          </p:nvSpPr>
          <p:spPr>
            <a:xfrm>
              <a:off x="7725737" y="1534444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2D8C10DB-C883-BC43-A9ED-C1C0C3ABC9BC}"/>
                </a:ext>
              </a:extLst>
            </p:cNvPr>
            <p:cNvSpPr/>
            <p:nvPr/>
          </p:nvSpPr>
          <p:spPr>
            <a:xfrm>
              <a:off x="9243148" y="263549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3D6B2AD3-65DE-6830-6BB7-778337D818F6}"/>
                </a:ext>
              </a:extLst>
            </p:cNvPr>
            <p:cNvSpPr/>
            <p:nvPr/>
          </p:nvSpPr>
          <p:spPr>
            <a:xfrm>
              <a:off x="10723265" y="1222840"/>
              <a:ext cx="1159328" cy="308610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B9A811B-3776-8184-C308-60EB4A12E8CF}"/>
              </a:ext>
            </a:extLst>
          </p:cNvPr>
          <p:cNvSpPr/>
          <p:nvPr/>
        </p:nvSpPr>
        <p:spPr>
          <a:xfrm>
            <a:off x="769257" y="3584215"/>
            <a:ext cx="10674792" cy="2606128"/>
          </a:xfrm>
          <a:prstGeom prst="rect">
            <a:avLst/>
          </a:prstGeom>
          <a:blipFill dpi="0" rotWithShape="1">
            <a:blip r:embed="rId3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1C54A1-ED5E-7554-C99F-E4821CC8A05E}"/>
              </a:ext>
            </a:extLst>
          </p:cNvPr>
          <p:cNvSpPr/>
          <p:nvPr/>
        </p:nvSpPr>
        <p:spPr>
          <a:xfrm>
            <a:off x="938379" y="3480662"/>
            <a:ext cx="9983893" cy="27998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区块链作为一种不易篡改的分布式数据库账本技术，其存储的数据分布于网络的每一个节点，从而决定了其安全性。每一个区块链上的用户都将拥有自己的私钥，每一笔交易都是通过私钥签名的，经过全网节点认证后方可存入区块链，并且一经存储将不得修改，保证流通过程中的安全性，使得积分设计不再“鸡肋”，大大改善了用户体验，增加了用户黏性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sym typeface="思源黑体旧字形 ExtraLight" panose="020B02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70BB8E-AEBC-0F3C-ED28-D5402B12BBD6}"/>
              </a:ext>
            </a:extLst>
          </p:cNvPr>
          <p:cNvSpPr txBox="1"/>
          <p:nvPr/>
        </p:nvSpPr>
        <p:spPr>
          <a:xfrm>
            <a:off x="769257" y="78377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简介：</a:t>
            </a:r>
          </a:p>
        </p:txBody>
      </p:sp>
    </p:spTree>
    <p:extLst>
      <p:ext uri="{BB962C8B-B14F-4D97-AF65-F5344CB8AC3E}">
        <p14:creationId xmlns:p14="http://schemas.microsoft.com/office/powerpoint/2010/main" val="8446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36284" y="1773716"/>
            <a:ext cx="4533900" cy="0"/>
          </a:xfrm>
          <a:prstGeom prst="line">
            <a:avLst/>
          </a:prstGeom>
          <a:noFill/>
          <a:ln w="28575" cap="flat" cmpd="sng" algn="ctr">
            <a:solidFill>
              <a:srgbClr val="124062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6844284" y="5466181"/>
            <a:ext cx="4533900" cy="0"/>
          </a:xfrm>
          <a:prstGeom prst="line">
            <a:avLst/>
          </a:prstGeom>
          <a:noFill/>
          <a:ln w="28575" cap="flat" cmpd="sng" algn="ctr">
            <a:solidFill>
              <a:srgbClr val="124062"/>
            </a:solidFill>
            <a:prstDash val="solid"/>
            <a:miter lim="800000"/>
          </a:ln>
          <a:effectLst/>
        </p:spPr>
      </p:cxnSp>
      <p:sp>
        <p:nvSpPr>
          <p:cNvPr id="7" name="矩形 6"/>
          <p:cNvSpPr/>
          <p:nvPr/>
        </p:nvSpPr>
        <p:spPr>
          <a:xfrm>
            <a:off x="6759002" y="1941107"/>
            <a:ext cx="4533900" cy="33637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本系统的核心业务为银行积分的流通，简要流程为：银行可以向本行内的客户发行积分，客户可以将自己账户内的积分转让给其他客户或者商户，同时可以使用积分购买积分商城中的商品。商户可以向积分商城发布商品，每售出一件商品都可以获得相应的积分，商户可以向银行发起积分清算，把积分兑换成货币。系统的整体流程图如图</a:t>
            </a:r>
            <a:r>
              <a:rPr lang="en-US" altLang="zh-CN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8.1</a:t>
            </a:r>
            <a:r>
              <a:rPr lang="zh-CN" altLang="en-US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921" y="84540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思源黑体旧字形 ExtraLight" panose="020B0200000000000000" pitchFamily="34" charset="-128"/>
              </a:rPr>
              <a:t>简介：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DFF868-0F99-14EC-16C7-88CC24AD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51" y="1495626"/>
            <a:ext cx="4969791" cy="42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3241078" y="4217061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912611" y="4173850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PART</a:t>
            </a:r>
          </a:p>
          <a:p>
            <a:pPr algn="ctr"/>
            <a:r>
              <a:rPr lang="en-US" altLang="zh-CN" sz="3600" b="1" dirty="0">
                <a:solidFill>
                  <a:srgbClr val="444444"/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02</a:t>
            </a:r>
            <a:endParaRPr lang="zh-CN" altLang="en-US" sz="3600" b="1" dirty="0">
              <a:solidFill>
                <a:srgbClr val="444444"/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8659" y="311682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思源黑体旧字形 ExtraLight" panose="020B0200000000000000" pitchFamily="34" charset="-128"/>
              </a:rPr>
              <a:t>系统功能分析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5172" y="2563318"/>
            <a:ext cx="5906926" cy="109452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615" y="2563318"/>
              <a:ext cx="1289154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2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D887FC51-113B-474D-AFA4-5AA31D743C0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1343</Words>
  <Application>Microsoft Office PowerPoint</Application>
  <PresentationFormat>宽屏</PresentationFormat>
  <Paragraphs>107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Avant GardeBook</vt:lpstr>
      <vt:lpstr>等线</vt:lpstr>
      <vt:lpstr>华文宋体</vt:lpstr>
      <vt:lpstr>思源黑体旧字形 ExtraLight</vt:lpstr>
      <vt:lpstr>宋体</vt:lpstr>
      <vt:lpstr>Arial</vt:lpstr>
      <vt:lpstr>Calibri</vt:lpstr>
      <vt:lpstr>Calibri Light</vt:lpstr>
      <vt:lpstr>Roboto</vt:lpstr>
      <vt:lpstr>Times New Roman</vt:lpstr>
      <vt:lpstr>Wingdings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蔡 陈骋</cp:lastModifiedBy>
  <cp:revision>452</cp:revision>
  <dcterms:created xsi:type="dcterms:W3CDTF">2017-02-19T15:11:46Z</dcterms:created>
  <dcterms:modified xsi:type="dcterms:W3CDTF">2023-04-25T13:57:00Z</dcterms:modified>
</cp:coreProperties>
</file>