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6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591E62E-4716-44D5-A331-CA3FA2FCD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8FCD5296-6C1D-45DB-A95B-22BF2F776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46C8CA6-ED8B-4007-8593-9DF19A25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BC8C87B-F17F-41A3-984D-5DF04169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FAB650E-3225-4F64-97BD-884B9B3E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1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CFA48D0-B602-4073-9C3C-D7E863EC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6BB0C611-E6A8-4C6C-AC11-D910F7075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E6A4C7C-6DC2-4B5D-B052-293FF551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9D79530-DB4F-428C-9344-ED77DC2D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EC6815A-77A4-4278-A007-9367297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72F138FF-3AAA-4C24-8F62-D961E9C25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D312E2F7-053B-4417-A958-9541E2EC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9E67C61-8DC4-4F97-A99C-86D95A97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AA51CC0-48D3-44B2-B704-603FDEA0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CFCED03-51FF-420B-8E13-A5DC0BBF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2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6F8E84B-78B2-4211-A90B-5DEE6709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87D17D9-6C4A-479E-9FEC-470AD1C1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000D1F9-AC7C-4ADF-8F35-62414F8A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49A4920-3D56-44DF-8B34-7D92F459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6CFEE23-B3C3-4488-BD96-EC6EFD2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241ED5D-4DC7-477F-952D-B10E83E6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58065608-6BBC-4DCA-A89A-513E45DDF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B1E2E82-5BD4-4EE7-AFBF-F6EFF0C8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BB5693D-19D0-454C-ACE6-F7C96F4E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89096CC-9ADC-4DE2-A204-30FA1866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CC7B440-81EE-4AA5-8EA8-DD8F0D86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386C9FF-4FD7-4205-8A19-97498B041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4C2900A1-E025-4AE9-887D-C87FA20CB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FF306D5-229C-4415-BDF6-127F125F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C52B84AE-0D11-468C-9714-B3D5279F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390D2F3-42D9-4162-8268-E555F2CD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B54DA96-B70D-4FDE-99DE-93CD5D78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509F39A-0221-49F3-9DB9-F465DA6F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79DC4433-5D27-4D68-8C2A-11DF37E4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5E3A3042-1DE8-4B07-A951-D3D626827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E8C0A7A5-6150-41F9-8CB8-B9E4E13F5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DA2F76A8-A488-4FEE-85DE-D9C830D9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4398EA36-59E0-4177-AFD0-133C9476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BF23C896-86C0-44E9-A72C-EE57BA7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311762C-2606-44CF-919C-A850DDFE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DB40B7B-6BEE-469D-B767-4247CFFB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8B1AFF0D-7A46-4446-8613-6782DE62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0CE633B-B7EA-4EA9-9CA2-D9EB0DFD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2241340D-A524-416D-ABBA-71E2075F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C6562D9F-B094-43C3-9B85-040FB7FD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796BD4D-10CE-48D5-9103-D2E44A8D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74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E92AC29-2C6F-4631-A03E-170F6A53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3C63411-44BB-4ED7-B9A4-A87C48EA3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E810A240-AA87-4667-86B5-83834E9C8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E5C0375-063E-4F84-BCB9-5A718690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3E914F7-4E01-45BB-91DA-AFE5F1BC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F1D36B60-3A42-4694-A517-8CC3309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9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0DDEBCD-E48A-4368-8A4C-5F309001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1B7F12A9-5806-4AA9-869D-4E82904F2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A715BEE9-F597-4A5F-9575-47DC3143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8D5E5C5-43F4-49ED-BA5D-66CD3FBA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CAF0D24-2BA3-4611-9F81-241C820C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15801C6C-2E8F-46C9-9C26-58F88A7F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5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hibtc.ke.qq.com/?tuin=9f950b04#tab=1&amp;category=-1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艾茵施坦">
            <a:extLst>
              <a:ext uri="{FF2B5EF4-FFF2-40B4-BE49-F238E27FC236}">
                <a16:creationId xmlns="" xmlns:a16="http://schemas.microsoft.com/office/drawing/2014/main" id="{914A4204-B9FA-4450-9A62-1C655CC2C437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8" name="艾茵施坦">
            <a:extLst>
              <a:ext uri="{FF2B5EF4-FFF2-40B4-BE49-F238E27FC236}">
                <a16:creationId xmlns="" xmlns:a16="http://schemas.microsoft.com/office/drawing/2014/main" id="{BC72413A-C8F1-45A8-B13A-135BBC5F1377}"/>
              </a:ext>
            </a:extLst>
          </p:cNvPr>
          <p:cNvSpPr txBox="1"/>
          <p:nvPr userDrawn="1"/>
        </p:nvSpPr>
        <p:spPr>
          <a:xfrm>
            <a:off x="504481" y="54565"/>
            <a:ext cx="2660072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hlinkClick r:id="rId1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黑猫编程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shijitech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/>
          </a:p>
        </p:txBody>
      </p:sp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5FF32B70-1E5F-4875-B08F-F4404410417C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5" y="179783"/>
            <a:ext cx="409996" cy="40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>
            <a:extLst>
              <a:ext uri="{FF2B5EF4-FFF2-40B4-BE49-F238E27FC236}">
                <a16:creationId xmlns:a16="http://schemas.microsoft.com/office/drawing/2014/main" xmlns="" id="{A1633ECA-F8B5-4F62-87D8-6DEEF3563E3D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xmlns="" id="{DB1A1C58-9F0B-47AF-8349-093D5809AD1A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xmlns="" id="{869977ED-3120-41FF-867D-66C35C52F66B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xmlns="" id="{CFB0B9D8-E258-48CC-B85C-6F341052FE3F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FCAF201E-560A-42E5-A9B9-E25AF9589398}"/>
              </a:ext>
            </a:extLst>
          </p:cNvPr>
          <p:cNvCxnSpPr>
            <a:cxnSpLocks/>
          </p:cNvCxnSpPr>
          <p:nvPr/>
        </p:nvCxnSpPr>
        <p:spPr>
          <a:xfrm>
            <a:off x="0" y="69152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29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0180" y="191248"/>
            <a:ext cx="2112235" cy="508000"/>
          </a:xfrm>
        </p:spPr>
        <p:txBody>
          <a:bodyPr>
            <a:noAutofit/>
          </a:bodyPr>
          <a:lstStyle/>
          <a:p>
            <a:pPr algn="l">
              <a:spcBef>
                <a:spcPct val="0"/>
              </a:spcBef>
            </a:pPr>
            <a:r>
              <a:rPr 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输入设备</a:t>
            </a:r>
            <a:endParaRPr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  <a:p>
            <a:pPr algn="l">
              <a:buFont typeface="Wingdings" panose="05000000000000000000" charset="0"/>
            </a:pPr>
            <a:endParaRPr lang="zh-CN" altLang="en-US" sz="2133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algn="l">
              <a:buFont typeface="Wingdings" panose="05000000000000000000" charset="0"/>
            </a:pPr>
            <a:r>
              <a:rPr lang="zh-CN" altLang="en-US" sz="2133">
                <a:solidFill>
                  <a:schemeClr val="accent1">
                    <a:lumMod val="50000"/>
                  </a:schemeClr>
                </a:solidFill>
                <a:sym typeface="+mn-ea"/>
              </a:rPr>
              <a:t>      </a:t>
            </a:r>
          </a:p>
          <a:p>
            <a:pPr marL="380990" indent="-380990" algn="l"/>
            <a:endParaRPr sz="2133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37223" name="Rectangle 7"/>
          <p:cNvSpPr>
            <a:spLocks noChangeArrowheads="1"/>
          </p:cNvSpPr>
          <p:nvPr/>
        </p:nvSpPr>
        <p:spPr bwMode="gray">
          <a:xfrm>
            <a:off x="327538" y="969434"/>
            <a:ext cx="3168651" cy="577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键盘和鼠标</a:t>
            </a:r>
          </a:p>
        </p:txBody>
      </p:sp>
      <p:pic>
        <p:nvPicPr>
          <p:cNvPr id="137224" name="Picture 8" descr="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73" y="2463800"/>
            <a:ext cx="63246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225" name="Picture 9" descr="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873" y="1100667"/>
            <a:ext cx="37338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226" name="Picture 10" descr="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507" y="3693585"/>
            <a:ext cx="3924300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227" name="Rectangle 11"/>
          <p:cNvSpPr>
            <a:spLocks noChangeArrowheads="1"/>
          </p:cNvSpPr>
          <p:nvPr/>
        </p:nvSpPr>
        <p:spPr bwMode="auto">
          <a:xfrm>
            <a:off x="1086009" y="3842121"/>
            <a:ext cx="574516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自然键盘、无线键盘、手写键盘</a:t>
            </a:r>
          </a:p>
        </p:txBody>
      </p:sp>
      <p:sp>
        <p:nvSpPr>
          <p:cNvPr id="137228" name="Rectangle 12"/>
          <p:cNvSpPr>
            <a:spLocks noChangeArrowheads="1"/>
          </p:cNvSpPr>
          <p:nvPr/>
        </p:nvSpPr>
        <p:spPr bwMode="auto">
          <a:xfrm>
            <a:off x="9195925" y="2653982"/>
            <a:ext cx="1744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机械鼠标 </a:t>
            </a:r>
          </a:p>
        </p:txBody>
      </p:sp>
      <p:sp>
        <p:nvSpPr>
          <p:cNvPr id="137229" name="Rectangle 13"/>
          <p:cNvSpPr>
            <a:spLocks noChangeArrowheads="1"/>
          </p:cNvSpPr>
          <p:nvPr/>
        </p:nvSpPr>
        <p:spPr bwMode="auto">
          <a:xfrm>
            <a:off x="9307536" y="5314407"/>
            <a:ext cx="1744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光电鼠标 </a:t>
            </a: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xmlns="" id="{A1633ECA-F8B5-4F62-87D8-6DEEF3563E3D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xmlns="" id="{DB1A1C58-9F0B-47AF-8349-093D5809AD1A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xmlns="" id="{869977ED-3120-41FF-867D-66C35C52F66B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矩形">
            <a:extLst>
              <a:ext uri="{FF2B5EF4-FFF2-40B4-BE49-F238E27FC236}">
                <a16:creationId xmlns:a16="http://schemas.microsoft.com/office/drawing/2014/main" xmlns="" id="{CFB0B9D8-E258-48CC-B85C-6F341052FE3F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FCAF201E-560A-42E5-A9B9-E25AF9589398}"/>
              </a:ext>
            </a:extLst>
          </p:cNvPr>
          <p:cNvCxnSpPr>
            <a:cxnSpLocks/>
          </p:cNvCxnSpPr>
          <p:nvPr/>
        </p:nvCxnSpPr>
        <p:spPr>
          <a:xfrm>
            <a:off x="0" y="69152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65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>
          <a:xfrm>
            <a:off x="1471326" y="179184"/>
            <a:ext cx="1632180" cy="609600"/>
          </a:xfrm>
        </p:spPr>
        <p:txBody>
          <a:bodyPr>
            <a:normAutofit/>
          </a:bodyPr>
          <a:lstStyle/>
          <a:p>
            <a:pPr algn="l">
              <a:spcBef>
                <a:spcPct val="0"/>
              </a:spcBef>
            </a:pPr>
            <a:r>
              <a:rPr 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扫描仪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1252" name="Picture 4" descr="图片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792" y="1495638"/>
            <a:ext cx="2849033" cy="2290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253" name="Picture 5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158" y="919904"/>
            <a:ext cx="2880783" cy="1363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1255905" y="3785871"/>
            <a:ext cx="256480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手持式扫描仪 </a:t>
            </a:r>
          </a:p>
        </p:txBody>
      </p:sp>
      <p:sp>
        <p:nvSpPr>
          <p:cNvPr id="181255" name="Rectangle 7"/>
          <p:cNvSpPr>
            <a:spLocks noChangeArrowheads="1"/>
          </p:cNvSpPr>
          <p:nvPr/>
        </p:nvSpPr>
        <p:spPr bwMode="auto">
          <a:xfrm>
            <a:off x="5644667" y="2331883"/>
            <a:ext cx="264976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CN" sz="2667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平板式扫描仪 </a:t>
            </a:r>
          </a:p>
        </p:txBody>
      </p:sp>
      <p:pic>
        <p:nvPicPr>
          <p:cNvPr id="181256" name="Picture 8" descr="m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940" y="3703320"/>
            <a:ext cx="3168651" cy="2398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257" name="Picture 9" descr="114821240549588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424" y="2763520"/>
            <a:ext cx="2927349" cy="229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258" name="Rectangle 10"/>
          <p:cNvSpPr>
            <a:spLocks noChangeArrowheads="1"/>
          </p:cNvSpPr>
          <p:nvPr/>
        </p:nvSpPr>
        <p:spPr bwMode="auto">
          <a:xfrm>
            <a:off x="4942238" y="6119230"/>
            <a:ext cx="256480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滚筒式扫描仪 </a:t>
            </a:r>
          </a:p>
        </p:txBody>
      </p:sp>
      <p:sp>
        <p:nvSpPr>
          <p:cNvPr id="181259" name="Rectangle 11"/>
          <p:cNvSpPr>
            <a:spLocks noChangeArrowheads="1"/>
          </p:cNvSpPr>
          <p:nvPr/>
        </p:nvSpPr>
        <p:spPr bwMode="auto">
          <a:xfrm>
            <a:off x="9343693" y="5105006"/>
            <a:ext cx="215443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名片扫描仪 </a:t>
            </a:r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xmlns="" id="{A1633ECA-F8B5-4F62-87D8-6DEEF3563E3D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xmlns="" id="{DB1A1C58-9F0B-47AF-8349-093D5809AD1A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矩形">
            <a:extLst>
              <a:ext uri="{FF2B5EF4-FFF2-40B4-BE49-F238E27FC236}">
                <a16:creationId xmlns:a16="http://schemas.microsoft.com/office/drawing/2014/main" xmlns="" id="{869977ED-3120-41FF-867D-66C35C52F66B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xmlns="" id="{CFB0B9D8-E258-48CC-B85C-6F341052FE3F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FCAF201E-560A-42E5-A9B9-E25AF9589398}"/>
              </a:ext>
            </a:extLst>
          </p:cNvPr>
          <p:cNvCxnSpPr>
            <a:cxnSpLocks/>
          </p:cNvCxnSpPr>
          <p:nvPr/>
        </p:nvCxnSpPr>
        <p:spPr>
          <a:xfrm>
            <a:off x="0" y="69152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84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>
          <a:xfrm>
            <a:off x="864025" y="1059605"/>
            <a:ext cx="5278967" cy="1856316"/>
          </a:xfrm>
        </p:spPr>
        <p:txBody>
          <a:bodyPr/>
          <a:lstStyle/>
          <a:p>
            <a:r>
              <a:rPr 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数码照相机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pic>
        <p:nvPicPr>
          <p:cNvPr id="182276" name="Picture 4" descr="ceTYJAb8AC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412" y="1831870"/>
            <a:ext cx="4607984" cy="346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">
            <a:extLst>
              <a:ext uri="{FF2B5EF4-FFF2-40B4-BE49-F238E27FC236}">
                <a16:creationId xmlns:a16="http://schemas.microsoft.com/office/drawing/2014/main" xmlns="" id="{A1633ECA-F8B5-4F62-87D8-6DEEF3563E3D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xmlns="" id="{DB1A1C58-9F0B-47AF-8349-093D5809AD1A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xmlns="" id="{869977ED-3120-41FF-867D-66C35C52F66B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xmlns="" id="{CFB0B9D8-E258-48CC-B85C-6F341052FE3F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FCAF201E-560A-42E5-A9B9-E25AF9589398}"/>
              </a:ext>
            </a:extLst>
          </p:cNvPr>
          <p:cNvCxnSpPr>
            <a:cxnSpLocks/>
          </p:cNvCxnSpPr>
          <p:nvPr/>
        </p:nvCxnSpPr>
        <p:spPr>
          <a:xfrm>
            <a:off x="0" y="69152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6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94087" y="183528"/>
            <a:ext cx="2016224" cy="508000"/>
          </a:xfrm>
        </p:spPr>
        <p:txBody>
          <a:bodyPr>
            <a:noAutofit/>
          </a:bodyPr>
          <a:lstStyle/>
          <a:p>
            <a:pPr algn="l">
              <a:spcBef>
                <a:spcPct val="0"/>
              </a:spcBef>
            </a:pPr>
            <a:r>
              <a:rPr 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输出设备</a:t>
            </a:r>
            <a:endParaRPr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  <a:p>
            <a:pPr algn="l">
              <a:buFont typeface="Wingdings" panose="05000000000000000000" charset="0"/>
            </a:pPr>
            <a:endParaRPr lang="zh-CN" altLang="en-US" sz="2133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algn="l">
              <a:buFont typeface="Wingdings" panose="05000000000000000000" charset="0"/>
            </a:pPr>
            <a:r>
              <a:rPr lang="zh-CN" altLang="en-US" sz="2133">
                <a:solidFill>
                  <a:schemeClr val="accent1">
                    <a:lumMod val="50000"/>
                  </a:schemeClr>
                </a:solidFill>
                <a:sym typeface="+mn-ea"/>
              </a:rPr>
              <a:t>      </a:t>
            </a:r>
          </a:p>
          <a:p>
            <a:pPr marL="380990" indent="-380990" algn="l"/>
            <a:endParaRPr sz="2133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grpSp>
        <p:nvGrpSpPr>
          <p:cNvPr id="186373" name="Group 5"/>
          <p:cNvGrpSpPr/>
          <p:nvPr/>
        </p:nvGrpSpPr>
        <p:grpSpPr bwMode="auto">
          <a:xfrm>
            <a:off x="807298" y="1207771"/>
            <a:ext cx="3536949" cy="645583"/>
            <a:chOff x="1200" y="1296"/>
            <a:chExt cx="1261" cy="273"/>
          </a:xfrm>
        </p:grpSpPr>
        <p:sp>
          <p:nvSpPr>
            <p:cNvPr id="186374" name="AutoShape 6"/>
            <p:cNvSpPr>
              <a:spLocks noChangeArrowheads="1"/>
            </p:cNvSpPr>
            <p:nvPr/>
          </p:nvSpPr>
          <p:spPr bwMode="auto">
            <a:xfrm>
              <a:off x="1200" y="1296"/>
              <a:ext cx="1261" cy="273"/>
            </a:xfrm>
            <a:prstGeom prst="roundRect">
              <a:avLst>
                <a:gd name="adj" fmla="val 16667"/>
              </a:avLst>
            </a:prstGeom>
            <a:solidFill>
              <a:srgbClr val="5E9CDA"/>
            </a:solidFill>
            <a:ln w="9525">
              <a:solidFill>
                <a:schemeClr val="hlink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2400"/>
            </a:p>
          </p:txBody>
        </p:sp>
        <p:sp>
          <p:nvSpPr>
            <p:cNvPr id="186375" name="Text Box 7"/>
            <p:cNvSpPr txBox="1">
              <a:spLocks noChangeArrowheads="1"/>
            </p:cNvSpPr>
            <p:nvPr/>
          </p:nvSpPr>
          <p:spPr bwMode="auto">
            <a:xfrm>
              <a:off x="1220" y="1317"/>
              <a:ext cx="1221" cy="213"/>
            </a:xfrm>
            <a:prstGeom prst="rect">
              <a:avLst/>
            </a:prstGeom>
            <a:solidFill>
              <a:srgbClr val="5E9C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667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● </a:t>
              </a:r>
              <a:r>
                <a:rPr kumimoji="1" lang="en-US" altLang="zh-CN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1.</a:t>
              </a:r>
              <a:r>
                <a:rPr kumimoji="1" lang="zh-CN" alt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显示器</a:t>
              </a:r>
              <a:endParaRPr kumimoji="1" lang="zh-CN" altLang="en-US" sz="2400"/>
            </a:p>
          </p:txBody>
        </p:sp>
      </p:grpSp>
      <p:sp>
        <p:nvSpPr>
          <p:cNvPr id="186376" name="Rectangle 8"/>
          <p:cNvSpPr>
            <a:spLocks noChangeArrowheads="1"/>
          </p:cNvSpPr>
          <p:nvPr/>
        </p:nvSpPr>
        <p:spPr bwMode="auto">
          <a:xfrm>
            <a:off x="781897" y="5174536"/>
            <a:ext cx="3746559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阴极射线管显示器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(CRT) </a:t>
            </a:r>
          </a:p>
        </p:txBody>
      </p:sp>
      <p:pic>
        <p:nvPicPr>
          <p:cNvPr id="186377" name="Picture 9" descr="1-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98" y="1880871"/>
            <a:ext cx="3456516" cy="316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378" name="Picture 10" descr="1-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498" y="1880871"/>
            <a:ext cx="46355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6379" name="Rectangle 11"/>
          <p:cNvSpPr>
            <a:spLocks noChangeArrowheads="1"/>
          </p:cNvSpPr>
          <p:nvPr/>
        </p:nvSpPr>
        <p:spPr bwMode="auto">
          <a:xfrm>
            <a:off x="7332896" y="5515292"/>
            <a:ext cx="324768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液晶显示器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(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LCD) 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186380" name="Text Box 12"/>
          <p:cNvSpPr txBox="1">
            <a:spLocks noChangeArrowheads="1"/>
          </p:cNvSpPr>
          <p:nvPr/>
        </p:nvSpPr>
        <p:spPr bwMode="gray">
          <a:xfrm>
            <a:off x="4942238" y="1158143"/>
            <a:ext cx="6432549" cy="529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显示器的性能指标：像素与分辨率 </a:t>
            </a:r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xmlns="" id="{A1633ECA-F8B5-4F62-87D8-6DEEF3563E3D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xmlns="" id="{DB1A1C58-9F0B-47AF-8349-093D5809AD1A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矩形">
            <a:extLst>
              <a:ext uri="{FF2B5EF4-FFF2-40B4-BE49-F238E27FC236}">
                <a16:creationId xmlns:a16="http://schemas.microsoft.com/office/drawing/2014/main" xmlns="" id="{869977ED-3120-41FF-867D-66C35C52F66B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xmlns="" id="{CFB0B9D8-E258-48CC-B85C-6F341052FE3F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FCAF201E-560A-42E5-A9B9-E25AF9589398}"/>
              </a:ext>
            </a:extLst>
          </p:cNvPr>
          <p:cNvCxnSpPr>
            <a:cxnSpLocks/>
          </p:cNvCxnSpPr>
          <p:nvPr/>
        </p:nvCxnSpPr>
        <p:spPr>
          <a:xfrm>
            <a:off x="0" y="69152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45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422" name="Picture 6" descr="1-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25" y="2136140"/>
            <a:ext cx="4032249" cy="342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423" name="Rectangle 7"/>
          <p:cNvSpPr>
            <a:spLocks noChangeArrowheads="1"/>
          </p:cNvSpPr>
          <p:nvPr/>
        </p:nvSpPr>
        <p:spPr bwMode="auto">
          <a:xfrm>
            <a:off x="2468820" y="5698491"/>
            <a:ext cx="213680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喷墨打印机</a:t>
            </a:r>
            <a:r>
              <a:rPr lang="zh-CN" altLang="en-US" sz="2667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188424" name="Picture 8" descr="1-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073" y="2136140"/>
            <a:ext cx="4499758" cy="342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425" name="Rectangle 9"/>
          <p:cNvSpPr>
            <a:spLocks noChangeArrowheads="1"/>
          </p:cNvSpPr>
          <p:nvPr/>
        </p:nvSpPr>
        <p:spPr bwMode="auto">
          <a:xfrm>
            <a:off x="8020837" y="5698491"/>
            <a:ext cx="223939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CN" sz="2667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激光打印机 </a:t>
            </a:r>
          </a:p>
        </p:txBody>
      </p:sp>
      <p:grpSp>
        <p:nvGrpSpPr>
          <p:cNvPr id="186373" name="Group 5"/>
          <p:cNvGrpSpPr/>
          <p:nvPr/>
        </p:nvGrpSpPr>
        <p:grpSpPr bwMode="auto">
          <a:xfrm>
            <a:off x="1449071" y="1189144"/>
            <a:ext cx="3536949" cy="645583"/>
            <a:chOff x="1200" y="1296"/>
            <a:chExt cx="1261" cy="273"/>
          </a:xfrm>
        </p:grpSpPr>
        <p:sp>
          <p:nvSpPr>
            <p:cNvPr id="186374" name="AutoShape 6"/>
            <p:cNvSpPr>
              <a:spLocks noChangeArrowheads="1"/>
            </p:cNvSpPr>
            <p:nvPr/>
          </p:nvSpPr>
          <p:spPr bwMode="auto">
            <a:xfrm>
              <a:off x="1200" y="1296"/>
              <a:ext cx="1261" cy="273"/>
            </a:xfrm>
            <a:prstGeom prst="roundRect">
              <a:avLst>
                <a:gd name="adj" fmla="val 16667"/>
              </a:avLst>
            </a:prstGeom>
            <a:solidFill>
              <a:srgbClr val="5E9CDA"/>
            </a:solidFill>
            <a:ln w="9525">
              <a:solidFill>
                <a:schemeClr val="hlink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2400"/>
            </a:p>
          </p:txBody>
        </p:sp>
        <p:sp>
          <p:nvSpPr>
            <p:cNvPr id="186375" name="Text Box 7"/>
            <p:cNvSpPr txBox="1">
              <a:spLocks noChangeArrowheads="1"/>
            </p:cNvSpPr>
            <p:nvPr/>
          </p:nvSpPr>
          <p:spPr bwMode="auto">
            <a:xfrm>
              <a:off x="1220" y="1317"/>
              <a:ext cx="1221" cy="213"/>
            </a:xfrm>
            <a:prstGeom prst="rect">
              <a:avLst/>
            </a:prstGeom>
            <a:solidFill>
              <a:srgbClr val="5E9C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667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● </a:t>
              </a:r>
              <a:r>
                <a:rPr kumimoji="1" lang="en-US" altLang="zh-CN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2.</a:t>
              </a:r>
              <a:r>
                <a:rPr kumimoji="1" lang="zh-CN" alt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打印机</a:t>
              </a:r>
            </a:p>
          </p:txBody>
        </p:sp>
      </p:grpSp>
      <p:sp>
        <p:nvSpPr>
          <p:cNvPr id="9" name="矩形">
            <a:extLst>
              <a:ext uri="{FF2B5EF4-FFF2-40B4-BE49-F238E27FC236}">
                <a16:creationId xmlns:a16="http://schemas.microsoft.com/office/drawing/2014/main" xmlns="" id="{A1633ECA-F8B5-4F62-87D8-6DEEF3563E3D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xmlns="" id="{DB1A1C58-9F0B-47AF-8349-093D5809AD1A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xmlns="" id="{869977ED-3120-41FF-867D-66C35C52F66B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xmlns="" id="{CFB0B9D8-E258-48CC-B85C-6F341052FE3F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FCAF201E-560A-42E5-A9B9-E25AF9589398}"/>
              </a:ext>
            </a:extLst>
          </p:cNvPr>
          <p:cNvCxnSpPr>
            <a:cxnSpLocks/>
          </p:cNvCxnSpPr>
          <p:nvPr/>
        </p:nvCxnSpPr>
        <p:spPr>
          <a:xfrm>
            <a:off x="0" y="69152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65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8524" y="891018"/>
            <a:ext cx="11634951" cy="5538893"/>
          </a:xfrm>
        </p:spPr>
        <p:txBody>
          <a:bodyPr>
            <a:noAutofit/>
          </a:bodyPr>
          <a:lstStyle/>
          <a:p>
            <a:pPr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按照总线上传输信息的不同，总线</a:t>
            </a:r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分为三类，数据总线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（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DB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）</a:t>
            </a:r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，地址总线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（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AB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）</a:t>
            </a:r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和控制总线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（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CB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）。</a:t>
            </a:r>
            <a:endParaRPr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/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1．数据总线</a:t>
            </a:r>
          </a:p>
          <a:p>
            <a:pPr algn="l"/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数据总线用于传递数据信息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。数据总线是双向的，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CPU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既可以向其他部件发送数据，也可以接收来自其他部件的数据。</a:t>
            </a:r>
          </a:p>
          <a:p>
            <a:pPr algn="l"/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2．地址总线</a:t>
            </a:r>
          </a:p>
          <a:p>
            <a:pPr algn="l"/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地址总线用于传输地址的信息，如要访问外设的内存地址、某个外设的地址等。由于地址通常由CPU提供的，所以地址总线一般是单向传输的。</a:t>
            </a:r>
          </a:p>
          <a:p>
            <a:pPr algn="l"/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由于地址总线传输内存的地址，所以，地址总线的位数决定了CPU可以直接寻址的内存范围。例如32位CPU的地址总线通常也是32位，可以表示出2</a:t>
            </a:r>
            <a:r>
              <a:rPr sz="2133" baseline="30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32</a:t>
            </a:r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个不同的内存地址，即可访问的内存容量为4GB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。</a:t>
            </a:r>
            <a:endParaRPr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/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3．控制总线</a:t>
            </a:r>
          </a:p>
          <a:p>
            <a:pPr algn="l"/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顾名思义，控制总线用于传送控制信号。例如CPU向内存或输入输出接口电路发出的读写信号；又如，输入输出接口电路向CPU发送的用于同步工作的联络信号等。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62276" y="161050"/>
            <a:ext cx="235458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总线结构</a:t>
            </a:r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xmlns="" id="{A1633ECA-F8B5-4F62-87D8-6DEEF3563E3D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xmlns="" id="{DB1A1C58-9F0B-47AF-8349-093D5809AD1A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xmlns="" id="{869977ED-3120-41FF-867D-66C35C52F66B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xmlns="" id="{CFB0B9D8-E258-48CC-B85C-6F341052FE3F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FCAF201E-560A-42E5-A9B9-E25AF9589398}"/>
              </a:ext>
            </a:extLst>
          </p:cNvPr>
          <p:cNvCxnSpPr>
            <a:cxnSpLocks/>
          </p:cNvCxnSpPr>
          <p:nvPr/>
        </p:nvCxnSpPr>
        <p:spPr>
          <a:xfrm>
            <a:off x="0" y="69152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73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6655" y="855013"/>
            <a:ext cx="9892453" cy="6104467"/>
          </a:xfrm>
        </p:spPr>
        <p:txBody>
          <a:bodyPr>
            <a:noAutofit/>
          </a:bodyPr>
          <a:lstStyle/>
          <a:p>
            <a:pPr algn="l"/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1.【NOIP2018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普及组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】</a:t>
            </a:r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以下哪一种设备属于输出设备：（ ） </a:t>
            </a:r>
          </a:p>
          <a:p>
            <a:pPr algn="l"/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A. 扫描仪      B. 键盘     C. 鼠标     D. 打印机 </a:t>
            </a:r>
          </a:p>
          <a:p>
            <a:pPr algn="l"/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【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答案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】D</a:t>
            </a:r>
          </a:p>
          <a:p>
            <a:pPr algn="l"/>
            <a:endParaRPr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/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2.【NOIP2017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提高组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】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分辨率为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1600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sym typeface="+mn-ea"/>
              </a:rPr>
              <a:t>×900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sym typeface="+mn-ea"/>
              </a:rPr>
              <a:t>、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sym typeface="+mn-ea"/>
              </a:rPr>
              <a:t>16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sym typeface="+mn-ea"/>
              </a:rPr>
              <a:t>位色的位图，存储图像信息所需要的空间为</a:t>
            </a:r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（ ）。</a:t>
            </a:r>
          </a:p>
          <a:p>
            <a:pPr algn="l"/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A. </a:t>
            </a:r>
            <a:r>
              <a:rPr 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2812.5KB</a:t>
            </a:r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    B. </a:t>
            </a:r>
            <a:r>
              <a:rPr 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4218.75KB</a:t>
            </a:r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    C. </a:t>
            </a:r>
            <a:r>
              <a:rPr 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4320KB</a:t>
            </a:r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 D. </a:t>
            </a:r>
            <a:r>
              <a:rPr 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2880KB</a:t>
            </a:r>
            <a:endParaRPr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/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【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答案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】A</a:t>
            </a:r>
          </a:p>
          <a:p>
            <a:pPr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【分析】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1600*900*16/(8*1024)=</a:t>
            </a:r>
            <a:r>
              <a:rPr 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2812.5KB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/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/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3.【NOIP2017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普及组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】</a:t>
            </a:r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计算机存储数据的基本单位是（	）。</a:t>
            </a:r>
          </a:p>
          <a:p>
            <a:pPr algn="l"/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A.bit	B.Byte      C.</a:t>
            </a:r>
            <a:r>
              <a:rPr 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GB</a:t>
            </a:r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    D.</a:t>
            </a:r>
            <a:r>
              <a:rPr 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KB</a:t>
            </a:r>
            <a:endParaRPr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/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【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答案</a:t>
            </a:r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】</a:t>
            </a:r>
            <a:r>
              <a:rPr lang="en-US" altLang="zh-CN" sz="2133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</a:t>
            </a:r>
            <a:endParaRPr lang="en-US" altLang="zh-CN"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xmlns="" id="{A1633ECA-F8B5-4F62-87D8-6DEEF3563E3D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xmlns="" id="{DB1A1C58-9F0B-47AF-8349-093D5809AD1A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xmlns="" id="{869977ED-3120-41FF-867D-66C35C52F66B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xmlns="" id="{CFB0B9D8-E258-48CC-B85C-6F341052FE3F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CAF201E-560A-42E5-A9B9-E25AF9589398}"/>
              </a:ext>
            </a:extLst>
          </p:cNvPr>
          <p:cNvCxnSpPr>
            <a:cxnSpLocks/>
          </p:cNvCxnSpPr>
          <p:nvPr/>
        </p:nvCxnSpPr>
        <p:spPr>
          <a:xfrm>
            <a:off x="0" y="69152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42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078" y="864845"/>
            <a:ext cx="10266680" cy="6256867"/>
          </a:xfrm>
        </p:spPr>
        <p:txBody>
          <a:bodyPr>
            <a:noAutofit/>
          </a:bodyPr>
          <a:lstStyle/>
          <a:p>
            <a:pPr algn="l"/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4.【NOIP2016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普及组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】</a:t>
            </a:r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以下不是 CPU 生产厂商的是（   ）。 </a:t>
            </a:r>
          </a:p>
          <a:p>
            <a:pPr algn="l"/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A. Intel        B. AMD         C. Microsoft        D. IBM</a:t>
            </a:r>
          </a:p>
          <a:p>
            <a:pPr algn="l"/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【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答案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】C</a:t>
            </a:r>
          </a:p>
          <a:p>
            <a:pPr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【分析】</a:t>
            </a:r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Microsoft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是开发操作系统的</a:t>
            </a:r>
          </a:p>
          <a:p>
            <a:pPr algn="l"/>
            <a:endParaRPr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/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5.【NOIP2016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普及组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】</a:t>
            </a:r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以下不是存储设备的是（   ）。</a:t>
            </a:r>
          </a:p>
          <a:p>
            <a:pPr algn="l"/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A. 光盘         B. 磁盘          C. 固态硬盘             D. 鼠标</a:t>
            </a:r>
          </a:p>
          <a:p>
            <a:pPr algn="l"/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【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答案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】D</a:t>
            </a:r>
          </a:p>
          <a:p>
            <a:pPr algn="l"/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/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6.【NOIP2015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提高组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】</a:t>
            </a:r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在计算机内部用来传送、存贮、加工处理的数据或指令都是以（   ）形式进行的。 </a:t>
            </a:r>
          </a:p>
          <a:p>
            <a:pPr algn="l"/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A. 二进制码     B. 八进制码       C. 十进制码        D. 智能拼音码</a:t>
            </a:r>
          </a:p>
          <a:p>
            <a:pPr algn="l"/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【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答案</a:t>
            </a:r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】</a:t>
            </a:r>
            <a:r>
              <a:rPr lang="en-US" altLang="zh-CN" sz="2133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</a:t>
            </a:r>
            <a:endParaRPr lang="en-US" altLang="zh-CN"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xmlns="" id="{A1633ECA-F8B5-4F62-87D8-6DEEF3563E3D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xmlns="" id="{DB1A1C58-9F0B-47AF-8349-093D5809AD1A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xmlns="" id="{869977ED-3120-41FF-867D-66C35C52F66B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xmlns="" id="{CFB0B9D8-E258-48CC-B85C-6F341052FE3F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xmlns="" id="{FCAF201E-560A-42E5-A9B9-E25AF9589398}"/>
              </a:ext>
            </a:extLst>
          </p:cNvPr>
          <p:cNvCxnSpPr>
            <a:cxnSpLocks/>
          </p:cNvCxnSpPr>
          <p:nvPr/>
        </p:nvCxnSpPr>
        <p:spPr>
          <a:xfrm>
            <a:off x="0" y="69152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67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19084" y="889848"/>
            <a:ext cx="10266680" cy="3873742"/>
          </a:xfrm>
        </p:spPr>
        <p:txBody>
          <a:bodyPr>
            <a:noAutofit/>
          </a:bodyPr>
          <a:lstStyle/>
          <a:p>
            <a:pPr algn="l"/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7</a:t>
            </a:r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【NOIP2015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普及组</a:t>
            </a:r>
            <a:r>
              <a:rPr lang="en-US" altLang="zh-CN" sz="2133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】</a:t>
            </a:r>
            <a:r>
              <a:rPr lang="en-US" sz="2133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</a:t>
            </a:r>
            <a:r>
              <a:rPr sz="2133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MB</a:t>
            </a:r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等于（ ）。 </a:t>
            </a:r>
          </a:p>
          <a:p>
            <a:pPr algn="l"/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A. 1000宇节        B. 1024字节         C.1000 X 1000字节        D. 1024 X 1024字节</a:t>
            </a:r>
          </a:p>
          <a:p>
            <a:pPr algn="l"/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【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答案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】D</a:t>
            </a:r>
          </a:p>
          <a:p>
            <a:pPr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【分析】参考计算机硬件，</a:t>
            </a:r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lMB</a:t>
            </a:r>
            <a:r>
              <a:rPr 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=1024KB=1024*1024B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（字节）</a:t>
            </a:r>
          </a:p>
          <a:p>
            <a:pPr algn="l"/>
            <a:endParaRPr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/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8.【NOIP2015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普及组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】</a:t>
            </a:r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在 PC 机中， PENTIUM （奔腾）、 酷睿、 赛扬等是指（ ）。</a:t>
            </a:r>
          </a:p>
          <a:p>
            <a:pPr algn="l"/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A. 生产厂家名称         B. 硬盘的型号          C. CPU的型号             D. 显示器的型号</a:t>
            </a:r>
          </a:p>
          <a:p>
            <a:pPr algn="l"/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【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答案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】C</a:t>
            </a:r>
          </a:p>
          <a:p>
            <a:pPr algn="l"/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xmlns="" id="{A1633ECA-F8B5-4F62-87D8-6DEEF3563E3D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xmlns="" id="{DB1A1C58-9F0B-47AF-8349-093D5809AD1A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xmlns="" id="{869977ED-3120-41FF-867D-66C35C52F66B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xmlns="" id="{CFB0B9D8-E258-48CC-B85C-6F341052FE3F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xmlns="" id="{FCAF201E-560A-42E5-A9B9-E25AF9589398}"/>
              </a:ext>
            </a:extLst>
          </p:cNvPr>
          <p:cNvCxnSpPr>
            <a:cxnSpLocks/>
          </p:cNvCxnSpPr>
          <p:nvPr/>
        </p:nvCxnSpPr>
        <p:spPr>
          <a:xfrm>
            <a:off x="0" y="69152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65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>
            <a:extLst>
              <a:ext uri="{FF2B5EF4-FFF2-40B4-BE49-F238E27FC236}">
                <a16:creationId xmlns:a16="http://schemas.microsoft.com/office/drawing/2014/main" xmlns="" id="{A1633ECA-F8B5-4F62-87D8-6DEEF3563E3D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xmlns="" id="{DB1A1C58-9F0B-47AF-8349-093D5809AD1A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xmlns="" id="{869977ED-3120-41FF-867D-66C35C52F66B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xmlns="" id="{CFB0B9D8-E258-48CC-B85C-6F341052FE3F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xmlns="" id="{FCAF201E-560A-42E5-A9B9-E25AF9589398}"/>
              </a:ext>
            </a:extLst>
          </p:cNvPr>
          <p:cNvCxnSpPr>
            <a:cxnSpLocks/>
          </p:cNvCxnSpPr>
          <p:nvPr/>
        </p:nvCxnSpPr>
        <p:spPr>
          <a:xfrm>
            <a:off x="0" y="69152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48887" y="942284"/>
            <a:ext cx="9619072" cy="2061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9.【NOIP2015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普及组</a:t>
            </a:r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】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下列说法正确（   ）。 </a:t>
            </a:r>
          </a:p>
          <a:p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A. CPU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的主要任务是执行数据运算和程序控制</a:t>
            </a:r>
          </a:p>
          <a:p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B. 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存储器具有记忆能力， 其中信息任何时候都不会丢失</a:t>
            </a:r>
          </a:p>
          <a:p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C.  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两个显示器屏幕尺寸相同，则它们的分辨率必定相同</a:t>
            </a:r>
          </a:p>
          <a:p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D. 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个人用户只能使用</a:t>
            </a:r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Wifi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的方式连接到</a:t>
            </a:r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Internet</a:t>
            </a:r>
          </a:p>
          <a:p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【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答案</a:t>
            </a:r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】A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8887" y="3358094"/>
            <a:ext cx="11830199" cy="2389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</a:rPr>
              <a:t>10.</a:t>
            </a:r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</a:t>
            </a:r>
            <a:r>
              <a:rPr lang="en-US" altLang="zh-CN" sz="2133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【CSP2020</a:t>
            </a:r>
            <a:r>
              <a:rPr lang="zh-CN" altLang="en-US" sz="2133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入门组</a:t>
            </a:r>
            <a:r>
              <a:rPr lang="en-US" altLang="zh-CN" sz="2133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】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</a:rPr>
              <a:t>在内存储器中每个存储单元都被赋予一个唯一的序号，称为（）。</a:t>
            </a:r>
            <a:endParaRPr lang="en-US" altLang="zh-CN" sz="2133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</a:rPr>
              <a:t>A. 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</a:rPr>
              <a:t>地址</a:t>
            </a:r>
            <a:endParaRPr lang="en-US" altLang="zh-CN" sz="2133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</a:rPr>
              <a:t>B. 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</a:rPr>
              <a:t>序号</a:t>
            </a:r>
            <a:endParaRPr lang="en-US" altLang="zh-CN" sz="2133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</a:rPr>
              <a:t>C. 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</a:rPr>
              <a:t>下标</a:t>
            </a:r>
          </a:p>
          <a:p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</a:rPr>
              <a:t>D. 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</a:rPr>
              <a:t>编号</a:t>
            </a:r>
          </a:p>
          <a:p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【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答案</a:t>
            </a:r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】A</a:t>
            </a:r>
            <a:endParaRPr lang="zh-CN" altLang="en-US" sz="2133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endParaRPr lang="zh-CN" altLang="en-US" sz="2133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5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4150" y="785152"/>
            <a:ext cx="10852560" cy="1658620"/>
          </a:xfrm>
        </p:spPr>
        <p:txBody>
          <a:bodyPr>
            <a:noAutofit/>
          </a:bodyPr>
          <a:lstStyle/>
          <a:p>
            <a:pPr algn="l">
              <a:spcBef>
                <a:spcPct val="15000"/>
              </a:spcBef>
              <a:buClrTx/>
              <a:buSzTx/>
            </a:pPr>
            <a:r>
              <a:rPr 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硬件（Hardware）是指构成计算机的所有物理部件，包括各种元器件、电路板卡、机械装置以及各种连接件，是看得见、摸得着的“硬”设备，故称为硬件。 </a:t>
            </a:r>
            <a:endParaRPr lang="en-US" sz="2133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spcBef>
                <a:spcPct val="15000"/>
              </a:spcBef>
              <a:buClrTx/>
              <a:buSzTx/>
            </a:pPr>
            <a:r>
              <a:rPr 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软件（Software）是指管理和控制计算机执行各种操作的所有程序、数据、文档资料的总称。 </a:t>
            </a:r>
          </a:p>
        </p:txBody>
      </p:sp>
      <p:pic>
        <p:nvPicPr>
          <p:cNvPr id="121866" name="Picture 10" descr="原理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892" y="1980996"/>
            <a:ext cx="7398119" cy="4401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046B69BE-9C17-4812-821C-ED1BDD08112A}"/>
              </a:ext>
            </a:extLst>
          </p:cNvPr>
          <p:cNvSpPr/>
          <p:nvPr/>
        </p:nvSpPr>
        <p:spPr>
          <a:xfrm>
            <a:off x="275110" y="871547"/>
            <a:ext cx="180000" cy="1780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046B69BE-9C17-4812-821C-ED1BDD08112A}"/>
              </a:ext>
            </a:extLst>
          </p:cNvPr>
          <p:cNvSpPr/>
          <p:nvPr/>
        </p:nvSpPr>
        <p:spPr>
          <a:xfrm>
            <a:off x="275110" y="1525423"/>
            <a:ext cx="180000" cy="1780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xmlns="" id="{A1633ECA-F8B5-4F62-87D8-6DEEF3563E3D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xmlns="" id="{DB1A1C58-9F0B-47AF-8349-093D5809AD1A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xmlns="" id="{869977ED-3120-41FF-867D-66C35C52F66B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xmlns="" id="{CFB0B9D8-E258-48CC-B85C-6F341052FE3F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CAF201E-560A-42E5-A9B9-E25AF9589398}"/>
              </a:ext>
            </a:extLst>
          </p:cNvPr>
          <p:cNvCxnSpPr>
            <a:cxnSpLocks/>
          </p:cNvCxnSpPr>
          <p:nvPr/>
        </p:nvCxnSpPr>
        <p:spPr>
          <a:xfrm>
            <a:off x="0" y="69152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7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84" name="Group 4"/>
          <p:cNvGrpSpPr/>
          <p:nvPr/>
        </p:nvGrpSpPr>
        <p:grpSpPr bwMode="auto">
          <a:xfrm>
            <a:off x="9703647" y="1760460"/>
            <a:ext cx="1719580" cy="730673"/>
            <a:chOff x="1776" y="1248"/>
            <a:chExt cx="912" cy="384"/>
          </a:xfrm>
        </p:grpSpPr>
        <p:sp>
          <p:nvSpPr>
            <p:cNvPr id="225285" name="Rectangle 5"/>
            <p:cNvSpPr>
              <a:spLocks noChangeArrowheads="1"/>
            </p:cNvSpPr>
            <p:nvPr/>
          </p:nvSpPr>
          <p:spPr bwMode="auto">
            <a:xfrm>
              <a:off x="1776" y="1248"/>
              <a:ext cx="864" cy="384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25286" name="Text Box 6"/>
            <p:cNvSpPr txBox="1">
              <a:spLocks noChangeArrowheads="1"/>
            </p:cNvSpPr>
            <p:nvPr/>
          </p:nvSpPr>
          <p:spPr bwMode="auto">
            <a:xfrm>
              <a:off x="1824" y="1318"/>
              <a:ext cx="864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DEE3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solidFill>
                    <a:schemeClr val="tx2"/>
                  </a:solidFill>
                </a:rPr>
                <a:t>输出设备</a:t>
              </a:r>
              <a:endParaRPr kumimoji="1" lang="zh-CN" altLang="en-US" sz="2667" baseline="-20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5287" name="Group 7"/>
          <p:cNvGrpSpPr/>
          <p:nvPr/>
        </p:nvGrpSpPr>
        <p:grpSpPr bwMode="auto">
          <a:xfrm>
            <a:off x="1974427" y="1809570"/>
            <a:ext cx="2191173" cy="730673"/>
            <a:chOff x="1776" y="1248"/>
            <a:chExt cx="912" cy="384"/>
          </a:xfrm>
        </p:grpSpPr>
        <p:sp>
          <p:nvSpPr>
            <p:cNvPr id="225288" name="Rectangle 8"/>
            <p:cNvSpPr>
              <a:spLocks noChangeArrowheads="1"/>
            </p:cNvSpPr>
            <p:nvPr/>
          </p:nvSpPr>
          <p:spPr bwMode="auto">
            <a:xfrm>
              <a:off x="1776" y="1248"/>
              <a:ext cx="864" cy="384"/>
            </a:xfrm>
            <a:prstGeom prst="rect">
              <a:avLst/>
            </a:prstGeom>
            <a:gradFill rotWithShape="1">
              <a:gsLst>
                <a:gs pos="0">
                  <a:srgbClr val="CCFFCC"/>
                </a:gs>
                <a:gs pos="100000">
                  <a:srgbClr val="CCFFCC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25289" name="Text Box 9"/>
            <p:cNvSpPr txBox="1">
              <a:spLocks noChangeArrowheads="1"/>
            </p:cNvSpPr>
            <p:nvPr/>
          </p:nvSpPr>
          <p:spPr bwMode="auto">
            <a:xfrm>
              <a:off x="1824" y="1306"/>
              <a:ext cx="864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DEE3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667">
                  <a:solidFill>
                    <a:schemeClr val="tx2"/>
                  </a:solidFill>
                  <a:latin typeface="Times New Roman" panose="02020603050405020304" pitchFamily="18" charset="0"/>
                </a:rPr>
                <a:t>输入设备</a:t>
              </a:r>
              <a:endParaRPr kumimoji="1" lang="zh-CN" altLang="en-US" sz="2667" baseline="-20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5290" name="Group 10"/>
          <p:cNvGrpSpPr/>
          <p:nvPr/>
        </p:nvGrpSpPr>
        <p:grpSpPr bwMode="auto">
          <a:xfrm>
            <a:off x="7155180" y="3894061"/>
            <a:ext cx="1643380" cy="730673"/>
            <a:chOff x="2688" y="1536"/>
            <a:chExt cx="864" cy="384"/>
          </a:xfrm>
        </p:grpSpPr>
        <p:sp>
          <p:nvSpPr>
            <p:cNvPr id="225291" name="Rectangle 11"/>
            <p:cNvSpPr>
              <a:spLocks noChangeArrowheads="1"/>
            </p:cNvSpPr>
            <p:nvPr/>
          </p:nvSpPr>
          <p:spPr bwMode="auto">
            <a:xfrm>
              <a:off x="2688" y="1536"/>
              <a:ext cx="864" cy="384"/>
            </a:xfrm>
            <a:prstGeom prst="rect">
              <a:avLst/>
            </a:prstGeom>
            <a:gradFill rotWithShape="1">
              <a:gsLst>
                <a:gs pos="0">
                  <a:srgbClr val="00FFFF"/>
                </a:gs>
                <a:gs pos="100000">
                  <a:srgbClr val="00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25292" name="Text Box 12"/>
            <p:cNvSpPr txBox="1">
              <a:spLocks noChangeArrowheads="1"/>
            </p:cNvSpPr>
            <p:nvPr/>
          </p:nvSpPr>
          <p:spPr bwMode="auto">
            <a:xfrm>
              <a:off x="2736" y="1596"/>
              <a:ext cx="76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667">
                  <a:latin typeface="Times New Roman" panose="02020603050405020304" pitchFamily="18" charset="0"/>
                </a:rPr>
                <a:t>运算器</a:t>
              </a:r>
              <a:endParaRPr kumimoji="1" lang="zh-CN" altLang="en-US" sz="2667" baseline="-20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5293" name="Group 13"/>
          <p:cNvGrpSpPr/>
          <p:nvPr/>
        </p:nvGrpSpPr>
        <p:grpSpPr bwMode="auto">
          <a:xfrm>
            <a:off x="4818380" y="3894061"/>
            <a:ext cx="1643380" cy="730673"/>
            <a:chOff x="2688" y="1536"/>
            <a:chExt cx="864" cy="384"/>
          </a:xfrm>
        </p:grpSpPr>
        <p:sp>
          <p:nvSpPr>
            <p:cNvPr id="225294" name="Rectangle 14"/>
            <p:cNvSpPr>
              <a:spLocks noChangeArrowheads="1"/>
            </p:cNvSpPr>
            <p:nvPr/>
          </p:nvSpPr>
          <p:spPr bwMode="auto">
            <a:xfrm>
              <a:off x="2688" y="1536"/>
              <a:ext cx="864" cy="384"/>
            </a:xfrm>
            <a:prstGeom prst="rect">
              <a:avLst/>
            </a:pr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25295" name="Text Box 15"/>
            <p:cNvSpPr txBox="1">
              <a:spLocks noChangeArrowheads="1"/>
            </p:cNvSpPr>
            <p:nvPr/>
          </p:nvSpPr>
          <p:spPr bwMode="auto">
            <a:xfrm>
              <a:off x="2736" y="1596"/>
              <a:ext cx="76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667">
                  <a:latin typeface="Times New Roman" panose="02020603050405020304" pitchFamily="18" charset="0"/>
                </a:rPr>
                <a:t>控制器</a:t>
              </a:r>
              <a:endParaRPr kumimoji="1" lang="zh-CN" altLang="en-US" sz="2667" baseline="-20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5296" name="Group 16"/>
          <p:cNvGrpSpPr/>
          <p:nvPr/>
        </p:nvGrpSpPr>
        <p:grpSpPr bwMode="auto">
          <a:xfrm>
            <a:off x="5682827" y="338063"/>
            <a:ext cx="2099733" cy="2191173"/>
            <a:chOff x="2256" y="720"/>
            <a:chExt cx="1104" cy="1152"/>
          </a:xfrm>
        </p:grpSpPr>
        <p:grpSp>
          <p:nvGrpSpPr>
            <p:cNvPr id="225297" name="Group 17"/>
            <p:cNvGrpSpPr/>
            <p:nvPr/>
          </p:nvGrpSpPr>
          <p:grpSpPr bwMode="auto">
            <a:xfrm>
              <a:off x="2304" y="1488"/>
              <a:ext cx="1056" cy="384"/>
              <a:chOff x="2688" y="1536"/>
              <a:chExt cx="864" cy="384"/>
            </a:xfrm>
          </p:grpSpPr>
          <p:sp>
            <p:nvSpPr>
              <p:cNvPr id="225298" name="Rectangle 18"/>
              <p:cNvSpPr>
                <a:spLocks noChangeArrowheads="1"/>
              </p:cNvSpPr>
              <p:nvPr/>
            </p:nvSpPr>
            <p:spPr bwMode="auto">
              <a:xfrm>
                <a:off x="2688" y="1536"/>
                <a:ext cx="864" cy="384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25299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596"/>
                <a:ext cx="768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zh-CN" altLang="en-US" sz="2667">
                    <a:latin typeface="Times New Roman" panose="02020603050405020304" pitchFamily="18" charset="0"/>
                  </a:rPr>
                  <a:t>内存储器</a:t>
                </a:r>
                <a:endParaRPr kumimoji="1" lang="zh-CN" altLang="en-US" sz="2667" baseline="-20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25300" name="Group 20"/>
            <p:cNvGrpSpPr/>
            <p:nvPr/>
          </p:nvGrpSpPr>
          <p:grpSpPr bwMode="auto">
            <a:xfrm>
              <a:off x="2256" y="720"/>
              <a:ext cx="1104" cy="384"/>
              <a:chOff x="2688" y="1536"/>
              <a:chExt cx="864" cy="384"/>
            </a:xfrm>
          </p:grpSpPr>
          <p:sp>
            <p:nvSpPr>
              <p:cNvPr id="225301" name="Rectangle 21"/>
              <p:cNvSpPr>
                <a:spLocks noChangeArrowheads="1"/>
              </p:cNvSpPr>
              <p:nvPr/>
            </p:nvSpPr>
            <p:spPr bwMode="auto">
              <a:xfrm>
                <a:off x="2688" y="1536"/>
                <a:ext cx="864" cy="384"/>
              </a:xfrm>
              <a:prstGeom prst="rect">
                <a:avLst/>
              </a:prstGeom>
              <a:gradFill rotWithShape="1">
                <a:gsLst>
                  <a:gs pos="0">
                    <a:srgbClr val="CC99FF"/>
                  </a:gs>
                  <a:gs pos="100000">
                    <a:schemeClr val="bg1"/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25302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595"/>
                <a:ext cx="768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3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zh-CN" altLang="en-US" sz="2667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外存储器</a:t>
                </a:r>
                <a:endParaRPr kumimoji="1" lang="zh-CN" altLang="en-US" sz="2667" baseline="-200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25303" name="Group 23"/>
          <p:cNvGrpSpPr/>
          <p:nvPr/>
        </p:nvGrpSpPr>
        <p:grpSpPr bwMode="auto">
          <a:xfrm>
            <a:off x="1852506" y="4700107"/>
            <a:ext cx="2389272" cy="2013327"/>
            <a:chOff x="432" y="2780"/>
            <a:chExt cx="1256" cy="1058"/>
          </a:xfrm>
        </p:grpSpPr>
        <p:sp>
          <p:nvSpPr>
            <p:cNvPr id="225304" name="Line 24"/>
            <p:cNvSpPr>
              <a:spLocks noChangeShapeType="1"/>
            </p:cNvSpPr>
            <p:nvPr/>
          </p:nvSpPr>
          <p:spPr bwMode="auto">
            <a:xfrm rot="-5001237">
              <a:off x="930" y="3411"/>
              <a:ext cx="87" cy="76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25305" name="Text Box 25"/>
            <p:cNvSpPr txBox="1">
              <a:spLocks noChangeArrowheads="1"/>
            </p:cNvSpPr>
            <p:nvPr/>
          </p:nvSpPr>
          <p:spPr bwMode="auto">
            <a:xfrm>
              <a:off x="432" y="2780"/>
              <a:ext cx="982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zh-CN" altLang="en-US" sz="2667">
                  <a:latin typeface="Times New Roman" panose="02020603050405020304" pitchFamily="18" charset="0"/>
                </a:rPr>
                <a:t>数据流</a:t>
              </a:r>
              <a:endParaRPr kumimoji="1" lang="zh-CN" altLang="en-US" sz="2667" baseline="-20000">
                <a:latin typeface="Times New Roman" panose="02020603050405020304" pitchFamily="18" charset="0"/>
              </a:endParaRPr>
            </a:p>
          </p:txBody>
        </p:sp>
        <p:sp>
          <p:nvSpPr>
            <p:cNvPr id="225306" name="Text Box 26"/>
            <p:cNvSpPr txBox="1">
              <a:spLocks noChangeArrowheads="1"/>
            </p:cNvSpPr>
            <p:nvPr/>
          </p:nvSpPr>
          <p:spPr bwMode="auto">
            <a:xfrm>
              <a:off x="488" y="3430"/>
              <a:ext cx="1200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sz="2667">
                  <a:latin typeface="Times New Roman" panose="02020603050405020304" pitchFamily="18" charset="0"/>
                </a:rPr>
                <a:t>控制流</a:t>
              </a:r>
              <a:endParaRPr kumimoji="1" lang="zh-CN" altLang="en-US" sz="2667" baseline="-20000">
                <a:latin typeface="Times New Roman" panose="02020603050405020304" pitchFamily="18" charset="0"/>
              </a:endParaRPr>
            </a:p>
          </p:txBody>
        </p:sp>
        <p:sp>
          <p:nvSpPr>
            <p:cNvPr id="225307" name="AutoShape 27"/>
            <p:cNvSpPr>
              <a:spLocks noChangeArrowheads="1"/>
            </p:cNvSpPr>
            <p:nvPr/>
          </p:nvSpPr>
          <p:spPr bwMode="auto">
            <a:xfrm>
              <a:off x="592" y="3052"/>
              <a:ext cx="768" cy="240"/>
            </a:xfrm>
            <a:prstGeom prst="leftRightArrow">
              <a:avLst>
                <a:gd name="adj1" fmla="val 50000"/>
                <a:gd name="adj2" fmla="val 64000"/>
              </a:avLst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grpSp>
        <p:nvGrpSpPr>
          <p:cNvPr id="225308" name="Group 28"/>
          <p:cNvGrpSpPr/>
          <p:nvPr/>
        </p:nvGrpSpPr>
        <p:grpSpPr bwMode="auto">
          <a:xfrm>
            <a:off x="4725246" y="3441096"/>
            <a:ext cx="4108027" cy="1369060"/>
            <a:chOff x="1776" y="2208"/>
            <a:chExt cx="2160" cy="720"/>
          </a:xfrm>
        </p:grpSpPr>
        <p:sp>
          <p:nvSpPr>
            <p:cNvPr id="225309" name="Line 29"/>
            <p:cNvSpPr>
              <a:spLocks noChangeShapeType="1"/>
            </p:cNvSpPr>
            <p:nvPr/>
          </p:nvSpPr>
          <p:spPr bwMode="auto">
            <a:xfrm>
              <a:off x="1776" y="2208"/>
              <a:ext cx="0" cy="72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25310" name="Line 30"/>
            <p:cNvSpPr>
              <a:spLocks noChangeShapeType="1"/>
            </p:cNvSpPr>
            <p:nvPr/>
          </p:nvSpPr>
          <p:spPr bwMode="auto">
            <a:xfrm>
              <a:off x="3936" y="2208"/>
              <a:ext cx="0" cy="72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25311" name="Line 31"/>
            <p:cNvSpPr>
              <a:spLocks noChangeShapeType="1"/>
            </p:cNvSpPr>
            <p:nvPr/>
          </p:nvSpPr>
          <p:spPr bwMode="auto">
            <a:xfrm>
              <a:off x="1776" y="2208"/>
              <a:ext cx="2160" cy="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25312" name="Line 32"/>
            <p:cNvSpPr>
              <a:spLocks noChangeShapeType="1"/>
            </p:cNvSpPr>
            <p:nvPr/>
          </p:nvSpPr>
          <p:spPr bwMode="auto">
            <a:xfrm>
              <a:off x="1776" y="2928"/>
              <a:ext cx="2160" cy="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25313" name="AutoShape 33"/>
          <p:cNvSpPr>
            <a:spLocks noChangeArrowheads="1"/>
          </p:cNvSpPr>
          <p:nvPr/>
        </p:nvSpPr>
        <p:spPr bwMode="auto">
          <a:xfrm>
            <a:off x="5221393" y="4850796"/>
            <a:ext cx="365760" cy="109728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bg1"/>
          </a:solidFill>
          <a:ln w="38100">
            <a:solidFill>
              <a:srgbClr val="99CC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225314" name="Text Box 34"/>
          <p:cNvSpPr txBox="1">
            <a:spLocks noChangeArrowheads="1"/>
          </p:cNvSpPr>
          <p:nvPr/>
        </p:nvSpPr>
        <p:spPr bwMode="auto">
          <a:xfrm>
            <a:off x="4241801" y="5925856"/>
            <a:ext cx="2137833" cy="830997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kumimoji="1" lang="zh-CN" altLang="en-US" sz="2400">
                <a:latin typeface="Times New Roman" panose="02020603050405020304" pitchFamily="18" charset="0"/>
              </a:rPr>
              <a:t>中央处理器</a:t>
            </a:r>
          </a:p>
          <a:p>
            <a:pPr algn="ctr"/>
            <a:r>
              <a:rPr kumimoji="1" lang="en-US" altLang="zh-CN" sz="2400">
                <a:latin typeface="Times New Roman" panose="02020603050405020304" pitchFamily="18" charset="0"/>
              </a:rPr>
              <a:t>CPU</a:t>
            </a:r>
            <a:endParaRPr kumimoji="1" lang="en-US" altLang="zh-CN" sz="2400" baseline="-20000">
              <a:latin typeface="Times New Roman" panose="02020603050405020304" pitchFamily="18" charset="0"/>
            </a:endParaRPr>
          </a:p>
        </p:txBody>
      </p:sp>
      <p:grpSp>
        <p:nvGrpSpPr>
          <p:cNvPr id="225315" name="Group 35"/>
          <p:cNvGrpSpPr/>
          <p:nvPr/>
        </p:nvGrpSpPr>
        <p:grpSpPr bwMode="auto">
          <a:xfrm>
            <a:off x="4650740" y="1658862"/>
            <a:ext cx="4655820" cy="4789361"/>
            <a:chOff x="1632" y="1344"/>
            <a:chExt cx="2448" cy="2518"/>
          </a:xfrm>
        </p:grpSpPr>
        <p:grpSp>
          <p:nvGrpSpPr>
            <p:cNvPr id="225316" name="Group 36"/>
            <p:cNvGrpSpPr/>
            <p:nvPr/>
          </p:nvGrpSpPr>
          <p:grpSpPr bwMode="auto">
            <a:xfrm>
              <a:off x="1632" y="1344"/>
              <a:ext cx="2448" cy="1632"/>
              <a:chOff x="1632" y="1344"/>
              <a:chExt cx="2448" cy="1632"/>
            </a:xfrm>
          </p:grpSpPr>
          <p:sp>
            <p:nvSpPr>
              <p:cNvPr id="225317" name="Line 37"/>
              <p:cNvSpPr>
                <a:spLocks noChangeShapeType="1"/>
              </p:cNvSpPr>
              <p:nvPr/>
            </p:nvSpPr>
            <p:spPr bwMode="auto">
              <a:xfrm>
                <a:off x="1632" y="2976"/>
                <a:ext cx="2448" cy="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25318" name="Line 38"/>
              <p:cNvSpPr>
                <a:spLocks noChangeShapeType="1"/>
              </p:cNvSpPr>
              <p:nvPr/>
            </p:nvSpPr>
            <p:spPr bwMode="auto">
              <a:xfrm>
                <a:off x="1632" y="1344"/>
                <a:ext cx="0" cy="1632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25319" name="Line 39"/>
              <p:cNvSpPr>
                <a:spLocks noChangeShapeType="1"/>
              </p:cNvSpPr>
              <p:nvPr/>
            </p:nvSpPr>
            <p:spPr bwMode="auto">
              <a:xfrm>
                <a:off x="4080" y="1344"/>
                <a:ext cx="0" cy="1632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25320" name="Line 40"/>
              <p:cNvSpPr>
                <a:spLocks noChangeShapeType="1"/>
              </p:cNvSpPr>
              <p:nvPr/>
            </p:nvSpPr>
            <p:spPr bwMode="auto">
              <a:xfrm>
                <a:off x="1632" y="1344"/>
                <a:ext cx="2448" cy="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</p:grpSp>
        <p:sp>
          <p:nvSpPr>
            <p:cNvPr id="225321" name="AutoShape 41"/>
            <p:cNvSpPr>
              <a:spLocks noChangeArrowheads="1"/>
            </p:cNvSpPr>
            <p:nvPr/>
          </p:nvSpPr>
          <p:spPr bwMode="auto">
            <a:xfrm>
              <a:off x="3120" y="2976"/>
              <a:ext cx="240" cy="624"/>
            </a:xfrm>
            <a:prstGeom prst="downArrow">
              <a:avLst>
                <a:gd name="adj1" fmla="val 50000"/>
                <a:gd name="adj2" fmla="val 65000"/>
              </a:avLst>
            </a:prstGeom>
            <a:solidFill>
              <a:schemeClr val="bg1"/>
            </a:solidFill>
            <a:ln w="57150">
              <a:solidFill>
                <a:schemeClr val="tx2"/>
              </a:solidFill>
              <a:prstDash val="sysDot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25322" name="Text Box 42"/>
            <p:cNvSpPr txBox="1">
              <a:spLocks noChangeArrowheads="1"/>
            </p:cNvSpPr>
            <p:nvPr/>
          </p:nvSpPr>
          <p:spPr bwMode="auto">
            <a:xfrm>
              <a:off x="2928" y="3598"/>
              <a:ext cx="646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zh-CN" altLang="en-US" sz="2667">
                  <a:solidFill>
                    <a:schemeClr val="tx2"/>
                  </a:solidFill>
                  <a:latin typeface="Times New Roman" panose="02020603050405020304" pitchFamily="18" charset="0"/>
                </a:rPr>
                <a:t>主机</a:t>
              </a:r>
              <a:endParaRPr kumimoji="1" lang="zh-CN" altLang="en-US" sz="2667" baseline="-20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5323" name="Group 43"/>
          <p:cNvGrpSpPr/>
          <p:nvPr/>
        </p:nvGrpSpPr>
        <p:grpSpPr bwMode="auto">
          <a:xfrm>
            <a:off x="1883834" y="489633"/>
            <a:ext cx="2647527" cy="1325018"/>
            <a:chOff x="432" y="791"/>
            <a:chExt cx="1392" cy="697"/>
          </a:xfrm>
        </p:grpSpPr>
        <p:sp>
          <p:nvSpPr>
            <p:cNvPr id="225324" name="Text Box 44"/>
            <p:cNvSpPr txBox="1">
              <a:spLocks noChangeArrowheads="1"/>
            </p:cNvSpPr>
            <p:nvPr/>
          </p:nvSpPr>
          <p:spPr bwMode="auto">
            <a:xfrm>
              <a:off x="432" y="791"/>
              <a:ext cx="546" cy="264"/>
            </a:xfrm>
            <a:prstGeom prst="rect">
              <a:avLst/>
            </a:prstGeom>
            <a:gradFill rotWithShape="0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prstDash val="dash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zh-CN" altLang="en-US" sz="2667">
                  <a:latin typeface="Times New Roman" panose="02020603050405020304" pitchFamily="18" charset="0"/>
                </a:rPr>
                <a:t>程序</a:t>
              </a:r>
              <a:endParaRPr kumimoji="1" lang="zh-CN" altLang="en-US" sz="2667" baseline="-20000">
                <a:latin typeface="Times New Roman" panose="02020603050405020304" pitchFamily="18" charset="0"/>
              </a:endParaRPr>
            </a:p>
          </p:txBody>
        </p:sp>
        <p:sp>
          <p:nvSpPr>
            <p:cNvPr id="225325" name="Text Box 45"/>
            <p:cNvSpPr txBox="1">
              <a:spLocks noChangeArrowheads="1"/>
            </p:cNvSpPr>
            <p:nvPr/>
          </p:nvSpPr>
          <p:spPr bwMode="auto">
            <a:xfrm>
              <a:off x="1104" y="793"/>
              <a:ext cx="720" cy="264"/>
            </a:xfrm>
            <a:prstGeom prst="rect">
              <a:avLst/>
            </a:prstGeom>
            <a:gradFill rotWithShape="0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prstDash val="dash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zh-CN" altLang="en-US" sz="2667">
                  <a:latin typeface="Times New Roman" panose="02020603050405020304" pitchFamily="18" charset="0"/>
                </a:rPr>
                <a:t>数据</a:t>
              </a:r>
            </a:p>
          </p:txBody>
        </p:sp>
        <p:sp>
          <p:nvSpPr>
            <p:cNvPr id="225326" name="Line 46"/>
            <p:cNvSpPr>
              <a:spLocks noChangeShapeType="1"/>
            </p:cNvSpPr>
            <p:nvPr/>
          </p:nvSpPr>
          <p:spPr bwMode="auto">
            <a:xfrm>
              <a:off x="768" y="1056"/>
              <a:ext cx="240" cy="384"/>
            </a:xfrm>
            <a:prstGeom prst="line">
              <a:avLst/>
            </a:prstGeom>
            <a:noFill/>
            <a:ln w="57150">
              <a:solidFill>
                <a:srgbClr val="99CC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25327" name="Line 47"/>
            <p:cNvSpPr>
              <a:spLocks noChangeShapeType="1"/>
            </p:cNvSpPr>
            <p:nvPr/>
          </p:nvSpPr>
          <p:spPr bwMode="auto">
            <a:xfrm flipH="1">
              <a:off x="1200" y="1056"/>
              <a:ext cx="144" cy="432"/>
            </a:xfrm>
            <a:prstGeom prst="line">
              <a:avLst/>
            </a:prstGeom>
            <a:noFill/>
            <a:ln w="57150">
              <a:solidFill>
                <a:srgbClr val="99CC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grpSp>
        <p:nvGrpSpPr>
          <p:cNvPr id="225328" name="Group 48"/>
          <p:cNvGrpSpPr/>
          <p:nvPr/>
        </p:nvGrpSpPr>
        <p:grpSpPr bwMode="auto">
          <a:xfrm>
            <a:off x="9878060" y="574297"/>
            <a:ext cx="1460500" cy="1066786"/>
            <a:chOff x="4272" y="831"/>
            <a:chExt cx="768" cy="561"/>
          </a:xfrm>
        </p:grpSpPr>
        <p:sp>
          <p:nvSpPr>
            <p:cNvPr id="225329" name="Text Box 49"/>
            <p:cNvSpPr txBox="1">
              <a:spLocks noChangeArrowheads="1"/>
            </p:cNvSpPr>
            <p:nvPr/>
          </p:nvSpPr>
          <p:spPr bwMode="auto">
            <a:xfrm>
              <a:off x="4272" y="831"/>
              <a:ext cx="768" cy="264"/>
            </a:xfrm>
            <a:prstGeom prst="rect">
              <a:avLst/>
            </a:prstGeom>
            <a:gradFill rotWithShape="0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prstDash val="dash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zh-CN" altLang="en-US" sz="2667">
                  <a:latin typeface="Times New Roman" panose="02020603050405020304" pitchFamily="18" charset="0"/>
                </a:rPr>
                <a:t>结果</a:t>
              </a:r>
            </a:p>
          </p:txBody>
        </p:sp>
        <p:sp>
          <p:nvSpPr>
            <p:cNvPr id="225330" name="Line 50"/>
            <p:cNvSpPr>
              <a:spLocks noChangeShapeType="1"/>
            </p:cNvSpPr>
            <p:nvPr/>
          </p:nvSpPr>
          <p:spPr bwMode="auto">
            <a:xfrm flipV="1">
              <a:off x="4656" y="1104"/>
              <a:ext cx="0" cy="28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grpSp>
        <p:nvGrpSpPr>
          <p:cNvPr id="225331" name="Group 51"/>
          <p:cNvGrpSpPr/>
          <p:nvPr/>
        </p:nvGrpSpPr>
        <p:grpSpPr bwMode="auto">
          <a:xfrm>
            <a:off x="4405672" y="1150862"/>
            <a:ext cx="5104088" cy="2569243"/>
            <a:chOff x="1492" y="1104"/>
            <a:chExt cx="2684" cy="1351"/>
          </a:xfrm>
        </p:grpSpPr>
        <p:sp>
          <p:nvSpPr>
            <p:cNvPr id="225332" name="AutoShape 52"/>
            <p:cNvSpPr>
              <a:spLocks noChangeArrowheads="1"/>
            </p:cNvSpPr>
            <p:nvPr/>
          </p:nvSpPr>
          <p:spPr bwMode="auto">
            <a:xfrm>
              <a:off x="1492" y="1486"/>
              <a:ext cx="672" cy="279"/>
            </a:xfrm>
            <a:prstGeom prst="notchedRightArrow">
              <a:avLst>
                <a:gd name="adj1" fmla="val 50000"/>
                <a:gd name="adj2" fmla="val 60215"/>
              </a:avLst>
            </a:prstGeom>
            <a:solidFill>
              <a:srgbClr val="993300"/>
            </a:solidFill>
            <a:ln w="76200" cmpd="tri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25333" name="AutoShape 53"/>
            <p:cNvSpPr>
              <a:spLocks noChangeArrowheads="1"/>
            </p:cNvSpPr>
            <p:nvPr/>
          </p:nvSpPr>
          <p:spPr bwMode="auto">
            <a:xfrm>
              <a:off x="3360" y="1488"/>
              <a:ext cx="816" cy="288"/>
            </a:xfrm>
            <a:prstGeom prst="notchedRightArrow">
              <a:avLst>
                <a:gd name="adj1" fmla="val 50000"/>
                <a:gd name="adj2" fmla="val 70833"/>
              </a:avLst>
            </a:prstGeom>
            <a:solidFill>
              <a:srgbClr val="993300"/>
            </a:solidFill>
            <a:ln w="76200" cmpd="tri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25334" name="AutoShape 54"/>
            <p:cNvSpPr>
              <a:spLocks noChangeArrowheads="1"/>
            </p:cNvSpPr>
            <p:nvPr/>
          </p:nvSpPr>
          <p:spPr bwMode="auto">
            <a:xfrm>
              <a:off x="2938" y="1872"/>
              <a:ext cx="336" cy="583"/>
            </a:xfrm>
            <a:prstGeom prst="upDownArrow">
              <a:avLst>
                <a:gd name="adj1" fmla="val 50000"/>
                <a:gd name="adj2" fmla="val 31429"/>
              </a:avLst>
            </a:prstGeom>
            <a:solidFill>
              <a:srgbClr val="993300"/>
            </a:solidFill>
            <a:ln w="76200" cmpd="tri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25335" name="AutoShape 55"/>
            <p:cNvSpPr>
              <a:spLocks noChangeArrowheads="1"/>
            </p:cNvSpPr>
            <p:nvPr/>
          </p:nvSpPr>
          <p:spPr bwMode="auto">
            <a:xfrm>
              <a:off x="2640" y="1104"/>
              <a:ext cx="336" cy="384"/>
            </a:xfrm>
            <a:prstGeom prst="upDownArrow">
              <a:avLst>
                <a:gd name="adj1" fmla="val 50000"/>
                <a:gd name="adj2" fmla="val 22857"/>
              </a:avLst>
            </a:prstGeom>
            <a:solidFill>
              <a:srgbClr val="993300"/>
            </a:solidFill>
            <a:ln w="76200" cmpd="tri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25336" name="AutoShape 56"/>
            <p:cNvSpPr>
              <a:spLocks noChangeArrowheads="1"/>
            </p:cNvSpPr>
            <p:nvPr/>
          </p:nvSpPr>
          <p:spPr bwMode="auto">
            <a:xfrm>
              <a:off x="2189" y="1872"/>
              <a:ext cx="432" cy="583"/>
            </a:xfrm>
            <a:prstGeom prst="downArrow">
              <a:avLst>
                <a:gd name="adj1" fmla="val 50000"/>
                <a:gd name="adj2" fmla="val 30556"/>
              </a:avLst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grpSp>
        <p:nvGrpSpPr>
          <p:cNvPr id="225337" name="Group 57"/>
          <p:cNvGrpSpPr/>
          <p:nvPr/>
        </p:nvGrpSpPr>
        <p:grpSpPr bwMode="auto">
          <a:xfrm>
            <a:off x="3760893" y="2438248"/>
            <a:ext cx="6663267" cy="2508221"/>
            <a:chOff x="1104" y="1705"/>
            <a:chExt cx="3504" cy="1319"/>
          </a:xfrm>
        </p:grpSpPr>
        <p:sp>
          <p:nvSpPr>
            <p:cNvPr id="225338" name="Line 58"/>
            <p:cNvSpPr>
              <a:spLocks noChangeShapeType="1"/>
            </p:cNvSpPr>
            <p:nvPr/>
          </p:nvSpPr>
          <p:spPr bwMode="auto">
            <a:xfrm>
              <a:off x="2352" y="2855"/>
              <a:ext cx="0" cy="16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25339" name="Line 59"/>
            <p:cNvSpPr>
              <a:spLocks noChangeShapeType="1"/>
            </p:cNvSpPr>
            <p:nvPr/>
          </p:nvSpPr>
          <p:spPr bwMode="auto">
            <a:xfrm>
              <a:off x="2064" y="1705"/>
              <a:ext cx="1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grpSp>
          <p:nvGrpSpPr>
            <p:cNvPr id="225340" name="Group 60"/>
            <p:cNvGrpSpPr/>
            <p:nvPr/>
          </p:nvGrpSpPr>
          <p:grpSpPr bwMode="auto">
            <a:xfrm>
              <a:off x="1104" y="1705"/>
              <a:ext cx="3504" cy="1319"/>
              <a:chOff x="1104" y="1705"/>
              <a:chExt cx="3504" cy="1319"/>
            </a:xfrm>
          </p:grpSpPr>
          <p:sp>
            <p:nvSpPr>
              <p:cNvPr id="225341" name="Line 61"/>
              <p:cNvSpPr>
                <a:spLocks noChangeShapeType="1"/>
              </p:cNvSpPr>
              <p:nvPr/>
            </p:nvSpPr>
            <p:spPr bwMode="auto">
              <a:xfrm>
                <a:off x="2352" y="3024"/>
                <a:ext cx="225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25342" name="Line 62"/>
              <p:cNvSpPr>
                <a:spLocks noChangeShapeType="1"/>
              </p:cNvSpPr>
              <p:nvPr/>
            </p:nvSpPr>
            <p:spPr bwMode="auto">
              <a:xfrm flipV="1">
                <a:off x="4608" y="1733"/>
                <a:ext cx="0" cy="129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25343" name="Line 63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557" cy="79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25344" name="Line 64"/>
              <p:cNvSpPr>
                <a:spLocks noChangeShapeType="1"/>
              </p:cNvSpPr>
              <p:nvPr/>
            </p:nvSpPr>
            <p:spPr bwMode="auto">
              <a:xfrm flipV="1">
                <a:off x="2029" y="1705"/>
                <a:ext cx="0" cy="76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25345" name="Line 65"/>
              <p:cNvSpPr>
                <a:spLocks noChangeShapeType="1"/>
              </p:cNvSpPr>
              <p:nvPr/>
            </p:nvSpPr>
            <p:spPr bwMode="auto">
              <a:xfrm>
                <a:off x="2572" y="2662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225346" name="Group 66"/>
          <p:cNvGrpSpPr/>
          <p:nvPr/>
        </p:nvGrpSpPr>
        <p:grpSpPr bwMode="auto">
          <a:xfrm>
            <a:off x="1606973" y="82370"/>
            <a:ext cx="10585027" cy="6579615"/>
            <a:chOff x="194" y="528"/>
            <a:chExt cx="5566" cy="3460"/>
          </a:xfrm>
        </p:grpSpPr>
        <p:grpSp>
          <p:nvGrpSpPr>
            <p:cNvPr id="225347" name="Group 67"/>
            <p:cNvGrpSpPr/>
            <p:nvPr/>
          </p:nvGrpSpPr>
          <p:grpSpPr bwMode="auto">
            <a:xfrm>
              <a:off x="194" y="528"/>
              <a:ext cx="5566" cy="3072"/>
              <a:chOff x="194" y="528"/>
              <a:chExt cx="5566" cy="3072"/>
            </a:xfrm>
          </p:grpSpPr>
          <p:sp>
            <p:nvSpPr>
              <p:cNvPr id="225348" name="Freeform 68"/>
              <p:cNvSpPr/>
              <p:nvPr/>
            </p:nvSpPr>
            <p:spPr bwMode="auto">
              <a:xfrm>
                <a:off x="194" y="528"/>
                <a:ext cx="5566" cy="1432"/>
              </a:xfrm>
              <a:custGeom>
                <a:avLst/>
                <a:gdLst>
                  <a:gd name="T0" fmla="*/ 2488 w 5288"/>
                  <a:gd name="T1" fmla="*/ 24 h 1432"/>
                  <a:gd name="T2" fmla="*/ 5080 w 5288"/>
                  <a:gd name="T3" fmla="*/ 984 h 1432"/>
                  <a:gd name="T4" fmla="*/ 3736 w 5288"/>
                  <a:gd name="T5" fmla="*/ 1320 h 1432"/>
                  <a:gd name="T6" fmla="*/ 2680 w 5288"/>
                  <a:gd name="T7" fmla="*/ 744 h 1432"/>
                  <a:gd name="T8" fmla="*/ 1048 w 5288"/>
                  <a:gd name="T9" fmla="*/ 1368 h 1432"/>
                  <a:gd name="T10" fmla="*/ 232 w 5288"/>
                  <a:gd name="T11" fmla="*/ 1128 h 1432"/>
                  <a:gd name="T12" fmla="*/ 2488 w 5288"/>
                  <a:gd name="T13" fmla="*/ 24 h 1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88" h="1432">
                    <a:moveTo>
                      <a:pt x="2488" y="24"/>
                    </a:moveTo>
                    <a:cubicBezTo>
                      <a:pt x="3296" y="0"/>
                      <a:pt x="4872" y="768"/>
                      <a:pt x="5080" y="984"/>
                    </a:cubicBezTo>
                    <a:cubicBezTo>
                      <a:pt x="5288" y="1200"/>
                      <a:pt x="4136" y="1360"/>
                      <a:pt x="3736" y="1320"/>
                    </a:cubicBezTo>
                    <a:cubicBezTo>
                      <a:pt x="3336" y="1280"/>
                      <a:pt x="3128" y="736"/>
                      <a:pt x="2680" y="744"/>
                    </a:cubicBezTo>
                    <a:cubicBezTo>
                      <a:pt x="2232" y="752"/>
                      <a:pt x="1456" y="1304"/>
                      <a:pt x="1048" y="1368"/>
                    </a:cubicBezTo>
                    <a:cubicBezTo>
                      <a:pt x="640" y="1432"/>
                      <a:pt x="0" y="1352"/>
                      <a:pt x="232" y="1128"/>
                    </a:cubicBezTo>
                    <a:cubicBezTo>
                      <a:pt x="464" y="904"/>
                      <a:pt x="1680" y="48"/>
                      <a:pt x="2488" y="24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rgbClr val="FF00FF"/>
                </a:solidFill>
                <a:prstDash val="lgDashDot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25349" name="AutoShape 69"/>
              <p:cNvSpPr>
                <a:spLocks noChangeArrowheads="1"/>
              </p:cNvSpPr>
              <p:nvPr/>
            </p:nvSpPr>
            <p:spPr bwMode="auto">
              <a:xfrm>
                <a:off x="4512" y="1872"/>
                <a:ext cx="202" cy="1728"/>
              </a:xfrm>
              <a:prstGeom prst="downArrow">
                <a:avLst>
                  <a:gd name="adj1" fmla="val 50000"/>
                  <a:gd name="adj2" fmla="val 213861"/>
                </a:avLst>
              </a:prstGeom>
              <a:solidFill>
                <a:schemeClr val="bg1"/>
              </a:solidFill>
              <a:ln w="38100">
                <a:solidFill>
                  <a:srgbClr val="FF00FF"/>
                </a:solidFill>
                <a:prstDash val="lgDashDotDot"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</p:grpSp>
        <p:sp>
          <p:nvSpPr>
            <p:cNvPr id="225350" name="Text Box 70"/>
            <p:cNvSpPr txBox="1">
              <a:spLocks noChangeArrowheads="1"/>
            </p:cNvSpPr>
            <p:nvPr/>
          </p:nvSpPr>
          <p:spPr bwMode="auto">
            <a:xfrm>
              <a:off x="3888" y="3637"/>
              <a:ext cx="1200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zh-CN" altLang="en-US" sz="3733">
                  <a:solidFill>
                    <a:srgbClr val="FF00FF"/>
                  </a:solidFill>
                  <a:latin typeface="Times New Roman" panose="02020603050405020304" pitchFamily="18" charset="0"/>
                </a:rPr>
                <a:t>外部设备</a:t>
              </a:r>
              <a:endParaRPr kumimoji="1" lang="zh-CN" altLang="en-US" sz="4267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4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1371" y="843438"/>
            <a:ext cx="11530501" cy="4548293"/>
          </a:xfrm>
        </p:spPr>
        <p:txBody>
          <a:bodyPr>
            <a:noAutofit/>
          </a:bodyPr>
          <a:lstStyle/>
          <a:p>
            <a:pPr algn="l"/>
            <a:r>
              <a:rPr sz="1867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1．</a:t>
            </a:r>
            <a:r>
              <a:rPr lang="zh-CN" altLang="en-US" sz="1867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中央处理器（</a:t>
            </a:r>
            <a:r>
              <a:rPr lang="en-US" altLang="zh-CN" sz="1867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CPU</a:t>
            </a:r>
            <a:r>
              <a:rPr lang="zh-CN" altLang="en-US" sz="1867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）</a:t>
            </a:r>
            <a:endParaRPr sz="1867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380990" indent="-380990" algn="l">
              <a:buFont typeface="Wingdings" panose="05000000000000000000" charset="0"/>
              <a:buChar char="l"/>
            </a:pPr>
            <a:r>
              <a:rPr lang="en-US" sz="1867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CPU</a:t>
            </a:r>
            <a:r>
              <a:rPr lang="zh-CN" altLang="en-US" sz="1867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由运算器、控制器和一些寄存器组成，是计算机系统的核心。</a:t>
            </a:r>
          </a:p>
          <a:p>
            <a:pPr algn="l"/>
            <a:r>
              <a:rPr lang="zh-CN" altLang="en-US" sz="1867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  运算器是对数据进行运算和加工，完成算术和逻辑运算的部件；</a:t>
            </a:r>
          </a:p>
          <a:p>
            <a:pPr algn="l"/>
            <a:r>
              <a:rPr lang="zh-CN" altLang="en-US" sz="1867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  控制器是计算机的指挥中心，控制各部分协调工作，完成对指令的解释和执行。</a:t>
            </a:r>
          </a:p>
          <a:p>
            <a:pPr marL="380990" indent="-380990" algn="l">
              <a:buFont typeface="Wingdings" panose="05000000000000000000" charset="0"/>
              <a:buChar char="l"/>
            </a:pPr>
            <a:r>
              <a:rPr lang="en-US" altLang="zh-CN" sz="1867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CPU</a:t>
            </a:r>
            <a:r>
              <a:rPr lang="zh-CN" altLang="en-US" sz="1867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的主要性能指标是主频和字长。</a:t>
            </a:r>
          </a:p>
          <a:p>
            <a:pPr algn="l">
              <a:buFont typeface="Wingdings" panose="05000000000000000000" charset="0"/>
            </a:pPr>
            <a:r>
              <a:rPr lang="zh-CN" altLang="en-US" sz="1867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 主频：指计算机主时钟在一秒钟内发出的脉冲数，在很大程度上决定了计算机的运算速度。主频的单位一般是</a:t>
            </a:r>
            <a:r>
              <a:rPr lang="en-US" altLang="zh-CN" sz="1867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GHz</a:t>
            </a:r>
            <a:r>
              <a:rPr lang="zh-CN" altLang="en-US" sz="1867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。</a:t>
            </a:r>
          </a:p>
          <a:p>
            <a:pPr algn="l">
              <a:buFont typeface="Wingdings" panose="05000000000000000000" charset="0"/>
            </a:pPr>
            <a:r>
              <a:rPr lang="zh-CN" altLang="en-US" sz="1867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  比如：Intel Core i5 2300 四核处理器 (2.8GHz/6 MB高速缓存)，“Intel（英特尔）”是CPU的品牌，“Core（酷睿）”代表“产品系列”，“i5 2300”是CPU的型号，“四核处理器”是指CPU内集成了4个处理核心，“2.8GHz”表示CPU的主频，“6 MB高速缓存”代表CPU内置了6MB的高速缓存。</a:t>
            </a:r>
          </a:p>
          <a:p>
            <a:pPr algn="l">
              <a:buFont typeface="Wingdings" panose="05000000000000000000" charset="0"/>
            </a:pPr>
            <a:r>
              <a:rPr lang="zh-CN" altLang="en-US" sz="1867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 字长：指计算机能够直接处理的二进制数据的位数。单位为位（</a:t>
            </a:r>
            <a:r>
              <a:rPr lang="en-US" altLang="zh-CN" sz="1867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bit</a:t>
            </a:r>
            <a:r>
              <a:rPr lang="zh-CN" altLang="en-US" sz="1867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）。计算机的字长直接影响计算机的精度、功能和速度。</a:t>
            </a:r>
          </a:p>
          <a:p>
            <a:pPr algn="l">
              <a:buFont typeface="Wingdings" panose="05000000000000000000" charset="0"/>
            </a:pPr>
            <a:r>
              <a:rPr lang="zh-CN" altLang="en-US" sz="1867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 平常我们说的32位机，64位机，说的就是32字长，64字长 。</a:t>
            </a:r>
          </a:p>
          <a:p>
            <a:pPr algn="l">
              <a:buFont typeface="Wingdings" panose="05000000000000000000" charset="0"/>
            </a:pPr>
            <a:r>
              <a:rPr lang="zh-CN" altLang="en-US" sz="2133">
                <a:solidFill>
                  <a:schemeClr val="accent1">
                    <a:lumMod val="50000"/>
                  </a:schemeClr>
                </a:solidFill>
                <a:sym typeface="+mn-ea"/>
              </a:rPr>
              <a:t>      </a:t>
            </a:r>
          </a:p>
          <a:p>
            <a:pPr marL="380990" indent="-380990" algn="l"/>
            <a:endParaRPr sz="2133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95981" y="211397"/>
            <a:ext cx="254576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计算机硬件</a:t>
            </a:r>
            <a:endParaRPr lang="en-US" altLang="zh-CN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6984" name="Picture 8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380" y="5229861"/>
            <a:ext cx="4666827" cy="156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">
            <a:extLst>
              <a:ext uri="{FF2B5EF4-FFF2-40B4-BE49-F238E27FC236}">
                <a16:creationId xmlns:a16="http://schemas.microsoft.com/office/drawing/2014/main" xmlns="" id="{A1633ECA-F8B5-4F62-87D8-6DEEF3563E3D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xmlns="" id="{DB1A1C58-9F0B-47AF-8349-093D5809AD1A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xmlns="" id="{869977ED-3120-41FF-867D-66C35C52F66B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xmlns="" id="{CFB0B9D8-E258-48CC-B85C-6F341052FE3F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CAF201E-560A-42E5-A9B9-E25AF9589398}"/>
              </a:ext>
            </a:extLst>
          </p:cNvPr>
          <p:cNvCxnSpPr>
            <a:cxnSpLocks/>
          </p:cNvCxnSpPr>
          <p:nvPr/>
        </p:nvCxnSpPr>
        <p:spPr>
          <a:xfrm>
            <a:off x="0" y="69152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20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7382" y="836713"/>
            <a:ext cx="11137237" cy="6100703"/>
          </a:xfrm>
        </p:spPr>
        <p:txBody>
          <a:bodyPr>
            <a:noAutofit/>
          </a:bodyPr>
          <a:lstStyle/>
          <a:p>
            <a:pPr algn="l">
              <a:buFont typeface="Wingdings" panose="05000000000000000000" charset="0"/>
            </a:pPr>
            <a:r>
              <a:rPr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存储器是记忆部件，用于存放程序和数据。 </a:t>
            </a:r>
          </a:p>
          <a:p>
            <a:pPr algn="l">
              <a:buFont typeface="Wingdings" panose="05000000000000000000" charset="0"/>
            </a:pPr>
            <a:r>
              <a:rPr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存储器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可分为主存储器和辅助存储器两类。</a:t>
            </a:r>
          </a:p>
          <a:p>
            <a:pPr algn="l">
              <a:buFont typeface="Wingdings" panose="05000000000000000000" charset="0"/>
            </a:pP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主存储器又称内存或主存，它直接与 </a:t>
            </a:r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CPU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交换 信息，是计算机的工作存储器，即当前正在运行的数据 和程序都必须存放在主存内，它的存取速度快但容量较小（当然价格也比较贵）。所谓存储器容量指存储器中所包含的字节数，是标志计算机处理信息能力强弱的</a:t>
            </a:r>
            <a:r>
              <a:rPr lang="zh-CN" altLang="en-US" sz="2133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一项技术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指标。</a:t>
            </a:r>
          </a:p>
          <a:p>
            <a:pPr algn="l">
              <a:buFont typeface="Wingdings" panose="05000000000000000000" charset="0"/>
            </a:pP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在计算机内部，信息都是用二进制的形式进行存储、运算、处理和传送的。信息存储单位有位（</a:t>
            </a:r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bit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）、字节（</a:t>
            </a:r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Byte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简称</a:t>
            </a:r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）等。</a:t>
            </a:r>
          </a:p>
          <a:p>
            <a:pPr algn="l">
              <a:lnSpc>
                <a:spcPct val="100000"/>
              </a:lnSpc>
              <a:buClrTx/>
              <a:buSzTx/>
              <a:buFont typeface="Wingdings" panose="05000000000000000000" charset="0"/>
            </a:pP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位（</a:t>
            </a:r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bit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）：信息的最小单元称为位（</a:t>
            </a:r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bit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）。每一个位是二进制中的一个数位，代表两个状态，就是</a:t>
            </a:r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0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和</a:t>
            </a:r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，也就是说计算机其实只认识</a:t>
            </a:r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0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和</a:t>
            </a:r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这两种状态。</a:t>
            </a:r>
            <a:endParaRPr lang="zh-CN" altLang="en-US" sz="2133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00000"/>
              </a:lnSpc>
              <a:buClrTx/>
              <a:buSzTx/>
              <a:buFont typeface="Wingdings" panose="05000000000000000000" charset="0"/>
            </a:pP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字节（</a:t>
            </a:r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Byte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）：计算机存储的基本单位。所有的存储器内部结构，都被划分为许许多多的基本单元，每个基本单元的存储量为</a:t>
            </a:r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个字节（</a:t>
            </a:r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Byte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），可以存储</a:t>
            </a:r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8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位二进制信息。</a:t>
            </a:r>
            <a:endParaRPr lang="zh-CN" altLang="en-US" sz="2133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00000"/>
              </a:lnSpc>
              <a:buClrTx/>
              <a:buSzTx/>
              <a:buFont typeface="Wingdings" panose="05000000000000000000" charset="0"/>
            </a:pPr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Byte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作为数据信息的计量单位仍然太小，为了方便计算，引入一些更大的单位，包括</a:t>
            </a:r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KB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</a:t>
            </a:r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MB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</a:t>
            </a:r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GB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</a:t>
            </a:r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TB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等。</a:t>
            </a:r>
          </a:p>
          <a:p>
            <a:pPr algn="l">
              <a:buFont typeface="Wingdings" panose="05000000000000000000" charset="0"/>
            </a:pPr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1Byte=8bit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</a:t>
            </a:r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1KB=2</a:t>
            </a:r>
            <a:r>
              <a:rPr lang="en-US" altLang="zh-CN" sz="2133" baseline="30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10</a:t>
            </a:r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B=1024B  1MB=1024KB  1GB=1024MB   1TB=1024GB  </a:t>
            </a:r>
          </a:p>
          <a:p>
            <a:pPr algn="l">
              <a:buFont typeface="Wingdings" panose="05000000000000000000" charset="0"/>
            </a:pPr>
            <a:endParaRPr lang="zh-CN" altLang="en-US" sz="2133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algn="l">
              <a:buFont typeface="Wingdings" panose="05000000000000000000" charset="0"/>
            </a:pPr>
            <a:r>
              <a:rPr lang="zh-CN" altLang="en-US" sz="2133">
                <a:solidFill>
                  <a:schemeClr val="accent1">
                    <a:lumMod val="50000"/>
                  </a:schemeClr>
                </a:solidFill>
                <a:sym typeface="+mn-ea"/>
              </a:rPr>
              <a:t>      </a:t>
            </a:r>
          </a:p>
          <a:p>
            <a:pPr marL="380990" indent="-380990" algn="l"/>
            <a:endParaRPr sz="2133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3615" y="209824"/>
            <a:ext cx="148964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存储器</a:t>
            </a:r>
            <a:endParaRPr lang="en-US" altLang="zh-CN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xmlns="" id="{A1633ECA-F8B5-4F62-87D8-6DEEF3563E3D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xmlns="" id="{DB1A1C58-9F0B-47AF-8349-093D5809AD1A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xmlns="" id="{869977ED-3120-41FF-867D-66C35C52F66B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xmlns="" id="{CFB0B9D8-E258-48CC-B85C-6F341052FE3F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xmlns="" id="{FCAF201E-560A-42E5-A9B9-E25AF9589398}"/>
              </a:ext>
            </a:extLst>
          </p:cNvPr>
          <p:cNvCxnSpPr>
            <a:cxnSpLocks/>
          </p:cNvCxnSpPr>
          <p:nvPr/>
        </p:nvCxnSpPr>
        <p:spPr>
          <a:xfrm>
            <a:off x="0" y="69152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00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438" y="836713"/>
            <a:ext cx="11713301" cy="3829473"/>
          </a:xfrm>
        </p:spPr>
        <p:txBody>
          <a:bodyPr>
            <a:noAutofit/>
          </a:bodyPr>
          <a:lstStyle/>
          <a:p>
            <a:pPr algn="l">
              <a:buFont typeface="Wingdings" panose="05000000000000000000" charset="0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内存主要由随机存取存储器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(RAM)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、只读存储器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(ROM)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和高速缓冲存储器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(Cache)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构成 。</a:t>
            </a:r>
          </a:p>
          <a:p>
            <a:pPr marL="380990" indent="-380990" algn="l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RAM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是一种读写存储器，其内容可以随时根据需要读出，也可以随时重新写放新的信息。当电源关闭时，RAM不能保留数据。比如常见的内存条。</a:t>
            </a:r>
          </a:p>
          <a:p>
            <a:pPr marL="380990" indent="-380990" algn="l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ROM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是一种内容只能读出而不能写入和修改的存储器，其存储的信息在制作该存储器时就被写入。当电源关闭时，R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O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M信息不会丢失。比如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BIOS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。</a:t>
            </a:r>
          </a:p>
          <a:p>
            <a:pPr marL="380990" indent="-380990" algn="l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Cache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是指在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CPU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与内存之间设置的一级或二级高速小容量存储器，称之为高速缓冲存储器。在计算机工作时，系统把将系统由外存读入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RAM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中，再由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RAM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读入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Cache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中，然后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CPU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直接从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Cache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中取数据进行操作。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Cache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一般直接整合到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CPU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里。</a:t>
            </a:r>
          </a:p>
          <a:p>
            <a:pPr marL="380990" indent="-380990" algn="l">
              <a:buFont typeface="Wingdings" panose="05000000000000000000" charset="0"/>
            </a:pPr>
            <a:endParaRPr lang="zh-CN" altLang="en-US" sz="2133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algn="l">
              <a:buFont typeface="Wingdings" panose="05000000000000000000" charset="0"/>
            </a:pPr>
            <a:r>
              <a:rPr lang="zh-CN" altLang="en-US" sz="2133">
                <a:solidFill>
                  <a:schemeClr val="accent1">
                    <a:lumMod val="50000"/>
                  </a:schemeClr>
                </a:solidFill>
                <a:sym typeface="+mn-ea"/>
              </a:rPr>
              <a:t>      </a:t>
            </a:r>
          </a:p>
          <a:p>
            <a:pPr marL="380990" indent="-380990" algn="l"/>
            <a:endParaRPr sz="2133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221190" name="Picture 6" descr="ddr3_platinumZ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74" y="4362874"/>
            <a:ext cx="2603500" cy="21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114" y="4445847"/>
            <a:ext cx="2591647" cy="2034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947" y="4445847"/>
            <a:ext cx="5865707" cy="2034540"/>
          </a:xfrm>
          <a:prstGeom prst="rect">
            <a:avLst/>
          </a:prstGeom>
        </p:spPr>
      </p:pic>
      <p:sp>
        <p:nvSpPr>
          <p:cNvPr id="6" name="矩形">
            <a:extLst>
              <a:ext uri="{FF2B5EF4-FFF2-40B4-BE49-F238E27FC236}">
                <a16:creationId xmlns:a16="http://schemas.microsoft.com/office/drawing/2014/main" xmlns="" id="{A1633ECA-F8B5-4F62-87D8-6DEEF3563E3D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xmlns="" id="{DB1A1C58-9F0B-47AF-8349-093D5809AD1A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xmlns="" id="{869977ED-3120-41FF-867D-66C35C52F66B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xmlns="" id="{CFB0B9D8-E258-48CC-B85C-6F341052FE3F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CAF201E-560A-42E5-A9B9-E25AF9589398}"/>
              </a:ext>
            </a:extLst>
          </p:cNvPr>
          <p:cNvCxnSpPr>
            <a:cxnSpLocks/>
          </p:cNvCxnSpPr>
          <p:nvPr/>
        </p:nvCxnSpPr>
        <p:spPr>
          <a:xfrm>
            <a:off x="0" y="69152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0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5360" y="836713"/>
            <a:ext cx="11482413" cy="3837940"/>
          </a:xfrm>
        </p:spPr>
        <p:txBody>
          <a:bodyPr>
            <a:noAutofit/>
          </a:bodyPr>
          <a:lstStyle/>
          <a:p>
            <a:pPr algn="l">
              <a:buClrTx/>
              <a:buSzTx/>
              <a:buFont typeface="Wingdings" panose="05000000000000000000" charset="0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辅助存储器又称为外存储器，用于长期保存数据。由于安装在主机外部，所以属于计算机的外部设备。它的容量一般比较大，而且大部分可以移动，便于在不计算机之间进行信息交流。常见的外存有硬盘、闪存、光盘等等。</a:t>
            </a:r>
          </a:p>
          <a:p>
            <a:pPr algn="l">
              <a:buClrTx/>
              <a:buSzTx/>
              <a:buFont typeface="Wingdings" panose="05000000000000000000" charset="0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硬盘是由若干个硬盘片组成的盘片组，上面覆盖着磁性氧化物。硬盘一般被固定在计算机箱内。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buClrTx/>
              <a:buSzTx/>
              <a:buFont typeface="Wingdings" panose="05000000000000000000" charset="0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比如：“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1TB SATA2.0 7200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转 单碟容量：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500GB 32MB”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硬盘。</a:t>
            </a:r>
          </a:p>
          <a:p>
            <a:pPr algn="l">
              <a:buFont typeface="Wingdings" panose="05000000000000000000" charset="0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“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1TB”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代表总存储容量，“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SATA2.0”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代表接口标准，“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7200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转”代表硬盘每分钟的转速，“单碟容量：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500GB”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意味着这款硬盘每张碟片的容量是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500GB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，“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32MB”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代表缓存容量。</a:t>
            </a:r>
          </a:p>
          <a:p>
            <a:pPr marL="380990" indent="-380990" algn="l">
              <a:buFont typeface="Wingdings" panose="05000000000000000000" charset="0"/>
            </a:pPr>
            <a:endParaRPr lang="zh-CN" altLang="en-US" sz="2133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algn="l">
              <a:buFont typeface="Wingdings" panose="05000000000000000000" charset="0"/>
            </a:pPr>
            <a:r>
              <a:rPr lang="zh-CN" altLang="en-US" sz="2133">
                <a:solidFill>
                  <a:schemeClr val="accent1">
                    <a:lumMod val="50000"/>
                  </a:schemeClr>
                </a:solidFill>
                <a:sym typeface="+mn-ea"/>
              </a:rPr>
              <a:t>      </a:t>
            </a:r>
          </a:p>
          <a:p>
            <a:pPr marL="380990" indent="-380990" algn="l"/>
            <a:endParaRPr sz="2133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223239" name="Picture 7" descr="硬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551" y="4101075"/>
            <a:ext cx="3415453" cy="265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">
            <a:extLst>
              <a:ext uri="{FF2B5EF4-FFF2-40B4-BE49-F238E27FC236}">
                <a16:creationId xmlns:a16="http://schemas.microsoft.com/office/drawing/2014/main" xmlns="" id="{A1633ECA-F8B5-4F62-87D8-6DEEF3563E3D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xmlns="" id="{DB1A1C58-9F0B-47AF-8349-093D5809AD1A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xmlns="" id="{869977ED-3120-41FF-867D-66C35C52F66B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xmlns="" id="{CFB0B9D8-E258-48CC-B85C-6F341052FE3F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FCAF201E-560A-42E5-A9B9-E25AF9589398}"/>
              </a:ext>
            </a:extLst>
          </p:cNvPr>
          <p:cNvCxnSpPr>
            <a:cxnSpLocks/>
          </p:cNvCxnSpPr>
          <p:nvPr/>
        </p:nvCxnSpPr>
        <p:spPr>
          <a:xfrm>
            <a:off x="0" y="69152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40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3391" y="891658"/>
            <a:ext cx="11255099" cy="3550073"/>
          </a:xfrm>
        </p:spPr>
        <p:txBody>
          <a:bodyPr>
            <a:noAutofit/>
          </a:bodyPr>
          <a:lstStyle/>
          <a:p>
            <a:pPr algn="l">
              <a:buClrTx/>
              <a:buSzTx/>
              <a:buFont typeface="Wingdings" panose="05000000000000000000" charset="0"/>
            </a:pP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光盘具有容量大、存取速度快、不易受干扰等特点。光盘根据其制造材料和记录信息方式的不同一般分为三类：只读光盘</a:t>
            </a:r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(CD-ROM)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、一次性写入光盘</a:t>
            </a:r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(CD-R)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和可擦写光盘  </a:t>
            </a:r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(CD-RW)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。如图。</a:t>
            </a:r>
            <a:endParaRPr lang="zh-CN" altLang="en-US" sz="2133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buClrTx/>
              <a:buSzTx/>
              <a:buFont typeface="Wingdings" panose="05000000000000000000" charset="0"/>
            </a:pPr>
            <a:endParaRPr lang="zh-CN" altLang="en-US" sz="2133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algn="l">
              <a:buFont typeface="Wingdings" panose="05000000000000000000" charset="0"/>
            </a:pPr>
            <a:r>
              <a:rPr lang="zh-CN" altLang="en-US" sz="2133">
                <a:solidFill>
                  <a:schemeClr val="accent1">
                    <a:lumMod val="50000"/>
                  </a:schemeClr>
                </a:solidFill>
                <a:sym typeface="+mn-ea"/>
              </a:rPr>
              <a:t>      </a:t>
            </a:r>
          </a:p>
          <a:p>
            <a:pPr marL="380990" indent="-380990" algn="l"/>
            <a:endParaRPr sz="2133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179204" name="Picture 4" descr="1-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54" y="1976409"/>
            <a:ext cx="8642351" cy="182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205" name="Picture 5" descr="1-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818" y="4524425"/>
            <a:ext cx="84455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1218413" y="3915078"/>
            <a:ext cx="5235792" cy="410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altLang="zh-CN" sz="2667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667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CD-R、CD-RW和常见的DVD光盘</a:t>
            </a:r>
            <a:r>
              <a:rPr lang="zh-CN" altLang="en-US" sz="2667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79207" name="Rectangle 7"/>
          <p:cNvSpPr>
            <a:spLocks noChangeArrowheads="1"/>
          </p:cNvSpPr>
          <p:nvPr/>
        </p:nvSpPr>
        <p:spPr bwMode="auto">
          <a:xfrm>
            <a:off x="4589341" y="6004119"/>
            <a:ext cx="7030771" cy="410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altLang="zh-CN" sz="2667">
                <a:solidFill>
                  <a:schemeClr val="tx1">
                    <a:lumMod val="75000"/>
                    <a:lumOff val="25000"/>
                  </a:schemeClr>
                </a:solidFill>
              </a:rPr>
              <a:t>CD-ROM</a:t>
            </a:r>
            <a:r>
              <a:rPr lang="zh-CN" altLang="en-US" sz="2667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667">
                <a:solidFill>
                  <a:schemeClr val="tx1">
                    <a:lumMod val="75000"/>
                    <a:lumOff val="25000"/>
                  </a:schemeClr>
                </a:solidFill>
              </a:rPr>
              <a:t>CD-RW</a:t>
            </a:r>
            <a:r>
              <a:rPr lang="zh-CN" altLang="en-US" sz="2667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667">
                <a:solidFill>
                  <a:schemeClr val="tx1">
                    <a:lumMod val="75000"/>
                    <a:lumOff val="25000"/>
                  </a:schemeClr>
                </a:solidFill>
              </a:rPr>
              <a:t>DVD</a:t>
            </a:r>
            <a:r>
              <a:rPr lang="zh-CN" altLang="en-US" sz="2667">
                <a:solidFill>
                  <a:schemeClr val="tx1">
                    <a:lumMod val="75000"/>
                    <a:lumOff val="25000"/>
                  </a:schemeClr>
                </a:solidFill>
              </a:rPr>
              <a:t>刻录机、外置式光驱 </a:t>
            </a: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xmlns="" id="{A1633ECA-F8B5-4F62-87D8-6DEEF3563E3D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xmlns="" id="{DB1A1C58-9F0B-47AF-8349-093D5809AD1A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xmlns="" id="{869977ED-3120-41FF-867D-66C35C52F66B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xmlns="" id="{CFB0B9D8-E258-48CC-B85C-6F341052FE3F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FCAF201E-560A-42E5-A9B9-E25AF9589398}"/>
              </a:ext>
            </a:extLst>
          </p:cNvPr>
          <p:cNvCxnSpPr>
            <a:cxnSpLocks/>
          </p:cNvCxnSpPr>
          <p:nvPr/>
        </p:nvCxnSpPr>
        <p:spPr>
          <a:xfrm>
            <a:off x="0" y="69152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19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28" name="Picture 4" descr="1-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965" y="958739"/>
            <a:ext cx="7008284" cy="141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9021658" y="1862347"/>
            <a:ext cx="79188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U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盘</a:t>
            </a:r>
            <a:r>
              <a:rPr lang="zh-CN" altLang="en-US" sz="2667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180230" name="Picture 6" descr="1-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36" y="2672393"/>
            <a:ext cx="5712884" cy="210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616722" y="2789925"/>
            <a:ext cx="164147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移动硬盘</a:t>
            </a:r>
          </a:p>
        </p:txBody>
      </p:sp>
      <p:pic>
        <p:nvPicPr>
          <p:cNvPr id="180233" name="Picture 9" descr="1-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796" y="2760157"/>
            <a:ext cx="4464051" cy="320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0235" name="Rectangle 11"/>
          <p:cNvSpPr>
            <a:spLocks noChangeArrowheads="1"/>
          </p:cNvSpPr>
          <p:nvPr/>
        </p:nvSpPr>
        <p:spPr bwMode="auto">
          <a:xfrm>
            <a:off x="8659893" y="6048574"/>
            <a:ext cx="1744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名片光盘 </a:t>
            </a: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xmlns="" id="{A1633ECA-F8B5-4F62-87D8-6DEEF3563E3D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xmlns="" id="{DB1A1C58-9F0B-47AF-8349-093D5809AD1A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xmlns="" id="{869977ED-3120-41FF-867D-66C35C52F66B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xmlns="" id="{CFB0B9D8-E258-48CC-B85C-6F341052FE3F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FCAF201E-560A-42E5-A9B9-E25AF9589398}"/>
              </a:ext>
            </a:extLst>
          </p:cNvPr>
          <p:cNvCxnSpPr>
            <a:cxnSpLocks/>
          </p:cNvCxnSpPr>
          <p:nvPr/>
        </p:nvCxnSpPr>
        <p:spPr>
          <a:xfrm>
            <a:off x="0" y="69152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4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1442</Words>
  <Application>Microsoft Office PowerPoint</Application>
  <PresentationFormat>宽屏</PresentationFormat>
  <Paragraphs>135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Hannotate SC Bold</vt:lpstr>
      <vt:lpstr>Helvetica Neue Medium</vt:lpstr>
      <vt:lpstr>等线</vt:lpstr>
      <vt:lpstr>等线 Light</vt:lpstr>
      <vt:lpstr>华文行楷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徐筵彭</dc:creator>
  <cp:lastModifiedBy>USER</cp:lastModifiedBy>
  <cp:revision>69</cp:revision>
  <dcterms:created xsi:type="dcterms:W3CDTF">2020-10-12T01:38:58Z</dcterms:created>
  <dcterms:modified xsi:type="dcterms:W3CDTF">2021-04-25T02:35:57Z</dcterms:modified>
</cp:coreProperties>
</file>